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23A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475518EC-B0F1-694F-8BF7-835AE4E73DBE}" type="datetimeFigureOut">
              <a:rPr lang="it-IT" smtClean="0"/>
              <a:pPr/>
              <a:t>20-09-2016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D1F0260E-D275-F446-B730-C29DAC54EDE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uto, immagine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8EC-B0F1-694F-8BF7-835AE4E73DBE}" type="datetimeFigureOut">
              <a:rPr lang="it-IT" smtClean="0"/>
              <a:pPr/>
              <a:t>20-09-2016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260E-D275-F446-B730-C29DAC54EDED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it-IT" smtClean="0"/>
              <a:t>Fare clic sull'icona per inserire un'immagine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8EC-B0F1-694F-8BF7-835AE4E73DBE}" type="datetimeFigureOut">
              <a:rPr lang="it-IT" smtClean="0"/>
              <a:pPr/>
              <a:t>20-09-2016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260E-D275-F446-B730-C29DAC54EDE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8EC-B0F1-694F-8BF7-835AE4E73DBE}" type="datetimeFigureOut">
              <a:rPr lang="it-IT" smtClean="0"/>
              <a:pPr/>
              <a:t>20-09-2016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260E-D275-F446-B730-C29DAC54EDED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8EC-B0F1-694F-8BF7-835AE4E73DBE}" type="datetimeFigureOut">
              <a:rPr lang="it-IT" smtClean="0"/>
              <a:pPr/>
              <a:t>20-09-2016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260E-D275-F446-B730-C29DAC54EDE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8EC-B0F1-694F-8BF7-835AE4E73DBE}" type="datetimeFigureOut">
              <a:rPr lang="it-IT" smtClean="0"/>
              <a:pPr/>
              <a:t>20-09-2016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260E-D275-F446-B730-C29DAC54EDED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8EC-B0F1-694F-8BF7-835AE4E73DBE}" type="datetimeFigureOut">
              <a:rPr lang="it-IT" smtClean="0"/>
              <a:pPr/>
              <a:t>20-09-2016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260E-D275-F446-B730-C29DAC54EDE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475518EC-B0F1-694F-8BF7-835AE4E73DBE}" type="datetimeFigureOut">
              <a:rPr lang="it-IT" smtClean="0"/>
              <a:pPr/>
              <a:t>20-09-2016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it-IT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it-IT" smtClean="0"/>
              <a:t>Fare clic sull'icona per inserire un'immagine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8EC-B0F1-694F-8BF7-835AE4E73DBE}" type="datetimeFigureOut">
              <a:rPr lang="it-IT" smtClean="0"/>
              <a:pPr/>
              <a:t>20-09-2016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260E-D275-F446-B730-C29DAC54EDE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8EC-B0F1-694F-8BF7-835AE4E73DBE}" type="datetimeFigureOut">
              <a:rPr lang="it-IT" smtClean="0"/>
              <a:pPr/>
              <a:t>20-09-2016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260E-D275-F446-B730-C29DAC54EDE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8EC-B0F1-694F-8BF7-835AE4E73DBE}" type="datetimeFigureOut">
              <a:rPr lang="it-IT" smtClean="0"/>
              <a:pPr/>
              <a:t>20-09-2016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260E-D275-F446-B730-C29DAC54EDED}" type="slidenum">
              <a:rPr lang="it-IT" smtClean="0"/>
              <a:pPr/>
              <a:t>‹n.›</a:t>
            </a:fld>
            <a:endParaRPr lang="it-IT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8EC-B0F1-694F-8BF7-835AE4E73DBE}" type="datetimeFigureOut">
              <a:rPr lang="it-IT" smtClean="0"/>
              <a:pPr/>
              <a:t>20-09-2016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260E-D275-F446-B730-C29DAC54EDE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8EC-B0F1-694F-8BF7-835AE4E73DBE}" type="datetimeFigureOut">
              <a:rPr lang="it-IT" smtClean="0"/>
              <a:pPr/>
              <a:t>20-09-2016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260E-D275-F446-B730-C29DAC54EDE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8EC-B0F1-694F-8BF7-835AE4E73DBE}" type="datetimeFigureOut">
              <a:rPr lang="it-IT" smtClean="0"/>
              <a:pPr/>
              <a:t>20-09-2016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260E-D275-F446-B730-C29DAC54EDE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475518EC-B0F1-694F-8BF7-835AE4E73DBE}" type="datetimeFigureOut">
              <a:rPr lang="it-IT" smtClean="0"/>
              <a:pPr/>
              <a:t>20-09-2016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1F0260E-D275-F446-B730-C29DAC54EDED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hyperlink" Target="http://www.caritasroma.it/caritas-roma/la-caritas-diocesana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hyperlink" Target="https://www.google.it/maps/place/Via+Marsala,+109,+00185+Roma/@41.89988,12.50632,17z/data=!4m2!3m1!1s0x132f61a20f828707:0xbc2906e5efd3c3a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Giulio alla </a:t>
            </a:r>
            <a:br>
              <a:rPr lang="it-IT" dirty="0" smtClean="0"/>
            </a:br>
            <a:r>
              <a:rPr lang="it-IT" dirty="0" smtClean="0"/>
              <a:t>	</a:t>
            </a:r>
            <a:r>
              <a:rPr lang="it-IT" dirty="0" smtClean="0"/>
              <a:t>Mensa Caritas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Informazioni pratiche</a:t>
            </a:r>
          </a:p>
          <a:p>
            <a:r>
              <a:rPr lang="it-IT" dirty="0" smtClean="0"/>
              <a:t>A.S. 2016/17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</a:t>
            </a:r>
            <a:r>
              <a:rPr lang="it-IT" dirty="0" smtClean="0"/>
              <a:t>ndice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t-IT" dirty="0" smtClean="0">
                <a:hlinkClick r:id="" action="ppaction://hlinkshowjump?jump=nextslide"/>
              </a:rPr>
              <a:t>Perché Caritas?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hlinkClick r:id="rId2" action="ppaction://hlinksldjump"/>
              </a:rPr>
              <a:t>Perché proprio la mensa?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hlinkClick r:id="rId3" action="ppaction://hlinksldjump"/>
              </a:rPr>
              <a:t>Cosa ci sarà chiesto?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hlinkClick r:id="rId4" action="ppaction://hlinksldjump"/>
              </a:rPr>
              <a:t>Cosa non dobbiamo cercare?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hlinkClick r:id="rId5" action="ppaction://hlinksldjump"/>
              </a:rPr>
              <a:t>Cosa possiamo cercare?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hlinkClick r:id="rId6" action="ppaction://hlinksldjump"/>
              </a:rPr>
              <a:t>Dove e quando si svolge il servizio?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320018" y="609600"/>
            <a:ext cx="3367361" cy="914400"/>
          </a:xfrm>
        </p:spPr>
        <p:txBody>
          <a:bodyPr/>
          <a:lstStyle/>
          <a:p>
            <a:r>
              <a:rPr lang="it-IT" dirty="0" err="1" smtClean="0">
                <a:solidFill>
                  <a:srgbClr val="FF0000"/>
                </a:solidFill>
              </a:rPr>
              <a:t>1</a:t>
            </a:r>
            <a:r>
              <a:rPr lang="it-IT" dirty="0" smtClean="0">
                <a:solidFill>
                  <a:srgbClr val="FF0000"/>
                </a:solidFill>
              </a:rPr>
              <a:t>. Perché Caritas?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4064000" y="609600"/>
            <a:ext cx="4379119" cy="5465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1800" i="1" dirty="0" smtClean="0"/>
              <a:t>Dal </a:t>
            </a:r>
            <a:r>
              <a:rPr lang="it-IT" sz="1800" i="1" dirty="0" smtClean="0"/>
              <a:t>progetto presentato in Collegio </a:t>
            </a:r>
            <a:r>
              <a:rPr lang="it-IT" sz="1800" i="1" dirty="0" smtClean="0"/>
              <a:t>Docenti nell’</a:t>
            </a:r>
            <a:r>
              <a:rPr lang="it-IT" sz="1800" i="1" dirty="0" err="1" smtClean="0"/>
              <a:t>a.s.</a:t>
            </a:r>
            <a:r>
              <a:rPr lang="it-IT" sz="1800" i="1" dirty="0" smtClean="0"/>
              <a:t> 2015/16:</a:t>
            </a:r>
          </a:p>
          <a:p>
            <a:r>
              <a:rPr lang="it-IT" sz="2000" dirty="0" smtClean="0"/>
              <a:t>Arricchire </a:t>
            </a:r>
            <a:r>
              <a:rPr lang="it-IT" sz="2000" dirty="0" smtClean="0"/>
              <a:t>la formazione personale dei singoli studenti attraverso</a:t>
            </a:r>
            <a:r>
              <a:rPr lang="it-IT" sz="2000" dirty="0" smtClean="0"/>
              <a:t> </a:t>
            </a:r>
            <a:r>
              <a:rPr lang="it-IT" sz="2000" dirty="0" smtClean="0"/>
              <a:t>un’esperienza concreta, personale ma svolta in gruppo, di servizio gratuito a persone indigenti nella forma di servizio presso la Mensa Caritas pomeridiana</a:t>
            </a:r>
            <a:r>
              <a:rPr lang="it-IT" sz="2000" dirty="0" smtClean="0"/>
              <a:t> di </a:t>
            </a:r>
            <a:r>
              <a:rPr lang="it-IT" sz="2000" dirty="0" smtClean="0"/>
              <a:t>via </a:t>
            </a:r>
            <a:r>
              <a:rPr lang="it-IT" sz="2000" dirty="0" smtClean="0"/>
              <a:t>Marsala</a:t>
            </a:r>
          </a:p>
          <a:p>
            <a:pPr lvl="0"/>
            <a:r>
              <a:rPr lang="it-IT" sz="2000" dirty="0" smtClean="0"/>
              <a:t>Potenziare la formazione all’interculturalità, alla solidarietà, al dialogo interreligioso.</a:t>
            </a:r>
            <a:endParaRPr lang="it-IT" sz="2000" dirty="0" smtClean="0"/>
          </a:p>
          <a:p>
            <a:pPr lvl="0"/>
            <a:r>
              <a:rPr lang="it-IT" sz="2000" dirty="0" smtClean="0"/>
              <a:t>Utilizzare la propria formazione culturale come canale di servizio </a:t>
            </a:r>
          </a:p>
          <a:p>
            <a:r>
              <a:rPr lang="it-IT" sz="2000" dirty="0" smtClean="0"/>
              <a:t>Formare ai valori della gratuità e del servizio </a:t>
            </a:r>
            <a:r>
              <a:rPr lang="it-IT" sz="2000" dirty="0" smtClean="0"/>
              <a:t> </a:t>
            </a:r>
            <a:endParaRPr lang="it-IT" sz="2000" dirty="0" smtClean="0"/>
          </a:p>
          <a:p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half" idx="2"/>
          </p:nvPr>
        </p:nvSpPr>
        <p:spPr>
          <a:xfrm>
            <a:off x="320019" y="1646622"/>
            <a:ext cx="3367360" cy="3763580"/>
          </a:xfrm>
        </p:spPr>
        <p:txBody>
          <a:bodyPr/>
          <a:lstStyle/>
          <a:p>
            <a:r>
              <a:rPr lang="it-IT" sz="1800" dirty="0" smtClean="0"/>
              <a:t>L’interlocutore del nostro progetto sono alcune strutture della </a:t>
            </a:r>
            <a:r>
              <a:rPr lang="it-IT" sz="1800" dirty="0" smtClean="0">
                <a:hlinkClick r:id="rId2"/>
              </a:rPr>
              <a:t>Caritas diocesana</a:t>
            </a:r>
            <a:r>
              <a:rPr lang="it-IT" sz="1800" dirty="0" smtClean="0"/>
              <a:t>, in particolare la mensa.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320018" y="609600"/>
            <a:ext cx="3367361" cy="914400"/>
          </a:xfrm>
        </p:spPr>
        <p:txBody>
          <a:bodyPr>
            <a:normAutofit fontScale="90000"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2</a:t>
            </a:r>
            <a:r>
              <a:rPr lang="it-IT" dirty="0" smtClean="0">
                <a:solidFill>
                  <a:srgbClr val="FF0000"/>
                </a:solidFill>
              </a:rPr>
              <a:t>. Perché proprio la mensa?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4064000" y="609600"/>
            <a:ext cx="4379119" cy="54657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charset="2"/>
              <a:buChar char="ü"/>
            </a:pPr>
            <a:r>
              <a:rPr lang="it-IT" sz="2000" dirty="0" smtClean="0"/>
              <a:t>È una realtà di servizio</a:t>
            </a:r>
          </a:p>
          <a:p>
            <a:pPr>
              <a:lnSpc>
                <a:spcPct val="90000"/>
              </a:lnSpc>
              <a:buFont typeface="Wingdings" charset="2"/>
              <a:buChar char="ü"/>
            </a:pPr>
            <a:r>
              <a:rPr lang="it-IT" sz="2000" dirty="0" smtClean="0"/>
              <a:t>È una realtà di servizio concreta</a:t>
            </a:r>
          </a:p>
          <a:p>
            <a:pPr>
              <a:lnSpc>
                <a:spcPct val="90000"/>
              </a:lnSpc>
              <a:buFont typeface="Wingdings" charset="2"/>
              <a:buChar char="ü"/>
            </a:pPr>
            <a:r>
              <a:rPr lang="it-IT" sz="2000" dirty="0" smtClean="0"/>
              <a:t>È una realtà di servizio concreta aperta anche ai più giovani (dal terzo anno di scuole superiore)</a:t>
            </a:r>
          </a:p>
          <a:p>
            <a:pPr>
              <a:lnSpc>
                <a:spcPct val="90000"/>
              </a:lnSpc>
              <a:buFont typeface="Wingdings" charset="2"/>
              <a:buChar char="ü"/>
            </a:pPr>
            <a:r>
              <a:rPr lang="it-IT" sz="2000" dirty="0" smtClean="0"/>
              <a:t>È </a:t>
            </a:r>
            <a:r>
              <a:rPr lang="it-IT" sz="2000" dirty="0" smtClean="0"/>
              <a:t>una realtà di servizio concreta che diventa occasione </a:t>
            </a:r>
            <a:r>
              <a:rPr lang="it-IT" sz="2000" dirty="0" smtClean="0"/>
              <a:t>per conoscere la realtà passando per sguardi e </a:t>
            </a:r>
            <a:r>
              <a:rPr lang="it-IT" sz="2000" dirty="0" smtClean="0"/>
              <a:t>parole</a:t>
            </a:r>
          </a:p>
          <a:p>
            <a:pPr>
              <a:lnSpc>
                <a:spcPct val="90000"/>
              </a:lnSpc>
              <a:buFont typeface="Wingdings" charset="2"/>
              <a:buChar char="ü"/>
            </a:pPr>
            <a:r>
              <a:rPr lang="it-IT" sz="2000" dirty="0" smtClean="0"/>
              <a:t>È una realtà di servizio concreta che introduce nell’ambiente scolastico un angolo di osservazione particolare sulla realtà.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half" idx="2"/>
          </p:nvPr>
        </p:nvSpPr>
        <p:spPr>
          <a:xfrm>
            <a:off x="320019" y="1646622"/>
            <a:ext cx="3367360" cy="3763580"/>
          </a:xfrm>
        </p:spPr>
        <p:txBody>
          <a:bodyPr/>
          <a:lstStyle/>
          <a:p>
            <a:r>
              <a:rPr lang="it-IT" sz="1800" dirty="0" smtClean="0"/>
              <a:t>La maggior parte del tempo e delle risorse che offriamo alla Caritas sono utilizzate per il servizio alla mensa. </a:t>
            </a:r>
          </a:p>
          <a:p>
            <a:r>
              <a:rPr lang="it-IT" sz="1800" dirty="0" smtClean="0"/>
              <a:t>Non raramente, negli ultimi anni, siamo stati impiegati </a:t>
            </a:r>
            <a:r>
              <a:rPr lang="it-IT" sz="1800" dirty="0" err="1" smtClean="0"/>
              <a:t>–</a:t>
            </a:r>
            <a:r>
              <a:rPr lang="it-IT" sz="1800" dirty="0" smtClean="0"/>
              <a:t> soprattutto i maggiorenni </a:t>
            </a:r>
            <a:r>
              <a:rPr lang="it-IT" sz="1800" dirty="0" err="1" smtClean="0"/>
              <a:t>–</a:t>
            </a:r>
            <a:r>
              <a:rPr lang="it-IT" sz="1800" dirty="0" smtClean="0"/>
              <a:t> anche all’accoglienza di altri servizi che si svolgono negli stessi locali.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320018" y="609600"/>
            <a:ext cx="3367361" cy="914400"/>
          </a:xfrm>
        </p:spPr>
        <p:txBody>
          <a:bodyPr>
            <a:normAutofit fontScale="90000"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3</a:t>
            </a:r>
            <a:r>
              <a:rPr lang="it-IT" dirty="0" smtClean="0">
                <a:solidFill>
                  <a:srgbClr val="FF0000"/>
                </a:solidFill>
              </a:rPr>
              <a:t>. Cosa ci sarà chiesto?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4064000" y="609600"/>
            <a:ext cx="4379119" cy="54657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it-IT" sz="2200" dirty="0" smtClean="0"/>
              <a:t>Alla </a:t>
            </a:r>
            <a:r>
              <a:rPr lang="it-IT" sz="2200" dirty="0" smtClean="0"/>
              <a:t>mensa:</a:t>
            </a:r>
            <a:endParaRPr lang="it-IT" sz="2200" dirty="0" smtClean="0"/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it-IT" sz="1900" dirty="0" smtClean="0"/>
              <a:t>All’accoglienza della sala, </a:t>
            </a:r>
            <a:r>
              <a:rPr lang="it-IT" sz="1900" dirty="0" smtClean="0"/>
              <a:t>controllo dei </a:t>
            </a:r>
            <a:r>
              <a:rPr lang="it-IT" sz="1900" dirty="0" smtClean="0"/>
              <a:t>documenti e </a:t>
            </a:r>
            <a:r>
              <a:rPr lang="it-IT" sz="1900" dirty="0" smtClean="0"/>
              <a:t>svolgimento delle </a:t>
            </a:r>
            <a:r>
              <a:rPr lang="it-IT" sz="1900" dirty="0" smtClean="0"/>
              <a:t>procedure più “burocratiche”</a:t>
            </a:r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it-IT" sz="1900" dirty="0" smtClean="0"/>
              <a:t>Alla fila per la somministrazione dei cibi, aiutando gli operatori presenti</a:t>
            </a:r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it-IT" sz="1900" dirty="0" smtClean="0"/>
              <a:t>Nella sala, offrendo supporto agli utenti non in grado di muoversi autonomamente al self service, portando le caraffe dell’acqua e aiutando nello smaltimento dei rifiuti, ma soprattutto nelle possibili relazioni di accoglienza degli ospiti</a:t>
            </a:r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it-IT" sz="1900" dirty="0" smtClean="0"/>
              <a:t>Nella zona della pulizia, rendendosi disponibili a lavare, asciugare e smaltire i rifiuti</a:t>
            </a:r>
          </a:p>
          <a:p>
            <a:pPr>
              <a:lnSpc>
                <a:spcPct val="80000"/>
              </a:lnSpc>
            </a:pPr>
            <a:r>
              <a:rPr lang="it-IT" sz="2500" dirty="0" smtClean="0"/>
              <a:t>Al guardaroba (riordino vestiti, relazione con l’utenza</a:t>
            </a:r>
            <a:r>
              <a:rPr lang="it-IT" sz="25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it-IT" sz="2500" dirty="0" smtClean="0"/>
              <a:t>Agli </a:t>
            </a:r>
            <a:r>
              <a:rPr lang="it-IT" sz="2500" dirty="0" smtClean="0"/>
              <a:t>altri servizi cui ci possono impiegare gli operatori, in caso di gruppo numeroso</a:t>
            </a:r>
            <a:endParaRPr lang="it-IT" sz="1800" i="1" dirty="0" smtClean="0"/>
          </a:p>
          <a:p>
            <a:pPr>
              <a:lnSpc>
                <a:spcPct val="90000"/>
              </a:lnSpc>
              <a:buFont typeface="Wingdings" charset="2"/>
              <a:buChar char="ü"/>
            </a:pPr>
            <a:endParaRPr lang="it-IT" sz="2000" dirty="0" smtClean="0"/>
          </a:p>
        </p:txBody>
      </p:sp>
      <p:sp>
        <p:nvSpPr>
          <p:cNvPr id="13" name="Segnaposto testo 12"/>
          <p:cNvSpPr>
            <a:spLocks noGrp="1"/>
          </p:cNvSpPr>
          <p:nvPr>
            <p:ph type="body" sz="half" idx="2"/>
          </p:nvPr>
        </p:nvSpPr>
        <p:spPr>
          <a:xfrm>
            <a:off x="320019" y="1646622"/>
            <a:ext cx="3367360" cy="3763580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320018" y="609600"/>
            <a:ext cx="3367361" cy="914400"/>
          </a:xfrm>
        </p:spPr>
        <p:txBody>
          <a:bodyPr>
            <a:normAutofit fontScale="90000"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4</a:t>
            </a:r>
            <a:r>
              <a:rPr lang="it-IT" dirty="0" smtClean="0">
                <a:solidFill>
                  <a:srgbClr val="FF0000"/>
                </a:solidFill>
              </a:rPr>
              <a:t>. Cosa non dobbiamo cercare?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4064000" y="609600"/>
            <a:ext cx="4379119" cy="54657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dirty="0" smtClean="0"/>
              <a:t>Di salvare la vita degli ospiti della mensa</a:t>
            </a:r>
          </a:p>
          <a:p>
            <a:pPr>
              <a:lnSpc>
                <a:spcPct val="90000"/>
              </a:lnSpc>
            </a:pPr>
            <a:r>
              <a:rPr lang="it-IT" dirty="0" smtClean="0"/>
              <a:t>Di risolvere </a:t>
            </a:r>
            <a:r>
              <a:rPr lang="it-IT" dirty="0" smtClean="0"/>
              <a:t>situazioni</a:t>
            </a:r>
          </a:p>
          <a:p>
            <a:pPr>
              <a:lnSpc>
                <a:spcPct val="90000"/>
              </a:lnSpc>
            </a:pPr>
            <a:r>
              <a:rPr lang="it-IT" dirty="0" smtClean="0"/>
              <a:t>Di dare aiuto economico </a:t>
            </a:r>
          </a:p>
          <a:p>
            <a:pPr>
              <a:lnSpc>
                <a:spcPct val="90000"/>
              </a:lnSpc>
            </a:pPr>
            <a:r>
              <a:rPr lang="it-IT" dirty="0" smtClean="0"/>
              <a:t>Di impostare amicizie stabili</a:t>
            </a:r>
          </a:p>
          <a:p>
            <a:pPr>
              <a:lnSpc>
                <a:spcPct val="90000"/>
              </a:lnSpc>
            </a:pPr>
            <a:r>
              <a:rPr lang="it-IT" dirty="0" smtClean="0"/>
              <a:t>Di forzare confidenze</a:t>
            </a:r>
          </a:p>
          <a:p>
            <a:pPr>
              <a:lnSpc>
                <a:spcPct val="90000"/>
              </a:lnSpc>
            </a:pPr>
            <a:r>
              <a:rPr lang="it-IT" dirty="0" smtClean="0"/>
              <a:t>Di comportarci come se non ci fossero adulti presenti </a:t>
            </a:r>
            <a:r>
              <a:rPr lang="it-IT" dirty="0" err="1" smtClean="0"/>
              <a:t>–</a:t>
            </a:r>
            <a:r>
              <a:rPr lang="it-IT" dirty="0" smtClean="0"/>
              <a:t> operatori Caritas e docenti </a:t>
            </a:r>
            <a:r>
              <a:rPr lang="it-IT" dirty="0" err="1" smtClean="0"/>
              <a:t>–</a:t>
            </a:r>
            <a:r>
              <a:rPr lang="it-IT" dirty="0" smtClean="0"/>
              <a:t> che possono darci consigli</a:t>
            </a:r>
          </a:p>
          <a:p>
            <a:pPr>
              <a:lnSpc>
                <a:spcPct val="90000"/>
              </a:lnSpc>
              <a:buFont typeface="Wingdings" charset="2"/>
              <a:buChar char="ü"/>
            </a:pPr>
            <a:endParaRPr lang="it-IT" dirty="0" smtClean="0"/>
          </a:p>
        </p:txBody>
      </p:sp>
      <p:sp>
        <p:nvSpPr>
          <p:cNvPr id="13" name="Segnaposto testo 12"/>
          <p:cNvSpPr>
            <a:spLocks noGrp="1"/>
          </p:cNvSpPr>
          <p:nvPr>
            <p:ph type="body" sz="half" idx="2"/>
          </p:nvPr>
        </p:nvSpPr>
        <p:spPr>
          <a:xfrm>
            <a:off x="320019" y="1646622"/>
            <a:ext cx="3367360" cy="3763580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320018" y="609600"/>
            <a:ext cx="3367361" cy="914400"/>
          </a:xfrm>
        </p:spPr>
        <p:txBody>
          <a:bodyPr>
            <a:normAutofit fontScale="90000"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5</a:t>
            </a:r>
            <a:r>
              <a:rPr lang="it-IT" dirty="0" smtClean="0">
                <a:solidFill>
                  <a:srgbClr val="FF0000"/>
                </a:solidFill>
              </a:rPr>
              <a:t>. Cosa possiamo cercare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4064000" y="609600"/>
            <a:ext cx="4379119" cy="54657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it-IT" sz="2200" dirty="0" smtClean="0"/>
              <a:t>Di conoscere</a:t>
            </a:r>
            <a:r>
              <a:rPr lang="it-IT" sz="2200" dirty="0" smtClean="0"/>
              <a:t> persone che </a:t>
            </a:r>
            <a:r>
              <a:rPr lang="it-IT" sz="2200" dirty="0" smtClean="0"/>
              <a:t>vivono</a:t>
            </a:r>
            <a:r>
              <a:rPr lang="it-IT" sz="2200" dirty="0" smtClean="0"/>
              <a:t> </a:t>
            </a:r>
            <a:r>
              <a:rPr lang="it-IT" sz="2200" dirty="0" err="1" smtClean="0"/>
              <a:t>–</a:t>
            </a:r>
            <a:r>
              <a:rPr lang="it-IT" sz="2200" dirty="0" smtClean="0"/>
              <a:t> spesso </a:t>
            </a:r>
            <a:r>
              <a:rPr lang="it-IT" sz="2200" dirty="0" smtClean="0"/>
              <a:t>loro </a:t>
            </a:r>
            <a:r>
              <a:rPr lang="it-IT" sz="2200" dirty="0" smtClean="0"/>
              <a:t>malgrado </a:t>
            </a:r>
            <a:r>
              <a:rPr lang="it-IT" sz="2200" dirty="0" err="1" smtClean="0"/>
              <a:t>–</a:t>
            </a:r>
            <a:r>
              <a:rPr lang="it-IT" sz="2200" dirty="0" smtClean="0"/>
              <a:t> condizioni </a:t>
            </a:r>
            <a:r>
              <a:rPr lang="it-IT" sz="2200" dirty="0" smtClean="0"/>
              <a:t>di povertà o di impoverimento</a:t>
            </a:r>
            <a:endParaRPr lang="it-IT" sz="2200" i="1" dirty="0" smtClean="0">
              <a:sym typeface="Wingdings" pitchFamily="4" charset="2"/>
            </a:endParaRPr>
          </a:p>
          <a:p>
            <a:pPr>
              <a:lnSpc>
                <a:spcPct val="80000"/>
              </a:lnSpc>
            </a:pPr>
            <a:r>
              <a:rPr lang="it-IT" sz="2200" dirty="0" smtClean="0">
                <a:sym typeface="Wingdings" pitchFamily="4" charset="2"/>
              </a:rPr>
              <a:t>Di ascoltare storie complicate di persone concrete, </a:t>
            </a:r>
            <a:r>
              <a:rPr lang="it-IT" sz="2200" u="sng" dirty="0" smtClean="0">
                <a:sym typeface="Wingdings" pitchFamily="4" charset="2"/>
              </a:rPr>
              <a:t>se e fin dove </a:t>
            </a:r>
            <a:r>
              <a:rPr lang="it-IT" sz="2200" dirty="0" smtClean="0">
                <a:sym typeface="Wingdings" pitchFamily="4" charset="2"/>
              </a:rPr>
              <a:t>desiderano condividerle</a:t>
            </a:r>
          </a:p>
          <a:p>
            <a:pPr>
              <a:lnSpc>
                <a:spcPct val="80000"/>
              </a:lnSpc>
            </a:pPr>
            <a:r>
              <a:rPr lang="it-IT" sz="2200" dirty="0" smtClean="0">
                <a:sym typeface="Wingdings" pitchFamily="4" charset="2"/>
              </a:rPr>
              <a:t>Di interrogarci in modo pratico sul valore della gratuità e sull’esistenza del volontariato</a:t>
            </a:r>
          </a:p>
          <a:p>
            <a:pPr>
              <a:lnSpc>
                <a:spcPct val="80000"/>
              </a:lnSpc>
            </a:pPr>
            <a:r>
              <a:rPr lang="it-IT" sz="2200" dirty="0" smtClean="0">
                <a:sym typeface="Wingdings" pitchFamily="4" charset="2"/>
              </a:rPr>
              <a:t>Di metterci alla prova sulla nostra capacità di ascoltare, condividere e nel caso anche tacere.</a:t>
            </a:r>
          </a:p>
          <a:p>
            <a:pPr>
              <a:lnSpc>
                <a:spcPct val="80000"/>
              </a:lnSpc>
            </a:pPr>
            <a:r>
              <a:rPr lang="it-IT" sz="2200" dirty="0" smtClean="0">
                <a:sym typeface="Wingdings" pitchFamily="4" charset="2"/>
              </a:rPr>
              <a:t>Di mettere in pratica i consigli e le indicazioni degli operatori Caritas.</a:t>
            </a:r>
          </a:p>
          <a:p>
            <a:pPr>
              <a:lnSpc>
                <a:spcPct val="90000"/>
              </a:lnSpc>
              <a:buFont typeface="Wingdings" charset="2"/>
              <a:buChar char="ü"/>
            </a:pPr>
            <a:endParaRPr lang="it-IT" sz="2200" dirty="0" smtClean="0"/>
          </a:p>
        </p:txBody>
      </p:sp>
      <p:sp>
        <p:nvSpPr>
          <p:cNvPr id="13" name="Segnaposto testo 12"/>
          <p:cNvSpPr>
            <a:spLocks noGrp="1"/>
          </p:cNvSpPr>
          <p:nvPr>
            <p:ph type="body" sz="half" idx="2"/>
          </p:nvPr>
        </p:nvSpPr>
        <p:spPr>
          <a:xfrm>
            <a:off x="320019" y="1646622"/>
            <a:ext cx="3367360" cy="3763580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320018" y="609600"/>
            <a:ext cx="3367361" cy="914400"/>
          </a:xfrm>
        </p:spPr>
        <p:txBody>
          <a:bodyPr>
            <a:normAutofit fontScale="90000"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5</a:t>
            </a:r>
            <a:r>
              <a:rPr lang="it-IT" dirty="0" smtClean="0">
                <a:solidFill>
                  <a:srgbClr val="FF0000"/>
                </a:solidFill>
              </a:rPr>
              <a:t>. Cosa possiamo cercare?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4064000" y="609600"/>
            <a:ext cx="4379119" cy="54657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it-IT" sz="2200" dirty="0" smtClean="0"/>
              <a:t>Di conoscere</a:t>
            </a:r>
            <a:r>
              <a:rPr lang="it-IT" sz="2200" dirty="0" smtClean="0"/>
              <a:t> persone che </a:t>
            </a:r>
            <a:r>
              <a:rPr lang="it-IT" sz="2200" dirty="0" smtClean="0"/>
              <a:t>vivono</a:t>
            </a:r>
            <a:r>
              <a:rPr lang="it-IT" sz="2200" dirty="0" smtClean="0"/>
              <a:t> </a:t>
            </a:r>
            <a:r>
              <a:rPr lang="it-IT" sz="2200" dirty="0" err="1" smtClean="0"/>
              <a:t>–</a:t>
            </a:r>
            <a:r>
              <a:rPr lang="it-IT" sz="2200" dirty="0" smtClean="0"/>
              <a:t> spesso </a:t>
            </a:r>
            <a:r>
              <a:rPr lang="it-IT" sz="2200" dirty="0" smtClean="0"/>
              <a:t>loro </a:t>
            </a:r>
            <a:r>
              <a:rPr lang="it-IT" sz="2200" dirty="0" smtClean="0"/>
              <a:t>malgrado </a:t>
            </a:r>
            <a:r>
              <a:rPr lang="it-IT" sz="2200" dirty="0" err="1" smtClean="0"/>
              <a:t>–</a:t>
            </a:r>
            <a:r>
              <a:rPr lang="it-IT" sz="2200" smtClean="0"/>
              <a:t> condizioni </a:t>
            </a:r>
            <a:r>
              <a:rPr lang="it-IT" sz="2200" dirty="0" smtClean="0"/>
              <a:t>di povertà o di impoverimento</a:t>
            </a:r>
            <a:endParaRPr lang="it-IT" sz="2200" i="1" dirty="0" smtClean="0">
              <a:sym typeface="Wingdings" pitchFamily="4" charset="2"/>
            </a:endParaRPr>
          </a:p>
          <a:p>
            <a:pPr>
              <a:lnSpc>
                <a:spcPct val="80000"/>
              </a:lnSpc>
            </a:pPr>
            <a:r>
              <a:rPr lang="it-IT" sz="2200" dirty="0" smtClean="0">
                <a:sym typeface="Wingdings" pitchFamily="4" charset="2"/>
              </a:rPr>
              <a:t>Di ascoltare storie complicate di persone concrete, </a:t>
            </a:r>
            <a:r>
              <a:rPr lang="it-IT" sz="2200" u="sng" dirty="0" smtClean="0">
                <a:sym typeface="Wingdings" pitchFamily="4" charset="2"/>
              </a:rPr>
              <a:t>se e fin dove </a:t>
            </a:r>
            <a:r>
              <a:rPr lang="it-IT" sz="2200" dirty="0" smtClean="0">
                <a:sym typeface="Wingdings" pitchFamily="4" charset="2"/>
              </a:rPr>
              <a:t>desiderano condividerle</a:t>
            </a:r>
          </a:p>
          <a:p>
            <a:pPr>
              <a:lnSpc>
                <a:spcPct val="80000"/>
              </a:lnSpc>
            </a:pPr>
            <a:r>
              <a:rPr lang="it-IT" sz="2200" dirty="0" smtClean="0">
                <a:sym typeface="Wingdings" pitchFamily="4" charset="2"/>
              </a:rPr>
              <a:t>Di interrogarci in modo pratico sul valore della gratuità e sull’esistenza del volontariato</a:t>
            </a:r>
          </a:p>
          <a:p>
            <a:pPr>
              <a:lnSpc>
                <a:spcPct val="80000"/>
              </a:lnSpc>
            </a:pPr>
            <a:r>
              <a:rPr lang="it-IT" sz="2200" dirty="0" smtClean="0">
                <a:sym typeface="Wingdings" pitchFamily="4" charset="2"/>
              </a:rPr>
              <a:t>Di metterci alla prova sulla nostra capacità di ascoltare, condividere e nel caso anche tacere.</a:t>
            </a:r>
          </a:p>
          <a:p>
            <a:pPr>
              <a:lnSpc>
                <a:spcPct val="80000"/>
              </a:lnSpc>
            </a:pPr>
            <a:r>
              <a:rPr lang="it-IT" sz="2200" dirty="0" smtClean="0">
                <a:sym typeface="Wingdings" pitchFamily="4" charset="2"/>
              </a:rPr>
              <a:t>Di mettere in pratica i consigli e le indicazioni degli operatori Caritas.</a:t>
            </a:r>
          </a:p>
          <a:p>
            <a:pPr>
              <a:lnSpc>
                <a:spcPct val="90000"/>
              </a:lnSpc>
              <a:buFont typeface="Wingdings" charset="2"/>
              <a:buChar char="ü"/>
            </a:pPr>
            <a:endParaRPr lang="it-IT" sz="2200" dirty="0" smtClean="0"/>
          </a:p>
        </p:txBody>
      </p:sp>
      <p:sp>
        <p:nvSpPr>
          <p:cNvPr id="13" name="Segnaposto testo 12"/>
          <p:cNvSpPr>
            <a:spLocks noGrp="1"/>
          </p:cNvSpPr>
          <p:nvPr>
            <p:ph type="body" sz="half" idx="2"/>
          </p:nvPr>
        </p:nvSpPr>
        <p:spPr>
          <a:xfrm>
            <a:off x="320019" y="1646622"/>
            <a:ext cx="3367360" cy="3763580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320018" y="609600"/>
            <a:ext cx="3367361" cy="914400"/>
          </a:xfrm>
        </p:spPr>
        <p:txBody>
          <a:bodyPr>
            <a:normAutofit fontScale="90000"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6</a:t>
            </a:r>
            <a:r>
              <a:rPr lang="it-IT" dirty="0" smtClean="0">
                <a:solidFill>
                  <a:srgbClr val="FF0000"/>
                </a:solidFill>
              </a:rPr>
              <a:t>. Dove e quando si svolge il servizio?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4064000" y="609600"/>
            <a:ext cx="4379119" cy="5465763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90000"/>
              </a:lnSpc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ü"/>
            </a:pPr>
            <a:r>
              <a:rPr lang="it-IT" b="1" dirty="0" smtClean="0"/>
              <a:t>Ostello don Luigi di </a:t>
            </a:r>
            <a:r>
              <a:rPr lang="it-IT" b="1" dirty="0" err="1" smtClean="0"/>
              <a:t>Liegro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>
                <a:hlinkClick r:id="rId2"/>
              </a:rPr>
              <a:t>Via Marsala </a:t>
            </a:r>
            <a:r>
              <a:rPr lang="it-IT" b="1" dirty="0" smtClean="0">
                <a:hlinkClick r:id="rId2"/>
              </a:rPr>
              <a:t>109</a:t>
            </a:r>
            <a:r>
              <a:rPr lang="it-IT" b="1" dirty="0" smtClean="0"/>
              <a:t> </a:t>
            </a:r>
            <a:br>
              <a:rPr lang="it-IT" b="1" dirty="0" smtClean="0"/>
            </a:br>
            <a:r>
              <a:rPr lang="it-IT" dirty="0" smtClean="0"/>
              <a:t>Appuntamento sotto gli archi in fondo alla via. (Attenzione alle imprecisioni di Google </a:t>
            </a:r>
            <a:r>
              <a:rPr lang="it-IT" dirty="0" err="1" smtClean="0"/>
              <a:t>maps</a:t>
            </a:r>
            <a:r>
              <a:rPr lang="it-IT" dirty="0" smtClean="0"/>
              <a:t>).</a:t>
            </a:r>
          </a:p>
          <a:p>
            <a:pPr>
              <a:lnSpc>
                <a:spcPct val="80000"/>
              </a:lnSpc>
            </a:pPr>
            <a:r>
              <a:rPr lang="it-IT" sz="2200" b="1" dirty="0" smtClean="0"/>
              <a:t>Il VENERDI dalle </a:t>
            </a:r>
            <a:r>
              <a:rPr lang="it-IT" sz="2200" b="1" dirty="0" smtClean="0"/>
              <a:t>ore 17.00</a:t>
            </a:r>
            <a:r>
              <a:rPr lang="it-IT" sz="2200" b="1" dirty="0" smtClean="0"/>
              <a:t> </a:t>
            </a:r>
            <a:r>
              <a:rPr lang="it-IT" sz="2200" dirty="0" smtClean="0"/>
              <a:t>per </a:t>
            </a:r>
            <a:r>
              <a:rPr lang="it-IT" sz="2200" dirty="0" smtClean="0"/>
              <a:t>l’assegnazione dei compiti e la predisposizione </a:t>
            </a:r>
            <a:r>
              <a:rPr lang="it-IT" sz="2200" dirty="0" smtClean="0"/>
              <a:t>dell’ambiente </a:t>
            </a:r>
            <a:endParaRPr lang="it-IT" sz="2200" dirty="0" smtClean="0"/>
          </a:p>
          <a:p>
            <a:pPr>
              <a:lnSpc>
                <a:spcPct val="80000"/>
              </a:lnSpc>
            </a:pPr>
            <a:r>
              <a:rPr lang="it-IT" sz="2200" b="1" dirty="0" smtClean="0"/>
              <a:t>alle ore 20.00</a:t>
            </a:r>
            <a:r>
              <a:rPr lang="it-IT" sz="2200" b="1" dirty="0" smtClean="0"/>
              <a:t> </a:t>
            </a:r>
            <a:r>
              <a:rPr lang="it-IT" sz="2200" dirty="0" smtClean="0"/>
              <a:t>quando chiude l’accesso agli ospiti (il </a:t>
            </a:r>
            <a:r>
              <a:rPr lang="it-IT" sz="2200" dirty="0" smtClean="0"/>
              <a:t>servizio termina alle 21 per gli </a:t>
            </a:r>
            <a:r>
              <a:rPr lang="it-IT" sz="2200" dirty="0" smtClean="0"/>
              <a:t>operatori)</a:t>
            </a:r>
          </a:p>
          <a:p>
            <a:pPr>
              <a:lnSpc>
                <a:spcPct val="80000"/>
              </a:lnSpc>
            </a:pPr>
            <a:r>
              <a:rPr lang="it-IT" sz="2200" dirty="0" smtClean="0"/>
              <a:t>A ogni partecipante è chiesta la disponibilità di due venerdì in un anno. </a:t>
            </a:r>
            <a:endParaRPr lang="it-IT" sz="2000" dirty="0" smtClean="0"/>
          </a:p>
        </p:txBody>
      </p:sp>
      <p:sp>
        <p:nvSpPr>
          <p:cNvPr id="13" name="Segnaposto testo 12"/>
          <p:cNvSpPr>
            <a:spLocks noGrp="1"/>
          </p:cNvSpPr>
          <p:nvPr>
            <p:ph type="body" sz="half" idx="2"/>
          </p:nvPr>
        </p:nvSpPr>
        <p:spPr>
          <a:xfrm>
            <a:off x="320019" y="1646622"/>
            <a:ext cx="3367360" cy="3763580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apital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Capitale.thmx</Template>
  <TotalTime>139</TotalTime>
  <Words>664</Words>
  <Application>Microsoft Macintosh PowerPoint</Application>
  <PresentationFormat>Presentazione su schermo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Capitale</vt:lpstr>
      <vt:lpstr>Il Giulio alla   Mensa Caritas</vt:lpstr>
      <vt:lpstr>Indice</vt:lpstr>
      <vt:lpstr>1. Perché Caritas?</vt:lpstr>
      <vt:lpstr>2. Perché proprio la mensa?</vt:lpstr>
      <vt:lpstr>3. Cosa ci sarà chiesto?</vt:lpstr>
      <vt:lpstr>4. Cosa non dobbiamo cercare?</vt:lpstr>
      <vt:lpstr>5. Cosa possiamo cercare</vt:lpstr>
      <vt:lpstr>5. Cosa possiamo cercare?</vt:lpstr>
      <vt:lpstr>6. Dove e quando si svolge il servizio?</vt:lpstr>
    </vt:vector>
  </TitlesOfParts>
  <Company>xxxx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Marco Ronconi</dc:creator>
  <cp:lastModifiedBy>Marco Ronconi</cp:lastModifiedBy>
  <cp:revision>4</cp:revision>
  <dcterms:created xsi:type="dcterms:W3CDTF">2016-09-20T13:33:43Z</dcterms:created>
  <dcterms:modified xsi:type="dcterms:W3CDTF">2016-09-20T15:45:32Z</dcterms:modified>
</cp:coreProperties>
</file>