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4" r:id="rId6"/>
    <p:sldId id="267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81984DD2-70F8-3A4A-ACC9-698764BF1E46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9A1CA476-9F68-EE44-B162-4A32468AF36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927-ADE5-4944-89CB-26056F9D8022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BDD0C-C366-F745-9FDC-629B2FDAB72E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307559C5-87BD-0C4B-B6C4-CF235CA0D03D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FF37CE-1B95-164E-807C-976BD9003CAE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E714-AEC2-2D40-AD5F-282720089375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456D-0372-FD49-A3D0-A224EAC86D9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EAFAF2-9348-5244-85DD-67CB03097FE1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BB6A928-A43B-C74B-95EB-FBA782273DC8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59C5-87BD-0C4B-B6C4-CF235CA0D03D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37CE-1B95-164E-807C-976BD9003CAE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4D15-5BA6-3748-A8E9-5F5FDA52D8B9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3E9A-25A5-F942-B731-55294EF382C1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FA53-7F1E-0640-8FEE-D2E2D285E12A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E674-E860-1640-8FDF-F4CCA330963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7559C5-87BD-0C4B-B6C4-CF235CA0D03D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F37CE-1B95-164E-807C-976BD9003CAE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70A7-185E-DC4A-A438-D2196FCB7A13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014E-9F6F-C14D-AB1B-89F08EAE9E8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6635-D4DC-364E-A5D1-640DA106E08E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3338-F871-8441-84B2-BB19577B5FB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307559C5-87BD-0C4B-B6C4-CF235CA0D03D}" type="datetimeFigureOut">
              <a:rPr lang="it-IT" smtClean="0"/>
              <a:pPr/>
              <a:t>17-10-2015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6FFF37CE-1B95-164E-807C-976BD9003CAE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ritasroma.it/caritas-roma/la-caritas-diocesana/" TargetMode="External"/><Relationship Id="rId3" Type="http://schemas.openxmlformats.org/officeDocument/2006/relationships/hyperlink" Target="http://www.liceogiuliocesare.it/public/documenti/EstrattoProgCaritas1516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it/maps/place/Via+Casilina+Vecchia,+14,+00182+Roma/@41.8877031,12.5226249,17z/data=!4m2!3m1!1s0x132f618c6ab98cef:0xa056bd08882dc72d" TargetMode="External"/><Relationship Id="rId3" Type="http://schemas.openxmlformats.org/officeDocument/2006/relationships/hyperlink" Target="https://www.google.it/maps/place/Via+Marsala,+109,+00185+Roma/@41.89988,12.50632,17z/data=!4m2!3m1!1s0x132f61a20f828707:0xbc2906e5efd3c3a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IL GIULIO ALLA</a:t>
            </a:r>
            <a:br>
              <a:rPr lang="it-IT" dirty="0" smtClean="0"/>
            </a:br>
            <a:r>
              <a:rPr lang="it-IT" dirty="0" smtClean="0"/>
              <a:t>MENSA CARITAS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t-IT" dirty="0" smtClean="0"/>
              <a:t>2014-15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Perché Caritas</a:t>
            </a:r>
            <a:endParaRPr lang="it-I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600" dirty="0" smtClean="0"/>
              <a:t>L’interlocutore del nostro progetto sono alcune strutture della </a:t>
            </a:r>
            <a:r>
              <a:rPr lang="it-IT" sz="3600" dirty="0" smtClean="0">
                <a:hlinkClick r:id="rId2"/>
              </a:rPr>
              <a:t>Caritas diocesana</a:t>
            </a:r>
            <a:r>
              <a:rPr lang="it-IT" sz="3600" dirty="0" smtClean="0"/>
              <a:t>, in particolare la mensa.</a:t>
            </a:r>
          </a:p>
          <a:p>
            <a:pPr>
              <a:buNone/>
            </a:pPr>
            <a:r>
              <a:rPr lang="it-IT" sz="3600" dirty="0" smtClean="0"/>
              <a:t>I motivi della collaborazione </a:t>
            </a:r>
            <a:r>
              <a:rPr lang="it-IT" sz="3600" dirty="0" err="1" smtClean="0"/>
              <a:t>scuola-Caritas</a:t>
            </a:r>
            <a:r>
              <a:rPr lang="it-IT" sz="3600" dirty="0" smtClean="0"/>
              <a:t> nell’</a:t>
            </a:r>
            <a:r>
              <a:rPr lang="it-IT" sz="3600" dirty="0" smtClean="0">
                <a:hlinkClick r:id="rId3"/>
              </a:rPr>
              <a:t>estratto del progetto</a:t>
            </a:r>
            <a:r>
              <a:rPr lang="it-IT" sz="3600" dirty="0" smtClean="0"/>
              <a:t> presentato in Collegio Docenti.</a:t>
            </a:r>
          </a:p>
          <a:p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Perché la mensa?</a:t>
            </a:r>
            <a:endParaRPr lang="it-I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charset="2"/>
              <a:buChar char="ü"/>
            </a:pPr>
            <a:r>
              <a:rPr lang="it-IT" dirty="0" smtClean="0"/>
              <a:t>È una realtà di servizio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r>
              <a:rPr lang="it-IT" sz="2600" dirty="0" smtClean="0"/>
              <a:t>È una realtà di servizio concreta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r>
              <a:rPr lang="it-IT" dirty="0" smtClean="0"/>
              <a:t>È una realtà di servizio concreta aperta anche ai più giovani (dal terzo anno di scuole superiore)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r>
              <a:rPr lang="it-IT" sz="2600" dirty="0" smtClean="0"/>
              <a:t>È un’occasione per conoscere la realtà passando per sguardi e parole di persone</a:t>
            </a:r>
          </a:p>
          <a:p>
            <a:pPr>
              <a:lnSpc>
                <a:spcPct val="90000"/>
              </a:lnSpc>
              <a:buFont typeface="Wingdings" charset="2"/>
              <a:buChar char="ü"/>
            </a:pPr>
            <a:endParaRPr lang="it-I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Cosa non dobbiamo cercare</a:t>
            </a:r>
            <a:endParaRPr lang="it-I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dirty="0" smtClean="0"/>
              <a:t>Di salvare la vita degli ospiti della mensa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risolvere situazioni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dare aiuto economico 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impostare amicizie stabili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forzare confidenze</a:t>
            </a:r>
          </a:p>
          <a:p>
            <a:pPr>
              <a:lnSpc>
                <a:spcPct val="90000"/>
              </a:lnSpc>
            </a:pPr>
            <a:r>
              <a:rPr lang="it-IT" dirty="0" smtClean="0"/>
              <a:t>Di comportarci come se non ci fossero adulti presenti </a:t>
            </a:r>
            <a:r>
              <a:rPr lang="it-IT" dirty="0" err="1" smtClean="0"/>
              <a:t>–</a:t>
            </a:r>
            <a:r>
              <a:rPr lang="it-IT" dirty="0" smtClean="0"/>
              <a:t> operatori Caritas e docenti </a:t>
            </a:r>
            <a:r>
              <a:rPr lang="it-IT" dirty="0" err="1" smtClean="0"/>
              <a:t>–</a:t>
            </a:r>
            <a:r>
              <a:rPr lang="it-IT" dirty="0" smtClean="0"/>
              <a:t> che possono darci consigli</a:t>
            </a:r>
          </a:p>
          <a:p>
            <a:pPr>
              <a:lnSpc>
                <a:spcPct val="90000"/>
              </a:lnSpc>
            </a:pPr>
            <a:endParaRPr lang="it-IT" dirty="0" smtClean="0"/>
          </a:p>
          <a:p>
            <a:pPr>
              <a:lnSpc>
                <a:spcPct val="90000"/>
              </a:lnSpc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Cosa possiamo cercare</a:t>
            </a:r>
            <a:endParaRPr lang="it-I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sz="2200" dirty="0" smtClean="0"/>
              <a:t>Di conoscere volti di persone umane che vivono spesso loro malgrado condizioni di povertà o di impoverimento</a:t>
            </a:r>
            <a:endParaRPr lang="it-IT" sz="2200" i="1" dirty="0" smtClean="0">
              <a:sym typeface="Wingdings" pitchFamily="4" charset="2"/>
            </a:endParaRP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ascoltare storie complicate di persone concrete, </a:t>
            </a:r>
            <a:r>
              <a:rPr lang="it-IT" sz="2200" u="sng" dirty="0" smtClean="0">
                <a:sym typeface="Wingdings" pitchFamily="4" charset="2"/>
              </a:rPr>
              <a:t>se e fin dove </a:t>
            </a:r>
            <a:r>
              <a:rPr lang="it-IT" sz="2200" dirty="0" smtClean="0">
                <a:sym typeface="Wingdings" pitchFamily="4" charset="2"/>
              </a:rPr>
              <a:t>desiderano condividerle</a:t>
            </a: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interrogarci in modo pratico sul valore della gratuità e sull’esistenza del volontariato</a:t>
            </a: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metterci alla prova sulla nostra capacità di ascoltare, condividere e nel caso anche tacere.</a:t>
            </a:r>
          </a:p>
          <a:p>
            <a:pPr>
              <a:lnSpc>
                <a:spcPct val="80000"/>
              </a:lnSpc>
            </a:pPr>
            <a:r>
              <a:rPr lang="it-IT" sz="2200" dirty="0" smtClean="0">
                <a:sym typeface="Wingdings" pitchFamily="4" charset="2"/>
              </a:rPr>
              <a:t>Di mettere in pratica i consigli e le indicazioni degli operatori Caritas.</a:t>
            </a:r>
          </a:p>
          <a:p>
            <a:pPr>
              <a:lnSpc>
                <a:spcPct val="80000"/>
              </a:lnSpc>
              <a:buNone/>
            </a:pPr>
            <a:endParaRPr lang="it-IT" sz="2200" dirty="0" smtClean="0">
              <a:sym typeface="Wingdings" pitchFamily="4" charset="2"/>
            </a:endParaRPr>
          </a:p>
          <a:p>
            <a:pPr>
              <a:lnSpc>
                <a:spcPct val="80000"/>
              </a:lnSpc>
            </a:pPr>
            <a:endParaRPr lang="it-IT" sz="2200" dirty="0" smtClean="0">
              <a:sym typeface="Wingdings" pitchFamily="4" charset="2"/>
            </a:endParaRPr>
          </a:p>
          <a:p>
            <a:pPr>
              <a:lnSpc>
                <a:spcPct val="80000"/>
              </a:lnSpc>
            </a:pPr>
            <a:endParaRPr lang="it-IT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Cosa ci sarà chiesto</a:t>
            </a:r>
            <a:endParaRPr lang="it-I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t-IT" sz="2200" dirty="0" smtClean="0"/>
              <a:t>Alla mensa potremmo servire:</a:t>
            </a:r>
          </a:p>
          <a:p>
            <a:pPr lvl="1">
              <a:lnSpc>
                <a:spcPct val="80000"/>
              </a:lnSpc>
            </a:pPr>
            <a:r>
              <a:rPr lang="it-IT" sz="1900" dirty="0" smtClean="0"/>
              <a:t>All’accoglienza della sala, controllando di documenti e svolgendo le procedure più “burocratiche”</a:t>
            </a:r>
          </a:p>
          <a:p>
            <a:pPr lvl="1">
              <a:lnSpc>
                <a:spcPct val="80000"/>
              </a:lnSpc>
            </a:pPr>
            <a:r>
              <a:rPr lang="it-IT" sz="1900" dirty="0" smtClean="0"/>
              <a:t>Alla fila per la somministrazione dei cibi, aiutando gli operatori presenti</a:t>
            </a:r>
          </a:p>
          <a:p>
            <a:pPr lvl="1">
              <a:lnSpc>
                <a:spcPct val="80000"/>
              </a:lnSpc>
            </a:pPr>
            <a:r>
              <a:rPr lang="it-IT" sz="1900" dirty="0" smtClean="0"/>
              <a:t>Nella sala, offrendo supporto agli utenti non in grado di muoversi autonomamente al self service, portando le caraffe dell’acqua e aiutando nello smaltimento dei rifiuti, ma soprattutto nelle possibili relazioni di accoglienza degli ospiti</a:t>
            </a:r>
          </a:p>
          <a:p>
            <a:pPr lvl="1">
              <a:lnSpc>
                <a:spcPct val="80000"/>
              </a:lnSpc>
            </a:pPr>
            <a:r>
              <a:rPr lang="it-IT" sz="1900" dirty="0" smtClean="0"/>
              <a:t>Nella zona della pulizia, rendendosi disponibili a lavare, asciugare e smaltire i rifiuti</a:t>
            </a:r>
          </a:p>
          <a:p>
            <a:pPr>
              <a:lnSpc>
                <a:spcPct val="80000"/>
              </a:lnSpc>
            </a:pPr>
            <a:r>
              <a:rPr lang="it-IT" sz="2500" dirty="0" smtClean="0"/>
              <a:t>Al guardaroba (riordino vestiti, relazione con l’utenza), o agli altri servizi cui ci possono impiegare gli operatori, in caso di gruppo numeroso</a:t>
            </a:r>
            <a:endParaRPr lang="it-IT" sz="1800" i="1" dirty="0" smtClean="0"/>
          </a:p>
          <a:p>
            <a:pPr>
              <a:lnSpc>
                <a:spcPct val="80000"/>
              </a:lnSpc>
            </a:pPr>
            <a:endParaRPr lang="it-IT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Dove si svolge il servizio</a:t>
            </a:r>
            <a:endParaRPr lang="it-I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Nei primi incontri, fino a una data ancora da precisare:</a:t>
            </a:r>
          </a:p>
          <a:p>
            <a:pPr lvl="1"/>
            <a:r>
              <a:rPr lang="it-IT" b="1" dirty="0" smtClean="0"/>
              <a:t>Cittadella </a:t>
            </a:r>
            <a:r>
              <a:rPr lang="it-IT" b="1" dirty="0"/>
              <a:t>della </a:t>
            </a:r>
            <a:r>
              <a:rPr lang="it-IT" b="1" dirty="0" err="1"/>
              <a:t>Carita'</a:t>
            </a:r>
            <a:r>
              <a:rPr lang="it-IT" b="1" dirty="0"/>
              <a:t> - Santa </a:t>
            </a:r>
            <a:r>
              <a:rPr lang="it-IT" b="1" dirty="0" err="1" smtClean="0"/>
              <a:t>Giacinta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>
                <a:hlinkClick r:id="rId2"/>
              </a:rPr>
              <a:t>Via </a:t>
            </a:r>
            <a:r>
              <a:rPr lang="it-IT" b="1" dirty="0" err="1" smtClean="0">
                <a:hlinkClick r:id="rId2"/>
              </a:rPr>
              <a:t>Casilina</a:t>
            </a:r>
            <a:r>
              <a:rPr lang="it-IT" b="1" dirty="0" smtClean="0">
                <a:hlinkClick r:id="rId2"/>
              </a:rPr>
              <a:t> vecchia, 14 </a:t>
            </a:r>
            <a:endParaRPr lang="it-IT" b="1" dirty="0" smtClean="0"/>
          </a:p>
          <a:p>
            <a:pPr lvl="1">
              <a:buNone/>
            </a:pPr>
            <a:r>
              <a:rPr lang="it-IT" b="1" dirty="0" smtClean="0"/>
              <a:t>(Possibilità di parcheggio interno per auto e motorini)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dirty="0" smtClean="0"/>
              <a:t>A partire dal terzo o quarto incontro</a:t>
            </a:r>
          </a:p>
          <a:p>
            <a:pPr lvl="1"/>
            <a:r>
              <a:rPr lang="it-IT" b="1" dirty="0" smtClean="0"/>
              <a:t>Ostello don Luigi di </a:t>
            </a:r>
            <a:r>
              <a:rPr lang="it-IT" b="1" dirty="0" err="1" smtClean="0"/>
              <a:t>Liegro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>
                <a:hlinkClick r:id="rId3"/>
              </a:rPr>
              <a:t>Via Marsala 109</a:t>
            </a:r>
            <a:endParaRPr lang="it-IT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Orari e date</a:t>
            </a:r>
            <a:endParaRPr lang="it-I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it-IT" sz="2600" b="1" dirty="0" smtClean="0"/>
              <a:t>IL </a:t>
            </a:r>
            <a:r>
              <a:rPr lang="it-IT" sz="2600" b="1" dirty="0"/>
              <a:t>TURNO di SERVIZIO dura </a:t>
            </a:r>
          </a:p>
          <a:p>
            <a:pPr>
              <a:lnSpc>
                <a:spcPct val="80000"/>
              </a:lnSpc>
            </a:pPr>
            <a:r>
              <a:rPr lang="it-IT" sz="2600" b="1" dirty="0"/>
              <a:t>dalle ore 17.00 </a:t>
            </a:r>
            <a:r>
              <a:rPr lang="it-IT" sz="2600" dirty="0"/>
              <a:t>(per l’assegnazione dei compiti e la predisposizione dell’ambiente)</a:t>
            </a:r>
            <a:r>
              <a:rPr lang="it-IT" sz="2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it-IT" sz="2600" b="1" dirty="0" smtClean="0"/>
              <a:t>alle </a:t>
            </a:r>
            <a:r>
              <a:rPr lang="it-IT" sz="2600" b="1" dirty="0"/>
              <a:t>ore 20.00 </a:t>
            </a:r>
            <a:r>
              <a:rPr lang="it-IT" sz="2600" dirty="0"/>
              <a:t>QUANDO CHIUDE L’ACCESSO agli OSPITI </a:t>
            </a:r>
            <a:r>
              <a:rPr lang="it-IT" sz="1900" dirty="0" smtClean="0"/>
              <a:t>(in realtà il servizio termina alle 21 per gli operatori stabili)</a:t>
            </a:r>
          </a:p>
          <a:p>
            <a:pPr>
              <a:lnSpc>
                <a:spcPct val="80000"/>
              </a:lnSpc>
            </a:pPr>
            <a:endParaRPr lang="it-IT" sz="1900" dirty="0"/>
          </a:p>
          <a:p>
            <a:pPr>
              <a:lnSpc>
                <a:spcPct val="80000"/>
              </a:lnSpc>
              <a:buFont typeface="Wingdings 2" pitchFamily="4" charset="2"/>
              <a:buNone/>
            </a:pPr>
            <a:r>
              <a:rPr lang="it-IT" sz="1900" dirty="0"/>
              <a:t>Come LICEO prenotiamo alcune date di servizio</a:t>
            </a:r>
            <a:r>
              <a:rPr lang="it-IT" sz="1900" dirty="0" smtClean="0"/>
              <a:t> in data di VENERDI </a:t>
            </a:r>
            <a:r>
              <a:rPr lang="it-IT" sz="1900" b="1" dirty="0" smtClean="0"/>
              <a:t>con </a:t>
            </a:r>
            <a:r>
              <a:rPr lang="it-IT" sz="1900" b="1" dirty="0"/>
              <a:t>cadenza mensile o quindicinale</a:t>
            </a:r>
            <a:r>
              <a:rPr lang="it-IT" sz="1900" dirty="0"/>
              <a:t>, secondo il numero degli studenti e dei docenti </a:t>
            </a:r>
            <a:r>
              <a:rPr lang="it-IT" sz="1900" dirty="0" smtClean="0"/>
              <a:t>accompagnatori</a:t>
            </a:r>
            <a:endParaRPr lang="it-IT" sz="19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Mito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Mito.thmx</Template>
  <TotalTime>106</TotalTime>
  <Words>451</Words>
  <Application>Microsoft Macintosh PowerPoint</Application>
  <PresentationFormat>Presentazione su schermo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Mito</vt:lpstr>
      <vt:lpstr>IL GIULIO ALLA MENSA CARITAS</vt:lpstr>
      <vt:lpstr>Perché Caritas</vt:lpstr>
      <vt:lpstr>Perché la mensa?</vt:lpstr>
      <vt:lpstr>Cosa non dobbiamo cercare</vt:lpstr>
      <vt:lpstr>Cosa possiamo cercare</vt:lpstr>
      <vt:lpstr>Cosa ci sarà chiesto</vt:lpstr>
      <vt:lpstr>Dove si svolge il servizio</vt:lpstr>
      <vt:lpstr>Orari e date</vt:lpstr>
    </vt:vector>
  </TitlesOfParts>
  <Company>scuola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MENSA CARITAS</dc:title>
  <dc:creator>vicepreside</dc:creator>
  <cp:lastModifiedBy>Marco Ronconi</cp:lastModifiedBy>
  <cp:revision>40</cp:revision>
  <dcterms:created xsi:type="dcterms:W3CDTF">2015-10-17T10:09:10Z</dcterms:created>
  <dcterms:modified xsi:type="dcterms:W3CDTF">2015-10-17T10:22:57Z</dcterms:modified>
</cp:coreProperties>
</file>