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jpeg" ContentType="image/jpeg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7" r:id="rId10"/>
    <p:sldId id="266" r:id="rId11"/>
    <p:sldId id="265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>
      <p:cViewPr>
        <p:scale>
          <a:sx n="103" d="100"/>
          <a:sy n="103" d="100"/>
        </p:scale>
        <p:origin x="-184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055F8-1D02-4417-9241-55C834FD9970}" type="datetimeFigureOut">
              <a:rPr lang="it-IT" smtClean="0"/>
              <a:pPr/>
              <a:t>13/03/15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3.wmv"/><Relationship Id="rId2" Type="http://schemas.openxmlformats.org/officeDocument/2006/relationships/video" Target="../media/media3.wmv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image" Target="../media/image5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dirty="0" smtClean="0">
                <a:latin typeface="Times New Roman" pitchFamily="18" charset="0"/>
                <a:cs typeface="Times New Roman" pitchFamily="18" charset="0"/>
              </a:rPr>
              <a:t>Lo Smantellamento del Pool </a:t>
            </a:r>
            <a:endParaRPr lang="it-IT" sz="6000" dirty="0"/>
          </a:p>
        </p:txBody>
      </p:sp>
      <p:pic>
        <p:nvPicPr>
          <p:cNvPr id="4" name="caponnett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13" y="1600200"/>
            <a:ext cx="8053387" cy="4525963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/>
          </a:bodyPr>
          <a:lstStyle/>
          <a:p>
            <a:r>
              <a:rPr lang="it-IT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È FINITO TUTTO</a:t>
            </a:r>
            <a:endParaRPr lang="it-IT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finitotutto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850607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4501008" y="-1827584"/>
            <a:ext cx="17209912" cy="11161240"/>
          </a:xfrm>
        </p:spPr>
        <p:txBody>
          <a:bodyPr>
            <a:normAutofit fontScale="55000" lnSpcReduction="20000"/>
          </a:bodyPr>
          <a:lstStyle/>
          <a:p>
            <a:endParaRPr lang="it-IT" sz="4500" dirty="0" smtClean="0"/>
          </a:p>
          <a:p>
            <a:pPr algn="ctr">
              <a:buNone/>
            </a:pPr>
            <a:r>
              <a:rPr lang="it-IT" sz="5100" dirty="0" smtClean="0">
                <a:latin typeface="Times New Roman" pitchFamily="18" charset="0"/>
                <a:cs typeface="Times New Roman" pitchFamily="18" charset="0"/>
              </a:rPr>
              <a:t>LE VITTIME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Emanuele Basile (02/07/1949 – 04/05/1980)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Gaetano Costa (19/03/1916 – 06/08/1980)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 Mario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D'Aleo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(16/02/1954 – 13/06/1983)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Giuseppe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Bommarito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 (14/07/1944 – 13/06/1983)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Pietro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Morici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 (21/08/1956 – 13/06/1983)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Rocco Chinnici (19/01/1925 – 29/07/1983)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Mario Trapassi (08/12/1950 – 29/07/1983)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 Salvatore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Bartolotta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(03/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03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/1935 –  29/07/1983) 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Stefano Li Sacchi(02/06/1923 –  29/07/1983 ) 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Beppe Montana (8/10/1951 – 28/07/1985) 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Ninni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Cassarà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(07/05/1947 – 06/08/1985)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Roberto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Antiochia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(07/06/1962 – 06/08/1985) 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Antonino Saetta (25/10/1922 – 25/09/1988)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Stefano Saetta (20/08/1953– 25/09/1988)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Giovanni Falcone (18/05/1939 – 23/05/1992)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Francesca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Morvillo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(14/12/1945 – 23/05/1992) 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Vito Schifani (23/02/1965 – 23/05/1992)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Rocco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Dicillo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 (13/04/1962  – 23/05/1992)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Antonio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Montinaro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(08/09/1962 – 23/05/1992)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Paolo Borsellino (19/01/1940 – 19/07/1992)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Agostino Catalano (1950 – 19/07/1992)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Emanuela </a:t>
            </a:r>
            <a:r>
              <a:rPr lang="it-IT" sz="4500" dirty="0" err="1" smtClean="0">
                <a:latin typeface="Times New Roman" pitchFamily="18" charset="0"/>
                <a:cs typeface="Times New Roman" pitchFamily="18" charset="0"/>
              </a:rPr>
              <a:t>Loi</a:t>
            </a: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   (09 ottobre  196 7 – 19/07/1992) 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Vincenzo Li Muli (23/08/1970 – 19/07/1992)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Walter E. Cosina (25/07/1961 – 19/07/1992) </a:t>
            </a:r>
          </a:p>
          <a:p>
            <a:pPr algn="ctr">
              <a:buNone/>
            </a:pPr>
            <a:r>
              <a:rPr lang="it-IT" sz="4500" dirty="0" smtClean="0">
                <a:latin typeface="Times New Roman" pitchFamily="18" charset="0"/>
                <a:cs typeface="Times New Roman" pitchFamily="18" charset="0"/>
              </a:rPr>
              <a:t>Claudio Traina ( 02/03/1965 – 19/07/1992)</a:t>
            </a:r>
            <a:endParaRPr lang="it-IT" sz="29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it-IT" sz="2800" dirty="0" smtClean="0"/>
          </a:p>
          <a:p>
            <a:pPr>
              <a:buNone/>
            </a:pPr>
            <a:endParaRPr lang="it-IT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50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5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50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5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50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0" fill="hold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0" fill="hold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5000" fill="hold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5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5000" fill="hold"/>
                                        <p:tgtEl>
                                          <p:spTgt spid="3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5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5000" fill="hold"/>
                                        <p:tgtEl>
                                          <p:spTgt spid="3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5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5000" fill="hold"/>
                                        <p:tgtEl>
                                          <p:spTgt spid="3">
                                            <p:txEl>
                                              <p:pRg st="25" end="2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5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5000" fill="hold"/>
                                        <p:tgtEl>
                                          <p:spTgt spid="3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979712" y="980728"/>
            <a:ext cx="5580112" cy="1008111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threePt" dir="t"/>
            </a:scene3d>
            <a:sp3d prstMaterial="dkEdge"/>
          </a:bodyPr>
          <a:lstStyle/>
          <a:p>
            <a:r>
              <a:rPr lang="it-IT" sz="6600" dirty="0" smtClean="0">
                <a:latin typeface="Times New Roman" pitchFamily="18" charset="0"/>
                <a:cs typeface="Times New Roman" pitchFamily="18" charset="0"/>
              </a:rPr>
              <a:t>Il maxiprocesso</a:t>
            </a:r>
            <a:endParaRPr lang="it-IT" sz="6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r>
              <a:rPr lang="it-IT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Come funzionava un processo?</a:t>
            </a:r>
            <a:endParaRPr lang="it-IT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07904" y="1340768"/>
            <a:ext cx="2674640" cy="532656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Giudice istruttore </a:t>
            </a:r>
            <a:endParaRPr lang="it-IT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4932040" y="2060848"/>
            <a:ext cx="0" cy="936104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/>
          <p:cNvSpPr txBox="1"/>
          <p:nvPr/>
        </p:nvSpPr>
        <p:spPr>
          <a:xfrm>
            <a:off x="3563888" y="3068960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Pubblico ministero</a:t>
            </a:r>
            <a:endParaRPr lang="it-IT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627784" y="4509120"/>
            <a:ext cx="468052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Giudice dell’udienza preliminare</a:t>
            </a:r>
            <a:endParaRPr lang="it-IT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Connettore 2 33"/>
          <p:cNvCxnSpPr/>
          <p:nvPr/>
        </p:nvCxnSpPr>
        <p:spPr>
          <a:xfrm>
            <a:off x="4932040" y="5229200"/>
            <a:ext cx="0" cy="792088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3563888" y="6093296"/>
            <a:ext cx="273630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gradi di giudizio</a:t>
            </a:r>
            <a:endParaRPr lang="it-IT" sz="2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0" name="Connettore 2 39"/>
          <p:cNvCxnSpPr/>
          <p:nvPr/>
        </p:nvCxnSpPr>
        <p:spPr>
          <a:xfrm>
            <a:off x="4932040" y="3645024"/>
            <a:ext cx="0" cy="86409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2" build="p"/>
      <p:bldP spid="8" grpId="0"/>
      <p:bldP spid="8" grpId="1"/>
      <p:bldP spid="12" grpId="0"/>
      <p:bldP spid="12" grpId="1"/>
      <p:bldP spid="36" grpId="0"/>
      <p:bldP spid="3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51520" y="1628800"/>
            <a:ext cx="8712968" cy="44012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</a:rPr>
              <a:t>  </a:t>
            </a:r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Nell’ottobre del 1983 viene arrestato in Brasile il mafioso Tommaso Buscetta</a:t>
            </a:r>
          </a:p>
          <a:p>
            <a:endParaRPr lang="it-IT" sz="2000" dirty="0" smtClean="0">
              <a:ln cmpd="dbl">
                <a:solidFill>
                  <a:schemeClr val="bg1">
                    <a:alpha val="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Quando il 15 luglio 1984 Buscetta fu estradato in Italia,  rivelò  a Falcone il </a:t>
            </a:r>
          </a:p>
          <a:p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funzionamento di Cosa nostra e denunciò i colpevoli di numerosi delitti di mafia.</a:t>
            </a:r>
          </a:p>
          <a:p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A confermare le dichiarazioni di Buscetta vi furono quelle del mafioso Salvatore</a:t>
            </a:r>
          </a:p>
          <a:p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 Contorno.</a:t>
            </a:r>
          </a:p>
          <a:p>
            <a:endParaRPr lang="it-IT" sz="2000" dirty="0" smtClean="0">
              <a:ln cmpd="dbl">
                <a:solidFill>
                  <a:schemeClr val="bg1">
                    <a:alpha val="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it-IT" sz="2000" dirty="0" smtClean="0">
                <a:ln cmpd="dbl">
                  <a:solidFill>
                    <a:schemeClr val="bg1">
                      <a:alpha val="0"/>
                    </a:schemeClr>
                  </a:solidFill>
                </a:ln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Concluse le indagini preliminari, l’8 novembre 1985 il giudice Caponnetto</a:t>
            </a:r>
          </a:p>
          <a:p>
            <a:pPr lvl="0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emanò l’ordinanza-sentenza riguardante il maxiprocesso, intitolata "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Abbate</a:t>
            </a:r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Giovanni + 706". </a:t>
            </a:r>
          </a:p>
          <a:p>
            <a:pPr lvl="0"/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Inoltre venne costruito a fianco del carcere dell'</a:t>
            </a:r>
            <a:r>
              <a:rPr lang="it-IT" sz="2000" dirty="0" err="1" smtClean="0">
                <a:latin typeface="Times New Roman" pitchFamily="18" charset="0"/>
                <a:cs typeface="Times New Roman" pitchFamily="18" charset="0"/>
              </a:rPr>
              <a:t>Ucciardone</a:t>
            </a: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un tribunale  di 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massima sicurezza chiamato “aula bunker”.</a:t>
            </a:r>
          </a:p>
          <a:p>
            <a:pPr>
              <a:buFont typeface="Arial" pitchFamily="34" charset="0"/>
              <a:buChar char="•"/>
            </a:pPr>
            <a:endParaRPr lang="it-IT" sz="2000" dirty="0">
              <a:ln cmpd="dbl">
                <a:solidFill>
                  <a:schemeClr val="bg1">
                    <a:alpha val="0"/>
                  </a:schemeClr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115616" y="404664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L’inizio del processo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copo\Desktop\Lavoro Caponnetto\Cattur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16632"/>
            <a:ext cx="4680520" cy="65606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43608" y="116632"/>
            <a:ext cx="6984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 smtClean="0">
                <a:latin typeface="Times New Roman" pitchFamily="18" charset="0"/>
                <a:cs typeface="Times New Roman" pitchFamily="18" charset="0"/>
              </a:rPr>
              <a:t>Il primo grado di giudizio</a:t>
            </a:r>
            <a:endParaRPr lang="it-IT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0" y="1028343"/>
            <a:ext cx="9324528" cy="255454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Il 10 febbraio 1986 si apre ufficialmente il processo.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L’imputato Tommaso Buscetta “È a disposizione della Corte”.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L'11 novembre 1987, dopo 349 udienze e 1314 interrogatori la Corte si ritira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in Camera di Consiglio. L’assemblea dura 35 giorni, nel corso dei quali la</a:t>
            </a: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Corte vive totalmente isolata dal mondo.</a:t>
            </a:r>
          </a:p>
          <a:p>
            <a:pPr lvl="0">
              <a:buFont typeface="Arial" pitchFamily="34" charset="0"/>
              <a:buChar char="•"/>
            </a:pPr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Il 16 dicembre 1987 il presidente Giordano legge la sentenza che concludeva il   </a:t>
            </a:r>
          </a:p>
          <a:p>
            <a:pPr lvl="0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maxiprocesso di primo grado: ai 346 condannati vennero assegnati in totale  </a:t>
            </a:r>
          </a:p>
          <a:p>
            <a:pPr lvl="0"/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  2665 anni di reclusione.</a:t>
            </a:r>
          </a:p>
        </p:txBody>
      </p:sp>
      <p:pic>
        <p:nvPicPr>
          <p:cNvPr id="3" name="buscett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3645024"/>
            <a:ext cx="5760639" cy="3316191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secondo grado di giudizio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828799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Nel 1988 Antonino Saetta, che avrebbe dovuto presiedere il secondo grado di giudizio del maxiprocesso, viene ucciso insieme a suo figlio.</a:t>
            </a:r>
          </a:p>
          <a:p>
            <a:endParaRPr lang="it-IT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it-IT" sz="2000" dirty="0" smtClean="0">
                <a:latin typeface="Times New Roman" pitchFamily="18" charset="0"/>
                <a:cs typeface="Times New Roman" pitchFamily="18" charset="0"/>
              </a:rPr>
              <a:t> Il 22 settembre 1989 si apre il secondo grado di giudizio e si conclude con condanne ridotte rispetto al primo giudizio. </a:t>
            </a:r>
            <a:endParaRPr lang="it-IT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Jacopo\Desktop\giudice_saetta3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5115" y="3621954"/>
            <a:ext cx="2376264" cy="3236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Il terzo grado di giudizio</a:t>
            </a:r>
            <a:endParaRPr lang="it-IT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611560" y="2132856"/>
            <a:ext cx="7776864" cy="331236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algn="ctr">
              <a:buNone/>
            </a:pPr>
            <a:r>
              <a:rPr lang="it-IT" dirty="0" smtClean="0">
                <a:latin typeface="Times New Roman" pitchFamily="18" charset="0"/>
                <a:cs typeface="Times New Roman" pitchFamily="18" charset="0"/>
              </a:rPr>
              <a:t> Il 30 gennaio 1992, concluso il terzo grado di giudizio, la Corte ritiene necessario annullare il secondo a causa delle troppe assoluzioni. Il nuovo ed ultimo giudizio si svolgerà tra il 1993 e il 1995. Quasi tutti gli imputati verranno condannati  all’ergastolo</a:t>
            </a:r>
            <a:r>
              <a:rPr lang="it-IT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it-IT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LA VITA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>
            <a:normAutofit fontScale="92500" lnSpcReduction="20000"/>
          </a:bodyPr>
          <a:lstStyle/>
          <a:p>
            <a:pPr marL="984250" indent="-984250"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1988 decide di tornare a Firenze, indicando Falcone come suo successore, ma la scelta del CSM cade su Antonio Meli.</a:t>
            </a:r>
          </a:p>
          <a:p>
            <a:pPr marL="900113" indent="-900113"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1990 conclude la sua carriera prima della morte di Giovanni Falcone e di Paolo Borsellino, avvenuta nel 1992.</a:t>
            </a:r>
          </a:p>
          <a:p>
            <a:pPr marL="900113" indent="-900113"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1993 diventa presidente del consiglio comunale di</a:t>
            </a:r>
          </a:p>
          <a:p>
            <a:pPr marL="900113" indent="-900113" algn="just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         Palermo (lista “La Rete”), dove era anche cittadino onorario e per tre volte è stato candidato senatore a vita.</a:t>
            </a:r>
          </a:p>
          <a:p>
            <a:pPr marL="900113" indent="-900113"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1999 organizza a Firenze il primo Vertice sulla legalità e la giustizia sociale.</a:t>
            </a:r>
          </a:p>
          <a:p>
            <a:pPr>
              <a:buNone/>
            </a:pPr>
            <a:r>
              <a:rPr lang="it-IT" dirty="0">
                <a:latin typeface="Times New Roman" pitchFamily="18" charset="0"/>
                <a:cs typeface="Times New Roman" pitchFamily="18" charset="0"/>
              </a:rPr>
              <a:t>2002  muore a Firenze il 6 dicembre.</a:t>
            </a: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63917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452</Words>
  <Application>Microsoft Macintosh PowerPoint</Application>
  <PresentationFormat>Presentazione su schermo (4:3)</PresentationFormat>
  <Paragraphs>71</Paragraphs>
  <Slides>11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Presentazione di PowerPoint</vt:lpstr>
      <vt:lpstr>Il maxiprocesso</vt:lpstr>
      <vt:lpstr>Come funzionava un processo?</vt:lpstr>
      <vt:lpstr>Presentazione di PowerPoint</vt:lpstr>
      <vt:lpstr>Presentazione di PowerPoint</vt:lpstr>
      <vt:lpstr>Presentazione di PowerPoint</vt:lpstr>
      <vt:lpstr>Il secondo grado di giudizio</vt:lpstr>
      <vt:lpstr>Il terzo grado di giudizio</vt:lpstr>
      <vt:lpstr>LA VITA</vt:lpstr>
      <vt:lpstr>È FINITO TUTTO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Jacopo</dc:creator>
  <cp:lastModifiedBy>Gianni Telodice</cp:lastModifiedBy>
  <cp:revision>45</cp:revision>
  <dcterms:created xsi:type="dcterms:W3CDTF">2015-02-27T14:01:07Z</dcterms:created>
  <dcterms:modified xsi:type="dcterms:W3CDTF">2015-03-13T12:27:23Z</dcterms:modified>
</cp:coreProperties>
</file>