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2"/>
  </p:notesMasterIdLst>
  <p:sldIdLst>
    <p:sldId id="256" r:id="rId2"/>
    <p:sldId id="304" r:id="rId3"/>
    <p:sldId id="266" r:id="rId4"/>
    <p:sldId id="263" r:id="rId5"/>
    <p:sldId id="300" r:id="rId6"/>
    <p:sldId id="286" r:id="rId7"/>
    <p:sldId id="303" r:id="rId8"/>
    <p:sldId id="287" r:id="rId9"/>
    <p:sldId id="288" r:id="rId10"/>
    <p:sldId id="289" r:id="rId11"/>
    <p:sldId id="290" r:id="rId12"/>
    <p:sldId id="291" r:id="rId13"/>
    <p:sldId id="294" r:id="rId14"/>
    <p:sldId id="295" r:id="rId15"/>
    <p:sldId id="296" r:id="rId16"/>
    <p:sldId id="297" r:id="rId17"/>
    <p:sldId id="298" r:id="rId18"/>
    <p:sldId id="301" r:id="rId19"/>
    <p:sldId id="281" r:id="rId20"/>
    <p:sldId id="282" r:id="rId21"/>
    <p:sldId id="285" r:id="rId22"/>
    <p:sldId id="283" r:id="rId23"/>
    <p:sldId id="284" r:id="rId24"/>
    <p:sldId id="269" r:id="rId25"/>
    <p:sldId id="267" r:id="rId26"/>
    <p:sldId id="268" r:id="rId27"/>
    <p:sldId id="293" r:id="rId28"/>
    <p:sldId id="292" r:id="rId29"/>
    <p:sldId id="273" r:id="rId30"/>
    <p:sldId id="29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882"/>
    <a:srgbClr val="406788"/>
    <a:srgbClr val="D58105"/>
    <a:srgbClr val="F6B808"/>
    <a:srgbClr val="800000"/>
    <a:srgbClr val="750101"/>
    <a:srgbClr val="551B30"/>
    <a:srgbClr val="551B25"/>
    <a:srgbClr val="2D1F51"/>
    <a:srgbClr val="4F3F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snapToObjects="1">
      <p:cViewPr>
        <p:scale>
          <a:sx n="143" d="100"/>
          <a:sy n="143" d="100"/>
        </p:scale>
        <p:origin x="-1000"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CDC269-9619-4CD0-9545-422EFDF3F764}" type="datetimeFigureOut">
              <a:rPr lang="it-IT" smtClean="0"/>
              <a:t>30/05/19</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62E19-5DF1-498F-8A5F-E3711A19CE1B}" type="slidenum">
              <a:rPr lang="it-IT" smtClean="0"/>
              <a:t>‹n.›</a:t>
            </a:fld>
            <a:endParaRPr lang="it-IT"/>
          </a:p>
        </p:txBody>
      </p:sp>
    </p:spTree>
    <p:extLst>
      <p:ext uri="{BB962C8B-B14F-4D97-AF65-F5344CB8AC3E}">
        <p14:creationId xmlns:p14="http://schemas.microsoft.com/office/powerpoint/2010/main" val="206225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128FBF-820A-204E-ACF7-469252C7A285}" type="slidenum">
              <a:rPr lang="it-IT" smtClean="0"/>
              <a:t>13</a:t>
            </a:fld>
            <a:endParaRPr lang="it-IT"/>
          </a:p>
        </p:txBody>
      </p:sp>
    </p:spTree>
    <p:extLst>
      <p:ext uri="{BB962C8B-B14F-4D97-AF65-F5344CB8AC3E}">
        <p14:creationId xmlns:p14="http://schemas.microsoft.com/office/powerpoint/2010/main" val="126453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128FBF-820A-204E-ACF7-469252C7A285}" type="slidenum">
              <a:rPr lang="it-IT" smtClean="0"/>
              <a:t>14</a:t>
            </a:fld>
            <a:endParaRPr lang="it-IT"/>
          </a:p>
        </p:txBody>
      </p:sp>
    </p:spTree>
    <p:extLst>
      <p:ext uri="{BB962C8B-B14F-4D97-AF65-F5344CB8AC3E}">
        <p14:creationId xmlns:p14="http://schemas.microsoft.com/office/powerpoint/2010/main" val="126453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128FBF-820A-204E-ACF7-469252C7A285}" type="slidenum">
              <a:rPr lang="it-IT" smtClean="0"/>
              <a:t>15</a:t>
            </a:fld>
            <a:endParaRPr lang="it-IT"/>
          </a:p>
        </p:txBody>
      </p:sp>
    </p:spTree>
    <p:extLst>
      <p:ext uri="{BB962C8B-B14F-4D97-AF65-F5344CB8AC3E}">
        <p14:creationId xmlns:p14="http://schemas.microsoft.com/office/powerpoint/2010/main" val="126453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128FBF-820A-204E-ACF7-469252C7A285}" type="slidenum">
              <a:rPr lang="it-IT" smtClean="0"/>
              <a:t>16</a:t>
            </a:fld>
            <a:endParaRPr lang="it-IT"/>
          </a:p>
        </p:txBody>
      </p:sp>
    </p:spTree>
    <p:extLst>
      <p:ext uri="{BB962C8B-B14F-4D97-AF65-F5344CB8AC3E}">
        <p14:creationId xmlns:p14="http://schemas.microsoft.com/office/powerpoint/2010/main" val="126453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128FBF-820A-204E-ACF7-469252C7A285}" type="slidenum">
              <a:rPr lang="it-IT" smtClean="0"/>
              <a:t>17</a:t>
            </a:fld>
            <a:endParaRPr lang="it-IT"/>
          </a:p>
        </p:txBody>
      </p:sp>
    </p:spTree>
    <p:extLst>
      <p:ext uri="{BB962C8B-B14F-4D97-AF65-F5344CB8AC3E}">
        <p14:creationId xmlns:p14="http://schemas.microsoft.com/office/powerpoint/2010/main" val="126453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2A62E19-5DF1-498F-8A5F-E3711A19CE1B}" type="slidenum">
              <a:rPr lang="it-IT" smtClean="0"/>
              <a:t>23</a:t>
            </a:fld>
            <a:endParaRPr lang="it-IT"/>
          </a:p>
        </p:txBody>
      </p:sp>
    </p:spTree>
    <p:extLst>
      <p:ext uri="{BB962C8B-B14F-4D97-AF65-F5344CB8AC3E}">
        <p14:creationId xmlns:p14="http://schemas.microsoft.com/office/powerpoint/2010/main" val="383415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128FBF-820A-204E-ACF7-469252C7A285}" type="slidenum">
              <a:rPr lang="it-IT" smtClean="0"/>
              <a:t>27</a:t>
            </a:fld>
            <a:endParaRPr lang="it-IT"/>
          </a:p>
        </p:txBody>
      </p:sp>
    </p:spTree>
    <p:extLst>
      <p:ext uri="{BB962C8B-B14F-4D97-AF65-F5344CB8AC3E}">
        <p14:creationId xmlns:p14="http://schemas.microsoft.com/office/powerpoint/2010/main" val="126453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90C4CEC-16D5-4229-B4DE-FDE9B679D7E2}" type="datetimeFigureOut">
              <a:rPr lang="en-US" smtClean="0"/>
              <a:pPr/>
              <a:t>30/05/19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7AF16DE-A0D5-4438-950F-5B1E159C2C28}" type="slidenum">
              <a:rPr lang="en-US" smtClean="0"/>
              <a:pPr/>
              <a:t>‹n.›</a:t>
            </a:fld>
            <a:endParaRPr lang="en-US"/>
          </a:p>
        </p:txBody>
      </p:sp>
    </p:spTree>
    <p:extLst>
      <p:ext uri="{BB962C8B-B14F-4D97-AF65-F5344CB8AC3E}">
        <p14:creationId xmlns:p14="http://schemas.microsoft.com/office/powerpoint/2010/main" val="1001899066"/>
      </p:ext>
    </p:extLst>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0C4CEC-16D5-4229-B4DE-FDE9B679D7E2}" type="datetimeFigureOut">
              <a:rPr lang="en-US" smtClean="0"/>
              <a:pPr/>
              <a:t>30/05/19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3669928397"/>
      </p:ext>
    </p:extLst>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0C4CEC-16D5-4229-B4DE-FDE9B679D7E2}" type="datetimeFigureOut">
              <a:rPr lang="en-US" smtClean="0"/>
              <a:pPr/>
              <a:t>30/05/19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1398184749"/>
      </p:ext>
    </p:extLst>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0C4CEC-16D5-4229-B4DE-FDE9B679D7E2}" type="datetimeFigureOut">
              <a:rPr lang="en-US" smtClean="0"/>
              <a:pPr/>
              <a:t>30/05/19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3475454340"/>
      </p:ext>
    </p:extLst>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E90C4CEC-16D5-4229-B4DE-FDE9B679D7E2}" type="datetimeFigureOut">
              <a:rPr lang="en-US" smtClean="0"/>
              <a:pPr/>
              <a:t>30/05/19</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57AF16DE-A0D5-4438-950F-5B1E159C2C28}" type="slidenum">
              <a:rPr lang="en-US" smtClean="0"/>
              <a:pPr/>
              <a:t>‹n.›</a:t>
            </a:fld>
            <a:endParaRPr lang="en-US"/>
          </a:p>
        </p:txBody>
      </p:sp>
    </p:spTree>
    <p:extLst>
      <p:ext uri="{BB962C8B-B14F-4D97-AF65-F5344CB8AC3E}">
        <p14:creationId xmlns:p14="http://schemas.microsoft.com/office/powerpoint/2010/main" val="1647415051"/>
      </p:ext>
    </p:extLst>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90C4CEC-16D5-4229-B4DE-FDE9B679D7E2}" type="datetimeFigureOut">
              <a:rPr lang="en-US" smtClean="0"/>
              <a:pPr/>
              <a:t>30/05/19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1135149050"/>
      </p:ext>
    </p:extLst>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90C4CEC-16D5-4229-B4DE-FDE9B679D7E2}" type="datetimeFigureOut">
              <a:rPr lang="en-US" smtClean="0"/>
              <a:pPr/>
              <a:t>30/05/19</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2233433354"/>
      </p:ext>
    </p:extLst>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E90C4CEC-16D5-4229-B4DE-FDE9B679D7E2}" type="datetimeFigureOut">
              <a:rPr lang="en-US" smtClean="0"/>
              <a:pPr/>
              <a:t>30/05/19</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4025501972"/>
      </p:ext>
    </p:extLst>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90C4CEC-16D5-4229-B4DE-FDE9B679D7E2}" type="datetimeFigureOut">
              <a:rPr lang="en-US" smtClean="0"/>
              <a:pPr/>
              <a:t>30/05/19</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2803091139"/>
      </p:ext>
    </p:extLst>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90C4CEC-16D5-4229-B4DE-FDE9B679D7E2}" type="datetimeFigureOut">
              <a:rPr lang="en-US" smtClean="0"/>
              <a:pPr/>
              <a:t>30/05/19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2585464776"/>
      </p:ext>
    </p:extLst>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90C4CEC-16D5-4229-B4DE-FDE9B679D7E2}" type="datetimeFigureOut">
              <a:rPr lang="en-US" smtClean="0"/>
              <a:pPr/>
              <a:t>30/05/19</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5DBAE4E6-4D12-4A48-9B6B-6FA0B79BEE93}" type="slidenum">
              <a:rPr lang="en-US" smtClean="0"/>
              <a:pPr/>
              <a:t>‹n.›</a:t>
            </a:fld>
            <a:endParaRPr lang="en-US"/>
          </a:p>
        </p:txBody>
      </p:sp>
    </p:spTree>
    <p:extLst>
      <p:ext uri="{BB962C8B-B14F-4D97-AF65-F5344CB8AC3E}">
        <p14:creationId xmlns:p14="http://schemas.microsoft.com/office/powerpoint/2010/main" val="4195522761"/>
      </p:ext>
    </p:extLst>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C4CEC-16D5-4229-B4DE-FDE9B679D7E2}" type="datetimeFigureOut">
              <a:rPr lang="en-US" smtClean="0"/>
              <a:pPr/>
              <a:t>30/05/19</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AE4E6-4D12-4A48-9B6B-6FA0B79BEE93}" type="slidenum">
              <a:rPr lang="en-US" smtClean="0"/>
              <a:pPr/>
              <a:t>‹n.›</a:t>
            </a:fld>
            <a:endParaRPr lang="en-US"/>
          </a:p>
        </p:txBody>
      </p:sp>
    </p:spTree>
    <p:extLst>
      <p:ext uri="{BB962C8B-B14F-4D97-AF65-F5344CB8AC3E}">
        <p14:creationId xmlns:p14="http://schemas.microsoft.com/office/powerpoint/2010/main" val="5766730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xmlns:p14="http://schemas.microsoft.com/office/powerpoint/2010/main" spd="slow">
    <p:push/>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2366528"/>
            <a:ext cx="9144000" cy="859838"/>
          </a:xfrm>
          <a:solidFill>
            <a:schemeClr val="bg1">
              <a:lumMod val="85000"/>
            </a:schemeClr>
          </a:solidFill>
        </p:spPr>
        <p:txBody>
          <a:bodyPr>
            <a:noAutofit/>
          </a:bodyPr>
          <a:lstStyle/>
          <a:p>
            <a:r>
              <a:rPr lang="it-IT" sz="3600" dirty="0" smtClean="0">
                <a:latin typeface="Baskerville Old Face"/>
                <a:cs typeface="Baskerville Old Face"/>
              </a:rPr>
              <a:t>L’UOMO E GLI DEI</a:t>
            </a:r>
            <a:endParaRPr lang="it-IT" sz="3600" dirty="0">
              <a:latin typeface="Baskerville Old Face"/>
              <a:cs typeface="Baskerville Old Face"/>
            </a:endParaRPr>
          </a:p>
        </p:txBody>
      </p:sp>
    </p:spTree>
    <p:extLst>
      <p:ext uri="{BB962C8B-B14F-4D97-AF65-F5344CB8AC3E}">
        <p14:creationId xmlns:p14="http://schemas.microsoft.com/office/powerpoint/2010/main" val="246081102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sp>
        <p:nvSpPr>
          <p:cNvPr id="3" name="Sottotitolo 2"/>
          <p:cNvSpPr>
            <a:spLocks noGrp="1"/>
          </p:cNvSpPr>
          <p:nvPr>
            <p:ph idx="1"/>
          </p:nvPr>
        </p:nvSpPr>
        <p:spPr>
          <a:xfrm>
            <a:off x="335702" y="2227578"/>
            <a:ext cx="8495224" cy="2304569"/>
          </a:xfrm>
          <a:noFill/>
        </p:spPr>
        <p:txBody>
          <a:bodyPr>
            <a:noAutofit/>
          </a:bodyPr>
          <a:lstStyle/>
          <a:p>
            <a:pPr marL="0" indent="0" algn="ctr">
              <a:buNone/>
            </a:pPr>
            <a:r>
              <a:rPr lang="it-IT" sz="1600" dirty="0" smtClean="0">
                <a:solidFill>
                  <a:srgbClr val="FFFFFF"/>
                </a:solidFill>
                <a:effectLst/>
                <a:latin typeface="Adobe Caslon Pro"/>
                <a:cs typeface="Adobe Garamond Pro"/>
              </a:rPr>
              <a:t> </a:t>
            </a:r>
            <a:endParaRPr lang="it-IT" sz="1600" dirty="0">
              <a:solidFill>
                <a:srgbClr val="FFFFFF"/>
              </a:solidFill>
              <a:latin typeface="Adobe Caslon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60688"/>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8" y="360688"/>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3" y="360687"/>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0926" y="360688"/>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3" y="360687"/>
            <a:ext cx="2206455" cy="922726"/>
          </a:xfrm>
          <a:prstGeom prst="rect">
            <a:avLst/>
          </a:prstGeom>
        </p:spPr>
      </p:pic>
      <p:sp>
        <p:nvSpPr>
          <p:cNvPr id="4" name="Rectangle 3"/>
          <p:cNvSpPr/>
          <p:nvPr/>
        </p:nvSpPr>
        <p:spPr>
          <a:xfrm>
            <a:off x="457200" y="1535080"/>
            <a:ext cx="4572000" cy="1384995"/>
          </a:xfrm>
          <a:prstGeom prst="rect">
            <a:avLst/>
          </a:prstGeom>
        </p:spPr>
        <p:txBody>
          <a:bodyPr>
            <a:spAutoFit/>
          </a:bodyPr>
          <a:lstStyle/>
          <a:p>
            <a:r>
              <a:rPr lang="el-GR" sz="2400" b="1" i="1" dirty="0">
                <a:solidFill>
                  <a:schemeClr val="bg1"/>
                </a:solidFill>
                <a:latin typeface="Open Sans"/>
                <a:cs typeface="Arial" panose="020B0604020202020204" pitchFamily="34" charset="0"/>
              </a:rPr>
              <a:t>Νέμεσις</a:t>
            </a:r>
            <a:r>
              <a:rPr lang="it-IT" sz="2400" b="1" i="1" dirty="0">
                <a:solidFill>
                  <a:schemeClr val="bg1"/>
                </a:solidFill>
                <a:latin typeface="Open Sans"/>
                <a:cs typeface="Arial" panose="020B0604020202020204" pitchFamily="34" charset="0"/>
              </a:rPr>
              <a:t> </a:t>
            </a:r>
            <a:r>
              <a:rPr lang="it-IT" sz="2400" i="1" dirty="0">
                <a:solidFill>
                  <a:schemeClr val="bg1"/>
                </a:solidFill>
                <a:latin typeface="Arial" panose="020B0604020202020204" pitchFamily="34" charset="0"/>
              </a:rPr>
              <a:t>: </a:t>
            </a:r>
            <a:r>
              <a:rPr lang="it-IT" dirty="0">
                <a:solidFill>
                  <a:schemeClr val="bg1"/>
                </a:solidFill>
                <a:latin typeface="Adobe Caslon Pro"/>
                <a:cs typeface="Adobe Caslon Pro"/>
              </a:rPr>
              <a:t>vendetta divina che colpisce gli uomini che diventavano troppo superbi mancando di rispetto agli dèi.</a:t>
            </a:r>
            <a:br>
              <a:rPr lang="it-IT" dirty="0">
                <a:solidFill>
                  <a:schemeClr val="bg1"/>
                </a:solidFill>
                <a:latin typeface="Adobe Caslon Pro"/>
                <a:cs typeface="Adobe Caslon Pro"/>
              </a:rPr>
            </a:br>
            <a:r>
              <a:rPr lang="el-GR" sz="2400" b="1" i="1" dirty="0">
                <a:solidFill>
                  <a:schemeClr val="bg1"/>
                </a:solidFill>
                <a:latin typeface="Arial" panose="020B0604020202020204" pitchFamily="34" charset="0"/>
              </a:rPr>
              <a:t>ὕβϱις</a:t>
            </a:r>
            <a:r>
              <a:rPr lang="it-IT" sz="2400" b="1" i="1" dirty="0">
                <a:solidFill>
                  <a:schemeClr val="bg1"/>
                </a:solidFill>
                <a:latin typeface="Arial" panose="020B0604020202020204" pitchFamily="34" charset="0"/>
              </a:rPr>
              <a:t>: </a:t>
            </a:r>
            <a:r>
              <a:rPr lang="it-IT" dirty="0">
                <a:solidFill>
                  <a:schemeClr val="bg1"/>
                </a:solidFill>
                <a:latin typeface="Adobe Caslon Pro"/>
              </a:rPr>
              <a:t>superbia umana</a:t>
            </a:r>
            <a:endParaRPr lang="it-IT" dirty="0"/>
          </a:p>
        </p:txBody>
      </p:sp>
      <p:sp>
        <p:nvSpPr>
          <p:cNvPr id="5" name="Rectangle 4"/>
          <p:cNvSpPr/>
          <p:nvPr/>
        </p:nvSpPr>
        <p:spPr>
          <a:xfrm>
            <a:off x="166914" y="3272304"/>
            <a:ext cx="4862286" cy="1692771"/>
          </a:xfrm>
          <a:prstGeom prst="rect">
            <a:avLst/>
          </a:prstGeom>
        </p:spPr>
        <p:txBody>
          <a:bodyPr wrap="square">
            <a:spAutoFit/>
          </a:bodyPr>
          <a:lstStyle/>
          <a:p>
            <a:r>
              <a:rPr lang="it-IT" dirty="0">
                <a:solidFill>
                  <a:schemeClr val="bg1"/>
                </a:solidFill>
                <a:latin typeface="Adobe Caslon Pro"/>
                <a:cs typeface="Apple Chancery"/>
              </a:rPr>
              <a:t>Il figlio di Leto e Zeus: in collera con il sovrano</a:t>
            </a:r>
            <a:r>
              <a:rPr lang="it-IT" dirty="0" smtClean="0">
                <a:solidFill>
                  <a:schemeClr val="bg1"/>
                </a:solidFill>
                <a:latin typeface="Adobe Caslon Pro"/>
                <a:cs typeface="Apple Chancery"/>
              </a:rPr>
              <a:t>,</a:t>
            </a:r>
            <a:br>
              <a:rPr lang="it-IT" dirty="0" smtClean="0">
                <a:solidFill>
                  <a:schemeClr val="bg1"/>
                </a:solidFill>
                <a:latin typeface="Adobe Caslon Pro"/>
                <a:cs typeface="Apple Chancery"/>
              </a:rPr>
            </a:br>
            <a:r>
              <a:rPr lang="it-IT" dirty="0" smtClean="0">
                <a:solidFill>
                  <a:schemeClr val="bg1"/>
                </a:solidFill>
                <a:latin typeface="Adobe Caslon Pro"/>
                <a:cs typeface="Apple Chancery"/>
              </a:rPr>
              <a:t>sparse </a:t>
            </a:r>
            <a:r>
              <a:rPr lang="it-IT" dirty="0">
                <a:solidFill>
                  <a:schemeClr val="bg1"/>
                </a:solidFill>
                <a:latin typeface="Adobe Caslon Pro"/>
                <a:cs typeface="Apple Chancery"/>
              </a:rPr>
              <a:t>nel campo la peste maligna, e perivan le armate</a:t>
            </a:r>
            <a:r>
              <a:rPr lang="it-IT" dirty="0" smtClean="0">
                <a:solidFill>
                  <a:schemeClr val="bg1"/>
                </a:solidFill>
                <a:latin typeface="Adobe Caslon Pro"/>
                <a:cs typeface="Apple Chancery"/>
              </a:rPr>
              <a:t>,</a:t>
            </a:r>
            <a:br>
              <a:rPr lang="it-IT" dirty="0" smtClean="0">
                <a:solidFill>
                  <a:schemeClr val="bg1"/>
                </a:solidFill>
                <a:latin typeface="Adobe Caslon Pro"/>
                <a:cs typeface="Apple Chancery"/>
              </a:rPr>
            </a:br>
            <a:r>
              <a:rPr lang="it-IT" dirty="0" smtClean="0">
                <a:solidFill>
                  <a:schemeClr val="bg1"/>
                </a:solidFill>
                <a:latin typeface="Adobe Caslon Pro"/>
                <a:cs typeface="Apple Chancery"/>
              </a:rPr>
              <a:t>già</a:t>
            </a:r>
            <a:r>
              <a:rPr lang="it-IT" dirty="0">
                <a:solidFill>
                  <a:schemeClr val="bg1"/>
                </a:solidFill>
                <a:latin typeface="Adobe Caslon Pro"/>
                <a:cs typeface="Apple Chancery"/>
              </a:rPr>
              <a:t>, poiché a Crise mancò di rendere onore, l’</a:t>
            </a:r>
            <a:r>
              <a:rPr lang="it-IT" dirty="0" err="1">
                <a:solidFill>
                  <a:schemeClr val="bg1"/>
                </a:solidFill>
                <a:latin typeface="Adobe Caslon Pro"/>
                <a:cs typeface="Apple Chancery"/>
              </a:rPr>
              <a:t>Atride</a:t>
            </a:r>
            <a:r>
              <a:rPr lang="it-IT" dirty="0" smtClean="0">
                <a:solidFill>
                  <a:schemeClr val="bg1"/>
                </a:solidFill>
                <a:latin typeface="Adobe Caslon Pro"/>
                <a:cs typeface="Apple Chancery"/>
              </a:rPr>
              <a:t>,</a:t>
            </a:r>
            <a:r>
              <a:rPr lang="it-IT" dirty="0">
                <a:solidFill>
                  <a:schemeClr val="bg1"/>
                </a:solidFill>
                <a:latin typeface="Adobe Caslon Pro"/>
                <a:cs typeface="Apple Chancery"/>
              </a:rPr>
              <a:t> a</a:t>
            </a:r>
            <a:r>
              <a:rPr lang="it-IT" dirty="0" smtClean="0">
                <a:solidFill>
                  <a:schemeClr val="bg1"/>
                </a:solidFill>
                <a:latin typeface="Adobe Caslon Pro"/>
                <a:cs typeface="Apple Chancery"/>
              </a:rPr>
              <a:t> </a:t>
            </a:r>
            <a:r>
              <a:rPr lang="it-IT" dirty="0">
                <a:solidFill>
                  <a:schemeClr val="bg1"/>
                </a:solidFill>
                <a:latin typeface="Adobe Caslon Pro"/>
                <a:cs typeface="Apple Chancery"/>
              </a:rPr>
              <a:t>un sacerdote.</a:t>
            </a:r>
          </a:p>
          <a:p>
            <a:r>
              <a:rPr lang="it-IT" sz="1400" b="1" dirty="0">
                <a:solidFill>
                  <a:schemeClr val="bg1"/>
                </a:solidFill>
                <a:latin typeface="Adobe Caslon Pro"/>
                <a:cs typeface="Arial" panose="020B0604020202020204" pitchFamily="34" charset="0"/>
              </a:rPr>
              <a:t>                                                          </a:t>
            </a:r>
            <a:r>
              <a:rPr lang="it-IT" sz="1400" b="1" dirty="0" smtClean="0">
                <a:solidFill>
                  <a:schemeClr val="bg1"/>
                </a:solidFill>
                <a:latin typeface="Adobe Caslon Pro"/>
                <a:cs typeface="Arial" panose="020B0604020202020204" pitchFamily="34" charset="0"/>
              </a:rPr>
              <a:t>                  (</a:t>
            </a:r>
            <a:r>
              <a:rPr lang="it-IT" sz="1400" b="1" dirty="0">
                <a:solidFill>
                  <a:schemeClr val="bg1"/>
                </a:solidFill>
                <a:latin typeface="Adobe Caslon Pro"/>
                <a:cs typeface="Arial" panose="020B0604020202020204" pitchFamily="34" charset="0"/>
              </a:rPr>
              <a:t>Iliade,I,9-12)</a:t>
            </a:r>
          </a:p>
        </p:txBody>
      </p:sp>
      <p:pic>
        <p:nvPicPr>
          <p:cNvPr id="717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21907" y="2920075"/>
            <a:ext cx="3903911" cy="27437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4499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sp>
        <p:nvSpPr>
          <p:cNvPr id="3" name="Sottotitolo 2"/>
          <p:cNvSpPr>
            <a:spLocks noGrp="1"/>
          </p:cNvSpPr>
          <p:nvPr>
            <p:ph idx="1"/>
          </p:nvPr>
        </p:nvSpPr>
        <p:spPr>
          <a:xfrm>
            <a:off x="335702" y="2227578"/>
            <a:ext cx="8495224" cy="2304569"/>
          </a:xfrm>
          <a:noFill/>
        </p:spPr>
        <p:txBody>
          <a:bodyPr>
            <a:noAutofit/>
          </a:bodyPr>
          <a:lstStyle/>
          <a:p>
            <a:pPr marL="0" indent="0" algn="ctr">
              <a:buNone/>
            </a:pPr>
            <a:r>
              <a:rPr lang="it-IT" sz="1600" dirty="0" smtClean="0">
                <a:solidFill>
                  <a:srgbClr val="FFFFFF"/>
                </a:solidFill>
                <a:effectLst/>
                <a:latin typeface="Adobe Caslon Pro"/>
                <a:cs typeface="Adobe Garamond Pro"/>
              </a:rPr>
              <a:t> </a:t>
            </a:r>
            <a:endParaRPr lang="it-IT" sz="1600" dirty="0">
              <a:solidFill>
                <a:srgbClr val="FFFFFF"/>
              </a:solidFill>
              <a:latin typeface="Adobe Caslon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60688"/>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8" y="360688"/>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3" y="360687"/>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0926" y="360688"/>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3" y="360687"/>
            <a:ext cx="2206455" cy="922726"/>
          </a:xfrm>
          <a:prstGeom prst="rect">
            <a:avLst/>
          </a:prstGeom>
        </p:spPr>
      </p:pic>
      <p:sp>
        <p:nvSpPr>
          <p:cNvPr id="2" name="Rectangle 1"/>
          <p:cNvSpPr/>
          <p:nvPr/>
        </p:nvSpPr>
        <p:spPr>
          <a:xfrm>
            <a:off x="526770" y="1662710"/>
            <a:ext cx="8304155" cy="1077218"/>
          </a:xfrm>
          <a:prstGeom prst="rect">
            <a:avLst/>
          </a:prstGeom>
        </p:spPr>
        <p:txBody>
          <a:bodyPr wrap="square">
            <a:spAutoFit/>
          </a:bodyPr>
          <a:lstStyle/>
          <a:p>
            <a:r>
              <a:rPr lang="it-IT" sz="1600" dirty="0">
                <a:solidFill>
                  <a:schemeClr val="bg1"/>
                </a:solidFill>
                <a:latin typeface="Adobe Caslon Pro"/>
                <a:cs typeface="Adobe Caslon Pro"/>
              </a:rPr>
              <a:t>Concezione antropomorfica: alcune divinità combattono a fianco dei greci mentre altre combattono a fianco dei troiani, nell’Iliade. Nell’Odissea alcune divinità cercano di favorire il ritorno a casa di Ulisse mentre altre cercano di impedire il ritorno ad Itaca dell’eroe greco.</a:t>
            </a:r>
          </a:p>
        </p:txBody>
      </p:sp>
      <p:sp>
        <p:nvSpPr>
          <p:cNvPr id="12" name="Segnaposto contenuto 2"/>
          <p:cNvSpPr txBox="1">
            <a:spLocks/>
          </p:cNvSpPr>
          <p:nvPr/>
        </p:nvSpPr>
        <p:spPr>
          <a:xfrm>
            <a:off x="526770" y="2656064"/>
            <a:ext cx="7886700" cy="3421793"/>
          </a:xfrm>
          <a:prstGeom prst="rect">
            <a:avLst/>
          </a:prstGeom>
        </p:spPr>
        <p:txBody>
          <a:bodyPr vert="horz" lIns="91440" tIns="45720" rIns="91440" bIns="45720" numCol="2" spcCol="54000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2400" dirty="0" smtClean="0">
                <a:solidFill>
                  <a:schemeClr val="bg1"/>
                </a:solidFill>
                <a:latin typeface="Adobe Caslon Pro"/>
                <a:cs typeface="Adobe Caslon Pro"/>
              </a:rPr>
              <a:t>Divinità in favore dei Greci: </a:t>
            </a:r>
          </a:p>
          <a:p>
            <a:pPr marL="0" indent="0">
              <a:buFont typeface="Arial"/>
              <a:buNone/>
            </a:pPr>
            <a:r>
              <a:rPr lang="it-IT" sz="2000" dirty="0" smtClean="0">
                <a:solidFill>
                  <a:schemeClr val="bg1"/>
                </a:solidFill>
                <a:latin typeface="Adobe Caslon Pro"/>
                <a:cs typeface="Adobe Caslon Pro"/>
              </a:rPr>
              <a:t> Atena</a:t>
            </a:r>
          </a:p>
          <a:p>
            <a:pPr marL="0" indent="0">
              <a:buFont typeface="Arial"/>
              <a:buNone/>
            </a:pPr>
            <a:r>
              <a:rPr lang="it-IT" sz="2000" dirty="0" smtClean="0">
                <a:solidFill>
                  <a:schemeClr val="bg1"/>
                </a:solidFill>
                <a:latin typeface="Adobe Caslon Pro"/>
                <a:cs typeface="Adobe Caslon Pro"/>
              </a:rPr>
              <a:t> Era</a:t>
            </a:r>
          </a:p>
          <a:p>
            <a:pPr marL="0" indent="0">
              <a:buFont typeface="Arial"/>
              <a:buNone/>
            </a:pPr>
            <a:r>
              <a:rPr lang="it-IT" sz="2000" dirty="0" smtClean="0">
                <a:solidFill>
                  <a:schemeClr val="bg1"/>
                </a:solidFill>
                <a:latin typeface="Adobe Caslon Pro"/>
                <a:cs typeface="Adobe Caslon Pro"/>
              </a:rPr>
              <a:t> Poseidone</a:t>
            </a:r>
          </a:p>
          <a:p>
            <a:pPr marL="0" indent="0">
              <a:buFont typeface="Arial"/>
              <a:buNone/>
            </a:pPr>
            <a:r>
              <a:rPr lang="it-IT" sz="2000" dirty="0" smtClean="0">
                <a:solidFill>
                  <a:schemeClr val="bg1"/>
                </a:solidFill>
                <a:latin typeface="Adobe Caslon Pro"/>
                <a:cs typeface="Adobe Caslon Pro"/>
              </a:rPr>
              <a:t> Teti</a:t>
            </a:r>
          </a:p>
          <a:p>
            <a:pPr marL="0" indent="0">
              <a:buFont typeface="Arial"/>
              <a:buNone/>
            </a:pPr>
            <a:r>
              <a:rPr lang="it-IT" sz="2000" dirty="0" smtClean="0">
                <a:solidFill>
                  <a:schemeClr val="bg1"/>
                </a:solidFill>
                <a:latin typeface="Adobe Caslon Pro"/>
                <a:cs typeface="Adobe Caslon Pro"/>
              </a:rPr>
              <a:t>      </a:t>
            </a:r>
          </a:p>
          <a:p>
            <a:pPr marL="0" indent="0">
              <a:buFont typeface="Arial"/>
              <a:buNone/>
            </a:pPr>
            <a:endParaRPr lang="it-IT" sz="2000" dirty="0" smtClean="0">
              <a:solidFill>
                <a:schemeClr val="bg1"/>
              </a:solidFill>
              <a:latin typeface="Adobe Caslon Pro"/>
              <a:cs typeface="Adobe Caslon Pro"/>
            </a:endParaRPr>
          </a:p>
          <a:p>
            <a:pPr marL="0" indent="0">
              <a:buFont typeface="Arial"/>
              <a:buNone/>
            </a:pPr>
            <a:endParaRPr lang="it-IT" sz="2000" dirty="0" smtClean="0">
              <a:solidFill>
                <a:schemeClr val="bg1"/>
              </a:solidFill>
              <a:latin typeface="Adobe Caslon Pro"/>
              <a:cs typeface="Adobe Caslon Pro"/>
            </a:endParaRPr>
          </a:p>
          <a:p>
            <a:pPr marL="0" indent="0">
              <a:buFont typeface="Arial"/>
              <a:buNone/>
            </a:pPr>
            <a:endParaRPr lang="it-IT" sz="2000" dirty="0" smtClean="0">
              <a:solidFill>
                <a:schemeClr val="bg1"/>
              </a:solidFill>
              <a:latin typeface="Adobe Caslon Pro"/>
              <a:cs typeface="Adobe Caslon Pro"/>
            </a:endParaRPr>
          </a:p>
          <a:p>
            <a:pPr marL="0" indent="0">
              <a:buFont typeface="Arial"/>
              <a:buNone/>
            </a:pPr>
            <a:endParaRPr lang="it-IT" sz="2000" dirty="0" smtClean="0">
              <a:solidFill>
                <a:schemeClr val="bg1"/>
              </a:solidFill>
              <a:latin typeface="Adobe Caslon Pro"/>
              <a:cs typeface="Adobe Caslon Pro"/>
            </a:endParaRPr>
          </a:p>
          <a:p>
            <a:pPr marL="0" indent="0">
              <a:buFont typeface="Arial"/>
              <a:buNone/>
            </a:pPr>
            <a:endParaRPr lang="it-IT" sz="2000" dirty="0" smtClean="0">
              <a:solidFill>
                <a:schemeClr val="bg1"/>
              </a:solidFill>
              <a:latin typeface="Adobe Caslon Pro"/>
              <a:cs typeface="Adobe Caslon Pro"/>
            </a:endParaRPr>
          </a:p>
          <a:p>
            <a:pPr marL="0" indent="0">
              <a:buFont typeface="Arial"/>
              <a:buNone/>
            </a:pPr>
            <a:endParaRPr lang="it-IT" sz="2000" dirty="0" smtClean="0">
              <a:solidFill>
                <a:schemeClr val="bg1"/>
              </a:solidFill>
              <a:latin typeface="Adobe Caslon Pro"/>
              <a:cs typeface="Adobe Caslon Pro"/>
            </a:endParaRPr>
          </a:p>
          <a:p>
            <a:pPr marL="0" indent="0">
              <a:spcBef>
                <a:spcPts val="600"/>
              </a:spcBef>
              <a:buNone/>
            </a:pPr>
            <a:r>
              <a:rPr lang="it-IT" sz="2400" dirty="0" smtClean="0">
                <a:solidFill>
                  <a:schemeClr val="bg1"/>
                </a:solidFill>
                <a:latin typeface="Adobe Caslon Pro"/>
                <a:cs typeface="Adobe Caslon Pro"/>
              </a:rPr>
              <a:t>Divinità in favore dei Divinità </a:t>
            </a:r>
            <a:r>
              <a:rPr lang="it-IT" sz="2400" dirty="0">
                <a:solidFill>
                  <a:schemeClr val="bg1"/>
                </a:solidFill>
                <a:latin typeface="Adobe Caslon Pro"/>
                <a:cs typeface="Adobe Caslon Pro"/>
              </a:rPr>
              <a:t>in favore dei Troiani</a:t>
            </a:r>
            <a:r>
              <a:rPr lang="it-IT" sz="2400" dirty="0" smtClean="0">
                <a:solidFill>
                  <a:schemeClr val="bg1"/>
                </a:solidFill>
                <a:latin typeface="Adobe Caslon Pro"/>
                <a:cs typeface="Adobe Caslon Pro"/>
              </a:rPr>
              <a:t>:</a:t>
            </a:r>
          </a:p>
          <a:p>
            <a:pPr marL="0" indent="0">
              <a:buFont typeface="Arial"/>
              <a:buNone/>
            </a:pPr>
            <a:r>
              <a:rPr lang="it-IT" sz="2400" dirty="0" smtClean="0">
                <a:solidFill>
                  <a:schemeClr val="bg1"/>
                </a:solidFill>
                <a:latin typeface="Adobe Caslon Pro"/>
              </a:rPr>
              <a:t> </a:t>
            </a:r>
            <a:r>
              <a:rPr lang="it-IT" sz="2000" dirty="0" smtClean="0">
                <a:solidFill>
                  <a:schemeClr val="bg1"/>
                </a:solidFill>
                <a:latin typeface="Adobe Caslon Pro"/>
                <a:cs typeface="Adobe Caslon Pro"/>
              </a:rPr>
              <a:t>Afrodite</a:t>
            </a:r>
          </a:p>
          <a:p>
            <a:pPr marL="0" indent="0">
              <a:buFont typeface="Arial"/>
              <a:buNone/>
            </a:pPr>
            <a:r>
              <a:rPr lang="it-IT" sz="2000" dirty="0" smtClean="0">
                <a:solidFill>
                  <a:schemeClr val="bg1"/>
                </a:solidFill>
                <a:latin typeface="Adobe Caslon Pro"/>
              </a:rPr>
              <a:t> </a:t>
            </a:r>
            <a:r>
              <a:rPr lang="it-IT" sz="2000" dirty="0" smtClean="0">
                <a:solidFill>
                  <a:schemeClr val="bg1"/>
                </a:solidFill>
                <a:latin typeface="Adobe Caslon Pro"/>
                <a:cs typeface="Adobe Caslon Pro"/>
              </a:rPr>
              <a:t>Apollo</a:t>
            </a:r>
            <a:r>
              <a:rPr lang="it-IT" sz="2000" dirty="0" smtClean="0">
                <a:solidFill>
                  <a:schemeClr val="bg1"/>
                </a:solidFill>
                <a:latin typeface="Adobe Caslon Pro"/>
              </a:rPr>
              <a:t>  </a:t>
            </a:r>
          </a:p>
          <a:p>
            <a:pPr marL="0" indent="0">
              <a:buFont typeface="Arial"/>
              <a:buNone/>
            </a:pPr>
            <a:r>
              <a:rPr lang="it-IT" sz="2000" dirty="0" smtClean="0">
                <a:solidFill>
                  <a:schemeClr val="bg1"/>
                </a:solidFill>
                <a:latin typeface="Adobe Caslon Pro"/>
                <a:cs typeface="Adobe Caslon Pro"/>
              </a:rPr>
              <a:t>Ares</a:t>
            </a:r>
          </a:p>
          <a:p>
            <a:pPr marL="0" indent="0">
              <a:buFont typeface="Arial"/>
              <a:buNone/>
            </a:pPr>
            <a:r>
              <a:rPr lang="it-IT" sz="2000" dirty="0" smtClean="0">
                <a:solidFill>
                  <a:schemeClr val="bg1"/>
                </a:solidFill>
                <a:latin typeface="Adobe Caslon Pro"/>
              </a:rPr>
              <a:t>Artemide</a:t>
            </a:r>
            <a:endParaRPr lang="it-IT" sz="1600" dirty="0" smtClean="0">
              <a:solidFill>
                <a:schemeClr val="bg1"/>
              </a:solidFill>
              <a:latin typeface="Adobe Caslon Pro"/>
            </a:endParaRPr>
          </a:p>
        </p:txBody>
      </p:sp>
    </p:spTree>
    <p:extLst>
      <p:ext uri="{BB962C8B-B14F-4D97-AF65-F5344CB8AC3E}">
        <p14:creationId xmlns:p14="http://schemas.microsoft.com/office/powerpoint/2010/main" val="39437101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60688"/>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8" y="360688"/>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3" y="360687"/>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0926" y="360688"/>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3" y="360687"/>
            <a:ext cx="2206455" cy="922726"/>
          </a:xfrm>
          <a:prstGeom prst="rect">
            <a:avLst/>
          </a:prstGeom>
        </p:spPr>
      </p:pic>
      <p:sp>
        <p:nvSpPr>
          <p:cNvPr id="12" name="Segnaposto contenuto 2"/>
          <p:cNvSpPr txBox="1">
            <a:spLocks/>
          </p:cNvSpPr>
          <p:nvPr/>
        </p:nvSpPr>
        <p:spPr>
          <a:xfrm>
            <a:off x="526770" y="2790845"/>
            <a:ext cx="7886700" cy="4923692"/>
          </a:xfrm>
          <a:prstGeom prst="rect">
            <a:avLst/>
          </a:prstGeom>
        </p:spPr>
        <p:txBody>
          <a:bodyPr vert="horz" lIns="91440" tIns="45720" rIns="91440" bIns="45720" numCol="2" spcCol="5400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it-IT" sz="1600" dirty="0" smtClean="0">
              <a:solidFill>
                <a:schemeClr val="bg1"/>
              </a:solidFill>
              <a:latin typeface="Adobe Caslon Pro"/>
            </a:endParaRPr>
          </a:p>
        </p:txBody>
      </p:sp>
      <p:sp>
        <p:nvSpPr>
          <p:cNvPr id="4" name="Rectangle 3"/>
          <p:cNvSpPr/>
          <p:nvPr/>
        </p:nvSpPr>
        <p:spPr>
          <a:xfrm>
            <a:off x="526770" y="1434738"/>
            <a:ext cx="4989365" cy="2000548"/>
          </a:xfrm>
          <a:prstGeom prst="rect">
            <a:avLst/>
          </a:prstGeom>
        </p:spPr>
        <p:txBody>
          <a:bodyPr wrap="square">
            <a:spAutoFit/>
          </a:bodyPr>
          <a:lstStyle/>
          <a:p>
            <a:endParaRPr lang="cy-GB" sz="2000" dirty="0">
              <a:latin typeface="Adobe Caslon Pro"/>
            </a:endParaRPr>
          </a:p>
          <a:p>
            <a:r>
              <a:rPr lang="it-IT" dirty="0" smtClean="0">
                <a:solidFill>
                  <a:schemeClr val="bg1"/>
                </a:solidFill>
                <a:latin typeface="Adobe Caslon Pro"/>
                <a:cs typeface="Apple Chancery"/>
              </a:rPr>
              <a:t>Ma </a:t>
            </a:r>
            <a:r>
              <a:rPr lang="it-IT" dirty="0">
                <a:solidFill>
                  <a:schemeClr val="bg1"/>
                </a:solidFill>
                <a:latin typeface="Adobe Caslon Pro"/>
                <a:cs typeface="Apple Chancery"/>
              </a:rPr>
              <a:t>mi si spezza il cuore, pensando al saggissimo Ulisse</a:t>
            </a:r>
            <a:r>
              <a:rPr lang="it-IT" dirty="0" smtClean="0">
                <a:solidFill>
                  <a:schemeClr val="bg1"/>
                </a:solidFill>
                <a:latin typeface="Adobe Caslon Pro"/>
                <a:cs typeface="Apple Chancery"/>
              </a:rPr>
              <a:t>, misero</a:t>
            </a:r>
            <a:r>
              <a:rPr lang="it-IT" dirty="0">
                <a:solidFill>
                  <a:schemeClr val="bg1"/>
                </a:solidFill>
                <a:latin typeface="Adobe Caslon Pro"/>
                <a:cs typeface="Apple Chancery"/>
              </a:rPr>
              <a:t>, che dagli amici lontano, si strugge di doglia</a:t>
            </a:r>
            <a:r>
              <a:rPr lang="it-IT" dirty="0" smtClean="0">
                <a:solidFill>
                  <a:schemeClr val="bg1"/>
                </a:solidFill>
                <a:latin typeface="Adobe Caslon Pro"/>
                <a:cs typeface="Apple Chancery"/>
              </a:rPr>
              <a:t>,</a:t>
            </a:r>
            <a:r>
              <a:rPr lang="it-IT" dirty="0">
                <a:solidFill>
                  <a:schemeClr val="bg1"/>
                </a:solidFill>
                <a:latin typeface="Adobe Caslon Pro"/>
                <a:cs typeface="Apple Chancery"/>
              </a:rPr>
              <a:t> </a:t>
            </a:r>
            <a:r>
              <a:rPr lang="it-IT" dirty="0" smtClean="0">
                <a:solidFill>
                  <a:schemeClr val="bg1"/>
                </a:solidFill>
                <a:latin typeface="Adobe Caslon Pro"/>
                <a:cs typeface="Apple Chancery"/>
              </a:rPr>
              <a:t>in </a:t>
            </a:r>
            <a:r>
              <a:rPr lang="it-IT" dirty="0">
                <a:solidFill>
                  <a:schemeClr val="bg1"/>
                </a:solidFill>
                <a:latin typeface="Adobe Caslon Pro"/>
                <a:cs typeface="Apple Chancery"/>
              </a:rPr>
              <a:t>mezzo al mare, in un’isola, ov’è l’umbilico del ponto.</a:t>
            </a:r>
          </a:p>
          <a:p>
            <a:r>
              <a:rPr lang="it-IT" dirty="0">
                <a:solidFill>
                  <a:schemeClr val="bg1"/>
                </a:solidFill>
                <a:latin typeface="Adobe Caslon Pro"/>
              </a:rPr>
              <a:t>                                                                                                                                                                                               </a:t>
            </a:r>
            <a:r>
              <a:rPr lang="it-IT" sz="1600" b="1" dirty="0">
                <a:solidFill>
                  <a:schemeClr val="bg1"/>
                </a:solidFill>
                <a:latin typeface="Adobe Caslon Pro"/>
                <a:cs typeface="Arial" panose="020B0604020202020204" pitchFamily="34" charset="0"/>
              </a:rPr>
              <a:t> </a:t>
            </a:r>
            <a:r>
              <a:rPr lang="it-IT" sz="1600" b="1" dirty="0" smtClean="0">
                <a:solidFill>
                  <a:schemeClr val="bg1"/>
                </a:solidFill>
                <a:latin typeface="Adobe Caslon Pro"/>
                <a:cs typeface="Arial" panose="020B0604020202020204" pitchFamily="34" charset="0"/>
              </a:rPr>
              <a:t>        </a:t>
            </a:r>
            <a:r>
              <a:rPr lang="it-IT" sz="1400" dirty="0" smtClean="0">
                <a:solidFill>
                  <a:schemeClr val="bg1"/>
                </a:solidFill>
                <a:latin typeface="Adobe Caslon Pro"/>
                <a:cs typeface="Arial" panose="020B0604020202020204" pitchFamily="34" charset="0"/>
              </a:rPr>
              <a:t>(</a:t>
            </a:r>
            <a:r>
              <a:rPr lang="it-IT" sz="1400" dirty="0">
                <a:solidFill>
                  <a:schemeClr val="bg1"/>
                </a:solidFill>
                <a:latin typeface="Adobe Caslon Pro"/>
                <a:cs typeface="Arial" panose="020B0604020202020204" pitchFamily="34" charset="0"/>
              </a:rPr>
              <a:t>Odissea,I,48-60)</a:t>
            </a:r>
          </a:p>
        </p:txBody>
      </p:sp>
      <p:sp>
        <p:nvSpPr>
          <p:cNvPr id="13" name="Rettangolo 2"/>
          <p:cNvSpPr/>
          <p:nvPr/>
        </p:nvSpPr>
        <p:spPr>
          <a:xfrm>
            <a:off x="526770" y="3695039"/>
            <a:ext cx="5424087" cy="1477328"/>
          </a:xfrm>
          <a:prstGeom prst="rect">
            <a:avLst/>
          </a:prstGeom>
        </p:spPr>
        <p:txBody>
          <a:bodyPr wrap="square">
            <a:spAutoFit/>
          </a:bodyPr>
          <a:lstStyle/>
          <a:p>
            <a:r>
              <a:rPr lang="el-GR" dirty="0" smtClean="0">
                <a:solidFill>
                  <a:schemeClr val="bg1"/>
                </a:solidFill>
                <a:latin typeface="Calibri"/>
                <a:cs typeface="Calibri"/>
              </a:rPr>
              <a:t>ἀλλ᾽ ὅτε δὴ τὸ τέταρτον ἐπέσσυτο δαίμονι ἶσος,</a:t>
            </a:r>
          </a:p>
          <a:p>
            <a:r>
              <a:rPr lang="el-GR" dirty="0" smtClean="0">
                <a:solidFill>
                  <a:schemeClr val="bg1"/>
                </a:solidFill>
                <a:latin typeface="Calibri"/>
                <a:cs typeface="Calibri"/>
              </a:rPr>
              <a:t>ἔνθ᾽ ἄρα τοι, Πάτροκλε φάνη βιότοιο τελευτή·</a:t>
            </a:r>
            <a:br>
              <a:rPr lang="el-GR" dirty="0" smtClean="0">
                <a:solidFill>
                  <a:schemeClr val="bg1"/>
                </a:solidFill>
                <a:latin typeface="Calibri"/>
                <a:cs typeface="Calibri"/>
              </a:rPr>
            </a:br>
            <a:r>
              <a:rPr lang="el-GR" dirty="0" smtClean="0">
                <a:solidFill>
                  <a:schemeClr val="bg1"/>
                </a:solidFill>
                <a:latin typeface="Calibri"/>
                <a:cs typeface="Calibri"/>
              </a:rPr>
              <a:t>ἤντετο γάρ τοι Φοῖβος ἐνὶ κρατερῇ ὑσμίνῃ</a:t>
            </a:r>
            <a:br>
              <a:rPr lang="el-GR" dirty="0" smtClean="0">
                <a:solidFill>
                  <a:schemeClr val="bg1"/>
                </a:solidFill>
                <a:latin typeface="Calibri"/>
                <a:cs typeface="Calibri"/>
              </a:rPr>
            </a:br>
            <a:r>
              <a:rPr lang="el-GR" dirty="0" smtClean="0">
                <a:solidFill>
                  <a:schemeClr val="bg1"/>
                </a:solidFill>
                <a:latin typeface="Calibri"/>
                <a:cs typeface="Calibri"/>
              </a:rPr>
              <a:t>δεινός· ὁ μὲν τὸν ἰόντα κατὰ κλόνον οὐκ ἐνόησεν·</a:t>
            </a:r>
            <a:br>
              <a:rPr lang="el-GR" dirty="0" smtClean="0">
                <a:solidFill>
                  <a:schemeClr val="bg1"/>
                </a:solidFill>
                <a:latin typeface="Calibri"/>
                <a:cs typeface="Calibri"/>
              </a:rPr>
            </a:br>
            <a:r>
              <a:rPr lang="el-GR" dirty="0" smtClean="0">
                <a:solidFill>
                  <a:schemeClr val="bg1"/>
                </a:solidFill>
                <a:latin typeface="Calibri"/>
                <a:cs typeface="Calibri"/>
              </a:rPr>
              <a:t>ἠέρι γὰρ πολλῇ κεκαλυμμένος ἀντεβόλησε· </a:t>
            </a:r>
            <a:endParaRPr lang="it-IT" dirty="0" smtClean="0">
              <a:solidFill>
                <a:schemeClr val="bg1"/>
              </a:solidFill>
              <a:latin typeface="Calibri"/>
              <a:cs typeface="Calibri"/>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7027" y="1619843"/>
            <a:ext cx="1985920" cy="20356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1883" y="4311044"/>
            <a:ext cx="1716208" cy="24384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26770" y="5346320"/>
            <a:ext cx="1826141" cy="307777"/>
          </a:xfrm>
          <a:prstGeom prst="rect">
            <a:avLst/>
          </a:prstGeom>
        </p:spPr>
        <p:txBody>
          <a:bodyPr wrap="none">
            <a:spAutoFit/>
          </a:bodyPr>
          <a:lstStyle/>
          <a:p>
            <a:r>
              <a:rPr lang="it-IT" sz="1400" dirty="0">
                <a:solidFill>
                  <a:schemeClr val="bg1"/>
                </a:solidFill>
                <a:latin typeface="Adobe Caslon Pro"/>
              </a:rPr>
              <a:t>(Iliade, XVI, 786-790)</a:t>
            </a:r>
            <a:endParaRPr lang="el-GR" sz="1400" dirty="0">
              <a:solidFill>
                <a:schemeClr val="bg1"/>
              </a:solidFill>
              <a:latin typeface="Adobe Caslon Pro"/>
            </a:endParaRPr>
          </a:p>
        </p:txBody>
      </p:sp>
    </p:spTree>
    <p:extLst>
      <p:ext uri="{BB962C8B-B14F-4D97-AF65-F5344CB8AC3E}">
        <p14:creationId xmlns:p14="http://schemas.microsoft.com/office/powerpoint/2010/main" val="8982403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ESIODO</a:t>
            </a:r>
            <a:endParaRPr lang="it-IT" sz="1400" b="1" dirty="0">
              <a:solidFill>
                <a:schemeClr val="bg1"/>
              </a:solidFill>
              <a:latin typeface="Baskerville Old Face"/>
              <a:cs typeface="Baskerville Old Face"/>
            </a:endParaRPr>
          </a:p>
        </p:txBody>
      </p:sp>
      <p:pic>
        <p:nvPicPr>
          <p:cNvPr id="21" name="Immagine 20"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105741" cy="922725"/>
          </a:xfrm>
          <a:prstGeom prst="rect">
            <a:avLst/>
          </a:prstGeom>
        </p:spPr>
      </p:pic>
      <p:pic>
        <p:nvPicPr>
          <p:cNvPr id="22" name="Immagine 21"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7703" y="1124964"/>
            <a:ext cx="2105741" cy="922725"/>
          </a:xfrm>
          <a:prstGeom prst="rect">
            <a:avLst/>
          </a:prstGeom>
        </p:spPr>
      </p:pic>
      <p:pic>
        <p:nvPicPr>
          <p:cNvPr id="23" name="Immagine 22"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3444" y="1124964"/>
            <a:ext cx="2105741" cy="922725"/>
          </a:xfrm>
          <a:prstGeom prst="rect">
            <a:avLst/>
          </a:prstGeom>
        </p:spPr>
      </p:pic>
      <p:pic>
        <p:nvPicPr>
          <p:cNvPr id="24" name="Immagine 23"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1147" y="1124964"/>
            <a:ext cx="2105741" cy="922725"/>
          </a:xfrm>
          <a:prstGeom prst="rect">
            <a:avLst/>
          </a:prstGeom>
        </p:spPr>
      </p:pic>
      <p:pic>
        <p:nvPicPr>
          <p:cNvPr id="25" name="Immagine 24"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06888" y="1124964"/>
            <a:ext cx="2105741" cy="922725"/>
          </a:xfrm>
          <a:prstGeom prst="rect">
            <a:avLst/>
          </a:prstGeom>
        </p:spPr>
      </p:pic>
      <p:sp>
        <p:nvSpPr>
          <p:cNvPr id="4" name="Rettangolo 3"/>
          <p:cNvSpPr/>
          <p:nvPr/>
        </p:nvSpPr>
        <p:spPr>
          <a:xfrm>
            <a:off x="647290" y="2370943"/>
            <a:ext cx="7972323" cy="1323439"/>
          </a:xfrm>
          <a:prstGeom prst="rect">
            <a:avLst/>
          </a:prstGeom>
        </p:spPr>
        <p:txBody>
          <a:bodyPr wrap="square">
            <a:spAutoFit/>
          </a:bodyPr>
          <a:lstStyle/>
          <a:p>
            <a:pPr algn="ctr"/>
            <a:r>
              <a:rPr lang="it-IT" sz="1600" dirty="0">
                <a:solidFill>
                  <a:srgbClr val="FFFFFF"/>
                </a:solidFill>
                <a:latin typeface="Adobe Caslon Pro"/>
                <a:cs typeface="Adobe Caslon Pro"/>
              </a:rPr>
              <a:t>Con Esiodo la cultura greca conosce la prima riflessione individuale sull’universo e sull’esistenza degli uomini. Il destino degli uomini, gli dei, la giustizia e il rifiuto della mentalità aristocratica sono i principali temi che ne attraversano le opere. Nel proemio della </a:t>
            </a:r>
            <a:r>
              <a:rPr lang="it-IT" sz="1600" i="1" dirty="0">
                <a:solidFill>
                  <a:srgbClr val="FFFFFF"/>
                </a:solidFill>
                <a:latin typeface="Adobe Caslon Pro"/>
                <a:cs typeface="Adobe Caslon Pro"/>
              </a:rPr>
              <a:t>Teogonia</a:t>
            </a:r>
            <a:r>
              <a:rPr lang="it-IT" sz="1600" dirty="0">
                <a:solidFill>
                  <a:srgbClr val="FFFFFF"/>
                </a:solidFill>
                <a:latin typeface="Adobe Caslon Pro"/>
                <a:cs typeface="Adobe Caslon Pro"/>
              </a:rPr>
              <a:t> le Muse ammettono di saper dire “menzogne simili al vero”, ma conferiscono a Esiodo il privilegio di esprimere la verità, che è l’unica.</a:t>
            </a:r>
          </a:p>
        </p:txBody>
      </p:sp>
      <p:pic>
        <p:nvPicPr>
          <p:cNvPr id="8" name="Immagine 7" descr="Unknown.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2645" y="3973633"/>
            <a:ext cx="1732729" cy="2528578"/>
          </a:xfrm>
          <a:prstGeom prst="rect">
            <a:avLst/>
          </a:prstGeom>
          <a:ln>
            <a:noFill/>
          </a:ln>
          <a:effectLst>
            <a:softEdge rad="112500"/>
          </a:effectLst>
        </p:spPr>
      </p:pic>
      <p:pic>
        <p:nvPicPr>
          <p:cNvPr id="10" name="Immagine 9" descr="Unknown-1.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20790" y="3973633"/>
            <a:ext cx="1682654" cy="2528578"/>
          </a:xfrm>
          <a:prstGeom prst="rect">
            <a:avLst/>
          </a:prstGeom>
          <a:ln>
            <a:noFill/>
          </a:ln>
          <a:effectLst>
            <a:softEdge rad="112500"/>
          </a:effectLst>
        </p:spPr>
      </p:pic>
    </p:spTree>
    <p:extLst>
      <p:ext uri="{BB962C8B-B14F-4D97-AF65-F5344CB8AC3E}">
        <p14:creationId xmlns:p14="http://schemas.microsoft.com/office/powerpoint/2010/main" val="13396392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7000"/>
          </a:schemeClr>
        </a:solidFill>
        <a:effectLst/>
      </p:bgPr>
    </p:bg>
    <p:spTree>
      <p:nvGrpSpPr>
        <p:cNvPr id="1" name=""/>
        <p:cNvGrpSpPr/>
        <p:nvPr/>
      </p:nvGrpSpPr>
      <p:grpSpPr>
        <a:xfrm>
          <a:off x="0" y="0"/>
          <a:ext cx="0" cy="0"/>
          <a:chOff x="0" y="0"/>
          <a:chExt cx="0" cy="0"/>
        </a:xfrm>
      </p:grpSpPr>
      <p:pic>
        <p:nvPicPr>
          <p:cNvPr id="21" name="Immagine 20"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105741" cy="922725"/>
          </a:xfrm>
          <a:prstGeom prst="rect">
            <a:avLst/>
          </a:prstGeom>
        </p:spPr>
      </p:pic>
      <p:pic>
        <p:nvPicPr>
          <p:cNvPr id="22" name="Immagine 21"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7703" y="1124964"/>
            <a:ext cx="2105741" cy="922725"/>
          </a:xfrm>
          <a:prstGeom prst="rect">
            <a:avLst/>
          </a:prstGeom>
        </p:spPr>
      </p:pic>
      <p:pic>
        <p:nvPicPr>
          <p:cNvPr id="23" name="Immagine 22"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3444" y="1124964"/>
            <a:ext cx="2105741" cy="922725"/>
          </a:xfrm>
          <a:prstGeom prst="rect">
            <a:avLst/>
          </a:prstGeom>
        </p:spPr>
      </p:pic>
      <p:pic>
        <p:nvPicPr>
          <p:cNvPr id="24" name="Immagine 23"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1147" y="1124964"/>
            <a:ext cx="2105741" cy="922725"/>
          </a:xfrm>
          <a:prstGeom prst="rect">
            <a:avLst/>
          </a:prstGeom>
        </p:spPr>
      </p:pic>
      <p:pic>
        <p:nvPicPr>
          <p:cNvPr id="25" name="Immagine 24"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06888" y="1124964"/>
            <a:ext cx="2105741" cy="922725"/>
          </a:xfrm>
          <a:prstGeom prst="rect">
            <a:avLst/>
          </a:prstGeom>
        </p:spPr>
      </p:pic>
      <p:sp>
        <p:nvSpPr>
          <p:cNvPr id="4" name="Rettangolo 3"/>
          <p:cNvSpPr/>
          <p:nvPr/>
        </p:nvSpPr>
        <p:spPr>
          <a:xfrm>
            <a:off x="802968" y="2739653"/>
            <a:ext cx="5014452" cy="1323439"/>
          </a:xfrm>
          <a:prstGeom prst="rect">
            <a:avLst/>
          </a:prstGeom>
          <a:solidFill>
            <a:schemeClr val="bg2">
              <a:lumMod val="90000"/>
            </a:schemeClr>
          </a:solidFill>
        </p:spPr>
        <p:txBody>
          <a:bodyPr wrap="square">
            <a:spAutoFit/>
          </a:bodyPr>
          <a:lstStyle/>
          <a:p>
            <a:r>
              <a:rPr lang="el-GR" sz="1600" dirty="0">
                <a:latin typeface="Calibri (Corpo)"/>
                <a:cs typeface="Calibri (Corpo)"/>
              </a:rPr>
              <a:t>«Ποιμένες αγραυλοι, κάκ’ελέγχεα, γαστέρες οΐον,</a:t>
            </a:r>
          </a:p>
          <a:p>
            <a:r>
              <a:rPr lang="el-GR" sz="1600" dirty="0">
                <a:latin typeface="Calibri (Corpo)"/>
                <a:cs typeface="Calibri (Corpo)"/>
              </a:rPr>
              <a:t> </a:t>
            </a:r>
          </a:p>
          <a:p>
            <a:r>
              <a:rPr lang="el-GR" sz="1600" dirty="0">
                <a:latin typeface="Calibri (Corpo)"/>
                <a:cs typeface="Calibri (Corpo)"/>
              </a:rPr>
              <a:t>Ϊδμεν ψεύδεα πολλά λέγειν έτυμοισιν ομοϊα,</a:t>
            </a:r>
          </a:p>
          <a:p>
            <a:r>
              <a:rPr lang="el-GR" sz="1600" dirty="0">
                <a:latin typeface="Calibri (Corpo)"/>
                <a:cs typeface="Calibri (Corpo)"/>
              </a:rPr>
              <a:t> </a:t>
            </a:r>
          </a:p>
          <a:p>
            <a:r>
              <a:rPr lang="el-GR" sz="1600" dirty="0">
                <a:latin typeface="Calibri (Corpo)"/>
                <a:cs typeface="Calibri (Corpo)"/>
              </a:rPr>
              <a:t>Ϊδμεν δ’ εΰτ’εθελωμεν αληθέα γηρύσασθαι»</a:t>
            </a:r>
            <a:r>
              <a:rPr lang="el-GR" sz="1600" dirty="0" smtClean="0">
                <a:latin typeface="Calibri (Corpo)"/>
                <a:cs typeface="Calibri (Corpo)"/>
              </a:rPr>
              <a:t>.</a:t>
            </a:r>
            <a:endParaRPr lang="el-GR" sz="1600" dirty="0">
              <a:latin typeface="Calibri (Corpo)"/>
              <a:cs typeface="Calibri (Corpo)"/>
            </a:endParaRPr>
          </a:p>
        </p:txBody>
      </p:sp>
      <p:sp>
        <p:nvSpPr>
          <p:cNvPr id="3" name="Rettangolo 2"/>
          <p:cNvSpPr/>
          <p:nvPr/>
        </p:nvSpPr>
        <p:spPr>
          <a:xfrm>
            <a:off x="4064000" y="4580194"/>
            <a:ext cx="4203290" cy="1200329"/>
          </a:xfrm>
          <a:prstGeom prst="rect">
            <a:avLst/>
          </a:prstGeom>
          <a:solidFill>
            <a:schemeClr val="bg2">
              <a:lumMod val="90000"/>
            </a:schemeClr>
          </a:solidFill>
        </p:spPr>
        <p:txBody>
          <a:bodyPr wrap="square">
            <a:spAutoFit/>
          </a:bodyPr>
          <a:lstStyle/>
          <a:p>
            <a:r>
              <a:rPr lang="it-IT" dirty="0">
                <a:latin typeface="Adobe Caslon Pro"/>
                <a:cs typeface="Adobe Caslon Pro"/>
              </a:rPr>
              <a:t>“Pastori villani, gente dappoco e tutta pancia</a:t>
            </a:r>
            <a:r>
              <a:rPr lang="it-IT" dirty="0" smtClean="0">
                <a:latin typeface="Adobe Caslon Pro"/>
                <a:cs typeface="Adobe Caslon Pro"/>
              </a:rPr>
              <a:t>, noi </a:t>
            </a:r>
            <a:r>
              <a:rPr lang="it-IT" dirty="0">
                <a:latin typeface="Adobe Caslon Pro"/>
                <a:cs typeface="Adobe Caslon Pro"/>
              </a:rPr>
              <a:t>sappiamo dire molte menzogne simili al </a:t>
            </a:r>
            <a:r>
              <a:rPr lang="it-IT" dirty="0" smtClean="0">
                <a:latin typeface="Adobe Caslon Pro"/>
                <a:cs typeface="Adobe Caslon Pro"/>
              </a:rPr>
              <a:t>vero ma </a:t>
            </a:r>
            <a:r>
              <a:rPr lang="it-IT" dirty="0">
                <a:latin typeface="Adobe Caslon Pro"/>
                <a:cs typeface="Adobe Caslon Pro"/>
              </a:rPr>
              <a:t>sappiamo, quando vogliamo, dire anche il vero.”</a:t>
            </a:r>
          </a:p>
        </p:txBody>
      </p:sp>
      <p:cxnSp>
        <p:nvCxnSpPr>
          <p:cNvPr id="6" name="Connettore 1 5"/>
          <p:cNvCxnSpPr>
            <a:stCxn id="4" idx="2"/>
            <a:endCxn id="3" idx="0"/>
          </p:cNvCxnSpPr>
          <p:nvPr/>
        </p:nvCxnSpPr>
        <p:spPr>
          <a:xfrm>
            <a:off x="3310194" y="4063092"/>
            <a:ext cx="2855451" cy="517102"/>
          </a:xfrm>
          <a:prstGeom prst="line">
            <a:avLst/>
          </a:prstGeom>
        </p:spPr>
        <p:style>
          <a:lnRef idx="1">
            <a:schemeClr val="accent3"/>
          </a:lnRef>
          <a:fillRef idx="0">
            <a:schemeClr val="accent3"/>
          </a:fillRef>
          <a:effectRef idx="0">
            <a:schemeClr val="accent3"/>
          </a:effectRef>
          <a:fontRef idx="minor">
            <a:schemeClr val="tx1"/>
          </a:fontRef>
        </p:style>
      </p:cxnSp>
      <p:sp>
        <p:nvSpPr>
          <p:cNvPr id="16"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ESIODO</a:t>
            </a:r>
            <a:endParaRPr lang="it-IT" sz="1400" b="1" dirty="0">
              <a:solidFill>
                <a:schemeClr val="bg1"/>
              </a:solidFill>
              <a:latin typeface="Baskerville Old Face"/>
              <a:cs typeface="Baskerville Old Face"/>
            </a:endParaRPr>
          </a:p>
        </p:txBody>
      </p:sp>
    </p:spTree>
    <p:extLst>
      <p:ext uri="{BB962C8B-B14F-4D97-AF65-F5344CB8AC3E}">
        <p14:creationId xmlns:p14="http://schemas.microsoft.com/office/powerpoint/2010/main" val="1057546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LA TEOGONIA</a:t>
            </a:r>
            <a:endParaRPr lang="it-IT" sz="1400" b="1" dirty="0">
              <a:solidFill>
                <a:schemeClr val="bg1"/>
              </a:solidFill>
              <a:latin typeface="Baskerville Old Face"/>
              <a:cs typeface="Baskerville Old Face"/>
            </a:endParaRPr>
          </a:p>
        </p:txBody>
      </p:sp>
      <p:pic>
        <p:nvPicPr>
          <p:cNvPr id="21" name="Immagine 20"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105741" cy="922725"/>
          </a:xfrm>
          <a:prstGeom prst="rect">
            <a:avLst/>
          </a:prstGeom>
        </p:spPr>
      </p:pic>
      <p:pic>
        <p:nvPicPr>
          <p:cNvPr id="22" name="Immagine 21"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7703" y="1124964"/>
            <a:ext cx="2105741" cy="922725"/>
          </a:xfrm>
          <a:prstGeom prst="rect">
            <a:avLst/>
          </a:prstGeom>
        </p:spPr>
      </p:pic>
      <p:pic>
        <p:nvPicPr>
          <p:cNvPr id="23" name="Immagine 22"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3444" y="1124964"/>
            <a:ext cx="2105741" cy="922725"/>
          </a:xfrm>
          <a:prstGeom prst="rect">
            <a:avLst/>
          </a:prstGeom>
        </p:spPr>
      </p:pic>
      <p:pic>
        <p:nvPicPr>
          <p:cNvPr id="24" name="Immagine 23"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1147" y="1124964"/>
            <a:ext cx="2105741" cy="922725"/>
          </a:xfrm>
          <a:prstGeom prst="rect">
            <a:avLst/>
          </a:prstGeom>
        </p:spPr>
      </p:pic>
      <p:pic>
        <p:nvPicPr>
          <p:cNvPr id="25" name="Immagine 24"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06888" y="1124964"/>
            <a:ext cx="2105741" cy="922725"/>
          </a:xfrm>
          <a:prstGeom prst="rect">
            <a:avLst/>
          </a:prstGeom>
        </p:spPr>
      </p:pic>
      <p:sp>
        <p:nvSpPr>
          <p:cNvPr id="3" name="Rettangolo 2"/>
          <p:cNvSpPr/>
          <p:nvPr/>
        </p:nvSpPr>
        <p:spPr>
          <a:xfrm>
            <a:off x="483420" y="2318176"/>
            <a:ext cx="8177162" cy="1631216"/>
          </a:xfrm>
          <a:prstGeom prst="rect">
            <a:avLst/>
          </a:prstGeom>
        </p:spPr>
        <p:txBody>
          <a:bodyPr wrap="square">
            <a:spAutoFit/>
          </a:bodyPr>
          <a:lstStyle/>
          <a:p>
            <a:pPr algn="ctr"/>
            <a:r>
              <a:rPr lang="it-IT" sz="1600" dirty="0" smtClean="0">
                <a:solidFill>
                  <a:schemeClr val="bg1"/>
                </a:solidFill>
                <a:latin typeface="Adobe Caslon Pro"/>
                <a:cs typeface="Adobe Caslon Pro"/>
              </a:rPr>
              <a:t>La </a:t>
            </a:r>
            <a:r>
              <a:rPr lang="it-IT" sz="1600" i="1" dirty="0">
                <a:solidFill>
                  <a:schemeClr val="bg1"/>
                </a:solidFill>
                <a:latin typeface="Adobe Caslon Pro"/>
                <a:cs typeface="Adobe Caslon Pro"/>
              </a:rPr>
              <a:t>Teogonia</a:t>
            </a:r>
            <a:r>
              <a:rPr lang="it-IT" sz="1600" dirty="0">
                <a:solidFill>
                  <a:schemeClr val="bg1"/>
                </a:solidFill>
                <a:latin typeface="Adobe Caslon Pro"/>
                <a:cs typeface="Adobe Caslon Pro"/>
              </a:rPr>
              <a:t> è un poema mitologico in cui si raccontano la storia e la genealogia degli dei greci. Si ritiene che sia stato scritto intorno al 700 a.C.</a:t>
            </a:r>
          </a:p>
          <a:p>
            <a:pPr algn="ctr"/>
            <a:r>
              <a:rPr lang="it-IT" sz="1600" dirty="0">
                <a:solidFill>
                  <a:schemeClr val="bg1"/>
                </a:solidFill>
                <a:latin typeface="Adobe Caslon Pro"/>
                <a:cs typeface="Adobe Caslon Pro"/>
              </a:rPr>
              <a:t> Ritenendosi banditore di verità, Esiodo fa proprio questo, costruisce un sistema di conoscenze “etiche” a disposizione </a:t>
            </a:r>
          </a:p>
          <a:p>
            <a:pPr algn="ctr"/>
            <a:r>
              <a:rPr lang="it-IT" sz="1600" dirty="0">
                <a:solidFill>
                  <a:schemeClr val="bg1"/>
                </a:solidFill>
                <a:latin typeface="Adobe Caslon Pro"/>
                <a:cs typeface="Adobe Caslon Pro"/>
              </a:rPr>
              <a:t>di tutti. Dopo l’elogio alle Muse del prologo si passa alla narrazione dei motivi cosmogonici e alla presentazione delle figure divine. </a:t>
            </a:r>
          </a:p>
        </p:txBody>
      </p:sp>
      <p:sp>
        <p:nvSpPr>
          <p:cNvPr id="6" name="Rettangolo 5"/>
          <p:cNvSpPr/>
          <p:nvPr/>
        </p:nvSpPr>
        <p:spPr>
          <a:xfrm>
            <a:off x="1818635" y="4260645"/>
            <a:ext cx="5506732" cy="2092881"/>
          </a:xfrm>
          <a:prstGeom prst="rect">
            <a:avLst/>
          </a:prstGeom>
          <a:solidFill>
            <a:srgbClr val="DDD9C3"/>
          </a:solidFill>
        </p:spPr>
        <p:txBody>
          <a:bodyPr wrap="square">
            <a:spAutoFit/>
          </a:bodyPr>
          <a:lstStyle/>
          <a:p>
            <a:r>
              <a:rPr lang="it-IT" sz="1600" dirty="0" smtClean="0">
                <a:latin typeface="Apple Chancery"/>
                <a:cs typeface="Apple Chancery"/>
              </a:rPr>
              <a:t>Ditemi </a:t>
            </a:r>
            <a:r>
              <a:rPr lang="it-IT" sz="1600" dirty="0">
                <a:latin typeface="Apple Chancery"/>
                <a:cs typeface="Apple Chancery"/>
              </a:rPr>
              <a:t>come in principio gli </a:t>
            </a:r>
            <a:r>
              <a:rPr lang="it-IT" sz="1600" dirty="0" err="1">
                <a:latin typeface="Apple Chancery"/>
                <a:cs typeface="Apple Chancery"/>
              </a:rPr>
              <a:t>dèi</a:t>
            </a:r>
            <a:r>
              <a:rPr lang="it-IT" sz="1600" dirty="0">
                <a:latin typeface="Apple Chancery"/>
                <a:cs typeface="Apple Chancery"/>
              </a:rPr>
              <a:t> siano nati la terra,</a:t>
            </a:r>
          </a:p>
          <a:p>
            <a:r>
              <a:rPr lang="it-IT" sz="1600" dirty="0">
                <a:latin typeface="Apple Chancery"/>
                <a:cs typeface="Apple Chancery"/>
              </a:rPr>
              <a:t>e così i fiumi e poi il mare infinito, gonfio di flutti,</a:t>
            </a:r>
          </a:p>
          <a:p>
            <a:r>
              <a:rPr lang="it-IT" sz="1600" dirty="0">
                <a:latin typeface="Apple Chancery"/>
                <a:cs typeface="Apple Chancery"/>
              </a:rPr>
              <a:t>e sfavillanti le stelle e nell’alto il Cielo spazioso</a:t>
            </a:r>
          </a:p>
          <a:p>
            <a:r>
              <a:rPr lang="it-IT" sz="1600" dirty="0">
                <a:latin typeface="Apple Chancery"/>
                <a:cs typeface="Apple Chancery"/>
              </a:rPr>
              <a:t>come divisero i beni e come spartirono onori,</a:t>
            </a:r>
          </a:p>
          <a:p>
            <a:r>
              <a:rPr lang="it-IT" sz="1600" dirty="0">
                <a:latin typeface="Apple Chancery"/>
                <a:cs typeface="Apple Chancery"/>
              </a:rPr>
              <a:t>come da prima occuparono Olimpo scosceso di balze.</a:t>
            </a:r>
          </a:p>
          <a:p>
            <a:r>
              <a:rPr lang="it-IT" sz="1600" dirty="0">
                <a:latin typeface="Apple Chancery"/>
                <a:cs typeface="Apple Chancery"/>
              </a:rPr>
              <a:t>Questo narratemi, Muse che avete dimore in Olimpo,</a:t>
            </a:r>
          </a:p>
          <a:p>
            <a:r>
              <a:rPr lang="it-IT" sz="1600" dirty="0">
                <a:latin typeface="Apple Chancery"/>
                <a:cs typeface="Apple Chancery"/>
              </a:rPr>
              <a:t>sin dall’origine, e dite chi nacque per primo fra loro</a:t>
            </a:r>
            <a:r>
              <a:rPr lang="it-IT" sz="1600" dirty="0" smtClean="0">
                <a:latin typeface="Apple Chancery"/>
                <a:cs typeface="Apple Chancery"/>
              </a:rPr>
              <a:t>.</a:t>
            </a:r>
          </a:p>
          <a:p>
            <a:pPr algn="r"/>
            <a:r>
              <a:rPr lang="it-IT" sz="1400" dirty="0" smtClean="0">
                <a:latin typeface="Apple Chancery"/>
                <a:cs typeface="Apple Chancery"/>
              </a:rPr>
              <a:t>(proemio Teogonia, vv. 105-112)</a:t>
            </a:r>
            <a:endParaRPr lang="it-IT" sz="1600" dirty="0">
              <a:latin typeface="Apple Chancery"/>
              <a:cs typeface="Apple Chancery"/>
            </a:endParaRPr>
          </a:p>
        </p:txBody>
      </p:sp>
    </p:spTree>
    <p:extLst>
      <p:ext uri="{BB962C8B-B14F-4D97-AF65-F5344CB8AC3E}">
        <p14:creationId xmlns:p14="http://schemas.microsoft.com/office/powerpoint/2010/main" val="336581445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OPERE E GIORNI</a:t>
            </a:r>
            <a:endParaRPr lang="it-IT" sz="1400" b="1" dirty="0">
              <a:solidFill>
                <a:schemeClr val="bg1"/>
              </a:solidFill>
              <a:latin typeface="Baskerville Old Face"/>
              <a:cs typeface="Baskerville Old Face"/>
            </a:endParaRPr>
          </a:p>
        </p:txBody>
      </p:sp>
      <p:pic>
        <p:nvPicPr>
          <p:cNvPr id="21" name="Immagine 20"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105741" cy="922725"/>
          </a:xfrm>
          <a:prstGeom prst="rect">
            <a:avLst/>
          </a:prstGeom>
        </p:spPr>
      </p:pic>
      <p:pic>
        <p:nvPicPr>
          <p:cNvPr id="22" name="Immagine 21"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7703" y="1124964"/>
            <a:ext cx="2105741" cy="922725"/>
          </a:xfrm>
          <a:prstGeom prst="rect">
            <a:avLst/>
          </a:prstGeom>
        </p:spPr>
      </p:pic>
      <p:pic>
        <p:nvPicPr>
          <p:cNvPr id="23" name="Immagine 22"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3444" y="1124964"/>
            <a:ext cx="2105741" cy="922725"/>
          </a:xfrm>
          <a:prstGeom prst="rect">
            <a:avLst/>
          </a:prstGeom>
        </p:spPr>
      </p:pic>
      <p:pic>
        <p:nvPicPr>
          <p:cNvPr id="24" name="Immagine 23"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1147" y="1124964"/>
            <a:ext cx="2105741" cy="922725"/>
          </a:xfrm>
          <a:prstGeom prst="rect">
            <a:avLst/>
          </a:prstGeom>
        </p:spPr>
      </p:pic>
      <p:pic>
        <p:nvPicPr>
          <p:cNvPr id="25" name="Immagine 24"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06888" y="1124964"/>
            <a:ext cx="2105741" cy="922725"/>
          </a:xfrm>
          <a:prstGeom prst="rect">
            <a:avLst/>
          </a:prstGeom>
        </p:spPr>
      </p:pic>
      <p:sp>
        <p:nvSpPr>
          <p:cNvPr id="3" name="Rettangolo 2"/>
          <p:cNvSpPr/>
          <p:nvPr/>
        </p:nvSpPr>
        <p:spPr>
          <a:xfrm>
            <a:off x="294967" y="2309193"/>
            <a:ext cx="8791677" cy="1323439"/>
          </a:xfrm>
          <a:prstGeom prst="rect">
            <a:avLst/>
          </a:prstGeom>
        </p:spPr>
        <p:txBody>
          <a:bodyPr wrap="square">
            <a:spAutoFit/>
          </a:bodyPr>
          <a:lstStyle/>
          <a:p>
            <a:pPr algn="ctr"/>
            <a:r>
              <a:rPr lang="it-IT" sz="1600" dirty="0">
                <a:solidFill>
                  <a:schemeClr val="bg1"/>
                </a:solidFill>
                <a:latin typeface="Adobe Caslon Pro"/>
                <a:cs typeface="Adobe Caslon Pro"/>
              </a:rPr>
              <a:t>Esiodo utilizza la narrazione di un mito dove vengono messe a confronto due realtà: quella primitiva, dove regnava esclusivamente il bene, prima dell’avvento di Prometeo e Pandora, </a:t>
            </a:r>
            <a:endParaRPr lang="it-IT" sz="1600" dirty="0" smtClean="0">
              <a:solidFill>
                <a:schemeClr val="bg1"/>
              </a:solidFill>
              <a:latin typeface="Adobe Caslon Pro"/>
              <a:cs typeface="Adobe Caslon Pro"/>
            </a:endParaRPr>
          </a:p>
          <a:p>
            <a:pPr algn="ctr"/>
            <a:r>
              <a:rPr lang="it-IT" sz="1600" dirty="0" smtClean="0">
                <a:solidFill>
                  <a:schemeClr val="bg1"/>
                </a:solidFill>
                <a:latin typeface="Adobe Caslon Pro"/>
                <a:cs typeface="Adobe Caslon Pro"/>
              </a:rPr>
              <a:t>e </a:t>
            </a:r>
            <a:r>
              <a:rPr lang="it-IT" sz="1600" dirty="0">
                <a:solidFill>
                  <a:schemeClr val="bg1"/>
                </a:solidFill>
                <a:latin typeface="Adobe Caslon Pro"/>
                <a:cs typeface="Adobe Caslon Pro"/>
              </a:rPr>
              <a:t>la condizione attuale dell’umanità.</a:t>
            </a:r>
          </a:p>
          <a:p>
            <a:pPr algn="ctr"/>
            <a:r>
              <a:rPr lang="it-IT" sz="1600" dirty="0">
                <a:solidFill>
                  <a:schemeClr val="bg1"/>
                </a:solidFill>
                <a:latin typeface="Adobe Caslon Pro"/>
                <a:cs typeface="Adobe Caslon Pro"/>
              </a:rPr>
              <a:t>Questo cambiamento si sviluppa durante l’alternarsi delle stirpi umane, che via via si allontanano sempre di più dalla primordiale dimensione “paradisiaca” nella quale la prima era nata.</a:t>
            </a:r>
          </a:p>
        </p:txBody>
      </p:sp>
      <p:sp>
        <p:nvSpPr>
          <p:cNvPr id="6" name="Rettangolo 5"/>
          <p:cNvSpPr/>
          <p:nvPr/>
        </p:nvSpPr>
        <p:spPr>
          <a:xfrm>
            <a:off x="1708354" y="4029839"/>
            <a:ext cx="794774" cy="369332"/>
          </a:xfrm>
          <a:prstGeom prst="rect">
            <a:avLst/>
          </a:prstGeom>
        </p:spPr>
        <p:txBody>
          <a:bodyPr wrap="square">
            <a:spAutoFit/>
          </a:bodyPr>
          <a:lstStyle/>
          <a:p>
            <a:r>
              <a:rPr lang="it-IT" dirty="0" smtClean="0">
                <a:solidFill>
                  <a:schemeClr val="bg1"/>
                </a:solidFill>
              </a:rPr>
              <a:t>ORO</a:t>
            </a:r>
            <a:endParaRPr lang="it-IT" dirty="0">
              <a:solidFill>
                <a:schemeClr val="bg1"/>
              </a:solidFill>
            </a:endParaRPr>
          </a:p>
        </p:txBody>
      </p:sp>
      <p:sp>
        <p:nvSpPr>
          <p:cNvPr id="14" name="Rettangolo 13"/>
          <p:cNvSpPr/>
          <p:nvPr/>
        </p:nvSpPr>
        <p:spPr>
          <a:xfrm>
            <a:off x="2640780" y="4497494"/>
            <a:ext cx="1232310" cy="369332"/>
          </a:xfrm>
          <a:prstGeom prst="rect">
            <a:avLst/>
          </a:prstGeom>
        </p:spPr>
        <p:txBody>
          <a:bodyPr wrap="square">
            <a:spAutoFit/>
          </a:bodyPr>
          <a:lstStyle/>
          <a:p>
            <a:r>
              <a:rPr lang="it-IT" dirty="0" smtClean="0">
                <a:solidFill>
                  <a:schemeClr val="bg1"/>
                </a:solidFill>
              </a:rPr>
              <a:t>ARGENTO</a:t>
            </a:r>
            <a:endParaRPr lang="it-IT" dirty="0">
              <a:solidFill>
                <a:schemeClr val="bg1"/>
              </a:solidFill>
            </a:endParaRPr>
          </a:p>
        </p:txBody>
      </p:sp>
      <p:sp>
        <p:nvSpPr>
          <p:cNvPr id="15" name="Rettangolo 14"/>
          <p:cNvSpPr/>
          <p:nvPr/>
        </p:nvSpPr>
        <p:spPr>
          <a:xfrm>
            <a:off x="3979761" y="5012552"/>
            <a:ext cx="1280651" cy="369332"/>
          </a:xfrm>
          <a:prstGeom prst="rect">
            <a:avLst/>
          </a:prstGeom>
        </p:spPr>
        <p:txBody>
          <a:bodyPr wrap="square">
            <a:spAutoFit/>
          </a:bodyPr>
          <a:lstStyle/>
          <a:p>
            <a:r>
              <a:rPr lang="it-IT" dirty="0" smtClean="0">
                <a:solidFill>
                  <a:schemeClr val="bg1"/>
                </a:solidFill>
              </a:rPr>
              <a:t>BRONZO</a:t>
            </a:r>
            <a:endParaRPr lang="it-IT" dirty="0">
              <a:solidFill>
                <a:schemeClr val="bg1"/>
              </a:solidFill>
            </a:endParaRPr>
          </a:p>
        </p:txBody>
      </p:sp>
      <p:sp>
        <p:nvSpPr>
          <p:cNvPr id="16" name="Rettangolo 15"/>
          <p:cNvSpPr/>
          <p:nvPr/>
        </p:nvSpPr>
        <p:spPr>
          <a:xfrm>
            <a:off x="5375122" y="5545137"/>
            <a:ext cx="794774" cy="369332"/>
          </a:xfrm>
          <a:prstGeom prst="rect">
            <a:avLst/>
          </a:prstGeom>
        </p:spPr>
        <p:txBody>
          <a:bodyPr wrap="square">
            <a:spAutoFit/>
          </a:bodyPr>
          <a:lstStyle/>
          <a:p>
            <a:r>
              <a:rPr lang="it-IT" dirty="0" smtClean="0">
                <a:solidFill>
                  <a:schemeClr val="bg1"/>
                </a:solidFill>
              </a:rPr>
              <a:t>EROI</a:t>
            </a:r>
            <a:endParaRPr lang="it-IT" dirty="0">
              <a:solidFill>
                <a:schemeClr val="bg1"/>
              </a:solidFill>
            </a:endParaRPr>
          </a:p>
        </p:txBody>
      </p:sp>
      <p:sp>
        <p:nvSpPr>
          <p:cNvPr id="17" name="Rettangolo 16"/>
          <p:cNvSpPr/>
          <p:nvPr/>
        </p:nvSpPr>
        <p:spPr>
          <a:xfrm>
            <a:off x="6451600" y="6095492"/>
            <a:ext cx="1095611" cy="369332"/>
          </a:xfrm>
          <a:prstGeom prst="rect">
            <a:avLst/>
          </a:prstGeom>
        </p:spPr>
        <p:txBody>
          <a:bodyPr wrap="square">
            <a:spAutoFit/>
          </a:bodyPr>
          <a:lstStyle/>
          <a:p>
            <a:r>
              <a:rPr lang="it-IT" dirty="0" smtClean="0">
                <a:solidFill>
                  <a:schemeClr val="bg1"/>
                </a:solidFill>
              </a:rPr>
              <a:t>FERRO</a:t>
            </a:r>
            <a:endParaRPr lang="it-IT" dirty="0">
              <a:solidFill>
                <a:schemeClr val="bg1"/>
              </a:solidFill>
            </a:endParaRPr>
          </a:p>
        </p:txBody>
      </p:sp>
      <p:cxnSp>
        <p:nvCxnSpPr>
          <p:cNvPr id="11" name="Connettore 2 10"/>
          <p:cNvCxnSpPr/>
          <p:nvPr/>
        </p:nvCxnSpPr>
        <p:spPr>
          <a:xfrm>
            <a:off x="2255687" y="4373827"/>
            <a:ext cx="467033" cy="181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Connettore 2 25"/>
          <p:cNvCxnSpPr/>
          <p:nvPr/>
        </p:nvCxnSpPr>
        <p:spPr>
          <a:xfrm>
            <a:off x="3502231" y="4866826"/>
            <a:ext cx="467033" cy="181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a:off x="4793379" y="5381884"/>
            <a:ext cx="467033" cy="181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Connettore 2 27"/>
          <p:cNvCxnSpPr/>
          <p:nvPr/>
        </p:nvCxnSpPr>
        <p:spPr>
          <a:xfrm>
            <a:off x="5829507" y="5914469"/>
            <a:ext cx="467033" cy="181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10877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OPERE E GIORNI</a:t>
            </a:r>
            <a:endParaRPr lang="it-IT" sz="1400" b="1" dirty="0">
              <a:solidFill>
                <a:schemeClr val="bg1"/>
              </a:solidFill>
              <a:latin typeface="Baskerville Old Face"/>
              <a:cs typeface="Baskerville Old Face"/>
            </a:endParaRPr>
          </a:p>
        </p:txBody>
      </p:sp>
      <p:pic>
        <p:nvPicPr>
          <p:cNvPr id="21" name="Immagine 20"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105741" cy="922725"/>
          </a:xfrm>
          <a:prstGeom prst="rect">
            <a:avLst/>
          </a:prstGeom>
        </p:spPr>
      </p:pic>
      <p:pic>
        <p:nvPicPr>
          <p:cNvPr id="22" name="Immagine 21"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7703" y="1124964"/>
            <a:ext cx="2105741" cy="922725"/>
          </a:xfrm>
          <a:prstGeom prst="rect">
            <a:avLst/>
          </a:prstGeom>
        </p:spPr>
      </p:pic>
      <p:pic>
        <p:nvPicPr>
          <p:cNvPr id="23" name="Immagine 22"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3444" y="1124964"/>
            <a:ext cx="2105741" cy="922725"/>
          </a:xfrm>
          <a:prstGeom prst="rect">
            <a:avLst/>
          </a:prstGeom>
        </p:spPr>
      </p:pic>
      <p:pic>
        <p:nvPicPr>
          <p:cNvPr id="24" name="Immagine 23"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1147" y="1124964"/>
            <a:ext cx="2105741" cy="922725"/>
          </a:xfrm>
          <a:prstGeom prst="rect">
            <a:avLst/>
          </a:prstGeom>
        </p:spPr>
      </p:pic>
      <p:pic>
        <p:nvPicPr>
          <p:cNvPr id="25" name="Immagine 24" descr="zoom_mosaico marmo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06888" y="1124964"/>
            <a:ext cx="2105741" cy="922725"/>
          </a:xfrm>
          <a:prstGeom prst="rect">
            <a:avLst/>
          </a:prstGeom>
        </p:spPr>
      </p:pic>
      <p:sp>
        <p:nvSpPr>
          <p:cNvPr id="4" name="Rettangolo 3"/>
          <p:cNvSpPr/>
          <p:nvPr/>
        </p:nvSpPr>
        <p:spPr>
          <a:xfrm>
            <a:off x="155677" y="2269611"/>
            <a:ext cx="4047767" cy="4185761"/>
          </a:xfrm>
          <a:prstGeom prst="rect">
            <a:avLst/>
          </a:prstGeom>
        </p:spPr>
        <p:txBody>
          <a:bodyPr wrap="square">
            <a:spAutoFit/>
          </a:bodyPr>
          <a:lstStyle/>
          <a:p>
            <a:r>
              <a:rPr lang="it-IT" sz="1400" dirty="0">
                <a:solidFill>
                  <a:srgbClr val="FFFFFF"/>
                </a:solidFill>
                <a:latin typeface="Apple Chancery"/>
                <a:cs typeface="Apple Chancery"/>
              </a:rPr>
              <a:t>“Prima una stirpe aurea di uomini mortali fecero gli immortali che hanno le olimpie dimore. Erano ai tempi di Crono quand’egli regnava nel cielo; come dèi vivevano senza affanni nel </a:t>
            </a:r>
            <a:r>
              <a:rPr lang="it-IT" sz="1400" dirty="0" smtClean="0">
                <a:solidFill>
                  <a:srgbClr val="FFFFFF"/>
                </a:solidFill>
                <a:latin typeface="Apple Chancery"/>
                <a:cs typeface="Apple Chancery"/>
              </a:rPr>
              <a:t>cuore lungi </a:t>
            </a:r>
            <a:r>
              <a:rPr lang="it-IT" sz="1400" dirty="0">
                <a:solidFill>
                  <a:srgbClr val="FFFFFF"/>
                </a:solidFill>
                <a:latin typeface="Apple Chancery"/>
                <a:cs typeface="Apple Chancery"/>
              </a:rPr>
              <a:t>e al riparo da pene e miseria né per loro arrivava la triste </a:t>
            </a:r>
            <a:r>
              <a:rPr lang="it-IT" sz="1400" dirty="0" smtClean="0">
                <a:solidFill>
                  <a:srgbClr val="FFFFFF"/>
                </a:solidFill>
                <a:latin typeface="Apple Chancery"/>
                <a:cs typeface="Apple Chancery"/>
              </a:rPr>
              <a:t>vecchiaia [...] morivano </a:t>
            </a:r>
            <a:r>
              <a:rPr lang="it-IT" sz="1400" dirty="0">
                <a:solidFill>
                  <a:srgbClr val="FFFFFF"/>
                </a:solidFill>
                <a:latin typeface="Apple Chancery"/>
                <a:cs typeface="Apple Chancery"/>
              </a:rPr>
              <a:t>come vinti dal sonno e ogni sorta di beni c’era per loro.”</a:t>
            </a:r>
          </a:p>
          <a:p>
            <a:endParaRPr lang="it-IT" sz="1400" dirty="0">
              <a:solidFill>
                <a:srgbClr val="FFFFFF"/>
              </a:solidFill>
              <a:latin typeface="Apple Chancery"/>
              <a:cs typeface="Apple Chancery"/>
            </a:endParaRPr>
          </a:p>
          <a:p>
            <a:endParaRPr lang="it-IT" sz="1400" dirty="0" smtClean="0">
              <a:solidFill>
                <a:srgbClr val="FFFFFF"/>
              </a:solidFill>
              <a:latin typeface="Apple Chancery"/>
              <a:cs typeface="Apple Chancery"/>
            </a:endParaRPr>
          </a:p>
          <a:p>
            <a:endParaRPr lang="it-IT" sz="1400" dirty="0">
              <a:solidFill>
                <a:srgbClr val="FFFFFF"/>
              </a:solidFill>
              <a:latin typeface="Apple Chancery"/>
              <a:cs typeface="Apple Chancery"/>
            </a:endParaRPr>
          </a:p>
          <a:p>
            <a:r>
              <a:rPr lang="it-IT" sz="1400" dirty="0" smtClean="0">
                <a:solidFill>
                  <a:srgbClr val="FFFFFF"/>
                </a:solidFill>
                <a:latin typeface="Apple Chancery"/>
                <a:cs typeface="Apple Chancery"/>
              </a:rPr>
              <a:t>“</a:t>
            </a:r>
            <a:r>
              <a:rPr lang="it-IT" sz="1400" dirty="0">
                <a:solidFill>
                  <a:srgbClr val="FFFFFF"/>
                </a:solidFill>
                <a:latin typeface="Apple Chancery"/>
                <a:cs typeface="Apple Chancery"/>
              </a:rPr>
              <a:t>Come seconda una stirpe peggiore assai della prima</a:t>
            </a:r>
          </a:p>
          <a:p>
            <a:r>
              <a:rPr lang="it-IT" sz="1400" dirty="0">
                <a:solidFill>
                  <a:srgbClr val="FFFFFF"/>
                </a:solidFill>
                <a:latin typeface="Apple Chancery"/>
                <a:cs typeface="Apple Chancery"/>
              </a:rPr>
              <a:t>argentea fecero gli abitatori delle olimpie dimore</a:t>
            </a:r>
          </a:p>
          <a:p>
            <a:r>
              <a:rPr lang="it-IT" sz="1400" dirty="0">
                <a:solidFill>
                  <a:srgbClr val="FFFFFF"/>
                </a:solidFill>
                <a:latin typeface="Apple Chancery"/>
                <a:cs typeface="Apple Chancery"/>
              </a:rPr>
              <a:t>né per l’aspetto all’aurea simile né per la mente</a:t>
            </a:r>
          </a:p>
          <a:p>
            <a:r>
              <a:rPr lang="it-IT" sz="1400" dirty="0">
                <a:solidFill>
                  <a:srgbClr val="FFFFFF"/>
                </a:solidFill>
                <a:latin typeface="Apple Chancery"/>
                <a:cs typeface="Apple Chancery"/>
              </a:rPr>
              <a:t>ché per cent’anni il fanciullo presso la madre sua saggia veniva allevato giocoso e stolto dentro la casa; ma quando cresciuti giungevano al limitare di giovinezza vivevano ancora per poco soffrendo </a:t>
            </a:r>
            <a:r>
              <a:rPr lang="it-IT" sz="1400" dirty="0" smtClean="0">
                <a:solidFill>
                  <a:srgbClr val="FFFFFF"/>
                </a:solidFill>
                <a:latin typeface="Apple Chancery"/>
                <a:cs typeface="Apple Chancery"/>
              </a:rPr>
              <a:t>dolori...”</a:t>
            </a:r>
            <a:endParaRPr lang="it-IT" sz="1400" dirty="0">
              <a:solidFill>
                <a:srgbClr val="FFFFFF"/>
              </a:solidFill>
              <a:latin typeface="Apple Chancery"/>
              <a:cs typeface="Apple Chancery"/>
            </a:endParaRPr>
          </a:p>
        </p:txBody>
      </p:sp>
      <p:sp>
        <p:nvSpPr>
          <p:cNvPr id="5" name="Rettangolo 4"/>
          <p:cNvSpPr/>
          <p:nvPr/>
        </p:nvSpPr>
        <p:spPr>
          <a:xfrm>
            <a:off x="4399936" y="2269611"/>
            <a:ext cx="4744064" cy="2677656"/>
          </a:xfrm>
          <a:prstGeom prst="rect">
            <a:avLst/>
          </a:prstGeom>
        </p:spPr>
        <p:txBody>
          <a:bodyPr wrap="square">
            <a:spAutoFit/>
          </a:bodyPr>
          <a:lstStyle/>
          <a:p>
            <a:r>
              <a:rPr lang="it-IT" sz="1400" dirty="0">
                <a:solidFill>
                  <a:srgbClr val="FFFFFF"/>
                </a:solidFill>
                <a:latin typeface="Apple Chancery"/>
                <a:cs typeface="Apple Chancery"/>
              </a:rPr>
              <a:t>“Zeus padre una terza stirpe di gente mortale fece di bronzo in nulla simile a quella </a:t>
            </a:r>
            <a:r>
              <a:rPr lang="it-IT" sz="1400" dirty="0" smtClean="0">
                <a:solidFill>
                  <a:srgbClr val="FFFFFF"/>
                </a:solidFill>
                <a:latin typeface="Apple Chancery"/>
                <a:cs typeface="Apple Chancery"/>
              </a:rPr>
              <a:t>d’argento nata </a:t>
            </a:r>
            <a:r>
              <a:rPr lang="it-IT" sz="1400" dirty="0">
                <a:solidFill>
                  <a:srgbClr val="FFFFFF"/>
                </a:solidFill>
                <a:latin typeface="Apple Chancery"/>
                <a:cs typeface="Apple Chancery"/>
              </a:rPr>
              <a:t>da frassini potente e terribile: loro di Ares avevano care le opere dolorose e la violenza né pane mangiavano ma d’adamante avevano l’intrepido </a:t>
            </a:r>
            <a:r>
              <a:rPr lang="it-IT" sz="1400" dirty="0" smtClean="0">
                <a:solidFill>
                  <a:srgbClr val="FFFFFF"/>
                </a:solidFill>
                <a:latin typeface="Apple Chancery"/>
                <a:cs typeface="Apple Chancery"/>
              </a:rPr>
              <a:t>cuore tremendi...”</a:t>
            </a:r>
            <a:endParaRPr lang="it-IT" sz="1400" dirty="0">
              <a:solidFill>
                <a:srgbClr val="FFFFFF"/>
              </a:solidFill>
              <a:latin typeface="Apple Chancery"/>
              <a:cs typeface="Apple Chancery"/>
            </a:endParaRPr>
          </a:p>
          <a:p>
            <a:pPr algn="r"/>
            <a:endParaRPr lang="it-IT" sz="1400" dirty="0">
              <a:solidFill>
                <a:srgbClr val="FFFFFF"/>
              </a:solidFill>
              <a:latin typeface="Apple Chancery"/>
              <a:cs typeface="Apple Chancery"/>
            </a:endParaRPr>
          </a:p>
          <a:p>
            <a:r>
              <a:rPr lang="it-IT" sz="1400" dirty="0">
                <a:solidFill>
                  <a:srgbClr val="FFFFFF"/>
                </a:solidFill>
                <a:latin typeface="Apple Chancery"/>
                <a:cs typeface="Apple Chancery"/>
              </a:rPr>
              <a:t>“Avessi potuto io non vivere con la quinta stirpe di uomini e fossi morto già prima oppure nato </a:t>
            </a:r>
            <a:r>
              <a:rPr lang="it-IT" sz="1400" dirty="0" smtClean="0">
                <a:solidFill>
                  <a:srgbClr val="FFFFFF"/>
                </a:solidFill>
                <a:latin typeface="Apple Chancery"/>
                <a:cs typeface="Apple Chancery"/>
              </a:rPr>
              <a:t>dopo perché </a:t>
            </a:r>
            <a:r>
              <a:rPr lang="it-IT" sz="1400" dirty="0">
                <a:solidFill>
                  <a:srgbClr val="FFFFFF"/>
                </a:solidFill>
                <a:latin typeface="Apple Chancery"/>
                <a:cs typeface="Apple Chancery"/>
              </a:rPr>
              <a:t>ora la stirpe è di ferro; né mai di giorno cesseranno da fatiche e affanni né mai di </a:t>
            </a:r>
            <a:r>
              <a:rPr lang="it-IT" sz="1400" dirty="0" smtClean="0">
                <a:solidFill>
                  <a:srgbClr val="FFFFFF"/>
                </a:solidFill>
                <a:latin typeface="Apple Chancery"/>
                <a:cs typeface="Apple Chancery"/>
              </a:rPr>
              <a:t>notte affranti</a:t>
            </a:r>
            <a:r>
              <a:rPr lang="it-IT" sz="1400" dirty="0">
                <a:solidFill>
                  <a:srgbClr val="FFFFFF"/>
                </a:solidFill>
                <a:latin typeface="Apple Chancery"/>
                <a:cs typeface="Apple Chancery"/>
              </a:rPr>
              <a:t>; e aspre pene manderanno a loro gli </a:t>
            </a:r>
            <a:r>
              <a:rPr lang="it-IT" sz="1400" dirty="0" err="1">
                <a:solidFill>
                  <a:srgbClr val="FFFFFF"/>
                </a:solidFill>
                <a:latin typeface="Apple Chancery"/>
                <a:cs typeface="Apple Chancery"/>
              </a:rPr>
              <a:t>dèi</a:t>
            </a:r>
            <a:r>
              <a:rPr lang="it-IT" sz="1400" dirty="0">
                <a:solidFill>
                  <a:srgbClr val="FFFFFF"/>
                </a:solidFill>
                <a:latin typeface="Apple Chancery"/>
                <a:cs typeface="Apple Chancery"/>
              </a:rPr>
              <a:t>. Però anche per questi ai mali si mischieranno dei beni</a:t>
            </a:r>
            <a:r>
              <a:rPr lang="it-IT" sz="1400" dirty="0" smtClean="0">
                <a:solidFill>
                  <a:srgbClr val="FFFFFF"/>
                </a:solidFill>
                <a:latin typeface="Apple Chancery"/>
                <a:cs typeface="Apple Chancery"/>
              </a:rPr>
              <a:t>...’’</a:t>
            </a:r>
          </a:p>
        </p:txBody>
      </p:sp>
    </p:spTree>
    <p:extLst>
      <p:ext uri="{BB962C8B-B14F-4D97-AF65-F5344CB8AC3E}">
        <p14:creationId xmlns:p14="http://schemas.microsoft.com/office/powerpoint/2010/main" val="12263697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LA CIVILTA’ DELLA COLPA</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495224" cy="2304569"/>
          </a:xfrm>
          <a:noFill/>
        </p:spPr>
        <p:txBody>
          <a:bodyPr>
            <a:noAutofit/>
          </a:bodyPr>
          <a:lstStyle/>
          <a:p>
            <a:pPr marL="0" indent="0" algn="ctr">
              <a:buNone/>
            </a:pPr>
            <a:r>
              <a:rPr lang="it-IT" sz="1600" dirty="0" smtClean="0">
                <a:solidFill>
                  <a:srgbClr val="FFFFFF"/>
                </a:solidFill>
                <a:effectLst/>
                <a:latin typeface="Adobe Garamond Pro"/>
                <a:cs typeface="Adobe Garamond Pro"/>
              </a:rPr>
              <a:t> </a:t>
            </a:r>
            <a:endParaRPr lang="it-IT" sz="1600" dirty="0">
              <a:solidFill>
                <a:srgbClr val="FFFFFF"/>
              </a:solidFill>
              <a:latin typeface="Adobe Garamond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3"/>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9" y="1124963"/>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4" y="1124963"/>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6612" y="1124961"/>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4" y="1124963"/>
            <a:ext cx="2206455" cy="922726"/>
          </a:xfrm>
          <a:prstGeom prst="rect">
            <a:avLst/>
          </a:prstGeom>
        </p:spPr>
      </p:pic>
      <p:sp>
        <p:nvSpPr>
          <p:cNvPr id="5" name="TextBox 4"/>
          <p:cNvSpPr txBox="1"/>
          <p:nvPr/>
        </p:nvSpPr>
        <p:spPr>
          <a:xfrm>
            <a:off x="518615" y="2402005"/>
            <a:ext cx="7983940" cy="3785652"/>
          </a:xfrm>
          <a:prstGeom prst="rect">
            <a:avLst/>
          </a:prstGeom>
          <a:noFill/>
        </p:spPr>
        <p:txBody>
          <a:bodyPr wrap="square" rtlCol="0">
            <a:spAutoFit/>
          </a:bodyPr>
          <a:lstStyle/>
          <a:p>
            <a:r>
              <a:rPr lang="it-IT" sz="1600" dirty="0">
                <a:solidFill>
                  <a:schemeClr val="bg1"/>
                </a:solidFill>
                <a:latin typeface="Adobe Caslon Pro"/>
              </a:rPr>
              <a:t>Con “civiltà di colpa”, ci si riferisce ad una società regolata dalla imposizione di divieti collegati all’intervento </a:t>
            </a:r>
            <a:r>
              <a:rPr lang="it-IT" sz="1600" dirty="0" smtClean="0">
                <a:solidFill>
                  <a:schemeClr val="bg1"/>
                </a:solidFill>
                <a:latin typeface="Adobe Caslon Pro"/>
              </a:rPr>
              <a:t>divino, che si viene a creare in Grecia tra il VII e VI secolo a.C.. </a:t>
            </a:r>
            <a:r>
              <a:rPr lang="it-IT" sz="1600" dirty="0">
                <a:solidFill>
                  <a:schemeClr val="bg1"/>
                </a:solidFill>
                <a:latin typeface="Adobe Caslon Pro"/>
              </a:rPr>
              <a:t>Gli dei ritengono offensivi e non tollerano i comportamenti che, violando le regole religiose e sociali riconducibili al loro ordine, ne mettono in discussione la superiorità</a:t>
            </a:r>
            <a:r>
              <a:rPr lang="it-IT" sz="1600" dirty="0" smtClean="0">
                <a:solidFill>
                  <a:schemeClr val="bg1"/>
                </a:solidFill>
                <a:latin typeface="Adobe Caslon Pro"/>
              </a:rPr>
              <a:t>.</a:t>
            </a:r>
          </a:p>
          <a:p>
            <a:endParaRPr lang="it-IT" sz="1600" dirty="0">
              <a:solidFill>
                <a:schemeClr val="bg1"/>
              </a:solidFill>
              <a:latin typeface="Adobe Caslon Pro"/>
            </a:endParaRPr>
          </a:p>
          <a:p>
            <a:r>
              <a:rPr lang="it-IT" sz="1600" dirty="0" smtClean="0">
                <a:solidFill>
                  <a:schemeClr val="bg1"/>
                </a:solidFill>
                <a:latin typeface="Adobe Caslon Pro"/>
              </a:rPr>
              <a:t>Tuttavia, nella cultura della colpa si ha un maggior individualismo e affermazione, i quali rendono il rapporto con le divinità meno vincolante; ciononostante, l’uomo deve sempre rimanere moderato e non prendersi troppe libertà.</a:t>
            </a:r>
          </a:p>
          <a:p>
            <a:endParaRPr lang="it-IT" sz="1600" dirty="0">
              <a:solidFill>
                <a:schemeClr val="bg1"/>
              </a:solidFill>
              <a:latin typeface="Adobe Caslon Pro"/>
            </a:endParaRPr>
          </a:p>
          <a:p>
            <a:r>
              <a:rPr lang="it-IT" sz="1600" dirty="0" smtClean="0">
                <a:solidFill>
                  <a:schemeClr val="bg1"/>
                </a:solidFill>
                <a:latin typeface="Adobe Caslon Pro"/>
              </a:rPr>
              <a:t>Nel </a:t>
            </a:r>
            <a:r>
              <a:rPr lang="it-IT" sz="1600" dirty="0">
                <a:solidFill>
                  <a:schemeClr val="bg1"/>
                </a:solidFill>
                <a:latin typeface="Adobe Caslon Pro"/>
              </a:rPr>
              <a:t>senso di colpa c’è una condanna interiore del peccato, ovvero una persona può sentirsi in colpa anche se nessuno è al corrente del comportamento che gli </a:t>
            </a:r>
            <a:r>
              <a:rPr lang="it-IT" sz="1600" dirty="0" smtClean="0">
                <a:solidFill>
                  <a:schemeClr val="bg1"/>
                </a:solidFill>
                <a:latin typeface="Adobe Caslon Pro"/>
              </a:rPr>
              <a:t>provoca questo sentimento.</a:t>
            </a:r>
          </a:p>
          <a:p>
            <a:endParaRPr lang="it-IT" sz="1600" dirty="0" smtClean="0">
              <a:solidFill>
                <a:schemeClr val="bg1"/>
              </a:solidFill>
              <a:latin typeface="Adobe Caslon Pro"/>
            </a:endParaRPr>
          </a:p>
          <a:p>
            <a:endParaRPr lang="it-IT" sz="1600" dirty="0" smtClean="0">
              <a:solidFill>
                <a:schemeClr val="bg1"/>
              </a:solidFill>
              <a:latin typeface="Adobe Caslon Pro"/>
            </a:endParaRPr>
          </a:p>
          <a:p>
            <a:endParaRPr lang="it-IT" sz="1600" dirty="0">
              <a:solidFill>
                <a:schemeClr val="bg1"/>
              </a:solidFill>
              <a:latin typeface="Adobe Caslon Pro"/>
            </a:endParaRPr>
          </a:p>
        </p:txBody>
      </p:sp>
    </p:spTree>
    <p:extLst>
      <p:ext uri="{BB962C8B-B14F-4D97-AF65-F5344CB8AC3E}">
        <p14:creationId xmlns:p14="http://schemas.microsoft.com/office/powerpoint/2010/main" val="38230524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58105">
            <a:alpha val="7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ALCEO</a:t>
            </a:r>
            <a:endParaRPr lang="it-IT" sz="3200" b="1" dirty="0">
              <a:solidFill>
                <a:schemeClr val="bg1"/>
              </a:solidFill>
              <a:latin typeface="Baskerville Old Face"/>
              <a:cs typeface="Baskerville Old Face"/>
            </a:endParaRPr>
          </a:p>
        </p:txBody>
      </p:sp>
      <p:pic>
        <p:nvPicPr>
          <p:cNvPr id="17"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068052" cy="922725"/>
          </a:xfrm>
          <a:prstGeom prst="rect">
            <a:avLst/>
          </a:prstGeom>
        </p:spPr>
      </p:pic>
      <p:pic>
        <p:nvPicPr>
          <p:cNvPr id="19"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052" y="1124961"/>
            <a:ext cx="2068052" cy="922725"/>
          </a:xfrm>
          <a:prstGeom prst="rect">
            <a:avLst/>
          </a:prstGeom>
        </p:spPr>
      </p:pic>
      <p:pic>
        <p:nvPicPr>
          <p:cNvPr id="21"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2151" y="1124960"/>
            <a:ext cx="2068052" cy="922725"/>
          </a:xfrm>
          <a:prstGeom prst="rect">
            <a:avLst/>
          </a:prstGeom>
        </p:spPr>
      </p:pic>
      <p:pic>
        <p:nvPicPr>
          <p:cNvPr id="22"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4099" y="1124964"/>
            <a:ext cx="2068052" cy="922725"/>
          </a:xfrm>
          <a:prstGeom prst="rect">
            <a:avLst/>
          </a:prstGeom>
        </p:spPr>
      </p:pic>
      <p:pic>
        <p:nvPicPr>
          <p:cNvPr id="23"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06047" y="1124962"/>
            <a:ext cx="2068052" cy="922725"/>
          </a:xfrm>
          <a:prstGeom prst="rect">
            <a:avLst/>
          </a:prstGeom>
        </p:spPr>
      </p:pic>
      <p:sp>
        <p:nvSpPr>
          <p:cNvPr id="4" name="TextBox 3"/>
          <p:cNvSpPr txBox="1"/>
          <p:nvPr/>
        </p:nvSpPr>
        <p:spPr>
          <a:xfrm>
            <a:off x="367657" y="2669056"/>
            <a:ext cx="4772416" cy="3046988"/>
          </a:xfrm>
          <a:prstGeom prst="rect">
            <a:avLst/>
          </a:prstGeom>
          <a:noFill/>
        </p:spPr>
        <p:txBody>
          <a:bodyPr wrap="square" rtlCol="0">
            <a:spAutoFit/>
          </a:bodyPr>
          <a:lstStyle/>
          <a:p>
            <a:r>
              <a:rPr lang="it-IT" sz="1600" dirty="0" smtClean="0">
                <a:solidFill>
                  <a:schemeClr val="bg1"/>
                </a:solidFill>
                <a:latin typeface="Adobe Caslon Pro"/>
              </a:rPr>
              <a:t>Alceo nasce a Mitilene intorno al 680 a.C.</a:t>
            </a:r>
          </a:p>
          <a:p>
            <a:r>
              <a:rPr lang="it-IT" sz="1600" dirty="0" smtClean="0">
                <a:solidFill>
                  <a:schemeClr val="bg1"/>
                </a:solidFill>
                <a:latin typeface="Adobe Caslon Pro"/>
              </a:rPr>
              <a:t>Quando era ancora giovane, l’eteria della sua famiglia e un’altro esponente aristocratico, Pittaco, rovescia il tiranno Melancro portando al potere Mirsilo.</a:t>
            </a:r>
          </a:p>
          <a:p>
            <a:r>
              <a:rPr lang="it-IT" sz="1600" dirty="0" smtClean="0">
                <a:solidFill>
                  <a:schemeClr val="bg1"/>
                </a:solidFill>
                <a:latin typeface="Adobe Caslon Pro"/>
              </a:rPr>
              <a:t>Tuttavia Mirsilo tradisce quest’eteria insieme a Pittaco, che comincia a governare assieme a lui.</a:t>
            </a:r>
          </a:p>
          <a:p>
            <a:r>
              <a:rPr lang="it-IT" sz="1600" dirty="0" smtClean="0">
                <a:solidFill>
                  <a:schemeClr val="bg1"/>
                </a:solidFill>
                <a:latin typeface="Adobe Caslon Pro"/>
              </a:rPr>
              <a:t>Alceo è, quindi, costretto in esilio, ma riuscirà a tornare a Lesbo grazie all’aiuto economico dei Lidi.</a:t>
            </a:r>
          </a:p>
          <a:p>
            <a:r>
              <a:rPr lang="it-IT" sz="1600" dirty="0" smtClean="0">
                <a:solidFill>
                  <a:schemeClr val="bg1"/>
                </a:solidFill>
                <a:latin typeface="Adobe Caslon Pro"/>
              </a:rPr>
              <a:t>Tuttavia Pittaco lo costringe nuovamente all’esilio, dal quale probabilmente tornerà prima della morte, forse richiamato dallo stesso Pittaco.</a:t>
            </a:r>
          </a:p>
        </p:txBody>
      </p:sp>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987" y="2668044"/>
            <a:ext cx="29622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88562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CHI SONO GLI DEI</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495224" cy="2304569"/>
          </a:xfrm>
          <a:noFill/>
        </p:spPr>
        <p:txBody>
          <a:bodyPr>
            <a:noAutofit/>
          </a:bodyPr>
          <a:lstStyle/>
          <a:p>
            <a:pPr marL="0" indent="0" algn="ctr">
              <a:buNone/>
            </a:pPr>
            <a:r>
              <a:rPr lang="it-IT" sz="1600" dirty="0" smtClean="0">
                <a:solidFill>
                  <a:srgbClr val="FFFFFF"/>
                </a:solidFill>
                <a:latin typeface="Adobe Garamond Pro"/>
                <a:cs typeface="Adobe Garamond Pro"/>
              </a:rPr>
              <a:t>Gli dei greci erano divinità </a:t>
            </a:r>
            <a:r>
              <a:rPr lang="it-IT" sz="1600" dirty="0">
                <a:solidFill>
                  <a:srgbClr val="FFFFFF"/>
                </a:solidFill>
                <a:latin typeface="Adobe Garamond Pro"/>
                <a:cs typeface="Adobe Garamond Pro"/>
              </a:rPr>
              <a:t>antropomorfe (dal greco </a:t>
            </a:r>
            <a:r>
              <a:rPr lang="el-GR" sz="1600" dirty="0">
                <a:solidFill>
                  <a:srgbClr val="FFFFFF"/>
                </a:solidFill>
                <a:cs typeface="Calibri"/>
              </a:rPr>
              <a:t>ἄνϑρωπος</a:t>
            </a:r>
            <a:r>
              <a:rPr lang="it-IT" sz="1600" dirty="0">
                <a:solidFill>
                  <a:srgbClr val="FFFFFF"/>
                </a:solidFill>
                <a:latin typeface="Adobe Garamond Pro"/>
                <a:cs typeface="Adobe Garamond Pro"/>
              </a:rPr>
              <a:t>=uomo e </a:t>
            </a:r>
            <a:r>
              <a:rPr lang="el-GR" sz="1600" dirty="0">
                <a:solidFill>
                  <a:srgbClr val="FFFFFF"/>
                </a:solidFill>
                <a:cs typeface="Calibri"/>
              </a:rPr>
              <a:t>μορϕή</a:t>
            </a:r>
            <a:r>
              <a:rPr lang="it-IT" sz="1600" dirty="0">
                <a:solidFill>
                  <a:srgbClr val="FFFFFF"/>
                </a:solidFill>
                <a:latin typeface="Adobe Garamond Pro"/>
                <a:cs typeface="Adobe Garamond Pro"/>
              </a:rPr>
              <a:t>=forma), </a:t>
            </a:r>
            <a:r>
              <a:rPr lang="it-IT" sz="1600" dirty="0">
                <a:solidFill>
                  <a:srgbClr val="FFFFFF"/>
                </a:solidFill>
                <a:latin typeface="Adobe Garamond Pro"/>
                <a:cs typeface="Adobe Garamond Pro"/>
              </a:rPr>
              <a:t>cioè con forma </a:t>
            </a:r>
            <a:r>
              <a:rPr lang="it-IT" sz="1600" dirty="0" smtClean="0">
                <a:solidFill>
                  <a:srgbClr val="FFFFFF"/>
                </a:solidFill>
                <a:latin typeface="Adobe Garamond Pro"/>
                <a:cs typeface="Adobe Garamond Pro"/>
              </a:rPr>
              <a:t>umana.</a:t>
            </a:r>
            <a:r>
              <a:rPr lang="it-IT" sz="1600" dirty="0">
                <a:solidFill>
                  <a:srgbClr val="FFFFFF"/>
                </a:solidFill>
                <a:latin typeface="Adobe Garamond Pro"/>
                <a:cs typeface="Adobe Garamond Pro"/>
              </a:rPr>
              <a:t> </a:t>
            </a:r>
            <a:r>
              <a:rPr lang="it-IT" sz="1600" dirty="0" smtClean="0">
                <a:solidFill>
                  <a:srgbClr val="FFFFFF"/>
                </a:solidFill>
                <a:latin typeface="Adobe Garamond Pro"/>
                <a:cs typeface="Adobe Garamond Pro"/>
              </a:rPr>
              <a:t>Erano </a:t>
            </a:r>
            <a:r>
              <a:rPr lang="it-IT" sz="1600" dirty="0">
                <a:solidFill>
                  <a:srgbClr val="FFFFFF"/>
                </a:solidFill>
                <a:latin typeface="Adobe Garamond Pro"/>
                <a:cs typeface="Adobe Garamond Pro"/>
              </a:rPr>
              <a:t>del tutto simili alle persone: stessi vizi, stesse </a:t>
            </a:r>
            <a:r>
              <a:rPr lang="it-IT" sz="1600" dirty="0" smtClean="0">
                <a:solidFill>
                  <a:srgbClr val="FFFFFF"/>
                </a:solidFill>
                <a:latin typeface="Adobe Garamond Pro"/>
                <a:cs typeface="Adobe Garamond Pro"/>
              </a:rPr>
              <a:t>virtù e </a:t>
            </a:r>
            <a:r>
              <a:rPr lang="it-IT" sz="1600" dirty="0">
                <a:solidFill>
                  <a:srgbClr val="FFFFFF"/>
                </a:solidFill>
                <a:latin typeface="Adobe Garamond Pro"/>
                <a:cs typeface="Adobe Garamond Pro"/>
              </a:rPr>
              <a:t>si distinguevano solo perché erano immortali e potenti. Il peccato più grave per un uomo era proprio quello di voler diventare un </a:t>
            </a:r>
            <a:r>
              <a:rPr lang="it-IT" sz="1600" dirty="0" smtClean="0">
                <a:solidFill>
                  <a:srgbClr val="FFFFFF"/>
                </a:solidFill>
                <a:latin typeface="Adobe Garamond Pro"/>
                <a:cs typeface="Adobe Garamond Pro"/>
              </a:rPr>
              <a:t>dio. </a:t>
            </a:r>
          </a:p>
          <a:p>
            <a:pPr marL="0" indent="0" algn="ctr">
              <a:buNone/>
            </a:pPr>
            <a:endParaRPr lang="it-IT" sz="1600" dirty="0" smtClean="0">
              <a:solidFill>
                <a:srgbClr val="FFFFFF"/>
              </a:solidFill>
              <a:latin typeface="Adobe Garamond Pro"/>
              <a:cs typeface="Adobe Garamond Pro"/>
            </a:endParaRPr>
          </a:p>
          <a:p>
            <a:pPr marL="0" indent="0" algn="ctr">
              <a:buNone/>
            </a:pPr>
            <a:r>
              <a:rPr lang="it-IT" sz="1600" dirty="0" smtClean="0">
                <a:solidFill>
                  <a:srgbClr val="FFFFFF"/>
                </a:solidFill>
                <a:latin typeface="Adobe Garamond Pro"/>
                <a:cs typeface="Adobe Garamond Pro"/>
              </a:rPr>
              <a:t>La</a:t>
            </a:r>
            <a:r>
              <a:rPr lang="it-IT" sz="1600" dirty="0">
                <a:solidFill>
                  <a:srgbClr val="FFFFFF"/>
                </a:solidFill>
                <a:latin typeface="Adobe Garamond Pro"/>
                <a:cs typeface="Adobe Garamond Pro"/>
              </a:rPr>
              <a:t> mitologia greca sottolineava la debolezza umana in contrasto con le grandiose e terribili forze della natura. I greci </a:t>
            </a:r>
            <a:r>
              <a:rPr lang="it-IT" sz="1600" dirty="0" smtClean="0">
                <a:solidFill>
                  <a:srgbClr val="FFFFFF"/>
                </a:solidFill>
                <a:latin typeface="Adobe Garamond Pro"/>
                <a:cs typeface="Adobe Garamond Pro"/>
              </a:rPr>
              <a:t>ritenevano che </a:t>
            </a:r>
            <a:r>
              <a:rPr lang="it-IT" sz="1600" dirty="0">
                <a:solidFill>
                  <a:srgbClr val="FFFFFF"/>
                </a:solidFill>
                <a:latin typeface="Adobe Garamond Pro"/>
                <a:cs typeface="Adobe Garamond Pro"/>
              </a:rPr>
              <a:t>le loro stesse vite e</a:t>
            </a:r>
            <a:r>
              <a:rPr lang="it-IT" sz="1600" dirty="0" smtClean="0">
                <a:solidFill>
                  <a:srgbClr val="FFFFFF"/>
                </a:solidFill>
                <a:latin typeface="Adobe Garamond Pro"/>
                <a:cs typeface="Adobe Garamond Pro"/>
              </a:rPr>
              <a:t> </a:t>
            </a:r>
            <a:r>
              <a:rPr lang="it-IT" sz="1600" dirty="0">
                <a:solidFill>
                  <a:srgbClr val="FFFFFF"/>
                </a:solidFill>
                <a:latin typeface="Adobe Garamond Pro"/>
                <a:cs typeface="Adobe Garamond Pro"/>
              </a:rPr>
              <a:t>le manifestazioni naturali </a:t>
            </a:r>
            <a:r>
              <a:rPr lang="it-IT" sz="1600" dirty="0" smtClean="0">
                <a:solidFill>
                  <a:srgbClr val="FFFFFF"/>
                </a:solidFill>
                <a:latin typeface="Adobe Garamond Pro"/>
                <a:cs typeface="Adobe Garamond Pro"/>
              </a:rPr>
              <a:t>dipendessero </a:t>
            </a:r>
          </a:p>
          <a:p>
            <a:pPr marL="0" indent="0" algn="ctr">
              <a:buNone/>
            </a:pPr>
            <a:r>
              <a:rPr lang="it-IT" sz="1600" dirty="0" smtClean="0">
                <a:solidFill>
                  <a:srgbClr val="FFFFFF"/>
                </a:solidFill>
                <a:latin typeface="Adobe Garamond Pro"/>
                <a:cs typeface="Adobe Garamond Pro"/>
              </a:rPr>
              <a:t>interamente </a:t>
            </a:r>
            <a:r>
              <a:rPr lang="it-IT" sz="1600" dirty="0">
                <a:solidFill>
                  <a:srgbClr val="FFFFFF"/>
                </a:solidFill>
                <a:latin typeface="Adobe Garamond Pro"/>
                <a:cs typeface="Adobe Garamond Pro"/>
              </a:rPr>
              <a:t>dal volere divino. </a:t>
            </a:r>
          </a:p>
        </p:txBody>
      </p:sp>
      <p:pic>
        <p:nvPicPr>
          <p:cNvPr id="4" name="Immagine 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8" name="Immagine 7" descr="grecia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5741" y="4532147"/>
            <a:ext cx="4924323" cy="1692322"/>
          </a:xfrm>
          <a:prstGeom prst="rect">
            <a:avLst/>
          </a:prstGeom>
          <a:ln>
            <a:noFill/>
          </a:ln>
          <a:effectLst>
            <a:softEdge rad="112500"/>
          </a:effectLst>
        </p:spPr>
      </p:pic>
      <p:pic>
        <p:nvPicPr>
          <p:cNvPr id="9" name="Immagine 8"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5761" y="1124964"/>
            <a:ext cx="2213799" cy="922725"/>
          </a:xfrm>
          <a:prstGeom prst="rect">
            <a:avLst/>
          </a:prstGeom>
        </p:spPr>
      </p:pic>
      <p:pic>
        <p:nvPicPr>
          <p:cNvPr id="10" name="Immagine 9"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1366" y="1124964"/>
            <a:ext cx="2213799" cy="922725"/>
          </a:xfrm>
          <a:prstGeom prst="rect">
            <a:avLst/>
          </a:prstGeom>
        </p:spPr>
      </p:pic>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18319" y="1125120"/>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7127" y="1125120"/>
            <a:ext cx="2213799" cy="922725"/>
          </a:xfrm>
          <a:prstGeom prst="rect">
            <a:avLst/>
          </a:prstGeom>
        </p:spPr>
      </p:pic>
    </p:spTree>
    <p:extLst>
      <p:ext uri="{BB962C8B-B14F-4D97-AF65-F5344CB8AC3E}">
        <p14:creationId xmlns:p14="http://schemas.microsoft.com/office/powerpoint/2010/main" val="418940714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8105">
            <a:alpha val="7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panose="02020602080505020303" pitchFamily="18" charset="0"/>
                <a:cs typeface="Baskerville Old Face"/>
              </a:rPr>
              <a:t>L’</a:t>
            </a:r>
            <a:r>
              <a:rPr lang="el-GR" sz="3200" b="1" dirty="0">
                <a:solidFill>
                  <a:schemeClr val="bg1"/>
                </a:solidFill>
                <a:latin typeface="Baskerville Old Face" panose="02020602080505020303" pitchFamily="18" charset="0"/>
                <a:cs typeface="Baskerville Old Face"/>
              </a:rPr>
              <a:t> </a:t>
            </a:r>
            <a:r>
              <a:rPr lang="el-GR" sz="3600" b="1" dirty="0">
                <a:solidFill>
                  <a:schemeClr val="bg1"/>
                </a:solidFill>
                <a:latin typeface="Baskerville Old Face" panose="02020602080505020303" pitchFamily="18" charset="0"/>
                <a:cs typeface="Baskerville Old Face"/>
              </a:rPr>
              <a:t>ἀμηχανία</a:t>
            </a:r>
            <a:endParaRPr lang="it-IT" sz="3600" b="1" dirty="0">
              <a:solidFill>
                <a:schemeClr val="bg1"/>
              </a:solidFill>
              <a:latin typeface="Baskerville Old Face" panose="02020602080505020303" pitchFamily="18" charset="0"/>
              <a:cs typeface="Baskerville Old Face"/>
            </a:endParaRPr>
          </a:p>
        </p:txBody>
      </p:sp>
      <p:pic>
        <p:nvPicPr>
          <p:cNvPr id="17"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068052" cy="922725"/>
          </a:xfrm>
          <a:prstGeom prst="rect">
            <a:avLst/>
          </a:prstGeom>
        </p:spPr>
      </p:pic>
      <p:pic>
        <p:nvPicPr>
          <p:cNvPr id="19"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052" y="1124961"/>
            <a:ext cx="2068052" cy="922725"/>
          </a:xfrm>
          <a:prstGeom prst="rect">
            <a:avLst/>
          </a:prstGeom>
        </p:spPr>
      </p:pic>
      <p:pic>
        <p:nvPicPr>
          <p:cNvPr id="21"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2151" y="1124960"/>
            <a:ext cx="2068052" cy="922725"/>
          </a:xfrm>
          <a:prstGeom prst="rect">
            <a:avLst/>
          </a:prstGeom>
        </p:spPr>
      </p:pic>
      <p:pic>
        <p:nvPicPr>
          <p:cNvPr id="22"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4099" y="1124964"/>
            <a:ext cx="2068052" cy="922725"/>
          </a:xfrm>
          <a:prstGeom prst="rect">
            <a:avLst/>
          </a:prstGeom>
        </p:spPr>
      </p:pic>
      <p:pic>
        <p:nvPicPr>
          <p:cNvPr id="23"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06047" y="1124962"/>
            <a:ext cx="2068052" cy="922725"/>
          </a:xfrm>
          <a:prstGeom prst="rect">
            <a:avLst/>
          </a:prstGeom>
        </p:spPr>
      </p:pic>
      <p:sp>
        <p:nvSpPr>
          <p:cNvPr id="4" name="TextBox 3"/>
          <p:cNvSpPr txBox="1"/>
          <p:nvPr/>
        </p:nvSpPr>
        <p:spPr>
          <a:xfrm>
            <a:off x="367657" y="2355905"/>
            <a:ext cx="8413088" cy="2739211"/>
          </a:xfrm>
          <a:prstGeom prst="rect">
            <a:avLst/>
          </a:prstGeom>
          <a:noFill/>
        </p:spPr>
        <p:txBody>
          <a:bodyPr wrap="square" rtlCol="0">
            <a:spAutoFit/>
          </a:bodyPr>
          <a:lstStyle/>
          <a:p>
            <a:r>
              <a:rPr lang="it-IT" sz="1600" dirty="0">
                <a:solidFill>
                  <a:schemeClr val="bg1"/>
                </a:solidFill>
                <a:latin typeface="Adobe Caslon Pro"/>
              </a:rPr>
              <a:t>«Penia, la povertà, è una cosa grave, un male ingovernabile, e insieme alla sorella Amechanìa, l’impotenza, rende basso un grande popolo</a:t>
            </a:r>
            <a:r>
              <a:rPr lang="it-IT" sz="1600" dirty="0" smtClean="0">
                <a:solidFill>
                  <a:schemeClr val="bg1"/>
                </a:solidFill>
                <a:latin typeface="Adobe Caslon Pro"/>
              </a:rPr>
              <a:t>.»</a:t>
            </a:r>
          </a:p>
          <a:p>
            <a:pPr algn="r"/>
            <a:r>
              <a:rPr lang="it-IT" sz="1400" dirty="0" smtClean="0">
                <a:solidFill>
                  <a:schemeClr val="bg1"/>
                </a:solidFill>
                <a:latin typeface="Adobe Caslon Pro"/>
              </a:rPr>
              <a:t>(frammento 364)</a:t>
            </a:r>
          </a:p>
          <a:p>
            <a:pPr algn="r"/>
            <a:endParaRPr lang="it-IT" sz="1200" dirty="0">
              <a:solidFill>
                <a:schemeClr val="bg1"/>
              </a:solidFill>
              <a:latin typeface="Adobe Caslon Pro"/>
            </a:endParaRPr>
          </a:p>
          <a:p>
            <a:r>
              <a:rPr lang="it-IT" sz="1600" dirty="0" smtClean="0">
                <a:solidFill>
                  <a:schemeClr val="bg1"/>
                </a:solidFill>
                <a:latin typeface="Adobe Caslon Pro"/>
              </a:rPr>
              <a:t>L’</a:t>
            </a:r>
            <a:r>
              <a:rPr lang="el-GR" sz="1600" dirty="0">
                <a:solidFill>
                  <a:schemeClr val="bg1"/>
                </a:solidFill>
                <a:latin typeface="Adobe Caslon Pro"/>
              </a:rPr>
              <a:t> </a:t>
            </a:r>
            <a:r>
              <a:rPr lang="el-GR" sz="1600" dirty="0" smtClean="0">
                <a:solidFill>
                  <a:schemeClr val="bg1"/>
                </a:solidFill>
                <a:latin typeface="Adobe Caslon Pro"/>
              </a:rPr>
              <a:t>ἀμηχανία</a:t>
            </a:r>
            <a:r>
              <a:rPr lang="it-IT" sz="1600" dirty="0" smtClean="0">
                <a:solidFill>
                  <a:schemeClr val="bg1"/>
                </a:solidFill>
                <a:latin typeface="Adobe Caslon Pro"/>
              </a:rPr>
              <a:t> è un senso di inadeguatezza nei confronti della realtà, l’impotenza che paralizza ogni slancio verso la vita. Questo nella cultura greca si traduceva nell’impossibilità di diventare eroe, ciscuno nella propria vita e nel suo metro.</a:t>
            </a:r>
          </a:p>
          <a:p>
            <a:endParaRPr lang="it-IT" sz="1600" dirty="0">
              <a:solidFill>
                <a:schemeClr val="bg1"/>
              </a:solidFill>
              <a:latin typeface="Adobe Caslon Pro"/>
            </a:endParaRPr>
          </a:p>
          <a:p>
            <a:r>
              <a:rPr lang="it-IT" sz="1600" dirty="0" smtClean="0">
                <a:solidFill>
                  <a:schemeClr val="bg1"/>
                </a:solidFill>
                <a:latin typeface="Adobe Caslon Pro"/>
              </a:rPr>
              <a:t>Tale sentimento si afferma quando si comincia a formare la consapevolezza che l’uomo non è al centro del pensiero degli dei, la divinità non si trova là per te.</a:t>
            </a:r>
          </a:p>
          <a:p>
            <a:r>
              <a:rPr lang="it-IT" sz="1600" dirty="0" smtClean="0">
                <a:solidFill>
                  <a:schemeClr val="bg1"/>
                </a:solidFill>
                <a:latin typeface="Adobe Caslon Pro"/>
              </a:rPr>
              <a:t>Ci si sente, quindi, parte di qualcosa, ma non al centro di essa.</a:t>
            </a:r>
          </a:p>
        </p:txBody>
      </p:sp>
    </p:spTree>
    <p:extLst>
      <p:ext uri="{BB962C8B-B14F-4D97-AF65-F5344CB8AC3E}">
        <p14:creationId xmlns:p14="http://schemas.microsoft.com/office/powerpoint/2010/main" val="158737799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8105">
            <a:alpha val="7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panose="02020602080505020303" pitchFamily="18" charset="0"/>
                <a:cs typeface="Baskerville Old Face"/>
              </a:rPr>
              <a:t>LA SFERA DEL DIVINO</a:t>
            </a:r>
            <a:endParaRPr lang="it-IT" sz="3600" b="1" dirty="0">
              <a:solidFill>
                <a:schemeClr val="bg1"/>
              </a:solidFill>
              <a:latin typeface="Baskerville Old Face" panose="02020602080505020303" pitchFamily="18" charset="0"/>
              <a:cs typeface="Baskerville Old Face"/>
            </a:endParaRPr>
          </a:p>
        </p:txBody>
      </p:sp>
      <p:pic>
        <p:nvPicPr>
          <p:cNvPr id="17"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068052" cy="922725"/>
          </a:xfrm>
          <a:prstGeom prst="rect">
            <a:avLst/>
          </a:prstGeom>
        </p:spPr>
      </p:pic>
      <p:pic>
        <p:nvPicPr>
          <p:cNvPr id="19"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052" y="1124961"/>
            <a:ext cx="2068052" cy="922725"/>
          </a:xfrm>
          <a:prstGeom prst="rect">
            <a:avLst/>
          </a:prstGeom>
        </p:spPr>
      </p:pic>
      <p:pic>
        <p:nvPicPr>
          <p:cNvPr id="21"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2151" y="1124960"/>
            <a:ext cx="2068052" cy="922725"/>
          </a:xfrm>
          <a:prstGeom prst="rect">
            <a:avLst/>
          </a:prstGeom>
        </p:spPr>
      </p:pic>
      <p:pic>
        <p:nvPicPr>
          <p:cNvPr id="22"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4099" y="1124964"/>
            <a:ext cx="2068052" cy="922725"/>
          </a:xfrm>
          <a:prstGeom prst="rect">
            <a:avLst/>
          </a:prstGeom>
        </p:spPr>
      </p:pic>
      <p:pic>
        <p:nvPicPr>
          <p:cNvPr id="23"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06047" y="1124962"/>
            <a:ext cx="2068052" cy="922725"/>
          </a:xfrm>
          <a:prstGeom prst="rect">
            <a:avLst/>
          </a:prstGeom>
        </p:spPr>
      </p:pic>
      <p:sp>
        <p:nvSpPr>
          <p:cNvPr id="3" name="TextBox 2"/>
          <p:cNvSpPr txBox="1"/>
          <p:nvPr/>
        </p:nvSpPr>
        <p:spPr>
          <a:xfrm>
            <a:off x="475989" y="2455101"/>
            <a:ext cx="5883868" cy="4031873"/>
          </a:xfrm>
          <a:prstGeom prst="rect">
            <a:avLst/>
          </a:prstGeom>
          <a:noFill/>
        </p:spPr>
        <p:txBody>
          <a:bodyPr wrap="square" rtlCol="0">
            <a:spAutoFit/>
          </a:bodyPr>
          <a:lstStyle/>
          <a:p>
            <a:r>
              <a:rPr lang="it-IT" sz="1600" dirty="0" smtClean="0">
                <a:solidFill>
                  <a:schemeClr val="bg1"/>
                </a:solidFill>
                <a:latin typeface="Adobe Caslon Pro"/>
              </a:rPr>
              <a:t>Alceo visse durante un momento di ‘’rivoluzione’’: a Lesbo, infatti, elementi della religione olimpica coesistevano con forme di cultura più arcaiche, di cui il poeta era partecipe, e con lui la sui eteria.</a:t>
            </a:r>
          </a:p>
          <a:p>
            <a:r>
              <a:rPr lang="it-IT" sz="1600" dirty="0" smtClean="0">
                <a:solidFill>
                  <a:schemeClr val="bg1"/>
                </a:solidFill>
                <a:latin typeface="Adobe Caslon Pro"/>
              </a:rPr>
              <a:t>Infatti le figure divine che rappresenta sembrano a prima vista dotate dei loro caratteri naturali, ma hanno anche prerogative legate all’ambiente di Lesbo.</a:t>
            </a:r>
          </a:p>
          <a:p>
            <a:endParaRPr lang="it-IT" sz="1600" dirty="0" smtClean="0">
              <a:solidFill>
                <a:schemeClr val="bg1"/>
              </a:solidFill>
              <a:latin typeface="Adobe Caslon Pro"/>
            </a:endParaRPr>
          </a:p>
          <a:p>
            <a:r>
              <a:rPr lang="it-IT" sz="1600" dirty="0" smtClean="0">
                <a:solidFill>
                  <a:schemeClr val="bg1"/>
                </a:solidFill>
                <a:latin typeface="Adobe Caslon Pro"/>
              </a:rPr>
              <a:t>Alceo dedicò diversi inni agli dei, i più importanti sono quelli a: </a:t>
            </a:r>
            <a:r>
              <a:rPr lang="it-IT" sz="1600" dirty="0">
                <a:solidFill>
                  <a:schemeClr val="bg1"/>
                </a:solidFill>
                <a:latin typeface="Adobe Caslon Pro"/>
              </a:rPr>
              <a:t>Apollo, </a:t>
            </a:r>
            <a:r>
              <a:rPr lang="it-IT" sz="1600" dirty="0" smtClean="0">
                <a:solidFill>
                  <a:schemeClr val="bg1"/>
                </a:solidFill>
                <a:latin typeface="Adobe Caslon Pro"/>
              </a:rPr>
              <a:t>Hermes</a:t>
            </a:r>
            <a:r>
              <a:rPr lang="it-IT" sz="1600" dirty="0">
                <a:solidFill>
                  <a:schemeClr val="bg1"/>
                </a:solidFill>
                <a:latin typeface="Adobe Caslon Pro"/>
              </a:rPr>
              <a:t>, Ninfe.</a:t>
            </a:r>
          </a:p>
          <a:p>
            <a:r>
              <a:rPr lang="it-IT" sz="1600" dirty="0">
                <a:solidFill>
                  <a:schemeClr val="bg1"/>
                </a:solidFill>
                <a:latin typeface="Adobe Caslon Pro"/>
              </a:rPr>
              <a:t>Quelli di Alceo sono inni monodoci, ciò vuol dire che:</a:t>
            </a:r>
          </a:p>
          <a:p>
            <a:pPr marL="285750" indent="-285750">
              <a:buFont typeface="Arial" panose="020B0604020202020204" pitchFamily="34" charset="0"/>
              <a:buChar char="•"/>
            </a:pPr>
            <a:r>
              <a:rPr lang="it-IT" sz="1600" dirty="0">
                <a:solidFill>
                  <a:schemeClr val="bg1"/>
                </a:solidFill>
                <a:latin typeface="Adobe Caslon Pro"/>
              </a:rPr>
              <a:t>Erano destinati a un pubblico ristretto, in questo caso l’eteria</a:t>
            </a:r>
          </a:p>
          <a:p>
            <a:pPr marL="285750" indent="-285750">
              <a:buFont typeface="Arial" panose="020B0604020202020204" pitchFamily="34" charset="0"/>
              <a:buChar char="•"/>
            </a:pPr>
            <a:r>
              <a:rPr lang="it-IT" sz="1600" dirty="0">
                <a:solidFill>
                  <a:schemeClr val="bg1"/>
                </a:solidFill>
                <a:latin typeface="Adobe Caslon Pro"/>
              </a:rPr>
              <a:t>Il dio invocato è argomento centrale del componimento</a:t>
            </a:r>
          </a:p>
          <a:p>
            <a:pPr marL="285750" indent="-285750">
              <a:buFont typeface="Arial" panose="020B0604020202020204" pitchFamily="34" charset="0"/>
              <a:buChar char="•"/>
            </a:pPr>
            <a:r>
              <a:rPr lang="it-IT" sz="1600" dirty="0">
                <a:solidFill>
                  <a:schemeClr val="bg1"/>
                </a:solidFill>
                <a:latin typeface="Adobe Caslon Pro"/>
              </a:rPr>
              <a:t>Sono di lunghezza moderata</a:t>
            </a:r>
          </a:p>
          <a:p>
            <a:endParaRPr lang="it-IT" sz="1600" dirty="0">
              <a:solidFill>
                <a:schemeClr val="bg1"/>
              </a:solidFill>
              <a:latin typeface="Adobe Caslon Pro"/>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515" y="3012421"/>
            <a:ext cx="2350882" cy="291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50403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8105">
            <a:alpha val="7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600" b="1" dirty="0" smtClean="0">
                <a:solidFill>
                  <a:schemeClr val="bg1"/>
                </a:solidFill>
                <a:latin typeface="Baskerville Old Face" panose="02020602080505020303" pitchFamily="18" charset="0"/>
                <a:cs typeface="Baskerville Old Face"/>
              </a:rPr>
              <a:t>L’INNO A HERMES</a:t>
            </a:r>
            <a:endParaRPr lang="it-IT" sz="3600" b="1" dirty="0">
              <a:solidFill>
                <a:schemeClr val="bg1"/>
              </a:solidFill>
              <a:latin typeface="Baskerville Old Face" panose="02020602080505020303" pitchFamily="18" charset="0"/>
              <a:cs typeface="Baskerville Old Face"/>
            </a:endParaRPr>
          </a:p>
        </p:txBody>
      </p:sp>
      <p:pic>
        <p:nvPicPr>
          <p:cNvPr id="17"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068052" cy="922725"/>
          </a:xfrm>
          <a:prstGeom prst="rect">
            <a:avLst/>
          </a:prstGeom>
        </p:spPr>
      </p:pic>
      <p:pic>
        <p:nvPicPr>
          <p:cNvPr id="19"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8052" y="1124961"/>
            <a:ext cx="2068052" cy="922725"/>
          </a:xfrm>
          <a:prstGeom prst="rect">
            <a:avLst/>
          </a:prstGeom>
        </p:spPr>
      </p:pic>
      <p:pic>
        <p:nvPicPr>
          <p:cNvPr id="21"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42151" y="1124960"/>
            <a:ext cx="2068052" cy="922725"/>
          </a:xfrm>
          <a:prstGeom prst="rect">
            <a:avLst/>
          </a:prstGeom>
        </p:spPr>
      </p:pic>
      <p:pic>
        <p:nvPicPr>
          <p:cNvPr id="22"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4099" y="1124964"/>
            <a:ext cx="2068052" cy="922725"/>
          </a:xfrm>
          <a:prstGeom prst="rect">
            <a:avLst/>
          </a:prstGeom>
        </p:spPr>
      </p:pic>
      <p:pic>
        <p:nvPicPr>
          <p:cNvPr id="23"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06047" y="1124962"/>
            <a:ext cx="2068052" cy="922725"/>
          </a:xfrm>
          <a:prstGeom prst="rect">
            <a:avLst/>
          </a:prstGeom>
        </p:spPr>
      </p:pic>
      <p:sp>
        <p:nvSpPr>
          <p:cNvPr id="7" name="TextBox 6"/>
          <p:cNvSpPr txBox="1"/>
          <p:nvPr/>
        </p:nvSpPr>
        <p:spPr>
          <a:xfrm>
            <a:off x="491319" y="2320119"/>
            <a:ext cx="8120418" cy="4308872"/>
          </a:xfrm>
          <a:prstGeom prst="rect">
            <a:avLst/>
          </a:prstGeom>
          <a:noFill/>
        </p:spPr>
        <p:txBody>
          <a:bodyPr wrap="square" rtlCol="0">
            <a:spAutoFit/>
          </a:bodyPr>
          <a:lstStyle/>
          <a:p>
            <a:r>
              <a:rPr lang="el-GR" sz="2400" dirty="0">
                <a:solidFill>
                  <a:schemeClr val="bg1"/>
                </a:solidFill>
              </a:rPr>
              <a:t>χαῖρε, Κυλλάνας ὀ μέδεις, σὲ γάρ μοι</a:t>
            </a:r>
          </a:p>
          <a:p>
            <a:r>
              <a:rPr lang="el-GR" sz="2400" dirty="0">
                <a:solidFill>
                  <a:schemeClr val="bg1"/>
                </a:solidFill>
              </a:rPr>
              <a:t>θῦμος ὔμνην, τὸν κορύφαισιν †αὐγαῖς †</a:t>
            </a:r>
          </a:p>
          <a:p>
            <a:r>
              <a:rPr lang="el-GR" sz="2400" dirty="0">
                <a:solidFill>
                  <a:schemeClr val="bg1"/>
                </a:solidFill>
              </a:rPr>
              <a:t>Μαῖα γέννατο Κρονίδαι μίγεισα</a:t>
            </a:r>
          </a:p>
          <a:p>
            <a:r>
              <a:rPr lang="el-GR" sz="2400" dirty="0" smtClean="0">
                <a:solidFill>
                  <a:schemeClr val="bg1"/>
                </a:solidFill>
              </a:rPr>
              <a:t>Παμβασίληϊ</a:t>
            </a:r>
            <a:endParaRPr lang="it-IT" sz="2400" dirty="0" smtClean="0">
              <a:solidFill>
                <a:schemeClr val="bg1"/>
              </a:solidFill>
            </a:endParaRPr>
          </a:p>
          <a:p>
            <a:r>
              <a:rPr lang="it-IT" sz="1600" dirty="0" smtClean="0">
                <a:solidFill>
                  <a:schemeClr val="bg1"/>
                </a:solidFill>
              </a:rPr>
              <a:t>(frammento 308)</a:t>
            </a:r>
          </a:p>
          <a:p>
            <a:endParaRPr lang="it-IT" sz="1400" dirty="0">
              <a:solidFill>
                <a:schemeClr val="bg1"/>
              </a:solidFill>
            </a:endParaRPr>
          </a:p>
          <a:p>
            <a:endParaRPr lang="it-IT" sz="1600" dirty="0" smtClean="0">
              <a:solidFill>
                <a:schemeClr val="bg1"/>
              </a:solidFill>
            </a:endParaRPr>
          </a:p>
          <a:p>
            <a:r>
              <a:rPr lang="it-IT" sz="2400" dirty="0">
                <a:solidFill>
                  <a:schemeClr val="bg1"/>
                </a:solidFill>
              </a:rPr>
              <a:t>Salve,signore di Cillene,ho brama</a:t>
            </a:r>
          </a:p>
          <a:p>
            <a:r>
              <a:rPr lang="it-IT" sz="2400" dirty="0">
                <a:solidFill>
                  <a:schemeClr val="bg1"/>
                </a:solidFill>
              </a:rPr>
              <a:t>Di offrire un inno a te,che Maia</a:t>
            </a:r>
          </a:p>
          <a:p>
            <a:r>
              <a:rPr lang="it-IT" sz="2400" dirty="0">
                <a:solidFill>
                  <a:schemeClr val="bg1"/>
                </a:solidFill>
              </a:rPr>
              <a:t>Sugli alti monti generò,da Zeus</a:t>
            </a:r>
          </a:p>
          <a:p>
            <a:r>
              <a:rPr lang="it-IT" sz="2400" dirty="0">
                <a:solidFill>
                  <a:schemeClr val="bg1"/>
                </a:solidFill>
              </a:rPr>
              <a:t>Sire del </a:t>
            </a:r>
            <a:r>
              <a:rPr lang="it-IT" sz="2400" dirty="0" smtClean="0">
                <a:solidFill>
                  <a:schemeClr val="bg1"/>
                </a:solidFill>
              </a:rPr>
              <a:t>mondo</a:t>
            </a:r>
            <a:r>
              <a:rPr lang="it-IT" sz="1600" dirty="0" smtClean="0">
                <a:solidFill>
                  <a:schemeClr val="bg1"/>
                </a:solidFill>
              </a:rPr>
              <a:t>.</a:t>
            </a:r>
            <a:endParaRPr lang="it-IT" sz="1600" dirty="0">
              <a:solidFill>
                <a:schemeClr val="bg1"/>
              </a:solidFill>
            </a:endParaRPr>
          </a:p>
          <a:p>
            <a:endParaRPr lang="it-IT" sz="1600" dirty="0">
              <a:solidFill>
                <a:schemeClr val="bg1"/>
              </a:solidFill>
            </a:endParaRPr>
          </a:p>
          <a:p>
            <a:endParaRPr lang="it-IT" sz="160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5059" y="2914326"/>
            <a:ext cx="2846132" cy="31204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96305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8105">
            <a:alpha val="76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panose="02020602080505020303" pitchFamily="18" charset="0"/>
                <a:cs typeface="Baskerville Old Face"/>
              </a:rPr>
              <a:t>LA RELIGIONE NELL’ETERIA</a:t>
            </a:r>
            <a:endParaRPr lang="it-IT" sz="3600" b="1" dirty="0">
              <a:solidFill>
                <a:schemeClr val="bg1"/>
              </a:solidFill>
              <a:latin typeface="Baskerville Old Face" panose="02020602080505020303" pitchFamily="18" charset="0"/>
              <a:cs typeface="Baskerville Old Face"/>
            </a:endParaRPr>
          </a:p>
        </p:txBody>
      </p:sp>
      <p:pic>
        <p:nvPicPr>
          <p:cNvPr id="17" name="Immagine 4" descr="greca+mosaico+(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068052" cy="922725"/>
          </a:xfrm>
          <a:prstGeom prst="rect">
            <a:avLst/>
          </a:prstGeom>
        </p:spPr>
      </p:pic>
      <p:pic>
        <p:nvPicPr>
          <p:cNvPr id="19" name="Immagine 4" descr="greca+mosaico+(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8052" y="1124961"/>
            <a:ext cx="2068052" cy="922725"/>
          </a:xfrm>
          <a:prstGeom prst="rect">
            <a:avLst/>
          </a:prstGeom>
        </p:spPr>
      </p:pic>
      <p:pic>
        <p:nvPicPr>
          <p:cNvPr id="21" name="Immagine 4" descr="greca+mosaico+(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42151" y="1124960"/>
            <a:ext cx="2068052" cy="922725"/>
          </a:xfrm>
          <a:prstGeom prst="rect">
            <a:avLst/>
          </a:prstGeom>
        </p:spPr>
      </p:pic>
      <p:pic>
        <p:nvPicPr>
          <p:cNvPr id="22" name="Immagine 4" descr="greca+mosaico+(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74099" y="1124964"/>
            <a:ext cx="2068052" cy="922725"/>
          </a:xfrm>
          <a:prstGeom prst="rect">
            <a:avLst/>
          </a:prstGeom>
        </p:spPr>
      </p:pic>
      <p:pic>
        <p:nvPicPr>
          <p:cNvPr id="23" name="Immagine 4" descr="greca+mosaico+(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06047" y="1124962"/>
            <a:ext cx="2068052" cy="922725"/>
          </a:xfrm>
          <a:prstGeom prst="rect">
            <a:avLst/>
          </a:prstGeom>
        </p:spPr>
      </p:pic>
      <p:sp>
        <p:nvSpPr>
          <p:cNvPr id="3" name="TextBox 2"/>
          <p:cNvSpPr txBox="1"/>
          <p:nvPr/>
        </p:nvSpPr>
        <p:spPr>
          <a:xfrm>
            <a:off x="491319" y="2225203"/>
            <a:ext cx="8202305" cy="584775"/>
          </a:xfrm>
          <a:prstGeom prst="rect">
            <a:avLst/>
          </a:prstGeom>
          <a:noFill/>
        </p:spPr>
        <p:txBody>
          <a:bodyPr wrap="square" rtlCol="0">
            <a:spAutoFit/>
          </a:bodyPr>
          <a:lstStyle/>
          <a:p>
            <a:pPr algn="ctr"/>
            <a:r>
              <a:rPr lang="it-IT" sz="1600" dirty="0" smtClean="0">
                <a:solidFill>
                  <a:schemeClr val="bg1"/>
                </a:solidFill>
                <a:latin typeface="Adobe Caslon Pro"/>
              </a:rPr>
              <a:t>Tipico di Alceo è utilizzare elementi della religione tradizionale per parlare di temi attuali e rilevanti per la sua eteria. Un esempio notevole è l’Inno ai Dioscuri:</a:t>
            </a:r>
          </a:p>
        </p:txBody>
      </p:sp>
      <p:sp>
        <p:nvSpPr>
          <p:cNvPr id="4" name="TextBox 3"/>
          <p:cNvSpPr txBox="1"/>
          <p:nvPr/>
        </p:nvSpPr>
        <p:spPr>
          <a:xfrm>
            <a:off x="491318" y="2949238"/>
            <a:ext cx="8202305" cy="3908762"/>
          </a:xfrm>
          <a:prstGeom prst="rect">
            <a:avLst/>
          </a:prstGeom>
          <a:noFill/>
        </p:spPr>
        <p:txBody>
          <a:bodyPr wrap="square" numCol="1" rtlCol="0">
            <a:spAutoFit/>
          </a:bodyPr>
          <a:lstStyle/>
          <a:p>
            <a:r>
              <a:rPr lang="it-IT" dirty="0" smtClean="0">
                <a:solidFill>
                  <a:schemeClr val="bg1"/>
                </a:solidFill>
                <a:latin typeface="Adobe Caslon Pro"/>
              </a:rPr>
              <a:t>Venite qui, lasciate la terra di Pelope,</a:t>
            </a:r>
          </a:p>
          <a:p>
            <a:r>
              <a:rPr lang="it-IT" dirty="0" smtClean="0">
                <a:solidFill>
                  <a:schemeClr val="bg1"/>
                </a:solidFill>
                <a:latin typeface="Adobe Caslon Pro"/>
              </a:rPr>
              <a:t>forti figli di Zeus e di Leda,</a:t>
            </a:r>
          </a:p>
          <a:p>
            <a:r>
              <a:rPr lang="it-IT" dirty="0" smtClean="0">
                <a:solidFill>
                  <a:schemeClr val="bg1"/>
                </a:solidFill>
                <a:latin typeface="Adobe Caslon Pro"/>
              </a:rPr>
              <a:t>apparite con cuore benevolo, Castore,</a:t>
            </a:r>
          </a:p>
          <a:p>
            <a:r>
              <a:rPr lang="it-IT" dirty="0" smtClean="0">
                <a:solidFill>
                  <a:schemeClr val="bg1"/>
                </a:solidFill>
                <a:latin typeface="Adobe Caslon Pro"/>
              </a:rPr>
              <a:t>e insieme Polluce</a:t>
            </a:r>
          </a:p>
          <a:p>
            <a:r>
              <a:rPr lang="it-IT" dirty="0" smtClean="0">
                <a:solidFill>
                  <a:schemeClr val="bg1"/>
                </a:solidFill>
                <a:latin typeface="Adobe Caslon Pro"/>
              </a:rPr>
              <a:t>voi </a:t>
            </a:r>
            <a:r>
              <a:rPr lang="it-IT" dirty="0">
                <a:solidFill>
                  <a:schemeClr val="bg1"/>
                </a:solidFill>
                <a:latin typeface="Adobe Caslon Pro"/>
              </a:rPr>
              <a:t>che su velocissimi cavalli</a:t>
            </a:r>
          </a:p>
          <a:p>
            <a:r>
              <a:rPr lang="it-IT" dirty="0">
                <a:solidFill>
                  <a:schemeClr val="bg1"/>
                </a:solidFill>
                <a:latin typeface="Adobe Caslon Pro"/>
              </a:rPr>
              <a:t>l’ampia terra correte e tutto il mare,</a:t>
            </a:r>
          </a:p>
          <a:p>
            <a:r>
              <a:rPr lang="it-IT" dirty="0">
                <a:solidFill>
                  <a:schemeClr val="bg1"/>
                </a:solidFill>
                <a:latin typeface="Adobe Caslon Pro"/>
              </a:rPr>
              <a:t>voi che salvate dalla triste morte</a:t>
            </a:r>
          </a:p>
          <a:p>
            <a:r>
              <a:rPr lang="it-IT" dirty="0">
                <a:solidFill>
                  <a:schemeClr val="bg1"/>
                </a:solidFill>
                <a:latin typeface="Adobe Caslon Pro"/>
              </a:rPr>
              <a:t>i naviganti,</a:t>
            </a:r>
          </a:p>
          <a:p>
            <a:r>
              <a:rPr lang="it-IT" dirty="0">
                <a:solidFill>
                  <a:schemeClr val="bg1"/>
                </a:solidFill>
                <a:latin typeface="Adobe Caslon Pro"/>
              </a:rPr>
              <a:t>balzando sulle cime delle navi</a:t>
            </a:r>
          </a:p>
          <a:p>
            <a:r>
              <a:rPr lang="it-IT" dirty="0">
                <a:solidFill>
                  <a:schemeClr val="bg1"/>
                </a:solidFill>
                <a:latin typeface="Adobe Caslon Pro"/>
              </a:rPr>
              <a:t>di lontano, correndo per le sartie,</a:t>
            </a:r>
          </a:p>
          <a:p>
            <a:r>
              <a:rPr lang="it-IT" dirty="0">
                <a:solidFill>
                  <a:schemeClr val="bg1"/>
                </a:solidFill>
                <a:latin typeface="Adobe Caslon Pro"/>
              </a:rPr>
              <a:t>nella triste notte alla nera </a:t>
            </a:r>
            <a:r>
              <a:rPr lang="it-IT" dirty="0" smtClean="0">
                <a:solidFill>
                  <a:schemeClr val="bg1"/>
                </a:solidFill>
                <a:latin typeface="Adobe Caslon Pro"/>
              </a:rPr>
              <a:t>nave</a:t>
            </a:r>
          </a:p>
          <a:p>
            <a:r>
              <a:rPr lang="it-IT" dirty="0" smtClean="0">
                <a:solidFill>
                  <a:schemeClr val="bg1"/>
                </a:solidFill>
                <a:latin typeface="Adobe Caslon Pro"/>
              </a:rPr>
              <a:t>portando </a:t>
            </a:r>
            <a:r>
              <a:rPr lang="it-IT" dirty="0">
                <a:solidFill>
                  <a:schemeClr val="bg1"/>
                </a:solidFill>
                <a:latin typeface="Adobe Caslon Pro"/>
              </a:rPr>
              <a:t>luce</a:t>
            </a:r>
            <a:r>
              <a:rPr lang="it-IT" dirty="0" smtClean="0">
                <a:solidFill>
                  <a:schemeClr val="bg1"/>
                </a:solidFill>
                <a:latin typeface="Adobe Caslon Pro"/>
              </a:rPr>
              <a:t>.</a:t>
            </a:r>
          </a:p>
          <a:p>
            <a:r>
              <a:rPr lang="it-IT" sz="1400" dirty="0" smtClean="0">
                <a:solidFill>
                  <a:schemeClr val="bg1"/>
                </a:solidFill>
                <a:latin typeface="Adobe Caslon Pro"/>
              </a:rPr>
              <a:t>(frammento 4, vv. 1-14)</a:t>
            </a:r>
          </a:p>
          <a:p>
            <a:endParaRPr lang="it-IT" dirty="0">
              <a:solidFill>
                <a:schemeClr val="bg1"/>
              </a:solidFill>
              <a:latin typeface="Adobe Caslon Pro"/>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6857" y="3211116"/>
            <a:ext cx="4137494" cy="2839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3487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SAFFO</a:t>
            </a:r>
            <a:endParaRPr lang="it-IT" sz="3200" b="1" dirty="0">
              <a:solidFill>
                <a:schemeClr val="bg1"/>
              </a:solidFill>
              <a:latin typeface="Baskerville Old Face"/>
              <a:cs typeface="Baskerville Old Face"/>
            </a:endParaRPr>
          </a:p>
        </p:txBody>
      </p:sp>
      <p:sp>
        <p:nvSpPr>
          <p:cNvPr id="3" name="Segnaposto contenuto 2"/>
          <p:cNvSpPr>
            <a:spLocks noGrp="1"/>
          </p:cNvSpPr>
          <p:nvPr>
            <p:ph idx="1"/>
          </p:nvPr>
        </p:nvSpPr>
        <p:spPr>
          <a:xfrm>
            <a:off x="276942" y="2332037"/>
            <a:ext cx="5778090" cy="4525963"/>
          </a:xfrm>
        </p:spPr>
        <p:txBody>
          <a:bodyPr>
            <a:normAutofit/>
          </a:bodyPr>
          <a:lstStyle/>
          <a:p>
            <a:pPr marL="0" indent="0">
              <a:buNone/>
            </a:pPr>
            <a:r>
              <a:rPr lang="it-IT" sz="1600" dirty="0" smtClean="0">
                <a:solidFill>
                  <a:schemeClr val="bg1"/>
                </a:solidFill>
                <a:latin typeface="Adobe Caslon Pro"/>
                <a:cs typeface="Adobe Caslon Pro"/>
              </a:rPr>
              <a:t>Saffo nasce a Lesbo nella città di </a:t>
            </a:r>
            <a:r>
              <a:rPr lang="it-IT" sz="1600" dirty="0" err="1" smtClean="0">
                <a:solidFill>
                  <a:schemeClr val="bg1"/>
                </a:solidFill>
                <a:latin typeface="Adobe Caslon Pro"/>
                <a:cs typeface="Adobe Caslon Pro"/>
              </a:rPr>
              <a:t>Ereso</a:t>
            </a:r>
            <a:r>
              <a:rPr lang="it-IT" sz="1600" dirty="0" smtClean="0">
                <a:solidFill>
                  <a:schemeClr val="bg1"/>
                </a:solidFill>
                <a:latin typeface="Adobe Caslon Pro"/>
                <a:cs typeface="Adobe Caslon Pro"/>
              </a:rPr>
              <a:t> tra il 640 e il 630 a.C., ma trascorre la maggior parte della sua vita a </a:t>
            </a:r>
            <a:r>
              <a:rPr lang="it-IT" sz="1600" dirty="0" err="1" smtClean="0">
                <a:solidFill>
                  <a:schemeClr val="bg1"/>
                </a:solidFill>
                <a:latin typeface="Adobe Caslon Pro"/>
                <a:cs typeface="Adobe Caslon Pro"/>
              </a:rPr>
              <a:t>Mitilene</a:t>
            </a:r>
            <a:r>
              <a:rPr lang="it-IT" sz="1600" dirty="0" smtClean="0">
                <a:solidFill>
                  <a:schemeClr val="bg1"/>
                </a:solidFill>
                <a:latin typeface="Adobe Caslon Pro"/>
                <a:cs typeface="Adobe Caslon Pro"/>
              </a:rPr>
              <a:t>. Come Alceo appartiene ad una prestigiosa famiglia aristocratica ed è spesso coinvolta nelle lotte politiche, tanto da venire esiliata in Sicilia. </a:t>
            </a:r>
          </a:p>
          <a:p>
            <a:pPr marL="0" indent="0">
              <a:buNone/>
            </a:pPr>
            <a:endParaRPr lang="it-IT" sz="1600" dirty="0" smtClean="0">
              <a:solidFill>
                <a:schemeClr val="bg1"/>
              </a:solidFill>
              <a:latin typeface="Adobe Caslon Pro"/>
              <a:cs typeface="Adobe Caslon Pro"/>
            </a:endParaRPr>
          </a:p>
          <a:p>
            <a:pPr marL="0" indent="0">
              <a:buNone/>
            </a:pPr>
            <a:r>
              <a:rPr lang="it-IT" sz="1600" dirty="0" smtClean="0">
                <a:solidFill>
                  <a:schemeClr val="bg1"/>
                </a:solidFill>
                <a:latin typeface="Adobe Caslon Pro"/>
                <a:cs typeface="Adobe Caslon Pro"/>
              </a:rPr>
              <a:t>Secondo </a:t>
            </a:r>
            <a:r>
              <a:rPr lang="it-IT" sz="1600" dirty="0">
                <a:solidFill>
                  <a:schemeClr val="bg1"/>
                </a:solidFill>
                <a:latin typeface="Adobe Caslon Pro"/>
                <a:cs typeface="Adobe Caslon Pro"/>
              </a:rPr>
              <a:t>le testimonianze Saffo non </a:t>
            </a:r>
            <a:r>
              <a:rPr lang="it-IT" sz="1600" dirty="0" smtClean="0">
                <a:solidFill>
                  <a:schemeClr val="bg1"/>
                </a:solidFill>
                <a:latin typeface="Adobe Caslon Pro"/>
                <a:cs typeface="Adobe Caslon Pro"/>
              </a:rPr>
              <a:t>era </a:t>
            </a:r>
            <a:r>
              <a:rPr lang="it-IT" sz="1600" dirty="0">
                <a:solidFill>
                  <a:schemeClr val="bg1"/>
                </a:solidFill>
                <a:latin typeface="Adobe Caslon Pro"/>
                <a:cs typeface="Adobe Caslon Pro"/>
              </a:rPr>
              <a:t>molto bella, anzi la si </a:t>
            </a:r>
            <a:r>
              <a:rPr lang="it-IT" sz="1600" dirty="0" smtClean="0">
                <a:solidFill>
                  <a:schemeClr val="bg1"/>
                </a:solidFill>
                <a:latin typeface="Adobe Caslon Pro"/>
                <a:cs typeface="Adobe Caslon Pro"/>
              </a:rPr>
              <a:t>descriveva spesso come </a:t>
            </a:r>
            <a:r>
              <a:rPr lang="it-IT" sz="1600" dirty="0">
                <a:solidFill>
                  <a:schemeClr val="bg1"/>
                </a:solidFill>
                <a:latin typeface="Adobe Caslon Pro"/>
                <a:cs typeface="Adobe Caslon Pro"/>
              </a:rPr>
              <a:t>piccola di statura e dalla carnagione scura. </a:t>
            </a:r>
            <a:endParaRPr lang="it-IT" sz="1600" dirty="0" smtClean="0">
              <a:solidFill>
                <a:schemeClr val="bg1"/>
              </a:solidFill>
              <a:latin typeface="Adobe Caslon Pro"/>
              <a:cs typeface="Adobe Caslon Pro"/>
            </a:endParaRPr>
          </a:p>
          <a:p>
            <a:pPr marL="0" indent="0">
              <a:buNone/>
            </a:pPr>
            <a:endParaRPr lang="it-IT" sz="1600" dirty="0">
              <a:solidFill>
                <a:schemeClr val="bg1"/>
              </a:solidFill>
              <a:latin typeface="Adobe Caslon Pro"/>
              <a:cs typeface="Adobe Caslon Pro"/>
            </a:endParaRPr>
          </a:p>
          <a:p>
            <a:pPr marL="0" indent="0">
              <a:buNone/>
            </a:pPr>
            <a:r>
              <a:rPr lang="it-IT" sz="1600" dirty="0">
                <a:solidFill>
                  <a:schemeClr val="bg1"/>
                </a:solidFill>
                <a:latin typeface="Adobe Caslon Pro"/>
                <a:cs typeface="Adobe Caslon Pro"/>
              </a:rPr>
              <a:t>La ricostruzione della stessa biografia della poetessa risulta un'impresa piuttosto complicata, a causa anche dell'alone romanzesco che la circonda. </a:t>
            </a:r>
            <a:r>
              <a:rPr lang="it-IT" sz="1600" dirty="0" smtClean="0">
                <a:solidFill>
                  <a:schemeClr val="bg1"/>
                </a:solidFill>
                <a:latin typeface="Adobe Caslon Pro"/>
                <a:cs typeface="Adobe Caslon Pro"/>
              </a:rPr>
              <a:t>L'unica </a:t>
            </a:r>
            <a:r>
              <a:rPr lang="it-IT" sz="1600" dirty="0">
                <a:solidFill>
                  <a:schemeClr val="bg1"/>
                </a:solidFill>
                <a:latin typeface="Adobe Caslon Pro"/>
                <a:cs typeface="Adobe Caslon Pro"/>
              </a:rPr>
              <a:t>cosa certa è che Saffo trascorre la sua vita nel comporre versi e nell'occuparsi delle giovani e aristocratiche fanciulle a lei affidate come allieve della sua </a:t>
            </a:r>
            <a:r>
              <a:rPr lang="it-IT" sz="1600" dirty="0" smtClean="0">
                <a:solidFill>
                  <a:schemeClr val="bg1"/>
                </a:solidFill>
                <a:latin typeface="Adobe Caslon Pro"/>
                <a:cs typeface="Adobe Caslon Pro"/>
              </a:rPr>
              <a:t>scuola: </a:t>
            </a:r>
          </a:p>
          <a:p>
            <a:pPr marL="0" indent="0">
              <a:buNone/>
            </a:pPr>
            <a:r>
              <a:rPr lang="it-IT" sz="1600" b="1" dirty="0" smtClean="0">
                <a:solidFill>
                  <a:schemeClr val="bg1"/>
                </a:solidFill>
                <a:latin typeface="Adobe Caslon Pro"/>
                <a:cs typeface="Adobe Caslon Pro"/>
              </a:rPr>
              <a:t>il </a:t>
            </a:r>
            <a:r>
              <a:rPr lang="it-IT" sz="1600" b="1" dirty="0" err="1" smtClean="0">
                <a:solidFill>
                  <a:schemeClr val="bg1"/>
                </a:solidFill>
                <a:latin typeface="Adobe Caslon Pro"/>
                <a:cs typeface="Adobe Caslon Pro"/>
              </a:rPr>
              <a:t>tìaso</a:t>
            </a:r>
            <a:r>
              <a:rPr lang="it-IT" sz="1600" b="1" dirty="0" smtClean="0">
                <a:solidFill>
                  <a:schemeClr val="bg1"/>
                </a:solidFill>
                <a:latin typeface="Adobe Caslon Pro"/>
                <a:cs typeface="Adobe Caslon Pro"/>
              </a:rPr>
              <a:t>.</a:t>
            </a:r>
            <a:endParaRPr lang="it-IT" sz="1600" b="1" dirty="0">
              <a:solidFill>
                <a:schemeClr val="bg1"/>
              </a:solidFill>
              <a:latin typeface="LucidaSans"/>
            </a:endParaRPr>
          </a:p>
          <a:p>
            <a:pPr marL="0" indent="0">
              <a:buNone/>
            </a:pPr>
            <a:endParaRPr lang="it-IT" sz="1400" dirty="0">
              <a:solidFill>
                <a:srgbClr val="FFFFFF"/>
              </a:solidFill>
              <a:latin typeface="Adobe Caslon Pro"/>
              <a:cs typeface="Adobe Caslon Pro"/>
            </a:endParaRPr>
          </a:p>
        </p:txBody>
      </p:sp>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9686" y="1124964"/>
            <a:ext cx="2213799" cy="922725"/>
          </a:xfrm>
          <a:prstGeom prst="rect">
            <a:avLst/>
          </a:prstGeom>
        </p:spPr>
      </p:pic>
      <p:pic>
        <p:nvPicPr>
          <p:cNvPr id="13" name="Immagine 12"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5447" y="1124964"/>
            <a:ext cx="2213799" cy="922725"/>
          </a:xfrm>
          <a:prstGeom prst="rect">
            <a:avLst/>
          </a:prstGeom>
        </p:spPr>
      </p:pic>
      <p:pic>
        <p:nvPicPr>
          <p:cNvPr id="14" name="Immagine 1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06813" y="1124964"/>
            <a:ext cx="2213799" cy="922725"/>
          </a:xfrm>
          <a:prstGeom prst="rect">
            <a:avLst/>
          </a:prstGeom>
        </p:spPr>
      </p:pic>
      <p:pic>
        <p:nvPicPr>
          <p:cNvPr id="15" name="Immagine 14"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1208" y="1124964"/>
            <a:ext cx="2213799" cy="922725"/>
          </a:xfrm>
          <a:prstGeom prst="rect">
            <a:avLst/>
          </a:prstGeom>
        </p:spPr>
      </p:pic>
      <p:pic>
        <p:nvPicPr>
          <p:cNvPr id="4" name="Immagine 3"/>
          <p:cNvPicPr>
            <a:picLocks noChangeAspect="1"/>
          </p:cNvPicPr>
          <p:nvPr/>
        </p:nvPicPr>
        <p:blipFill>
          <a:blip r:embed="rId3"/>
          <a:stretch>
            <a:fillRect/>
          </a:stretch>
        </p:blipFill>
        <p:spPr>
          <a:xfrm>
            <a:off x="6226585" y="2458063"/>
            <a:ext cx="2497906" cy="3445387"/>
          </a:xfrm>
          <a:prstGeom prst="rect">
            <a:avLst/>
          </a:prstGeom>
          <a:ln>
            <a:noFill/>
          </a:ln>
          <a:effectLst>
            <a:softEdge rad="112500"/>
          </a:effectLst>
        </p:spPr>
      </p:pic>
    </p:spTree>
    <p:extLst>
      <p:ext uri="{BB962C8B-B14F-4D97-AF65-F5344CB8AC3E}">
        <p14:creationId xmlns:p14="http://schemas.microsoft.com/office/powerpoint/2010/main" val="18791474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COS’È IL TIASO?</a:t>
            </a:r>
            <a:endParaRPr lang="it-IT" sz="3200" b="1" dirty="0">
              <a:solidFill>
                <a:schemeClr val="bg1"/>
              </a:solidFill>
              <a:latin typeface="Baskerville Old Face"/>
              <a:cs typeface="Baskerville Old Face"/>
            </a:endParaRPr>
          </a:p>
        </p:txBody>
      </p:sp>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9686" y="1124964"/>
            <a:ext cx="2213799" cy="922725"/>
          </a:xfrm>
          <a:prstGeom prst="rect">
            <a:avLst/>
          </a:prstGeom>
        </p:spPr>
      </p:pic>
      <p:pic>
        <p:nvPicPr>
          <p:cNvPr id="13" name="Immagine 12"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5447" y="1124964"/>
            <a:ext cx="2213799" cy="922725"/>
          </a:xfrm>
          <a:prstGeom prst="rect">
            <a:avLst/>
          </a:prstGeom>
        </p:spPr>
      </p:pic>
      <p:pic>
        <p:nvPicPr>
          <p:cNvPr id="14" name="Immagine 1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06813" y="1124964"/>
            <a:ext cx="2213799" cy="922725"/>
          </a:xfrm>
          <a:prstGeom prst="rect">
            <a:avLst/>
          </a:prstGeom>
        </p:spPr>
      </p:pic>
      <p:pic>
        <p:nvPicPr>
          <p:cNvPr id="15" name="Immagine 14"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1208" y="1124964"/>
            <a:ext cx="2213799" cy="922725"/>
          </a:xfrm>
          <a:prstGeom prst="rect">
            <a:avLst/>
          </a:prstGeom>
        </p:spPr>
      </p:pic>
      <p:sp>
        <p:nvSpPr>
          <p:cNvPr id="4" name="Rettangolo 3"/>
          <p:cNvSpPr/>
          <p:nvPr/>
        </p:nvSpPr>
        <p:spPr>
          <a:xfrm>
            <a:off x="434257" y="2224159"/>
            <a:ext cx="8439356" cy="2090829"/>
          </a:xfrm>
          <a:prstGeom prst="rect">
            <a:avLst/>
          </a:prstGeom>
          <a:noFill/>
        </p:spPr>
        <p:txBody>
          <a:bodyPr wrap="square">
            <a:spAutoFit/>
          </a:bodyPr>
          <a:lstStyle/>
          <a:p>
            <a:pPr>
              <a:lnSpc>
                <a:spcPct val="90000"/>
              </a:lnSpc>
            </a:pPr>
            <a:endParaRPr lang="it-IT" sz="1600" dirty="0">
              <a:solidFill>
                <a:schemeClr val="bg1"/>
              </a:solidFill>
              <a:latin typeface="Adobe Caslon Pro"/>
              <a:cs typeface="Adobe Caslon Pro"/>
            </a:endParaRPr>
          </a:p>
          <a:p>
            <a:pPr marL="285750" indent="-285750">
              <a:lnSpc>
                <a:spcPct val="90000"/>
              </a:lnSpc>
              <a:buFont typeface="Arial"/>
              <a:buChar char="•"/>
            </a:pPr>
            <a:r>
              <a:rPr lang="it-IT" sz="1600" dirty="0">
                <a:solidFill>
                  <a:schemeClr val="bg1"/>
                </a:solidFill>
                <a:latin typeface="Adobe Caslon Pro"/>
                <a:cs typeface="Adobe Caslon Pro"/>
              </a:rPr>
              <a:t>In greco: </a:t>
            </a:r>
            <a:r>
              <a:rPr lang="it-IT" sz="1600" dirty="0" err="1">
                <a:solidFill>
                  <a:schemeClr val="bg1"/>
                </a:solidFill>
                <a:latin typeface="Calibri"/>
                <a:cs typeface="Calibri"/>
              </a:rPr>
              <a:t>θί</a:t>
            </a:r>
            <a:r>
              <a:rPr lang="it-IT" sz="1600" dirty="0">
                <a:solidFill>
                  <a:schemeClr val="bg1"/>
                </a:solidFill>
                <a:latin typeface="Calibri"/>
                <a:cs typeface="Calibri"/>
              </a:rPr>
              <a:t>α</a:t>
            </a:r>
            <a:r>
              <a:rPr lang="it-IT" sz="1600" dirty="0" err="1">
                <a:solidFill>
                  <a:schemeClr val="bg1"/>
                </a:solidFill>
                <a:latin typeface="Calibri"/>
                <a:cs typeface="Calibri"/>
              </a:rPr>
              <a:t>σος</a:t>
            </a:r>
            <a:r>
              <a:rPr lang="it-IT" sz="1600" dirty="0">
                <a:solidFill>
                  <a:schemeClr val="bg1"/>
                </a:solidFill>
                <a:latin typeface="Calibri"/>
                <a:cs typeface="Calibri"/>
              </a:rPr>
              <a:t> </a:t>
            </a:r>
            <a:r>
              <a:rPr lang="it-IT" sz="1600" dirty="0">
                <a:solidFill>
                  <a:schemeClr val="bg1"/>
                </a:solidFill>
                <a:latin typeface="Adobe Caslon Pro"/>
                <a:cs typeface="Adobe Caslon Pro"/>
              </a:rPr>
              <a:t>(</a:t>
            </a:r>
            <a:r>
              <a:rPr lang="it-IT" sz="1600" dirty="0" err="1">
                <a:solidFill>
                  <a:schemeClr val="bg1"/>
                </a:solidFill>
                <a:latin typeface="Adobe Caslon Pro"/>
                <a:cs typeface="Adobe Caslon Pro"/>
              </a:rPr>
              <a:t>thiasos</a:t>
            </a:r>
            <a:r>
              <a:rPr lang="it-IT" sz="1600" dirty="0">
                <a:solidFill>
                  <a:schemeClr val="bg1"/>
                </a:solidFill>
                <a:latin typeface="Adobe Caslon Pro"/>
                <a:cs typeface="Adobe Caslon Pro"/>
              </a:rPr>
              <a:t>), dal verbo </a:t>
            </a:r>
            <a:r>
              <a:rPr lang="it-IT" sz="1600" dirty="0" err="1">
                <a:solidFill>
                  <a:schemeClr val="bg1"/>
                </a:solidFill>
                <a:latin typeface="Calibri"/>
                <a:cs typeface="Calibri"/>
              </a:rPr>
              <a:t>θύω</a:t>
            </a:r>
            <a:r>
              <a:rPr lang="it-IT" sz="1600" dirty="0">
                <a:solidFill>
                  <a:schemeClr val="bg1"/>
                </a:solidFill>
                <a:latin typeface="Adobe Caslon Pro"/>
                <a:cs typeface="Adobe Caslon Pro"/>
              </a:rPr>
              <a:t>, che significa “mi agito” (dalle sfrenate danze eseguite dalle ragazze nel tiaso di Dioniso, al suono di flauti e tamburi).</a:t>
            </a:r>
          </a:p>
          <a:p>
            <a:pPr>
              <a:lnSpc>
                <a:spcPct val="90000"/>
              </a:lnSpc>
            </a:pPr>
            <a:endParaRPr lang="it-IT" sz="1600" dirty="0">
              <a:solidFill>
                <a:schemeClr val="bg1"/>
              </a:solidFill>
              <a:latin typeface="Adobe Caslon Pro"/>
              <a:cs typeface="Adobe Caslon Pro"/>
            </a:endParaRPr>
          </a:p>
          <a:p>
            <a:pPr marL="285750" indent="-285750">
              <a:lnSpc>
                <a:spcPct val="90000"/>
              </a:lnSpc>
              <a:buFont typeface="Arial"/>
              <a:buChar char="•"/>
            </a:pPr>
            <a:r>
              <a:rPr lang="it-IT" sz="1600" dirty="0" smtClean="0">
                <a:solidFill>
                  <a:schemeClr val="bg1"/>
                </a:solidFill>
                <a:latin typeface="Adobe Caslon Pro"/>
                <a:cs typeface="Adobe Caslon Pro"/>
              </a:rPr>
              <a:t>E’ una confraternita religiosa dedicata ad una divinità (generalmente a Dioniso), ma la poetessa lirica Saffo ne fondò uno nell'isola di Lesbo legato al culto di Afrodite.</a:t>
            </a:r>
          </a:p>
          <a:p>
            <a:pPr marL="285750" indent="-285750">
              <a:lnSpc>
                <a:spcPct val="90000"/>
              </a:lnSpc>
              <a:buFont typeface="Arial"/>
              <a:buChar char="•"/>
            </a:pPr>
            <a:endParaRPr lang="it-IT" sz="1600" dirty="0" smtClean="0">
              <a:solidFill>
                <a:schemeClr val="bg1"/>
              </a:solidFill>
              <a:latin typeface="Adobe Caslon Pro"/>
              <a:cs typeface="Adobe Caslon Pro"/>
            </a:endParaRPr>
          </a:p>
          <a:p>
            <a:pPr marL="285750" indent="-285750">
              <a:lnSpc>
                <a:spcPct val="90000"/>
              </a:lnSpc>
              <a:buFont typeface="Arial"/>
              <a:buChar char="•"/>
            </a:pPr>
            <a:r>
              <a:rPr lang="it-IT" sz="1600" dirty="0" smtClean="0">
                <a:solidFill>
                  <a:schemeClr val="bg1"/>
                </a:solidFill>
                <a:latin typeface="Adobe Caslon Pro"/>
                <a:cs typeface="Adobe Caslon Pro"/>
              </a:rPr>
              <a:t>Il </a:t>
            </a:r>
            <a:r>
              <a:rPr lang="it-IT" sz="1600" dirty="0">
                <a:solidFill>
                  <a:schemeClr val="bg1"/>
                </a:solidFill>
                <a:latin typeface="Adobe Caslon Pro"/>
                <a:cs typeface="Adobe Caslon Pro"/>
              </a:rPr>
              <a:t>tiaso è l’omologo dell’eteria maschile</a:t>
            </a:r>
            <a:r>
              <a:rPr lang="it-IT" sz="1600" dirty="0" smtClean="0">
                <a:solidFill>
                  <a:schemeClr val="bg1"/>
                </a:solidFill>
                <a:latin typeface="Adobe Caslon Pro"/>
                <a:cs typeface="Adobe Caslon Pro"/>
              </a:rPr>
              <a:t>.</a:t>
            </a:r>
          </a:p>
          <a:p>
            <a:pPr>
              <a:lnSpc>
                <a:spcPct val="90000"/>
              </a:lnSpc>
            </a:pPr>
            <a:endParaRPr lang="it-IT" sz="1600" dirty="0">
              <a:solidFill>
                <a:srgbClr val="FFFFFF"/>
              </a:solidFill>
              <a:latin typeface="Adobe Caslon Pro"/>
              <a:cs typeface="Adobe Caslon Pro"/>
            </a:endParaRPr>
          </a:p>
        </p:txBody>
      </p:sp>
      <p:sp>
        <p:nvSpPr>
          <p:cNvPr id="23" name="CasellaDiTesto 22"/>
          <p:cNvSpPr txBox="1"/>
          <p:nvPr/>
        </p:nvSpPr>
        <p:spPr>
          <a:xfrm>
            <a:off x="3984904" y="4381889"/>
            <a:ext cx="4683870" cy="2031325"/>
          </a:xfrm>
          <a:prstGeom prst="rect">
            <a:avLst/>
          </a:prstGeom>
          <a:solidFill>
            <a:schemeClr val="tx1">
              <a:lumMod val="85000"/>
              <a:lumOff val="15000"/>
            </a:schemeClr>
          </a:solidFill>
        </p:spPr>
        <p:txBody>
          <a:bodyPr wrap="none" rtlCol="0">
            <a:spAutoFit/>
          </a:bodyPr>
          <a:lstStyle/>
          <a:p>
            <a:pPr marL="285750" indent="-285750">
              <a:buFont typeface="Arial"/>
              <a:buChar char="•"/>
            </a:pPr>
            <a:r>
              <a:rPr lang="it-IT" dirty="0">
                <a:solidFill>
                  <a:srgbClr val="FFFFFF"/>
                </a:solidFill>
              </a:rPr>
              <a:t>Triplice funzione:</a:t>
            </a:r>
            <a:br>
              <a:rPr lang="it-IT" dirty="0">
                <a:solidFill>
                  <a:srgbClr val="FFFFFF"/>
                </a:solidFill>
              </a:rPr>
            </a:br>
            <a:r>
              <a:rPr lang="it-IT" dirty="0">
                <a:solidFill>
                  <a:srgbClr val="FFFFFF"/>
                </a:solidFill>
              </a:rPr>
              <a:t/>
            </a:r>
            <a:br>
              <a:rPr lang="it-IT" dirty="0">
                <a:solidFill>
                  <a:srgbClr val="FFFFFF"/>
                </a:solidFill>
              </a:rPr>
            </a:br>
            <a:r>
              <a:rPr lang="it-IT" dirty="0" smtClean="0">
                <a:solidFill>
                  <a:srgbClr val="FFFFFF"/>
                </a:solidFill>
              </a:rPr>
              <a:t>  </a:t>
            </a:r>
            <a:r>
              <a:rPr lang="it-IT" b="1" u="sng" dirty="0">
                <a:solidFill>
                  <a:srgbClr val="FFFFFF"/>
                </a:solidFill>
              </a:rPr>
              <a:t>-Religiosa</a:t>
            </a:r>
            <a:r>
              <a:rPr lang="it-IT" dirty="0">
                <a:solidFill>
                  <a:srgbClr val="FFFFFF"/>
                </a:solidFill>
              </a:rPr>
              <a:t>: </a:t>
            </a:r>
            <a:r>
              <a:rPr lang="it-IT" u="sng" dirty="0">
                <a:solidFill>
                  <a:srgbClr val="FFFFFF"/>
                </a:solidFill>
              </a:rPr>
              <a:t>devozione ad Afrodite.</a:t>
            </a:r>
          </a:p>
          <a:p>
            <a:endParaRPr lang="it-IT" dirty="0">
              <a:solidFill>
                <a:srgbClr val="FFFFFF"/>
              </a:solidFill>
            </a:endParaRPr>
          </a:p>
          <a:p>
            <a:r>
              <a:rPr lang="it-IT" dirty="0">
                <a:solidFill>
                  <a:srgbClr val="FFFFFF"/>
                </a:solidFill>
              </a:rPr>
              <a:t>       -</a:t>
            </a:r>
            <a:r>
              <a:rPr lang="it-IT" b="1" dirty="0">
                <a:solidFill>
                  <a:srgbClr val="FFFFFF"/>
                </a:solidFill>
              </a:rPr>
              <a:t>Culturale</a:t>
            </a:r>
            <a:r>
              <a:rPr lang="it-IT" dirty="0">
                <a:solidFill>
                  <a:srgbClr val="FFFFFF"/>
                </a:solidFill>
              </a:rPr>
              <a:t>: istruzione e formazione artistica.</a:t>
            </a:r>
          </a:p>
          <a:p>
            <a:endParaRPr lang="it-IT" dirty="0">
              <a:solidFill>
                <a:srgbClr val="FFFFFF"/>
              </a:solidFill>
            </a:endParaRPr>
          </a:p>
          <a:p>
            <a:r>
              <a:rPr lang="it-IT" dirty="0">
                <a:solidFill>
                  <a:srgbClr val="FFFFFF"/>
                </a:solidFill>
              </a:rPr>
              <a:t>       -</a:t>
            </a:r>
            <a:r>
              <a:rPr lang="it-IT" b="1" dirty="0">
                <a:solidFill>
                  <a:srgbClr val="FFFFFF"/>
                </a:solidFill>
              </a:rPr>
              <a:t>Pedagogica</a:t>
            </a:r>
            <a:r>
              <a:rPr lang="it-IT" dirty="0">
                <a:solidFill>
                  <a:srgbClr val="FFFFFF"/>
                </a:solidFill>
              </a:rPr>
              <a:t>: preparazione alla vita adulta.</a:t>
            </a:r>
          </a:p>
        </p:txBody>
      </p:sp>
    </p:spTree>
    <p:extLst>
      <p:ext uri="{BB962C8B-B14F-4D97-AF65-F5344CB8AC3E}">
        <p14:creationId xmlns:p14="http://schemas.microsoft.com/office/powerpoint/2010/main" val="32166067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LA SACERDOTESSA DI AFRODITE</a:t>
            </a:r>
            <a:endParaRPr lang="it-IT" sz="3200" b="1" dirty="0">
              <a:solidFill>
                <a:schemeClr val="bg1"/>
              </a:solidFill>
              <a:latin typeface="Baskerville Old Face"/>
              <a:cs typeface="Baskerville Old Face"/>
            </a:endParaRPr>
          </a:p>
        </p:txBody>
      </p:sp>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9686" y="1124964"/>
            <a:ext cx="2213799" cy="922725"/>
          </a:xfrm>
          <a:prstGeom prst="rect">
            <a:avLst/>
          </a:prstGeom>
        </p:spPr>
      </p:pic>
      <p:pic>
        <p:nvPicPr>
          <p:cNvPr id="13" name="Immagine 12"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5447" y="1124964"/>
            <a:ext cx="2213799" cy="922725"/>
          </a:xfrm>
          <a:prstGeom prst="rect">
            <a:avLst/>
          </a:prstGeom>
        </p:spPr>
      </p:pic>
      <p:pic>
        <p:nvPicPr>
          <p:cNvPr id="14" name="Immagine 1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06813" y="1124964"/>
            <a:ext cx="2213799" cy="922725"/>
          </a:xfrm>
          <a:prstGeom prst="rect">
            <a:avLst/>
          </a:prstGeom>
        </p:spPr>
      </p:pic>
      <p:pic>
        <p:nvPicPr>
          <p:cNvPr id="15" name="Immagine 14"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1208" y="1124964"/>
            <a:ext cx="2213799" cy="922725"/>
          </a:xfrm>
          <a:prstGeom prst="rect">
            <a:avLst/>
          </a:prstGeom>
        </p:spPr>
      </p:pic>
      <p:sp>
        <p:nvSpPr>
          <p:cNvPr id="6" name="Segnaposto contenuto 5"/>
          <p:cNvSpPr>
            <a:spLocks noGrp="1"/>
          </p:cNvSpPr>
          <p:nvPr>
            <p:ph idx="1"/>
          </p:nvPr>
        </p:nvSpPr>
        <p:spPr>
          <a:xfrm>
            <a:off x="457199" y="2382813"/>
            <a:ext cx="7744543" cy="1120059"/>
          </a:xfrm>
        </p:spPr>
        <p:txBody>
          <a:bodyPr>
            <a:noAutofit/>
          </a:bodyPr>
          <a:lstStyle/>
          <a:p>
            <a:pPr marL="0" indent="0">
              <a:buNone/>
            </a:pPr>
            <a:r>
              <a:rPr lang="it-IT" sz="1600" dirty="0" smtClean="0">
                <a:solidFill>
                  <a:srgbClr val="FFFFFF"/>
                </a:solidFill>
                <a:latin typeface="Adobe Caslon Pro"/>
                <a:cs typeface="Adobe Caslon Pro"/>
              </a:rPr>
              <a:t>Saffo all’interno del </a:t>
            </a:r>
            <a:r>
              <a:rPr lang="it-IT" sz="1600" dirty="0" err="1">
                <a:solidFill>
                  <a:srgbClr val="FFFFFF"/>
                </a:solidFill>
                <a:latin typeface="Adobe Caslon Pro"/>
                <a:cs typeface="Adobe Caslon Pro"/>
              </a:rPr>
              <a:t>t</a:t>
            </a:r>
            <a:r>
              <a:rPr lang="it-IT" sz="1600" dirty="0" err="1" smtClean="0">
                <a:solidFill>
                  <a:srgbClr val="FFFFFF"/>
                </a:solidFill>
                <a:latin typeface="Adobe Caslon Pro"/>
                <a:cs typeface="Adobe Caslon Pro"/>
              </a:rPr>
              <a:t>ìaso</a:t>
            </a:r>
            <a:r>
              <a:rPr lang="it-IT" sz="1600" dirty="0" smtClean="0">
                <a:solidFill>
                  <a:srgbClr val="FFFFFF"/>
                </a:solidFill>
                <a:latin typeface="Adobe Caslon Pro"/>
                <a:cs typeface="Adobe Caslon Pro"/>
              </a:rPr>
              <a:t> è educatrice delle ragazze e al tempo stesso anche sacerdotessa di Afrodite. La principale divinità nominata nei carmi è proprio la dea dell’amore, che rivestiva un ruolo importante per la famiglia della poetessa. </a:t>
            </a:r>
          </a:p>
          <a:p>
            <a:pPr marL="0" indent="0">
              <a:buNone/>
            </a:pPr>
            <a:endParaRPr lang="it-IT" sz="1600" dirty="0" smtClean="0">
              <a:solidFill>
                <a:srgbClr val="FFFFFF"/>
              </a:solidFill>
              <a:latin typeface="Adobe Caslon Pro"/>
              <a:cs typeface="Adobe Caslon Pro"/>
            </a:endParaRPr>
          </a:p>
          <a:p>
            <a:pPr marL="0" indent="0">
              <a:buNone/>
            </a:pPr>
            <a:endParaRPr lang="it-IT" sz="1600" dirty="0">
              <a:solidFill>
                <a:srgbClr val="FFFFFF"/>
              </a:solidFill>
              <a:latin typeface="Adobe Caslon Pro"/>
              <a:cs typeface="Adobe Caslon Pro"/>
            </a:endParaRPr>
          </a:p>
        </p:txBody>
      </p:sp>
      <p:pic>
        <p:nvPicPr>
          <p:cNvPr id="7" name="Immagine 6" descr="saffo-ed-erinna_simeon-solom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3426" y="3318256"/>
            <a:ext cx="3468316" cy="3022059"/>
          </a:xfrm>
          <a:prstGeom prst="rect">
            <a:avLst/>
          </a:prstGeom>
          <a:ln>
            <a:noFill/>
          </a:ln>
          <a:effectLst>
            <a:softEdge rad="112500"/>
          </a:effectLst>
        </p:spPr>
      </p:pic>
      <p:sp>
        <p:nvSpPr>
          <p:cNvPr id="8" name="Rettangolo 7"/>
          <p:cNvSpPr/>
          <p:nvPr/>
        </p:nvSpPr>
        <p:spPr>
          <a:xfrm>
            <a:off x="457200" y="3361247"/>
            <a:ext cx="4163961" cy="1569660"/>
          </a:xfrm>
          <a:prstGeom prst="rect">
            <a:avLst/>
          </a:prstGeom>
        </p:spPr>
        <p:txBody>
          <a:bodyPr wrap="square">
            <a:spAutoFit/>
          </a:bodyPr>
          <a:lstStyle/>
          <a:p>
            <a:r>
              <a:rPr lang="it-IT" sz="1600" dirty="0">
                <a:solidFill>
                  <a:srgbClr val="FFFFFF"/>
                </a:solidFill>
                <a:latin typeface="Adobe Caslon Pro"/>
                <a:cs typeface="Adobe Caslon Pro"/>
              </a:rPr>
              <a:t>La valenza religiosa talvolta è soltanto implicita nella funzione paradigmatica dei miti descritti negli epitalami, come quello relativo alle nozze di Ettore e Andromaca, altre volte, invece, è esplicitata negli inni, in particolare nell’invocazione ad Afrodite.</a:t>
            </a:r>
            <a:endParaRPr lang="it-IT" sz="1600" dirty="0"/>
          </a:p>
        </p:txBody>
      </p:sp>
    </p:spTree>
    <p:extLst>
      <p:ext uri="{BB962C8B-B14F-4D97-AF65-F5344CB8AC3E}">
        <p14:creationId xmlns:p14="http://schemas.microsoft.com/office/powerpoint/2010/main" val="153832016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INNO AD AFRODITE </a:t>
            </a:r>
            <a:r>
              <a:rPr lang="it-IT" sz="1400" b="1" dirty="0" smtClean="0">
                <a:solidFill>
                  <a:schemeClr val="bg1"/>
                </a:solidFill>
                <a:latin typeface="Baskerville Old Face"/>
                <a:cs typeface="Baskerville Old Face"/>
              </a:rPr>
              <a:t>(fr.1)</a:t>
            </a:r>
            <a:endParaRPr lang="it-IT" sz="1400" b="1" dirty="0">
              <a:solidFill>
                <a:schemeClr val="bg1"/>
              </a:solidFill>
              <a:latin typeface="Baskerville Old Face"/>
              <a:cs typeface="Baskerville Old Face"/>
            </a:endParaRPr>
          </a:p>
        </p:txBody>
      </p:sp>
      <p:pic>
        <p:nvPicPr>
          <p:cNvPr id="11" name="Immagine 10" descr="greci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12" name="Immagine 11" descr="greci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9686" y="1124964"/>
            <a:ext cx="2213799" cy="922725"/>
          </a:xfrm>
          <a:prstGeom prst="rect">
            <a:avLst/>
          </a:prstGeom>
        </p:spPr>
      </p:pic>
      <p:pic>
        <p:nvPicPr>
          <p:cNvPr id="13" name="Immagine 12" descr="greci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95447" y="1124964"/>
            <a:ext cx="2213799" cy="922725"/>
          </a:xfrm>
          <a:prstGeom prst="rect">
            <a:avLst/>
          </a:prstGeom>
        </p:spPr>
      </p:pic>
      <p:pic>
        <p:nvPicPr>
          <p:cNvPr id="14" name="Immagine 13" descr="greci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06813" y="1124964"/>
            <a:ext cx="2213799" cy="922725"/>
          </a:xfrm>
          <a:prstGeom prst="rect">
            <a:avLst/>
          </a:prstGeom>
        </p:spPr>
      </p:pic>
      <p:pic>
        <p:nvPicPr>
          <p:cNvPr id="15" name="Immagine 14" descr="greci 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01208" y="1124964"/>
            <a:ext cx="2213799" cy="922725"/>
          </a:xfrm>
          <a:prstGeom prst="rect">
            <a:avLst/>
          </a:prstGeom>
        </p:spPr>
      </p:pic>
      <p:sp>
        <p:nvSpPr>
          <p:cNvPr id="3" name="Rettangolo 2"/>
          <p:cNvSpPr/>
          <p:nvPr/>
        </p:nvSpPr>
        <p:spPr>
          <a:xfrm>
            <a:off x="926138" y="2728141"/>
            <a:ext cx="1441420" cy="1477328"/>
          </a:xfrm>
          <a:prstGeom prst="rect">
            <a:avLst/>
          </a:prstGeom>
        </p:spPr>
        <p:txBody>
          <a:bodyPr wrap="none">
            <a:spAutoFit/>
          </a:bodyPr>
          <a:lstStyle/>
          <a:p>
            <a:pPr marL="342900" indent="-342900">
              <a:buFont typeface="+mj-lt"/>
              <a:buAutoNum type="arabicPeriod"/>
            </a:pPr>
            <a:r>
              <a:rPr lang="it-IT" b="1" dirty="0" err="1" smtClean="0">
                <a:solidFill>
                  <a:schemeClr val="bg1"/>
                </a:solidFill>
                <a:latin typeface="Calibri"/>
                <a:cs typeface="Calibri"/>
              </a:rPr>
              <a:t>Ἐ</a:t>
            </a:r>
            <a:r>
              <a:rPr lang="el-GR" b="1" dirty="0" smtClean="0">
                <a:solidFill>
                  <a:schemeClr val="bg1"/>
                </a:solidFill>
                <a:latin typeface="Calibri"/>
                <a:cs typeface="Calibri"/>
              </a:rPr>
              <a:t>πίκλησις</a:t>
            </a:r>
            <a:endParaRPr lang="it-IT" b="1" dirty="0" smtClean="0">
              <a:solidFill>
                <a:schemeClr val="bg1"/>
              </a:solidFill>
              <a:latin typeface="Calibri"/>
              <a:cs typeface="Calibri"/>
            </a:endParaRPr>
          </a:p>
          <a:p>
            <a:endParaRPr lang="it-IT" b="1" dirty="0">
              <a:solidFill>
                <a:schemeClr val="bg1"/>
              </a:solidFill>
              <a:latin typeface="Calibri"/>
              <a:cs typeface="Calibri"/>
            </a:endParaRPr>
          </a:p>
          <a:p>
            <a:pPr marL="342900" indent="-342900">
              <a:buFont typeface="+mj-lt"/>
              <a:buAutoNum type="arabicPeriod"/>
            </a:pPr>
            <a:r>
              <a:rPr lang="it-IT" b="1" dirty="0" err="1" smtClean="0">
                <a:solidFill>
                  <a:schemeClr val="bg1"/>
                </a:solidFill>
                <a:latin typeface="Calibri"/>
                <a:cs typeface="Calibri"/>
              </a:rPr>
              <a:t>Ὀ</a:t>
            </a:r>
            <a:r>
              <a:rPr lang="el-GR" b="1" dirty="0" smtClean="0">
                <a:solidFill>
                  <a:schemeClr val="bg1"/>
                </a:solidFill>
                <a:latin typeface="Calibri"/>
                <a:cs typeface="Calibri"/>
              </a:rPr>
              <a:t>μφαλός</a:t>
            </a:r>
            <a:endParaRPr lang="it-IT" b="1" dirty="0" smtClean="0">
              <a:solidFill>
                <a:schemeClr val="bg1"/>
              </a:solidFill>
              <a:latin typeface="Calibri"/>
              <a:cs typeface="Calibri"/>
            </a:endParaRPr>
          </a:p>
          <a:p>
            <a:endParaRPr lang="it-IT" b="1" dirty="0">
              <a:solidFill>
                <a:schemeClr val="bg1"/>
              </a:solidFill>
              <a:latin typeface="Calibri"/>
              <a:cs typeface="Calibri"/>
            </a:endParaRPr>
          </a:p>
          <a:p>
            <a:pPr marL="342900" indent="-342900">
              <a:buFont typeface="+mj-lt"/>
              <a:buAutoNum type="arabicPeriod"/>
            </a:pPr>
            <a:r>
              <a:rPr lang="it-IT" b="1" dirty="0" smtClean="0">
                <a:solidFill>
                  <a:schemeClr val="bg1"/>
                </a:solidFill>
                <a:latin typeface="Calibri"/>
                <a:cs typeface="Calibri"/>
              </a:rPr>
              <a:t>E</a:t>
            </a:r>
            <a:r>
              <a:rPr lang="el-GR" b="1" dirty="0" smtClean="0">
                <a:solidFill>
                  <a:schemeClr val="bg1"/>
                </a:solidFill>
                <a:latin typeface="Calibri"/>
                <a:cs typeface="Calibri"/>
              </a:rPr>
              <a:t>υχή</a:t>
            </a:r>
            <a:endParaRPr lang="it-IT" b="1" dirty="0" smtClean="0">
              <a:solidFill>
                <a:schemeClr val="bg1"/>
              </a:solidFill>
              <a:latin typeface="Calibri"/>
              <a:cs typeface="Calibri"/>
            </a:endParaRPr>
          </a:p>
        </p:txBody>
      </p:sp>
      <p:cxnSp>
        <p:nvCxnSpPr>
          <p:cNvPr id="5" name="Connettore 2 4"/>
          <p:cNvCxnSpPr/>
          <p:nvPr/>
        </p:nvCxnSpPr>
        <p:spPr>
          <a:xfrm>
            <a:off x="2470150" y="2949679"/>
            <a:ext cx="1049152" cy="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CasellaDiTesto 5"/>
          <p:cNvSpPr txBox="1"/>
          <p:nvPr/>
        </p:nvSpPr>
        <p:spPr>
          <a:xfrm>
            <a:off x="3700652" y="2765013"/>
            <a:ext cx="1405666" cy="369332"/>
          </a:xfrm>
          <a:prstGeom prst="rect">
            <a:avLst/>
          </a:prstGeom>
          <a:noFill/>
        </p:spPr>
        <p:txBody>
          <a:bodyPr wrap="none" rtlCol="0">
            <a:spAutoFit/>
          </a:bodyPr>
          <a:lstStyle/>
          <a:p>
            <a:r>
              <a:rPr lang="it-IT" dirty="0">
                <a:solidFill>
                  <a:srgbClr val="FFFFFF"/>
                </a:solidFill>
                <a:latin typeface="Adobe Caslon Pro"/>
                <a:cs typeface="Adobe Caslon Pro"/>
              </a:rPr>
              <a:t>l</a:t>
            </a:r>
            <a:r>
              <a:rPr lang="it-IT" dirty="0" smtClean="0">
                <a:solidFill>
                  <a:srgbClr val="FFFFFF"/>
                </a:solidFill>
                <a:latin typeface="Adobe Caslon Pro"/>
                <a:cs typeface="Adobe Caslon Pro"/>
              </a:rPr>
              <a:t>’invocazione</a:t>
            </a:r>
            <a:r>
              <a:rPr lang="it-IT" dirty="0" smtClean="0">
                <a:latin typeface="Adobe Caslon Pro"/>
                <a:cs typeface="Adobe Caslon Pro"/>
              </a:rPr>
              <a:t> </a:t>
            </a:r>
            <a:endParaRPr lang="it-IT" dirty="0">
              <a:latin typeface="Adobe Caslon Pro"/>
              <a:cs typeface="Adobe Caslon Pro"/>
            </a:endParaRPr>
          </a:p>
        </p:txBody>
      </p:sp>
      <p:cxnSp>
        <p:nvCxnSpPr>
          <p:cNvPr id="16" name="Connettore 2 15"/>
          <p:cNvCxnSpPr/>
          <p:nvPr/>
        </p:nvCxnSpPr>
        <p:spPr>
          <a:xfrm>
            <a:off x="2470150" y="3467512"/>
            <a:ext cx="1049152" cy="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CasellaDiTesto 16"/>
          <p:cNvSpPr txBox="1"/>
          <p:nvPr/>
        </p:nvSpPr>
        <p:spPr>
          <a:xfrm>
            <a:off x="3700652" y="3298412"/>
            <a:ext cx="2674681" cy="369332"/>
          </a:xfrm>
          <a:prstGeom prst="rect">
            <a:avLst/>
          </a:prstGeom>
          <a:noFill/>
        </p:spPr>
        <p:txBody>
          <a:bodyPr wrap="none" rtlCol="0">
            <a:spAutoFit/>
          </a:bodyPr>
          <a:lstStyle/>
          <a:p>
            <a:r>
              <a:rPr lang="it-IT" dirty="0" smtClean="0">
                <a:solidFill>
                  <a:srgbClr val="FFFFFF"/>
                </a:solidFill>
                <a:latin typeface="Adobe Caslon Pro"/>
                <a:cs typeface="Adobe Caslon Pro"/>
              </a:rPr>
              <a:t>la parte narrativa dell’inno </a:t>
            </a:r>
            <a:endParaRPr lang="it-IT" dirty="0">
              <a:solidFill>
                <a:srgbClr val="FFFFFF"/>
              </a:solidFill>
              <a:latin typeface="Adobe Caslon Pro"/>
              <a:cs typeface="Adobe Caslon Pro"/>
            </a:endParaRPr>
          </a:p>
        </p:txBody>
      </p:sp>
      <p:cxnSp>
        <p:nvCxnSpPr>
          <p:cNvPr id="18" name="Connettore 2 17"/>
          <p:cNvCxnSpPr/>
          <p:nvPr/>
        </p:nvCxnSpPr>
        <p:spPr>
          <a:xfrm>
            <a:off x="2470150" y="4018658"/>
            <a:ext cx="1049152" cy="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CasellaDiTesto 18"/>
          <p:cNvSpPr txBox="1"/>
          <p:nvPr/>
        </p:nvSpPr>
        <p:spPr>
          <a:xfrm>
            <a:off x="3700652" y="3761348"/>
            <a:ext cx="3832496" cy="646331"/>
          </a:xfrm>
          <a:prstGeom prst="rect">
            <a:avLst/>
          </a:prstGeom>
          <a:noFill/>
        </p:spPr>
        <p:txBody>
          <a:bodyPr wrap="square" rtlCol="0">
            <a:spAutoFit/>
          </a:bodyPr>
          <a:lstStyle/>
          <a:p>
            <a:r>
              <a:rPr lang="it-IT" dirty="0">
                <a:solidFill>
                  <a:srgbClr val="FFFFFF"/>
                </a:solidFill>
                <a:latin typeface="Adobe Caslon Pro"/>
                <a:cs typeface="Adobe Caslon Pro"/>
              </a:rPr>
              <a:t>l</a:t>
            </a:r>
            <a:r>
              <a:rPr lang="it-IT" dirty="0" smtClean="0">
                <a:solidFill>
                  <a:srgbClr val="FFFFFF"/>
                </a:solidFill>
                <a:latin typeface="Adobe Caslon Pro"/>
                <a:cs typeface="Adobe Caslon Pro"/>
              </a:rPr>
              <a:t>a preghiera vera e propria, la richiesta da parte del fedele  </a:t>
            </a:r>
            <a:endParaRPr lang="it-IT" dirty="0">
              <a:solidFill>
                <a:srgbClr val="FFFFFF"/>
              </a:solidFill>
              <a:latin typeface="Adobe Caslon Pro"/>
              <a:cs typeface="Adobe Caslon Pro"/>
            </a:endParaRPr>
          </a:p>
        </p:txBody>
      </p:sp>
      <p:sp>
        <p:nvSpPr>
          <p:cNvPr id="9" name="CasellaDiTesto 8"/>
          <p:cNvSpPr txBox="1"/>
          <p:nvPr/>
        </p:nvSpPr>
        <p:spPr>
          <a:xfrm>
            <a:off x="5085401" y="5284839"/>
            <a:ext cx="3031613" cy="1200329"/>
          </a:xfrm>
          <a:prstGeom prst="rect">
            <a:avLst/>
          </a:prstGeom>
          <a:solidFill>
            <a:srgbClr val="262626"/>
          </a:solidFill>
        </p:spPr>
        <p:txBody>
          <a:bodyPr wrap="square" rtlCol="0">
            <a:spAutoFit/>
          </a:bodyPr>
          <a:lstStyle/>
          <a:p>
            <a:pPr marL="285750" indent="-285750">
              <a:buFont typeface="Arial"/>
              <a:buChar char="•"/>
            </a:pPr>
            <a:r>
              <a:rPr lang="el-GR" dirty="0">
                <a:solidFill>
                  <a:srgbClr val="FFFFFF"/>
                </a:solidFill>
                <a:latin typeface="Calibri"/>
                <a:cs typeface="Calibri"/>
              </a:rPr>
              <a:t>λίσσομαί </a:t>
            </a:r>
            <a:r>
              <a:rPr lang="el-GR" dirty="0" smtClean="0">
                <a:solidFill>
                  <a:srgbClr val="FFFFFF"/>
                </a:solidFill>
                <a:latin typeface="Calibri"/>
                <a:cs typeface="Calibri"/>
              </a:rPr>
              <a:t>σε</a:t>
            </a:r>
            <a:endParaRPr lang="it-IT" dirty="0" smtClean="0">
              <a:solidFill>
                <a:srgbClr val="FFFFFF"/>
              </a:solidFill>
              <a:latin typeface="Calibri"/>
              <a:cs typeface="Calibri"/>
            </a:endParaRPr>
          </a:p>
          <a:p>
            <a:pPr marL="285750" indent="-285750">
              <a:buFont typeface="Arial"/>
              <a:buChar char="•"/>
            </a:pPr>
            <a:r>
              <a:rPr lang="el-GR" dirty="0" smtClean="0">
                <a:solidFill>
                  <a:srgbClr val="FFFFFF"/>
                </a:solidFill>
                <a:cs typeface="Calibri"/>
              </a:rPr>
              <a:t>θυμός</a:t>
            </a:r>
            <a:endParaRPr lang="it-IT" dirty="0">
              <a:solidFill>
                <a:srgbClr val="FFFFFF"/>
              </a:solidFill>
              <a:cs typeface="Calibri"/>
            </a:endParaRPr>
          </a:p>
          <a:p>
            <a:pPr marL="285750" indent="-285750">
              <a:buFont typeface="Arial"/>
              <a:buChar char="•"/>
            </a:pPr>
            <a:r>
              <a:rPr lang="el-GR" dirty="0" smtClean="0">
                <a:solidFill>
                  <a:srgbClr val="FFFFFF"/>
                </a:solidFill>
                <a:latin typeface="Calibri"/>
                <a:cs typeface="Calibri"/>
              </a:rPr>
              <a:t>τὰς </a:t>
            </a:r>
            <a:r>
              <a:rPr lang="el-GR" dirty="0">
                <a:solidFill>
                  <a:srgbClr val="FFFFFF"/>
                </a:solidFill>
                <a:latin typeface="Calibri"/>
                <a:cs typeface="Calibri"/>
              </a:rPr>
              <a:t>ἔμας αὔδας </a:t>
            </a:r>
            <a:r>
              <a:rPr lang="el-GR" dirty="0" smtClean="0">
                <a:solidFill>
                  <a:srgbClr val="FFFFFF"/>
                </a:solidFill>
                <a:latin typeface="Calibri"/>
                <a:cs typeface="Calibri"/>
              </a:rPr>
              <a:t>ἀίοισα</a:t>
            </a:r>
            <a:endParaRPr lang="it-IT" dirty="0" smtClean="0">
              <a:solidFill>
                <a:srgbClr val="FFFFFF"/>
              </a:solidFill>
              <a:latin typeface="Calibri"/>
              <a:cs typeface="Calibri"/>
            </a:endParaRPr>
          </a:p>
          <a:p>
            <a:pPr marL="285750" indent="-285750">
              <a:buFont typeface="Arial"/>
              <a:buChar char="•"/>
            </a:pPr>
            <a:r>
              <a:rPr lang="el-GR" dirty="0" smtClean="0">
                <a:solidFill>
                  <a:srgbClr val="FFFFFF"/>
                </a:solidFill>
                <a:latin typeface="Calibri"/>
                <a:cs typeface="Calibri"/>
              </a:rPr>
              <a:t>δ</a:t>
            </a:r>
            <a:r>
              <a:rPr lang="el-GR" dirty="0">
                <a:solidFill>
                  <a:srgbClr val="FFFFFF"/>
                </a:solidFill>
                <a:latin typeface="Calibri"/>
                <a:cs typeface="Calibri"/>
              </a:rPr>
              <a:t>' </a:t>
            </a:r>
            <a:r>
              <a:rPr lang="el-GR" dirty="0" smtClean="0">
                <a:solidFill>
                  <a:srgbClr val="FFFFFF"/>
                </a:solidFill>
                <a:latin typeface="Calibri"/>
                <a:cs typeface="Calibri"/>
              </a:rPr>
              <a:t>αὔτα</a:t>
            </a:r>
            <a:r>
              <a:rPr lang="it-IT" dirty="0" smtClean="0">
                <a:solidFill>
                  <a:srgbClr val="FFFFFF"/>
                </a:solidFill>
                <a:latin typeface="Calibri"/>
                <a:cs typeface="Calibri"/>
              </a:rPr>
              <a:t> </a:t>
            </a:r>
            <a:r>
              <a:rPr lang="el-GR" dirty="0" smtClean="0">
                <a:solidFill>
                  <a:srgbClr val="FFFFFF"/>
                </a:solidFill>
                <a:latin typeface="Calibri"/>
                <a:cs typeface="Calibri"/>
              </a:rPr>
              <a:t>σύμμαχος ἔσσο</a:t>
            </a:r>
            <a:endParaRPr lang="it-IT" dirty="0" smtClean="0">
              <a:solidFill>
                <a:srgbClr val="FFFFFF"/>
              </a:solidFill>
              <a:latin typeface="Calibri"/>
              <a:cs typeface="Calibri"/>
            </a:endParaRPr>
          </a:p>
        </p:txBody>
      </p:sp>
      <p:cxnSp>
        <p:nvCxnSpPr>
          <p:cNvPr id="20" name="Connettore 2 19"/>
          <p:cNvCxnSpPr/>
          <p:nvPr/>
        </p:nvCxnSpPr>
        <p:spPr>
          <a:xfrm>
            <a:off x="3700652" y="4776839"/>
            <a:ext cx="813993" cy="508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4589760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INNO AD AFRODITE </a:t>
            </a:r>
            <a:r>
              <a:rPr lang="it-IT" sz="1400" b="1" dirty="0" smtClean="0">
                <a:solidFill>
                  <a:schemeClr val="bg1"/>
                </a:solidFill>
                <a:latin typeface="Baskerville Old Face"/>
                <a:cs typeface="Baskerville Old Face"/>
              </a:rPr>
              <a:t>(fr.1)</a:t>
            </a:r>
            <a:endParaRPr lang="it-IT" sz="1400" b="1" dirty="0">
              <a:solidFill>
                <a:schemeClr val="bg1"/>
              </a:solidFill>
              <a:latin typeface="Baskerville Old Face"/>
              <a:cs typeface="Baskerville Old Face"/>
            </a:endParaRPr>
          </a:p>
        </p:txBody>
      </p:sp>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9686" y="1124964"/>
            <a:ext cx="2213799" cy="922725"/>
          </a:xfrm>
          <a:prstGeom prst="rect">
            <a:avLst/>
          </a:prstGeom>
        </p:spPr>
      </p:pic>
      <p:pic>
        <p:nvPicPr>
          <p:cNvPr id="13" name="Immagine 12"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5447" y="1124964"/>
            <a:ext cx="2213799" cy="922725"/>
          </a:xfrm>
          <a:prstGeom prst="rect">
            <a:avLst/>
          </a:prstGeom>
        </p:spPr>
      </p:pic>
      <p:pic>
        <p:nvPicPr>
          <p:cNvPr id="14" name="Immagine 1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06813" y="1124964"/>
            <a:ext cx="2213799" cy="922725"/>
          </a:xfrm>
          <a:prstGeom prst="rect">
            <a:avLst/>
          </a:prstGeom>
        </p:spPr>
      </p:pic>
      <p:pic>
        <p:nvPicPr>
          <p:cNvPr id="15" name="Immagine 14"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1208" y="1124964"/>
            <a:ext cx="2213799" cy="922725"/>
          </a:xfrm>
          <a:prstGeom prst="rect">
            <a:avLst/>
          </a:prstGeom>
        </p:spPr>
      </p:pic>
      <p:sp>
        <p:nvSpPr>
          <p:cNvPr id="7" name="CasellaDiTesto 6"/>
          <p:cNvSpPr txBox="1"/>
          <p:nvPr/>
        </p:nvSpPr>
        <p:spPr>
          <a:xfrm>
            <a:off x="715850" y="2551837"/>
            <a:ext cx="4050625" cy="3539430"/>
          </a:xfrm>
          <a:prstGeom prst="rect">
            <a:avLst/>
          </a:prstGeom>
          <a:noFill/>
        </p:spPr>
        <p:txBody>
          <a:bodyPr wrap="none" rtlCol="0">
            <a:spAutoFit/>
          </a:bodyPr>
          <a:lstStyle/>
          <a:p>
            <a:r>
              <a:rPr lang="it-IT" sz="1600" u="sng" dirty="0">
                <a:solidFill>
                  <a:schemeClr val="tx1">
                    <a:lumMod val="85000"/>
                    <a:lumOff val="15000"/>
                  </a:schemeClr>
                </a:solidFill>
                <a:latin typeface="Apple Chancery"/>
                <a:cs typeface="Apple Chancery"/>
              </a:rPr>
              <a:t>Afrodite immortale</a:t>
            </a:r>
            <a:r>
              <a:rPr lang="it-IT" sz="1600" u="sng" dirty="0">
                <a:solidFill>
                  <a:srgbClr val="FFFFFF"/>
                </a:solidFill>
                <a:latin typeface="Apple Chancery"/>
                <a:cs typeface="Apple Chancery"/>
              </a:rPr>
              <a:t>,</a:t>
            </a:r>
            <a:r>
              <a:rPr lang="it-IT" sz="1600" dirty="0">
                <a:solidFill>
                  <a:srgbClr val="FFFFFF"/>
                </a:solidFill>
                <a:latin typeface="Apple Chancery"/>
                <a:cs typeface="Apple Chancery"/>
              </a:rPr>
              <a:t> che siedi</a:t>
            </a:r>
          </a:p>
          <a:p>
            <a:r>
              <a:rPr lang="it-IT" sz="1600" dirty="0">
                <a:solidFill>
                  <a:srgbClr val="FFFFFF"/>
                </a:solidFill>
                <a:latin typeface="Apple Chancery"/>
                <a:cs typeface="Apple Chancery"/>
              </a:rPr>
              <a:t>sopra il trono intarsiato,</a:t>
            </a:r>
          </a:p>
          <a:p>
            <a:r>
              <a:rPr lang="it-IT" sz="1600" dirty="0">
                <a:solidFill>
                  <a:srgbClr val="FFFFFF"/>
                </a:solidFill>
                <a:latin typeface="Apple Chancery"/>
                <a:cs typeface="Apple Chancery"/>
              </a:rPr>
              <a:t>figlia di Zeus, tessitrice d’inganni, </a:t>
            </a:r>
          </a:p>
          <a:p>
            <a:r>
              <a:rPr lang="it-IT" sz="1600" u="sng" dirty="0">
                <a:solidFill>
                  <a:srgbClr val="262626"/>
                </a:solidFill>
                <a:latin typeface="Apple Chancery"/>
                <a:cs typeface="Apple Chancery"/>
              </a:rPr>
              <a:t>ti supplico: </a:t>
            </a:r>
            <a:r>
              <a:rPr lang="it-IT" sz="1600" dirty="0">
                <a:solidFill>
                  <a:srgbClr val="FFFFFF"/>
                </a:solidFill>
                <a:latin typeface="Apple Chancery"/>
                <a:cs typeface="Apple Chancery"/>
              </a:rPr>
              <a:t>non domare il mio cuore</a:t>
            </a:r>
          </a:p>
          <a:p>
            <a:r>
              <a:rPr lang="it-IT" sz="1600" dirty="0">
                <a:solidFill>
                  <a:srgbClr val="FFFFFF"/>
                </a:solidFill>
                <a:latin typeface="Apple Chancery"/>
                <a:cs typeface="Apple Chancery"/>
              </a:rPr>
              <a:t>con ansie, tormenti, o divina,</a:t>
            </a:r>
          </a:p>
          <a:p>
            <a:r>
              <a:rPr lang="it-IT" sz="1600" u="sng" dirty="0">
                <a:solidFill>
                  <a:srgbClr val="262626"/>
                </a:solidFill>
                <a:latin typeface="Apple Chancery"/>
                <a:cs typeface="Apple Chancery"/>
              </a:rPr>
              <a:t>vienimi accanto</a:t>
            </a:r>
            <a:r>
              <a:rPr lang="it-IT" sz="1600" u="sng" dirty="0">
                <a:solidFill>
                  <a:srgbClr val="000000"/>
                </a:solidFill>
                <a:latin typeface="Apple Chancery"/>
                <a:cs typeface="Apple Chancery"/>
              </a:rPr>
              <a:t>, come una volta</a:t>
            </a:r>
          </a:p>
          <a:p>
            <a:r>
              <a:rPr lang="it-IT" sz="1600" dirty="0">
                <a:solidFill>
                  <a:srgbClr val="FFFFFF"/>
                </a:solidFill>
                <a:latin typeface="Apple Chancery"/>
                <a:cs typeface="Apple Chancery"/>
              </a:rPr>
              <a:t>quando udito il mio grido lontano </a:t>
            </a:r>
          </a:p>
          <a:p>
            <a:r>
              <a:rPr lang="it-IT" sz="1600" dirty="0">
                <a:solidFill>
                  <a:srgbClr val="FFFFFF"/>
                </a:solidFill>
                <a:latin typeface="Apple Chancery"/>
                <a:cs typeface="Apple Chancery"/>
              </a:rPr>
              <a:t>mi hai ascoltata: giungesti </a:t>
            </a:r>
          </a:p>
          <a:p>
            <a:r>
              <a:rPr lang="it-IT" sz="1600" dirty="0">
                <a:solidFill>
                  <a:srgbClr val="FFFFFF"/>
                </a:solidFill>
                <a:latin typeface="Apple Chancery"/>
                <a:cs typeface="Apple Chancery"/>
              </a:rPr>
              <a:t>lasciando la casa d’oro del padre,</a:t>
            </a:r>
          </a:p>
          <a:p>
            <a:r>
              <a:rPr lang="it-IT" sz="1600" dirty="0">
                <a:solidFill>
                  <a:srgbClr val="FFFFFF"/>
                </a:solidFill>
                <a:latin typeface="Apple Chancery"/>
                <a:cs typeface="Apple Chancery"/>
              </a:rPr>
              <a:t>aggiogasti il tuo carro</a:t>
            </a:r>
            <a:r>
              <a:rPr lang="it-IT" sz="1600" dirty="0" smtClean="0">
                <a:solidFill>
                  <a:srgbClr val="FFFFFF"/>
                </a:solidFill>
                <a:latin typeface="Apple Chancery"/>
                <a:cs typeface="Apple Chancery"/>
              </a:rPr>
              <a:t>.</a:t>
            </a:r>
          </a:p>
          <a:p>
            <a:r>
              <a:rPr lang="it-IT" sz="1600" dirty="0">
                <a:solidFill>
                  <a:srgbClr val="FFFFFF"/>
                </a:solidFill>
                <a:latin typeface="Apple Chancery"/>
                <a:cs typeface="Apple Chancery"/>
              </a:rPr>
              <a:t>Sopra la terra bruna ti conducevano i passeri</a:t>
            </a:r>
          </a:p>
          <a:p>
            <a:r>
              <a:rPr lang="it-IT" sz="1600" dirty="0">
                <a:solidFill>
                  <a:srgbClr val="FFFFFF"/>
                </a:solidFill>
                <a:latin typeface="Apple Chancery"/>
                <a:cs typeface="Apple Chancery"/>
              </a:rPr>
              <a:t>belli, veloci, battevano rapidi le ali</a:t>
            </a:r>
          </a:p>
          <a:p>
            <a:r>
              <a:rPr lang="it-IT" sz="1600" dirty="0">
                <a:solidFill>
                  <a:srgbClr val="FFFFFF"/>
                </a:solidFill>
                <a:latin typeface="Apple Chancery"/>
                <a:cs typeface="Apple Chancery"/>
              </a:rPr>
              <a:t>nell’abisso del cielo.</a:t>
            </a:r>
          </a:p>
          <a:p>
            <a:r>
              <a:rPr lang="it-IT" sz="1600" dirty="0">
                <a:solidFill>
                  <a:srgbClr val="FFFFFF"/>
                </a:solidFill>
                <a:latin typeface="Apple Chancery"/>
                <a:cs typeface="Apple Chancery"/>
              </a:rPr>
              <a:t>In un attimo, furono qui! </a:t>
            </a:r>
            <a:r>
              <a:rPr lang="it-IT" sz="1600" u="sng" dirty="0">
                <a:solidFill>
                  <a:srgbClr val="262626"/>
                </a:solidFill>
                <a:latin typeface="Apple Chancery"/>
                <a:cs typeface="Apple Chancery"/>
              </a:rPr>
              <a:t>E tu, beata</a:t>
            </a:r>
            <a:r>
              <a:rPr lang="it-IT" sz="1600" u="sng" dirty="0" smtClean="0">
                <a:solidFill>
                  <a:srgbClr val="262626"/>
                </a:solidFill>
                <a:latin typeface="Apple Chancery"/>
                <a:cs typeface="Apple Chancery"/>
              </a:rPr>
              <a:t>,</a:t>
            </a:r>
            <a:endParaRPr lang="it-IT" sz="1600" u="sng" dirty="0">
              <a:solidFill>
                <a:srgbClr val="262626"/>
              </a:solidFill>
              <a:latin typeface="Apple Chancery"/>
              <a:cs typeface="Apple Chancery"/>
            </a:endParaRPr>
          </a:p>
        </p:txBody>
      </p:sp>
      <p:sp>
        <p:nvSpPr>
          <p:cNvPr id="8" name="Rettangolo 7"/>
          <p:cNvSpPr/>
          <p:nvPr/>
        </p:nvSpPr>
        <p:spPr>
          <a:xfrm>
            <a:off x="5189528" y="2551837"/>
            <a:ext cx="4572000" cy="3539430"/>
          </a:xfrm>
          <a:prstGeom prst="rect">
            <a:avLst/>
          </a:prstGeom>
        </p:spPr>
        <p:txBody>
          <a:bodyPr>
            <a:spAutoFit/>
          </a:bodyPr>
          <a:lstStyle/>
          <a:p>
            <a:r>
              <a:rPr lang="it-IT" sz="1600" u="sng" dirty="0">
                <a:solidFill>
                  <a:srgbClr val="262626"/>
                </a:solidFill>
                <a:latin typeface="Apple Chancery"/>
                <a:cs typeface="Apple Chancery"/>
              </a:rPr>
              <a:t>e sorridendo nel volto immortale,</a:t>
            </a:r>
          </a:p>
          <a:p>
            <a:r>
              <a:rPr lang="it-IT" sz="1600" dirty="0">
                <a:solidFill>
                  <a:srgbClr val="FFFFFF"/>
                </a:solidFill>
                <a:latin typeface="Apple Chancery"/>
                <a:cs typeface="Apple Chancery"/>
              </a:rPr>
              <a:t>hai chiesto perché ancora soffrivo</a:t>
            </a:r>
          </a:p>
          <a:p>
            <a:r>
              <a:rPr lang="it-IT" sz="1600" dirty="0">
                <a:solidFill>
                  <a:srgbClr val="FFFFFF"/>
                </a:solidFill>
                <a:latin typeface="Apple Chancery"/>
                <a:cs typeface="Apple Chancery"/>
              </a:rPr>
              <a:t>e perché ancora chiamavo </a:t>
            </a:r>
          </a:p>
          <a:p>
            <a:r>
              <a:rPr lang="it-IT" sz="1600" dirty="0">
                <a:solidFill>
                  <a:srgbClr val="FFFFFF"/>
                </a:solidFill>
                <a:latin typeface="Apple Chancery"/>
                <a:cs typeface="Apple Chancery"/>
              </a:rPr>
              <a:t>e che cosa voleva sopra ogni cosa il mio </a:t>
            </a:r>
          </a:p>
          <a:p>
            <a:r>
              <a:rPr lang="it-IT" sz="1600" dirty="0">
                <a:solidFill>
                  <a:srgbClr val="FFFFFF"/>
                </a:solidFill>
                <a:latin typeface="Apple Chancery"/>
                <a:cs typeface="Apple Chancery"/>
              </a:rPr>
              <a:t>cuore folle. “E chi ancora devo convincere</a:t>
            </a:r>
          </a:p>
          <a:p>
            <a:r>
              <a:rPr lang="it-IT" sz="1600" dirty="0">
                <a:solidFill>
                  <a:srgbClr val="FFFFFF"/>
                </a:solidFill>
                <a:latin typeface="Apple Chancery"/>
                <a:cs typeface="Apple Chancery"/>
              </a:rPr>
              <a:t>ad accettare il tuo amore? </a:t>
            </a:r>
          </a:p>
          <a:p>
            <a:r>
              <a:rPr lang="it-IT" sz="1600" dirty="0">
                <a:solidFill>
                  <a:srgbClr val="FFFFFF"/>
                </a:solidFill>
                <a:latin typeface="Apple Chancery"/>
                <a:cs typeface="Apple Chancery"/>
              </a:rPr>
              <a:t>Saffo, chi ti fa torto?</a:t>
            </a:r>
          </a:p>
          <a:p>
            <a:r>
              <a:rPr lang="it-IT" sz="1600" dirty="0">
                <a:solidFill>
                  <a:srgbClr val="FFFFFF"/>
                </a:solidFill>
                <a:latin typeface="Apple Chancery"/>
                <a:cs typeface="Apple Chancery"/>
              </a:rPr>
              <a:t>Se ora fugge presto inseguirà</a:t>
            </a:r>
          </a:p>
          <a:p>
            <a:r>
              <a:rPr lang="it-IT" sz="1600" dirty="0" smtClean="0">
                <a:solidFill>
                  <a:schemeClr val="bg1"/>
                </a:solidFill>
                <a:latin typeface="Apple Chancery"/>
                <a:cs typeface="Apple Chancery"/>
              </a:rPr>
              <a:t>se </a:t>
            </a:r>
            <a:r>
              <a:rPr lang="it-IT" sz="1600" dirty="0">
                <a:solidFill>
                  <a:schemeClr val="bg1"/>
                </a:solidFill>
                <a:latin typeface="Apple Chancery"/>
                <a:cs typeface="Apple Chancery"/>
              </a:rPr>
              <a:t>respinge i tuoi doni poi ne offrirà</a:t>
            </a:r>
          </a:p>
          <a:p>
            <a:r>
              <a:rPr lang="it-IT" sz="1600" dirty="0">
                <a:solidFill>
                  <a:schemeClr val="bg1"/>
                </a:solidFill>
                <a:latin typeface="Apple Chancery"/>
                <a:cs typeface="Apple Chancery"/>
              </a:rPr>
              <a:t>e se non ti ama presto ti </a:t>
            </a:r>
            <a:r>
              <a:rPr lang="it-IT" sz="1600" dirty="0" smtClean="0">
                <a:solidFill>
                  <a:schemeClr val="bg1"/>
                </a:solidFill>
                <a:latin typeface="Apple Chancery"/>
                <a:cs typeface="Apple Chancery"/>
              </a:rPr>
              <a:t>amerà </a:t>
            </a:r>
          </a:p>
          <a:p>
            <a:r>
              <a:rPr lang="it-IT" sz="1600" dirty="0" smtClean="0">
                <a:solidFill>
                  <a:schemeClr val="bg1"/>
                </a:solidFill>
                <a:latin typeface="Apple Chancery"/>
                <a:cs typeface="Apple Chancery"/>
              </a:rPr>
              <a:t>pur </a:t>
            </a:r>
            <a:r>
              <a:rPr lang="it-IT" sz="1600" dirty="0">
                <a:solidFill>
                  <a:schemeClr val="bg1"/>
                </a:solidFill>
                <a:latin typeface="Apple Chancery"/>
                <a:cs typeface="Apple Chancery"/>
              </a:rPr>
              <a:t>se non vuole”. </a:t>
            </a:r>
          </a:p>
          <a:p>
            <a:r>
              <a:rPr lang="it-IT" sz="1600" u="sng" dirty="0">
                <a:solidFill>
                  <a:schemeClr val="tx1">
                    <a:lumMod val="85000"/>
                    <a:lumOff val="15000"/>
                  </a:schemeClr>
                </a:solidFill>
                <a:latin typeface="Apple Chancery"/>
                <a:cs typeface="Apple Chancery"/>
              </a:rPr>
              <a:t>Vieni ancora, liberami dal penoso tormento, </a:t>
            </a:r>
          </a:p>
          <a:p>
            <a:r>
              <a:rPr lang="it-IT" sz="1600" u="sng" dirty="0">
                <a:solidFill>
                  <a:schemeClr val="tx1">
                    <a:lumMod val="85000"/>
                    <a:lumOff val="15000"/>
                  </a:schemeClr>
                </a:solidFill>
                <a:latin typeface="Apple Chancery"/>
                <a:cs typeface="Apple Chancery"/>
              </a:rPr>
              <a:t>e quello che il mio cuore desidera,</a:t>
            </a:r>
          </a:p>
          <a:p>
            <a:r>
              <a:rPr lang="it-IT" sz="1600" u="sng" dirty="0">
                <a:solidFill>
                  <a:schemeClr val="tx1">
                    <a:lumMod val="85000"/>
                    <a:lumOff val="15000"/>
                  </a:schemeClr>
                </a:solidFill>
                <a:latin typeface="Apple Chancery"/>
                <a:cs typeface="Apple Chancery"/>
              </a:rPr>
              <a:t>compilo: sii mia alleata! </a:t>
            </a:r>
          </a:p>
        </p:txBody>
      </p:sp>
      <p:sp>
        <p:nvSpPr>
          <p:cNvPr id="3" name="Parentesi quadra aperta 2"/>
          <p:cNvSpPr/>
          <p:nvPr/>
        </p:nvSpPr>
        <p:spPr>
          <a:xfrm>
            <a:off x="483419" y="2551837"/>
            <a:ext cx="237613" cy="152855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7" name="Parentesi quadra aperta 16"/>
          <p:cNvSpPr/>
          <p:nvPr/>
        </p:nvSpPr>
        <p:spPr>
          <a:xfrm>
            <a:off x="483419" y="4138107"/>
            <a:ext cx="237613" cy="1953159"/>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8" name="Parentesi quadra aperta 17"/>
          <p:cNvSpPr/>
          <p:nvPr/>
        </p:nvSpPr>
        <p:spPr>
          <a:xfrm>
            <a:off x="4841856" y="2551837"/>
            <a:ext cx="237613" cy="270022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9" name="Parentesi quadra aperta 18"/>
          <p:cNvSpPr/>
          <p:nvPr/>
        </p:nvSpPr>
        <p:spPr>
          <a:xfrm>
            <a:off x="4850315" y="5317978"/>
            <a:ext cx="237613" cy="773287"/>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56254850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87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ALTRE DIVINITÀ</a:t>
            </a:r>
            <a:endParaRPr lang="it-IT" sz="3200" b="1" dirty="0">
              <a:solidFill>
                <a:schemeClr val="bg1"/>
              </a:solidFill>
              <a:latin typeface="Baskerville Old Face"/>
              <a:cs typeface="Baskerville Old Face"/>
            </a:endParaRPr>
          </a:p>
        </p:txBody>
      </p:sp>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89686" y="1124964"/>
            <a:ext cx="2213799" cy="922725"/>
          </a:xfrm>
          <a:prstGeom prst="rect">
            <a:avLst/>
          </a:prstGeom>
        </p:spPr>
      </p:pic>
      <p:pic>
        <p:nvPicPr>
          <p:cNvPr id="13" name="Immagine 12"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5447" y="1124964"/>
            <a:ext cx="2213799" cy="922725"/>
          </a:xfrm>
          <a:prstGeom prst="rect">
            <a:avLst/>
          </a:prstGeom>
        </p:spPr>
      </p:pic>
      <p:pic>
        <p:nvPicPr>
          <p:cNvPr id="14" name="Immagine 1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06813" y="1124964"/>
            <a:ext cx="2213799" cy="922725"/>
          </a:xfrm>
          <a:prstGeom prst="rect">
            <a:avLst/>
          </a:prstGeom>
        </p:spPr>
      </p:pic>
      <p:pic>
        <p:nvPicPr>
          <p:cNvPr id="15" name="Immagine 14"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01208" y="1124964"/>
            <a:ext cx="2213799" cy="922725"/>
          </a:xfrm>
          <a:prstGeom prst="rect">
            <a:avLst/>
          </a:prstGeom>
        </p:spPr>
      </p:pic>
      <p:sp>
        <p:nvSpPr>
          <p:cNvPr id="3" name="CasellaDiTesto 2"/>
          <p:cNvSpPr txBox="1"/>
          <p:nvPr/>
        </p:nvSpPr>
        <p:spPr>
          <a:xfrm>
            <a:off x="503355" y="2458065"/>
            <a:ext cx="7800259" cy="830997"/>
          </a:xfrm>
          <a:prstGeom prst="rect">
            <a:avLst/>
          </a:prstGeom>
          <a:noFill/>
        </p:spPr>
        <p:txBody>
          <a:bodyPr wrap="square" rtlCol="0">
            <a:spAutoFit/>
          </a:bodyPr>
          <a:lstStyle/>
          <a:p>
            <a:r>
              <a:rPr lang="it-IT" sz="1600" dirty="0">
                <a:solidFill>
                  <a:srgbClr val="FFFFFF"/>
                </a:solidFill>
                <a:latin typeface="Adobe Caslon Pro"/>
                <a:cs typeface="Adobe Caslon Pro"/>
              </a:rPr>
              <a:t>N</a:t>
            </a:r>
            <a:r>
              <a:rPr lang="it-IT" sz="1600" dirty="0" smtClean="0">
                <a:solidFill>
                  <a:srgbClr val="FFFFFF"/>
                </a:solidFill>
                <a:latin typeface="Adobe Caslon Pro"/>
                <a:cs typeface="Adobe Caslon Pro"/>
              </a:rPr>
              <a:t>ei carmi, però, sono ricordate anche altre divinità che presenziavano i momenti più significativi dell’esistenza femminile, quali Artemide ed Era, per le quali erano celebrati riti privati all’interno della cerchia.</a:t>
            </a:r>
            <a:endParaRPr lang="it-IT" sz="1600" dirty="0">
              <a:solidFill>
                <a:srgbClr val="FFFFFF"/>
              </a:solidFill>
              <a:latin typeface="Adobe Caslon Pro"/>
              <a:cs typeface="Adobe Caslon Pro"/>
            </a:endParaRPr>
          </a:p>
        </p:txBody>
      </p:sp>
      <p:sp>
        <p:nvSpPr>
          <p:cNvPr id="5" name="Rettangolo 4"/>
          <p:cNvSpPr/>
          <p:nvPr/>
        </p:nvSpPr>
        <p:spPr>
          <a:xfrm>
            <a:off x="221226" y="3625519"/>
            <a:ext cx="4326193" cy="2831544"/>
          </a:xfrm>
          <a:prstGeom prst="rect">
            <a:avLst/>
          </a:prstGeom>
        </p:spPr>
        <p:txBody>
          <a:bodyPr wrap="square">
            <a:spAutoFit/>
          </a:bodyPr>
          <a:lstStyle/>
          <a:p>
            <a:r>
              <a:rPr lang="it-IT" sz="1600" dirty="0">
                <a:solidFill>
                  <a:srgbClr val="FFFFFF"/>
                </a:solidFill>
                <a:latin typeface="Apple Chancery"/>
                <a:cs typeface="Apple Chancery"/>
              </a:rPr>
              <a:t>Febo chioma d'oro </a:t>
            </a:r>
            <a:r>
              <a:rPr lang="it-IT" sz="1600" dirty="0" smtClean="0">
                <a:solidFill>
                  <a:srgbClr val="FFFFFF"/>
                </a:solidFill>
                <a:latin typeface="Apple Chancery"/>
                <a:cs typeface="Apple Chancery"/>
              </a:rPr>
              <a:t>che </a:t>
            </a:r>
            <a:r>
              <a:rPr lang="it-IT" sz="1600" dirty="0">
                <a:solidFill>
                  <a:srgbClr val="FFFFFF"/>
                </a:solidFill>
                <a:latin typeface="Apple Chancery"/>
                <a:cs typeface="Apple Chancery"/>
              </a:rPr>
              <a:t>la figlia di </a:t>
            </a:r>
            <a:r>
              <a:rPr lang="it-IT" sz="1600" dirty="0" err="1">
                <a:solidFill>
                  <a:srgbClr val="FFFFFF"/>
                </a:solidFill>
                <a:latin typeface="Apple Chancery"/>
                <a:cs typeface="Apple Chancery"/>
              </a:rPr>
              <a:t>Coio</a:t>
            </a:r>
            <a:r>
              <a:rPr lang="it-IT" sz="1600" dirty="0">
                <a:solidFill>
                  <a:srgbClr val="FFFFFF"/>
                </a:solidFill>
                <a:latin typeface="Apple Chancery"/>
                <a:cs typeface="Apple Chancery"/>
              </a:rPr>
              <a:t> </a:t>
            </a:r>
            <a:r>
              <a:rPr lang="it-IT" sz="1600" dirty="0" smtClean="0">
                <a:solidFill>
                  <a:srgbClr val="FFFFFF"/>
                </a:solidFill>
                <a:latin typeface="Apple Chancery"/>
                <a:cs typeface="Apple Chancery"/>
              </a:rPr>
              <a:t>partorì</a:t>
            </a:r>
            <a:r>
              <a:rPr lang="it-IT" sz="1600" dirty="0">
                <a:solidFill>
                  <a:srgbClr val="FFFFFF"/>
                </a:solidFill>
                <a:latin typeface="Apple Chancery"/>
                <a:cs typeface="Apple Chancery"/>
              </a:rPr>
              <a:t>, unitasi al </a:t>
            </a:r>
            <a:r>
              <a:rPr lang="it-IT" sz="1600" dirty="0" err="1">
                <a:solidFill>
                  <a:srgbClr val="FFFFFF"/>
                </a:solidFill>
                <a:latin typeface="Apple Chancery"/>
                <a:cs typeface="Apple Chancery"/>
              </a:rPr>
              <a:t>Cronide</a:t>
            </a:r>
            <a:r>
              <a:rPr lang="it-IT" sz="1600" dirty="0">
                <a:solidFill>
                  <a:srgbClr val="FFFFFF"/>
                </a:solidFill>
                <a:latin typeface="Apple Chancery"/>
                <a:cs typeface="Apple Chancery"/>
              </a:rPr>
              <a:t>, sire di nembi </a:t>
            </a:r>
            <a:r>
              <a:rPr lang="it-IT" sz="1600" dirty="0" smtClean="0">
                <a:solidFill>
                  <a:srgbClr val="FFFFFF"/>
                </a:solidFill>
                <a:latin typeface="Apple Chancery"/>
                <a:cs typeface="Apple Chancery"/>
              </a:rPr>
              <a:t>d'eccelso nome</a:t>
            </a:r>
            <a:r>
              <a:rPr lang="it-IT" sz="1600" dirty="0">
                <a:solidFill>
                  <a:srgbClr val="FFFFFF"/>
                </a:solidFill>
                <a:latin typeface="Apple Chancery"/>
                <a:cs typeface="Apple Chancery"/>
              </a:rPr>
              <a:t>. </a:t>
            </a:r>
            <a:r>
              <a:rPr lang="it-IT" sz="1600" u="sng" dirty="0">
                <a:solidFill>
                  <a:srgbClr val="000000"/>
                </a:solidFill>
                <a:latin typeface="Apple Chancery"/>
                <a:cs typeface="Apple Chancery"/>
              </a:rPr>
              <a:t>Artemide</a:t>
            </a:r>
            <a:r>
              <a:rPr lang="it-IT" sz="1600" dirty="0">
                <a:solidFill>
                  <a:srgbClr val="000000"/>
                </a:solidFill>
                <a:latin typeface="Apple Chancery"/>
                <a:cs typeface="Apple Chancery"/>
              </a:rPr>
              <a:t> </a:t>
            </a:r>
            <a:r>
              <a:rPr lang="it-IT" sz="1600" dirty="0">
                <a:solidFill>
                  <a:srgbClr val="FFFFFF"/>
                </a:solidFill>
                <a:latin typeface="Apple Chancery"/>
                <a:cs typeface="Apple Chancery"/>
              </a:rPr>
              <a:t>gran giuramento degli </a:t>
            </a:r>
            <a:r>
              <a:rPr lang="it-IT" sz="1600" dirty="0" err="1">
                <a:solidFill>
                  <a:srgbClr val="FFFFFF"/>
                </a:solidFill>
                <a:latin typeface="Apple Chancery"/>
                <a:cs typeface="Apple Chancery"/>
              </a:rPr>
              <a:t>dèi</a:t>
            </a:r>
            <a:r>
              <a:rPr lang="it-IT" sz="1600" dirty="0">
                <a:solidFill>
                  <a:srgbClr val="FFFFFF"/>
                </a:solidFill>
                <a:latin typeface="Apple Chancery"/>
                <a:cs typeface="Apple Chancery"/>
              </a:rPr>
              <a:t> </a:t>
            </a:r>
            <a:r>
              <a:rPr lang="it-IT" sz="1600" dirty="0" smtClean="0">
                <a:solidFill>
                  <a:srgbClr val="FFFFFF"/>
                </a:solidFill>
                <a:latin typeface="Apple Chancery"/>
                <a:cs typeface="Apple Chancery"/>
              </a:rPr>
              <a:t>proferì, giurando </a:t>
            </a:r>
            <a:r>
              <a:rPr lang="it-IT" sz="1600" dirty="0">
                <a:solidFill>
                  <a:srgbClr val="FFFFFF"/>
                </a:solidFill>
                <a:latin typeface="Apple Chancery"/>
                <a:cs typeface="Apple Chancery"/>
              </a:rPr>
              <a:t>sulla testa di suo padre </a:t>
            </a:r>
            <a:r>
              <a:rPr lang="it-IT" sz="1600" dirty="0" smtClean="0">
                <a:solidFill>
                  <a:srgbClr val="FFFFFF"/>
                </a:solidFill>
                <a:latin typeface="Apple Chancery"/>
                <a:cs typeface="Apple Chancery"/>
              </a:rPr>
              <a:t>. </a:t>
            </a:r>
            <a:r>
              <a:rPr lang="sk-SK" sz="1600" u="sng" dirty="0" smtClean="0">
                <a:latin typeface="Apple Chancery"/>
                <a:cs typeface="Apple Chancery"/>
              </a:rPr>
              <a:t>"</a:t>
            </a:r>
            <a:r>
              <a:rPr lang="sk-SK" sz="1600" u="sng" dirty="0">
                <a:latin typeface="Apple Chancery"/>
                <a:cs typeface="Apple Chancery"/>
              </a:rPr>
              <a:t>Sempre </a:t>
            </a:r>
            <a:r>
              <a:rPr lang="sk-SK" sz="1600" u="sng" dirty="0" smtClean="0">
                <a:latin typeface="Apple Chancery"/>
                <a:cs typeface="Apple Chancery"/>
              </a:rPr>
              <a:t>vergine sarò</a:t>
            </a:r>
            <a:r>
              <a:rPr lang="sk-SK" sz="1600" u="sng" dirty="0">
                <a:latin typeface="Apple Chancery"/>
                <a:cs typeface="Apple Chancery"/>
              </a:rPr>
              <a:t>, indomita </a:t>
            </a:r>
            <a:r>
              <a:rPr lang="it-IT" sz="1600" u="sng" dirty="0" smtClean="0">
                <a:latin typeface="Apple Chancery"/>
                <a:cs typeface="Apple Chancery"/>
              </a:rPr>
              <a:t>sulle </a:t>
            </a:r>
            <a:r>
              <a:rPr lang="it-IT" sz="1600" u="sng" dirty="0">
                <a:latin typeface="Apple Chancery"/>
                <a:cs typeface="Apple Chancery"/>
              </a:rPr>
              <a:t>vette dei monti solitari </a:t>
            </a:r>
            <a:r>
              <a:rPr lang="it-IT" sz="1600" u="sng" dirty="0" smtClean="0">
                <a:latin typeface="Apple Chancery"/>
                <a:cs typeface="Apple Chancery"/>
              </a:rPr>
              <a:t>cacciando</a:t>
            </a:r>
            <a:r>
              <a:rPr lang="it-IT" sz="1600" u="sng" dirty="0">
                <a:latin typeface="Apple Chancery"/>
                <a:cs typeface="Apple Chancery"/>
              </a:rPr>
              <a:t>; orsù concedimi questa </a:t>
            </a:r>
            <a:r>
              <a:rPr lang="it-IT" sz="1600" u="sng" dirty="0" smtClean="0">
                <a:latin typeface="Apple Chancery"/>
                <a:cs typeface="Apple Chancery"/>
              </a:rPr>
              <a:t>grazia”. </a:t>
            </a:r>
            <a:r>
              <a:rPr lang="it-IT" sz="1600" dirty="0">
                <a:solidFill>
                  <a:srgbClr val="FFFFFF"/>
                </a:solidFill>
                <a:latin typeface="Apple Chancery"/>
                <a:cs typeface="Apple Chancery"/>
              </a:rPr>
              <a:t>Così </a:t>
            </a:r>
            <a:r>
              <a:rPr lang="it-IT" sz="1600" dirty="0" smtClean="0">
                <a:solidFill>
                  <a:srgbClr val="FFFFFF"/>
                </a:solidFill>
                <a:latin typeface="Apple Chancery"/>
                <a:cs typeface="Apple Chancery"/>
              </a:rPr>
              <a:t>disse, annuì </a:t>
            </a:r>
            <a:r>
              <a:rPr lang="it-IT" sz="1600" dirty="0">
                <a:solidFill>
                  <a:srgbClr val="FFFFFF"/>
                </a:solidFill>
                <a:latin typeface="Apple Chancery"/>
                <a:cs typeface="Apple Chancery"/>
              </a:rPr>
              <a:t>il padre degli </a:t>
            </a:r>
            <a:r>
              <a:rPr lang="it-IT" sz="1600" dirty="0" err="1">
                <a:solidFill>
                  <a:srgbClr val="FFFFFF"/>
                </a:solidFill>
                <a:latin typeface="Apple Chancery"/>
                <a:cs typeface="Apple Chancery"/>
              </a:rPr>
              <a:t>dèi</a:t>
            </a:r>
            <a:r>
              <a:rPr lang="it-IT" sz="1600" dirty="0">
                <a:solidFill>
                  <a:srgbClr val="FFFFFF"/>
                </a:solidFill>
                <a:latin typeface="Apple Chancery"/>
                <a:cs typeface="Apple Chancery"/>
              </a:rPr>
              <a:t> </a:t>
            </a:r>
            <a:r>
              <a:rPr lang="it-IT" sz="1600" dirty="0" smtClean="0">
                <a:solidFill>
                  <a:srgbClr val="FFFFFF"/>
                </a:solidFill>
                <a:latin typeface="Apple Chancery"/>
                <a:cs typeface="Apple Chancery"/>
              </a:rPr>
              <a:t>beati. </a:t>
            </a:r>
            <a:r>
              <a:rPr lang="it-IT" sz="1600" u="sng" dirty="0">
                <a:solidFill>
                  <a:srgbClr val="000000"/>
                </a:solidFill>
                <a:latin typeface="Apple Chancery"/>
                <a:cs typeface="Apple Chancery"/>
              </a:rPr>
              <a:t>Vergine cacciatrice di </a:t>
            </a:r>
            <a:r>
              <a:rPr lang="it-IT" sz="1600" u="sng" dirty="0" smtClean="0">
                <a:solidFill>
                  <a:srgbClr val="000000"/>
                </a:solidFill>
                <a:latin typeface="Apple Chancery"/>
                <a:cs typeface="Apple Chancery"/>
              </a:rPr>
              <a:t>cervi</a:t>
            </a:r>
            <a:r>
              <a:rPr lang="it-IT" sz="1600" dirty="0" smtClean="0">
                <a:solidFill>
                  <a:srgbClr val="FFFFFF"/>
                </a:solidFill>
                <a:latin typeface="Apple Chancery"/>
                <a:cs typeface="Apple Chancery"/>
              </a:rPr>
              <a:t> e </a:t>
            </a:r>
            <a:r>
              <a:rPr lang="it-IT" sz="1600" dirty="0">
                <a:solidFill>
                  <a:srgbClr val="FFFFFF"/>
                </a:solidFill>
                <a:latin typeface="Apple Chancery"/>
                <a:cs typeface="Apple Chancery"/>
              </a:rPr>
              <a:t>selvaggia </a:t>
            </a:r>
            <a:r>
              <a:rPr lang="it-IT" sz="1600" dirty="0" smtClean="0">
                <a:solidFill>
                  <a:srgbClr val="FFFFFF"/>
                </a:solidFill>
                <a:latin typeface="Apple Chancery"/>
                <a:cs typeface="Apple Chancery"/>
              </a:rPr>
              <a:t>da </a:t>
            </a:r>
            <a:r>
              <a:rPr lang="it-IT" sz="1600" dirty="0">
                <a:solidFill>
                  <a:srgbClr val="FFFFFF"/>
                </a:solidFill>
                <a:latin typeface="Apple Chancery"/>
                <a:cs typeface="Apple Chancery"/>
              </a:rPr>
              <a:t>allora </a:t>
            </a:r>
            <a:r>
              <a:rPr lang="it-IT" sz="1600" dirty="0" err="1">
                <a:solidFill>
                  <a:srgbClr val="FFFFFF"/>
                </a:solidFill>
                <a:latin typeface="Apple Chancery"/>
                <a:cs typeface="Apple Chancery"/>
              </a:rPr>
              <a:t>dèi</a:t>
            </a:r>
            <a:r>
              <a:rPr lang="it-IT" sz="1600" dirty="0">
                <a:solidFill>
                  <a:srgbClr val="FFFFFF"/>
                </a:solidFill>
                <a:latin typeface="Apple Chancery"/>
                <a:cs typeface="Apple Chancery"/>
              </a:rPr>
              <a:t> e </a:t>
            </a:r>
            <a:r>
              <a:rPr lang="it-IT" sz="1600" dirty="0" smtClean="0">
                <a:solidFill>
                  <a:srgbClr val="FFFFFF"/>
                </a:solidFill>
                <a:latin typeface="Apple Chancery"/>
                <a:cs typeface="Apple Chancery"/>
              </a:rPr>
              <a:t>uomini l'invocano</a:t>
            </a:r>
            <a:r>
              <a:rPr lang="it-IT" sz="1600" dirty="0">
                <a:solidFill>
                  <a:srgbClr val="FFFFFF"/>
                </a:solidFill>
                <a:latin typeface="Apple Chancery"/>
                <a:cs typeface="Apple Chancery"/>
              </a:rPr>
              <a:t> </a:t>
            </a:r>
            <a:r>
              <a:rPr lang="it-IT" sz="1600" dirty="0" smtClean="0">
                <a:solidFill>
                  <a:srgbClr val="FFFFFF"/>
                </a:solidFill>
                <a:latin typeface="Apple Chancery"/>
                <a:cs typeface="Apple Chancery"/>
              </a:rPr>
              <a:t>con </a:t>
            </a:r>
            <a:r>
              <a:rPr lang="it-IT" sz="1600" dirty="0">
                <a:solidFill>
                  <a:srgbClr val="FFFFFF"/>
                </a:solidFill>
                <a:latin typeface="Apple Chancery"/>
                <a:cs typeface="Apple Chancery"/>
              </a:rPr>
              <a:t>nome solenne. A lei Eros che le membra scioglie </a:t>
            </a:r>
            <a:r>
              <a:rPr lang="it-IT" sz="1600" dirty="0" smtClean="0">
                <a:solidFill>
                  <a:srgbClr val="FFFFFF"/>
                </a:solidFill>
                <a:latin typeface="Apple Chancery"/>
                <a:cs typeface="Apple Chancery"/>
              </a:rPr>
              <a:t>mai </a:t>
            </a:r>
            <a:r>
              <a:rPr lang="it-IT" sz="1600" dirty="0">
                <a:solidFill>
                  <a:srgbClr val="FFFFFF"/>
                </a:solidFill>
                <a:latin typeface="Apple Chancery"/>
                <a:cs typeface="Apple Chancery"/>
              </a:rPr>
              <a:t>si accosta ...</a:t>
            </a:r>
          </a:p>
          <a:p>
            <a:r>
              <a:rPr lang="sk-SK" dirty="0"/>
              <a:t> </a:t>
            </a:r>
            <a:endParaRPr lang="it-IT" dirty="0"/>
          </a:p>
        </p:txBody>
      </p:sp>
      <p:sp>
        <p:nvSpPr>
          <p:cNvPr id="6" name="CasellaDiTesto 5"/>
          <p:cNvSpPr txBox="1"/>
          <p:nvPr/>
        </p:nvSpPr>
        <p:spPr>
          <a:xfrm>
            <a:off x="3530494" y="6129537"/>
            <a:ext cx="654559" cy="261610"/>
          </a:xfrm>
          <a:prstGeom prst="rect">
            <a:avLst/>
          </a:prstGeom>
          <a:noFill/>
        </p:spPr>
        <p:txBody>
          <a:bodyPr wrap="none" rtlCol="0">
            <a:spAutoFit/>
          </a:bodyPr>
          <a:lstStyle/>
          <a:p>
            <a:r>
              <a:rPr lang="it-IT" sz="1100" dirty="0" smtClean="0">
                <a:solidFill>
                  <a:srgbClr val="FFFFFF"/>
                </a:solidFill>
              </a:rPr>
              <a:t>(</a:t>
            </a:r>
            <a:r>
              <a:rPr lang="it-IT" sz="1100" dirty="0" err="1" smtClean="0">
                <a:solidFill>
                  <a:srgbClr val="FFFFFF"/>
                </a:solidFill>
              </a:rPr>
              <a:t>fr</a:t>
            </a:r>
            <a:r>
              <a:rPr lang="it-IT" sz="1100" dirty="0" smtClean="0">
                <a:solidFill>
                  <a:srgbClr val="FFFFFF"/>
                </a:solidFill>
              </a:rPr>
              <a:t>. 44A)</a:t>
            </a:r>
            <a:endParaRPr lang="it-IT" sz="1100" dirty="0">
              <a:solidFill>
                <a:srgbClr val="FFFFFF"/>
              </a:solidFill>
            </a:endParaRPr>
          </a:p>
        </p:txBody>
      </p:sp>
      <p:sp>
        <p:nvSpPr>
          <p:cNvPr id="7" name="Rettangolo 6"/>
          <p:cNvSpPr/>
          <p:nvPr/>
        </p:nvSpPr>
        <p:spPr>
          <a:xfrm>
            <a:off x="4487118" y="3600937"/>
            <a:ext cx="4572000" cy="2554545"/>
          </a:xfrm>
          <a:prstGeom prst="rect">
            <a:avLst/>
          </a:prstGeom>
        </p:spPr>
        <p:txBody>
          <a:bodyPr>
            <a:spAutoFit/>
          </a:bodyPr>
          <a:lstStyle/>
          <a:p>
            <a:r>
              <a:rPr lang="it-IT" sz="1600" dirty="0" smtClean="0">
                <a:solidFill>
                  <a:schemeClr val="bg1"/>
                </a:solidFill>
                <a:latin typeface="Apple Chancery"/>
                <a:cs typeface="Apple Chancery"/>
              </a:rPr>
              <a:t>Qui </a:t>
            </a:r>
            <a:r>
              <a:rPr lang="it-IT" sz="1600" dirty="0">
                <a:solidFill>
                  <a:schemeClr val="bg1"/>
                </a:solidFill>
                <a:latin typeface="Apple Chancery"/>
                <a:cs typeface="Apple Chancery"/>
              </a:rPr>
              <a:t>vicino </a:t>
            </a:r>
            <a:r>
              <a:rPr lang="it-IT" sz="1600" dirty="0" smtClean="0">
                <a:solidFill>
                  <a:schemeClr val="bg1"/>
                </a:solidFill>
                <a:latin typeface="Apple Chancery"/>
                <a:cs typeface="Apple Chancery"/>
              </a:rPr>
              <a:t>spiri </a:t>
            </a:r>
            <a:r>
              <a:rPr lang="it-IT" sz="1600" dirty="0">
                <a:solidFill>
                  <a:schemeClr val="bg1"/>
                </a:solidFill>
                <a:latin typeface="Apple Chancery"/>
                <a:cs typeface="Apple Chancery"/>
              </a:rPr>
              <a:t>il tuo favore </a:t>
            </a:r>
            <a:r>
              <a:rPr lang="it-IT" sz="1600" dirty="0" smtClean="0">
                <a:solidFill>
                  <a:schemeClr val="bg1"/>
                </a:solidFill>
                <a:latin typeface="Apple Chancery"/>
                <a:cs typeface="Apple Chancery"/>
              </a:rPr>
              <a:t>augusta </a:t>
            </a:r>
            <a:r>
              <a:rPr lang="it-IT" sz="1600" u="sng" dirty="0" smtClean="0">
                <a:latin typeface="Apple Chancery"/>
                <a:cs typeface="Apple Chancery"/>
              </a:rPr>
              <a:t>Era,</a:t>
            </a:r>
            <a:r>
              <a:rPr lang="it-IT" sz="1600" dirty="0" smtClean="0">
                <a:solidFill>
                  <a:schemeClr val="bg1"/>
                </a:solidFill>
                <a:latin typeface="Apple Chancery"/>
                <a:cs typeface="Apple Chancery"/>
              </a:rPr>
              <a:t> </a:t>
            </a:r>
            <a:r>
              <a:rPr lang="it-IT" sz="1600" dirty="0">
                <a:solidFill>
                  <a:schemeClr val="bg1"/>
                </a:solidFill>
                <a:latin typeface="Apple Chancery"/>
                <a:cs typeface="Apple Chancery"/>
              </a:rPr>
              <a:t>che</a:t>
            </a:r>
          </a:p>
          <a:p>
            <a:r>
              <a:rPr lang="it-IT" sz="1600" dirty="0">
                <a:solidFill>
                  <a:schemeClr val="bg1"/>
                </a:solidFill>
                <a:latin typeface="Apple Chancery"/>
                <a:cs typeface="Apple Chancery"/>
              </a:rPr>
              <a:t>auspicarono per sé </a:t>
            </a:r>
            <a:r>
              <a:rPr lang="it-IT" sz="1600" dirty="0" smtClean="0">
                <a:solidFill>
                  <a:schemeClr val="bg1"/>
                </a:solidFill>
                <a:latin typeface="Apple Chancery"/>
                <a:cs typeface="Apple Chancery"/>
              </a:rPr>
              <a:t>i </a:t>
            </a:r>
            <a:r>
              <a:rPr lang="it-IT" sz="1600" dirty="0">
                <a:solidFill>
                  <a:schemeClr val="bg1"/>
                </a:solidFill>
                <a:latin typeface="Apple Chancery"/>
                <a:cs typeface="Apple Chancery"/>
              </a:rPr>
              <a:t>sovrani </a:t>
            </a:r>
            <a:r>
              <a:rPr lang="it-IT" sz="1600" dirty="0" err="1" smtClean="0">
                <a:solidFill>
                  <a:schemeClr val="bg1"/>
                </a:solidFill>
                <a:latin typeface="Apple Chancery"/>
                <a:cs typeface="Apple Chancery"/>
              </a:rPr>
              <a:t>Atridi</a:t>
            </a:r>
            <a:r>
              <a:rPr lang="it-IT" sz="1600" dirty="0" smtClean="0">
                <a:solidFill>
                  <a:schemeClr val="bg1"/>
                </a:solidFill>
                <a:latin typeface="Apple Chancery"/>
                <a:cs typeface="Apple Chancery"/>
              </a:rPr>
              <a:t>. </a:t>
            </a:r>
            <a:r>
              <a:rPr lang="it-IT" sz="1600" dirty="0" err="1" smtClean="0">
                <a:solidFill>
                  <a:schemeClr val="bg1"/>
                </a:solidFill>
                <a:latin typeface="Apple Chancery"/>
                <a:cs typeface="Apple Chancery"/>
              </a:rPr>
              <a:t>Cmpiute</a:t>
            </a:r>
            <a:r>
              <a:rPr lang="it-IT" sz="1600" dirty="0" smtClean="0">
                <a:solidFill>
                  <a:schemeClr val="bg1"/>
                </a:solidFill>
                <a:latin typeface="Apple Chancery"/>
                <a:cs typeface="Apple Chancery"/>
              </a:rPr>
              <a:t> </a:t>
            </a:r>
            <a:r>
              <a:rPr lang="it-IT" sz="1600" dirty="0">
                <a:solidFill>
                  <a:schemeClr val="bg1"/>
                </a:solidFill>
                <a:latin typeface="Apple Chancery"/>
                <a:cs typeface="Apple Chancery"/>
              </a:rPr>
              <a:t>grandi </a:t>
            </a:r>
            <a:r>
              <a:rPr lang="it-IT" sz="1600" dirty="0" smtClean="0">
                <a:solidFill>
                  <a:schemeClr val="bg1"/>
                </a:solidFill>
                <a:latin typeface="Apple Chancery"/>
                <a:cs typeface="Apple Chancery"/>
              </a:rPr>
              <a:t>imprese </a:t>
            </a:r>
            <a:r>
              <a:rPr lang="it-IT" sz="1600" dirty="0">
                <a:solidFill>
                  <a:schemeClr val="bg1"/>
                </a:solidFill>
                <a:latin typeface="Apple Chancery"/>
                <a:cs typeface="Apple Chancery"/>
              </a:rPr>
              <a:t>dapprima intorno a Ilio e poi dopo essere salpati fino a sbarcare qui, </a:t>
            </a:r>
            <a:r>
              <a:rPr lang="it-IT" sz="1600" dirty="0" smtClean="0">
                <a:solidFill>
                  <a:schemeClr val="bg1"/>
                </a:solidFill>
                <a:latin typeface="Apple Chancery"/>
                <a:cs typeface="Apple Chancery"/>
              </a:rPr>
              <a:t>poiché non </a:t>
            </a:r>
            <a:r>
              <a:rPr lang="it-IT" sz="1600" dirty="0">
                <a:solidFill>
                  <a:schemeClr val="bg1"/>
                </a:solidFill>
                <a:latin typeface="Apple Chancery"/>
                <a:cs typeface="Apple Chancery"/>
              </a:rPr>
              <a:t>riuscivano a trovare la rotta </a:t>
            </a:r>
            <a:r>
              <a:rPr lang="it-IT" sz="1600" u="sng" dirty="0">
                <a:solidFill>
                  <a:srgbClr val="000000"/>
                </a:solidFill>
                <a:latin typeface="Apple Chancery"/>
                <a:cs typeface="Apple Chancery"/>
              </a:rPr>
              <a:t>prima di aver invocato </a:t>
            </a:r>
            <a:r>
              <a:rPr lang="it-IT" sz="1600" u="sng" dirty="0" smtClean="0">
                <a:solidFill>
                  <a:srgbClr val="000000"/>
                </a:solidFill>
                <a:latin typeface="Apple Chancery"/>
                <a:cs typeface="Apple Chancery"/>
              </a:rPr>
              <a:t>te </a:t>
            </a:r>
            <a:r>
              <a:rPr lang="it-IT" sz="1600" dirty="0">
                <a:solidFill>
                  <a:schemeClr val="bg1"/>
                </a:solidFill>
                <a:latin typeface="Apple Chancery"/>
                <a:cs typeface="Apple Chancery"/>
              </a:rPr>
              <a:t>e Zeus protettore di supplici e il </a:t>
            </a:r>
            <a:r>
              <a:rPr lang="it-IT" sz="1600" dirty="0" smtClean="0">
                <a:solidFill>
                  <a:schemeClr val="bg1"/>
                </a:solidFill>
                <a:latin typeface="Apple Chancery"/>
                <a:cs typeface="Apple Chancery"/>
              </a:rPr>
              <a:t>seducente Figlio</a:t>
            </a:r>
            <a:r>
              <a:rPr lang="it-IT" sz="1600" dirty="0">
                <a:solidFill>
                  <a:schemeClr val="bg1"/>
                </a:solidFill>
                <a:latin typeface="Apple Chancery"/>
                <a:cs typeface="Apple Chancery"/>
              </a:rPr>
              <a:t> </a:t>
            </a:r>
            <a:r>
              <a:rPr lang="cs-CZ" sz="1600" dirty="0" smtClean="0">
                <a:solidFill>
                  <a:schemeClr val="bg1"/>
                </a:solidFill>
                <a:latin typeface="Apple Chancery"/>
                <a:cs typeface="Apple Chancery"/>
              </a:rPr>
              <a:t>di </a:t>
            </a:r>
            <a:r>
              <a:rPr lang="cs-CZ" sz="1600" dirty="0" err="1">
                <a:solidFill>
                  <a:schemeClr val="bg1"/>
                </a:solidFill>
                <a:latin typeface="Apple Chancery"/>
                <a:cs typeface="Apple Chancery"/>
              </a:rPr>
              <a:t>Tiona</a:t>
            </a:r>
            <a:r>
              <a:rPr lang="cs-CZ" sz="1600" dirty="0">
                <a:solidFill>
                  <a:schemeClr val="bg1"/>
                </a:solidFill>
                <a:latin typeface="Apple Chancery"/>
                <a:cs typeface="Apple Chancery"/>
              </a:rPr>
              <a:t>. </a:t>
            </a:r>
            <a:r>
              <a:rPr lang="cs-CZ" sz="1600" dirty="0" err="1">
                <a:solidFill>
                  <a:schemeClr val="bg1"/>
                </a:solidFill>
                <a:latin typeface="Apple Chancery"/>
                <a:cs typeface="Apple Chancery"/>
              </a:rPr>
              <a:t>Ora</a:t>
            </a:r>
            <a:r>
              <a:rPr lang="cs-CZ" sz="1600" dirty="0">
                <a:solidFill>
                  <a:schemeClr val="bg1"/>
                </a:solidFill>
                <a:latin typeface="Apple Chancery"/>
                <a:cs typeface="Apple Chancery"/>
              </a:rPr>
              <a:t> </a:t>
            </a:r>
            <a:r>
              <a:rPr lang="cs-CZ" sz="1600" dirty="0" err="1">
                <a:solidFill>
                  <a:schemeClr val="bg1"/>
                </a:solidFill>
                <a:latin typeface="Apple Chancery"/>
                <a:cs typeface="Apple Chancery"/>
              </a:rPr>
              <a:t>anche</a:t>
            </a:r>
            <a:r>
              <a:rPr lang="cs-CZ" sz="1600" dirty="0">
                <a:solidFill>
                  <a:schemeClr val="bg1"/>
                </a:solidFill>
                <a:latin typeface="Apple Chancery"/>
                <a:cs typeface="Apple Chancery"/>
              </a:rPr>
              <a:t> </a:t>
            </a:r>
            <a:r>
              <a:rPr lang="cs-CZ" sz="1600" dirty="0" err="1">
                <a:solidFill>
                  <a:schemeClr val="bg1"/>
                </a:solidFill>
                <a:latin typeface="Apple Chancery"/>
                <a:cs typeface="Apple Chancery"/>
              </a:rPr>
              <a:t>noi</a:t>
            </a:r>
            <a:r>
              <a:rPr lang="cs-CZ" sz="1600" dirty="0">
                <a:solidFill>
                  <a:schemeClr val="bg1"/>
                </a:solidFill>
                <a:latin typeface="Apple Chancery"/>
                <a:cs typeface="Apple Chancery"/>
              </a:rPr>
              <a:t>, Augusta, </a:t>
            </a:r>
            <a:r>
              <a:rPr lang="cs-CZ" sz="1600" dirty="0" err="1" smtClean="0">
                <a:solidFill>
                  <a:schemeClr val="bg1"/>
                </a:solidFill>
                <a:latin typeface="Apple Chancery"/>
                <a:cs typeface="Apple Chancery"/>
              </a:rPr>
              <a:t>secondo</a:t>
            </a:r>
            <a:r>
              <a:rPr lang="cs-CZ" sz="1600" dirty="0" smtClean="0">
                <a:solidFill>
                  <a:schemeClr val="bg1"/>
                </a:solidFill>
                <a:latin typeface="Apple Chancery"/>
                <a:cs typeface="Apple Chancery"/>
              </a:rPr>
              <a:t> </a:t>
            </a:r>
            <a:r>
              <a:rPr lang="cs-CZ" sz="1600" dirty="0" err="1" smtClean="0">
                <a:solidFill>
                  <a:schemeClr val="bg1"/>
                </a:solidFill>
                <a:latin typeface="Apple Chancery"/>
                <a:cs typeface="Apple Chancery"/>
              </a:rPr>
              <a:t>l'antico</a:t>
            </a:r>
            <a:r>
              <a:rPr lang="cs-CZ" sz="1600" dirty="0" smtClean="0">
                <a:solidFill>
                  <a:schemeClr val="bg1"/>
                </a:solidFill>
                <a:latin typeface="Apple Chancery"/>
                <a:cs typeface="Apple Chancery"/>
              </a:rPr>
              <a:t> </a:t>
            </a:r>
            <a:r>
              <a:rPr lang="cs-CZ" sz="1600" dirty="0" err="1">
                <a:solidFill>
                  <a:schemeClr val="bg1"/>
                </a:solidFill>
                <a:latin typeface="Apple Chancery"/>
                <a:cs typeface="Apple Chancery"/>
              </a:rPr>
              <a:t>costume</a:t>
            </a:r>
            <a:r>
              <a:rPr lang="cs-CZ" sz="1600" dirty="0">
                <a:solidFill>
                  <a:schemeClr val="bg1"/>
                </a:solidFill>
                <a:latin typeface="Apple Chancery"/>
                <a:cs typeface="Apple Chancery"/>
              </a:rPr>
              <a:t> </a:t>
            </a:r>
            <a:r>
              <a:rPr lang="cs-CZ" sz="1600" dirty="0" err="1" smtClean="0">
                <a:solidFill>
                  <a:schemeClr val="bg1"/>
                </a:solidFill>
                <a:latin typeface="Apple Chancery"/>
                <a:cs typeface="Apple Chancery"/>
              </a:rPr>
              <a:t>celebriamo</a:t>
            </a:r>
            <a:r>
              <a:rPr lang="cs-CZ" sz="1600" dirty="0" smtClean="0">
                <a:solidFill>
                  <a:schemeClr val="bg1"/>
                </a:solidFill>
                <a:latin typeface="Apple Chancery"/>
                <a:cs typeface="Apple Chancery"/>
              </a:rPr>
              <a:t> </a:t>
            </a:r>
            <a:r>
              <a:rPr lang="cs-CZ" sz="1600" dirty="0" err="1">
                <a:solidFill>
                  <a:schemeClr val="bg1"/>
                </a:solidFill>
                <a:latin typeface="Apple Chancery"/>
                <a:cs typeface="Apple Chancery"/>
              </a:rPr>
              <a:t>questi</a:t>
            </a:r>
            <a:r>
              <a:rPr lang="cs-CZ" sz="1600" dirty="0">
                <a:solidFill>
                  <a:schemeClr val="bg1"/>
                </a:solidFill>
                <a:latin typeface="Apple Chancery"/>
                <a:cs typeface="Apple Chancery"/>
              </a:rPr>
              <a:t> </a:t>
            </a:r>
            <a:r>
              <a:rPr lang="cs-CZ" sz="1600" dirty="0" err="1">
                <a:solidFill>
                  <a:schemeClr val="bg1"/>
                </a:solidFill>
                <a:latin typeface="Apple Chancery"/>
                <a:cs typeface="Apple Chancery"/>
              </a:rPr>
              <a:t>riti</a:t>
            </a:r>
            <a:r>
              <a:rPr lang="cs-CZ" sz="1600" dirty="0">
                <a:solidFill>
                  <a:schemeClr val="bg1"/>
                </a:solidFill>
                <a:latin typeface="Apple Chancery"/>
                <a:cs typeface="Apple Chancery"/>
              </a:rPr>
              <a:t> </a:t>
            </a:r>
            <a:r>
              <a:rPr lang="cs-CZ" sz="1600" dirty="0" err="1">
                <a:solidFill>
                  <a:schemeClr val="bg1"/>
                </a:solidFill>
                <a:latin typeface="Apple Chancery"/>
                <a:cs typeface="Apple Chancery"/>
              </a:rPr>
              <a:t>venerabili</a:t>
            </a:r>
            <a:r>
              <a:rPr lang="cs-CZ" sz="1600" dirty="0">
                <a:solidFill>
                  <a:schemeClr val="bg1"/>
                </a:solidFill>
                <a:latin typeface="Apple Chancery"/>
                <a:cs typeface="Apple Chancery"/>
              </a:rPr>
              <a:t> </a:t>
            </a:r>
            <a:r>
              <a:rPr lang="cs-CZ" sz="1600" dirty="0" smtClean="0">
                <a:solidFill>
                  <a:schemeClr val="bg1"/>
                </a:solidFill>
                <a:latin typeface="Apple Chancery"/>
                <a:cs typeface="Apple Chancery"/>
              </a:rPr>
              <a:t>e belli</a:t>
            </a:r>
            <a:r>
              <a:rPr lang="it-IT" sz="1600" dirty="0" smtClean="0">
                <a:solidFill>
                  <a:schemeClr val="bg1"/>
                </a:solidFill>
                <a:latin typeface="Apple Chancery"/>
                <a:cs typeface="Apple Chancery"/>
              </a:rPr>
              <a:t>. </a:t>
            </a:r>
            <a:r>
              <a:rPr lang="it-IT" sz="1600" u="sng" dirty="0" smtClean="0">
                <a:solidFill>
                  <a:srgbClr val="000000"/>
                </a:solidFill>
                <a:latin typeface="Apple Chancery"/>
                <a:cs typeface="Apple Chancery"/>
              </a:rPr>
              <a:t>Vieni qui</a:t>
            </a:r>
            <a:r>
              <a:rPr lang="it-IT" sz="1600" dirty="0">
                <a:solidFill>
                  <a:schemeClr val="bg1"/>
                </a:solidFill>
                <a:latin typeface="Apple Chancery"/>
                <a:cs typeface="Apple Chancery"/>
              </a:rPr>
              <a:t>, la folla di vergini </a:t>
            </a:r>
            <a:r>
              <a:rPr lang="it-IT" sz="1600" dirty="0" smtClean="0">
                <a:solidFill>
                  <a:schemeClr val="bg1"/>
                </a:solidFill>
                <a:latin typeface="Apple Chancery"/>
                <a:cs typeface="Apple Chancery"/>
              </a:rPr>
              <a:t>e </a:t>
            </a:r>
            <a:r>
              <a:rPr lang="it-IT" sz="1600" dirty="0">
                <a:solidFill>
                  <a:schemeClr val="bg1"/>
                </a:solidFill>
                <a:latin typeface="Apple Chancery"/>
                <a:cs typeface="Apple Chancery"/>
              </a:rPr>
              <a:t>di donne (che ti invocano) ... </a:t>
            </a:r>
            <a:r>
              <a:rPr lang="sk-SK" sz="1600" u="sng" dirty="0" smtClean="0">
                <a:solidFill>
                  <a:srgbClr val="000000"/>
                </a:solidFill>
                <a:latin typeface="Apple Chancery"/>
                <a:cs typeface="Apple Chancery"/>
              </a:rPr>
              <a:t>Era</a:t>
            </a:r>
            <a:r>
              <a:rPr lang="sk-SK" sz="1600" u="sng" dirty="0">
                <a:solidFill>
                  <a:srgbClr val="000000"/>
                </a:solidFill>
                <a:latin typeface="Apple Chancery"/>
                <a:cs typeface="Apple Chancery"/>
              </a:rPr>
              <a:t>, </a:t>
            </a:r>
            <a:r>
              <a:rPr lang="sk-SK" sz="1600" u="sng" dirty="0" smtClean="0">
                <a:solidFill>
                  <a:srgbClr val="000000"/>
                </a:solidFill>
                <a:latin typeface="Apple Chancery"/>
                <a:cs typeface="Apple Chancery"/>
              </a:rPr>
              <a:t>giungere.</a:t>
            </a:r>
            <a:endParaRPr lang="sk-SK" sz="1600" u="sng" dirty="0">
              <a:solidFill>
                <a:srgbClr val="000000"/>
              </a:solidFill>
              <a:latin typeface="Apple Chancery"/>
              <a:cs typeface="Apple Chancery"/>
            </a:endParaRPr>
          </a:p>
        </p:txBody>
      </p:sp>
      <p:sp>
        <p:nvSpPr>
          <p:cNvPr id="16" name="CasellaDiTesto 15"/>
          <p:cNvSpPr txBox="1"/>
          <p:nvPr/>
        </p:nvSpPr>
        <p:spPr>
          <a:xfrm>
            <a:off x="7976334" y="6129537"/>
            <a:ext cx="572937" cy="261610"/>
          </a:xfrm>
          <a:prstGeom prst="rect">
            <a:avLst/>
          </a:prstGeom>
          <a:noFill/>
        </p:spPr>
        <p:txBody>
          <a:bodyPr wrap="none" rtlCol="0">
            <a:spAutoFit/>
          </a:bodyPr>
          <a:lstStyle/>
          <a:p>
            <a:r>
              <a:rPr lang="it-IT" sz="1100" dirty="0" smtClean="0">
                <a:solidFill>
                  <a:srgbClr val="FFFFFF"/>
                </a:solidFill>
              </a:rPr>
              <a:t>(</a:t>
            </a:r>
            <a:r>
              <a:rPr lang="it-IT" sz="1100" dirty="0" err="1" smtClean="0">
                <a:solidFill>
                  <a:srgbClr val="FFFFFF"/>
                </a:solidFill>
              </a:rPr>
              <a:t>fr</a:t>
            </a:r>
            <a:r>
              <a:rPr lang="it-IT" sz="1100" dirty="0" smtClean="0">
                <a:solidFill>
                  <a:srgbClr val="FFFFFF"/>
                </a:solidFill>
              </a:rPr>
              <a:t>. 17)</a:t>
            </a:r>
            <a:endParaRPr lang="it-IT" sz="1100" dirty="0">
              <a:solidFill>
                <a:srgbClr val="FFFFFF"/>
              </a:solidFill>
            </a:endParaRPr>
          </a:p>
        </p:txBody>
      </p:sp>
    </p:spTree>
    <p:extLst>
      <p:ext uri="{BB962C8B-B14F-4D97-AF65-F5344CB8AC3E}">
        <p14:creationId xmlns:p14="http://schemas.microsoft.com/office/powerpoint/2010/main" val="53292755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L’UOMO GRECO</a:t>
            </a:r>
            <a:endParaRPr lang="it-IT" sz="3200" b="1" dirty="0">
              <a:solidFill>
                <a:schemeClr val="bg1"/>
              </a:solidFill>
              <a:latin typeface="Baskerville Old Face"/>
              <a:cs typeface="Baskerville Old Face"/>
            </a:endParaRPr>
          </a:p>
        </p:txBody>
      </p:sp>
      <p:pic>
        <p:nvPicPr>
          <p:cNvPr id="5" name="Immagine 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068052" cy="922725"/>
          </a:xfrm>
          <a:prstGeom prst="rect">
            <a:avLst/>
          </a:prstGeom>
        </p:spPr>
      </p:pic>
      <p:pic>
        <p:nvPicPr>
          <p:cNvPr id="13" name="Immagine 12"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0014" y="1124964"/>
            <a:ext cx="2068052" cy="922725"/>
          </a:xfrm>
          <a:prstGeom prst="rect">
            <a:avLst/>
          </a:prstGeom>
        </p:spPr>
      </p:pic>
      <p:pic>
        <p:nvPicPr>
          <p:cNvPr id="14" name="Immagine 13"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20028" y="1124964"/>
            <a:ext cx="2068052" cy="922725"/>
          </a:xfrm>
          <a:prstGeom prst="rect">
            <a:avLst/>
          </a:prstGeom>
        </p:spPr>
      </p:pic>
      <p:pic>
        <p:nvPicPr>
          <p:cNvPr id="15" name="Immagine 14"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79886" y="1124964"/>
            <a:ext cx="2068052" cy="922725"/>
          </a:xfrm>
          <a:prstGeom prst="rect">
            <a:avLst/>
          </a:prstGeom>
        </p:spPr>
      </p:pic>
      <p:pic>
        <p:nvPicPr>
          <p:cNvPr id="16" name="Immagine 15" descr="greca+mosaico+(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39744" y="1124964"/>
            <a:ext cx="2068052" cy="922725"/>
          </a:xfrm>
          <a:prstGeom prst="rect">
            <a:avLst/>
          </a:prstGeom>
        </p:spPr>
      </p:pic>
      <p:sp>
        <p:nvSpPr>
          <p:cNvPr id="7" name="CasellaDiTesto 6"/>
          <p:cNvSpPr txBox="1"/>
          <p:nvPr/>
        </p:nvSpPr>
        <p:spPr>
          <a:xfrm>
            <a:off x="186968" y="2277805"/>
            <a:ext cx="4827482" cy="2831544"/>
          </a:xfrm>
          <a:prstGeom prst="rect">
            <a:avLst/>
          </a:prstGeom>
          <a:noFill/>
        </p:spPr>
        <p:txBody>
          <a:bodyPr wrap="square" rtlCol="0">
            <a:spAutoFit/>
          </a:bodyPr>
          <a:lstStyle/>
          <a:p>
            <a:r>
              <a:rPr lang="it-IT" sz="1600" dirty="0">
                <a:solidFill>
                  <a:schemeClr val="bg1"/>
                </a:solidFill>
                <a:latin typeface="Adobe Caslon Pro"/>
                <a:cs typeface="Adobe Caslon Pro"/>
              </a:rPr>
              <a:t>&lt;&lt;Nel vocabolario greco manca una vera e propria parola il cui campo semantico equivalga propriamente al termine “religione”. Quella che più </a:t>
            </a:r>
            <a:r>
              <a:rPr lang="it-IT" sz="1600" dirty="0" smtClean="0">
                <a:solidFill>
                  <a:schemeClr val="bg1"/>
                </a:solidFill>
                <a:latin typeface="Adobe Caslon Pro"/>
                <a:cs typeface="Adobe Caslon Pro"/>
              </a:rPr>
              <a:t>le </a:t>
            </a:r>
            <a:r>
              <a:rPr lang="it-IT" sz="1600" dirty="0">
                <a:solidFill>
                  <a:schemeClr val="bg1"/>
                </a:solidFill>
                <a:latin typeface="Adobe Caslon Pro"/>
                <a:cs typeface="Adobe Caslon Pro"/>
              </a:rPr>
              <a:t>si avvicina</a:t>
            </a:r>
            <a:r>
              <a:rPr lang="it-IT" sz="1600" dirty="0">
                <a:solidFill>
                  <a:schemeClr val="bg1"/>
                </a:solidFill>
                <a:latin typeface="Calibri"/>
                <a:cs typeface="Calibri"/>
              </a:rPr>
              <a:t>, </a:t>
            </a:r>
            <a:r>
              <a:rPr lang="el-GR" sz="1600" dirty="0" smtClean="0">
                <a:solidFill>
                  <a:schemeClr val="bg1"/>
                </a:solidFill>
                <a:latin typeface="Calibri"/>
                <a:cs typeface="Calibri"/>
              </a:rPr>
              <a:t>εὐσέβεια</a:t>
            </a:r>
            <a:r>
              <a:rPr lang="it-IT" sz="1600" dirty="0" smtClean="0">
                <a:solidFill>
                  <a:schemeClr val="bg1"/>
                </a:solidFill>
                <a:latin typeface="Adobe Caslon Pro"/>
                <a:cs typeface="Adobe Caslon Pro"/>
              </a:rPr>
              <a:t>, viene definita dal sacerdote </a:t>
            </a:r>
            <a:r>
              <a:rPr lang="it-IT" sz="1600" dirty="0" err="1" smtClean="0">
                <a:solidFill>
                  <a:schemeClr val="bg1"/>
                </a:solidFill>
                <a:latin typeface="Adobe Caslon Pro"/>
                <a:cs typeface="Adobe Caslon Pro"/>
              </a:rPr>
              <a:t>Eutifrone</a:t>
            </a:r>
            <a:r>
              <a:rPr lang="it-IT" sz="1600" dirty="0" smtClean="0">
                <a:solidFill>
                  <a:schemeClr val="bg1"/>
                </a:solidFill>
                <a:latin typeface="Adobe Caslon Pro"/>
                <a:cs typeface="Adobe Caslon Pro"/>
              </a:rPr>
              <a:t>, come la “cura” che gli uomini hanno degli dei. Questa religiosità consiste dunque nella puntuale osservanza dei riti culturali in cui si esprime il rispetto degli uomini verso le divinità, in cui le si rendono i dovuti segni di ossequio e deferenza, consistenti in primo luogo nelle offerte sacrificali e votive&gt;&gt;.</a:t>
            </a:r>
          </a:p>
          <a:p>
            <a:endParaRPr lang="it-IT" dirty="0">
              <a:solidFill>
                <a:schemeClr val="bg1"/>
              </a:solidFill>
            </a:endParaRPr>
          </a:p>
        </p:txBody>
      </p:sp>
      <p:sp>
        <p:nvSpPr>
          <p:cNvPr id="17" name="CasellaDiTesto 16"/>
          <p:cNvSpPr txBox="1"/>
          <p:nvPr/>
        </p:nvSpPr>
        <p:spPr>
          <a:xfrm>
            <a:off x="4408129" y="4675093"/>
            <a:ext cx="4547418" cy="1815882"/>
          </a:xfrm>
          <a:prstGeom prst="rect">
            <a:avLst/>
          </a:prstGeom>
          <a:noFill/>
        </p:spPr>
        <p:txBody>
          <a:bodyPr wrap="square" rtlCol="0">
            <a:spAutoFit/>
          </a:bodyPr>
          <a:lstStyle/>
          <a:p>
            <a:pPr algn="r"/>
            <a:r>
              <a:rPr lang="it-IT" sz="1600" dirty="0" smtClean="0">
                <a:solidFill>
                  <a:srgbClr val="FFFFFF"/>
                </a:solidFill>
                <a:latin typeface="Adobe Caslon Pro"/>
                <a:cs typeface="Adobe Caslon Pro"/>
              </a:rPr>
              <a:t>&lt;&lt;Nella lingua comune, l’espressione “credere” agli dei non significa tanto una </a:t>
            </a:r>
            <a:r>
              <a:rPr lang="it-IT" sz="1600" dirty="0" err="1" smtClean="0">
                <a:solidFill>
                  <a:srgbClr val="FFFFFF"/>
                </a:solidFill>
                <a:latin typeface="Adobe Caslon Pro"/>
                <a:cs typeface="Adobe Caslon Pro"/>
              </a:rPr>
              <a:t>convinizone</a:t>
            </a:r>
            <a:r>
              <a:rPr lang="it-IT" sz="1600" dirty="0" smtClean="0">
                <a:solidFill>
                  <a:srgbClr val="FFFFFF"/>
                </a:solidFill>
                <a:latin typeface="Adobe Caslon Pro"/>
                <a:cs typeface="Adobe Caslon Pro"/>
              </a:rPr>
              <a:t> razionale relativa alla loro esistenza, quanto “rispettare”, onorare nella pratiche il loro culto. Il nucleo del rapporto tra uomini e divinità appare dunque consistere nell’osservanza dei culti e dei riti prescritti dalla tradizione&gt;&gt;.  </a:t>
            </a:r>
            <a:endParaRPr lang="it-IT" sz="1600" dirty="0">
              <a:solidFill>
                <a:srgbClr val="FFFFFF"/>
              </a:solidFill>
              <a:latin typeface="Adobe Caslon Pro"/>
              <a:cs typeface="Adobe Caslon Pro"/>
            </a:endParaRPr>
          </a:p>
        </p:txBody>
      </p:sp>
    </p:spTree>
    <p:extLst>
      <p:ext uri="{BB962C8B-B14F-4D97-AF65-F5344CB8AC3E}">
        <p14:creationId xmlns:p14="http://schemas.microsoft.com/office/powerpoint/2010/main" val="164706931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6478"/>
            <a:ext cx="9143999" cy="6994478"/>
          </a:xfrm>
          <a:prstGeom prst="rect">
            <a:avLst/>
          </a:prstGeom>
        </p:spPr>
      </p:pic>
      <p:sp>
        <p:nvSpPr>
          <p:cNvPr id="4" name="Title 3"/>
          <p:cNvSpPr>
            <a:spLocks noGrp="1"/>
          </p:cNvSpPr>
          <p:nvPr>
            <p:ph type="title"/>
          </p:nvPr>
        </p:nvSpPr>
        <p:spPr>
          <a:xfrm>
            <a:off x="457200" y="2430984"/>
            <a:ext cx="8229600" cy="1143000"/>
          </a:xfrm>
        </p:spPr>
        <p:txBody>
          <a:bodyPr>
            <a:normAutofit fontScale="90000"/>
          </a:bodyPr>
          <a:lstStyle/>
          <a:p>
            <a:r>
              <a:rPr lang="it-IT" sz="11500" dirty="0" smtClean="0">
                <a:solidFill>
                  <a:srgbClr val="FFFF00"/>
                </a:solidFill>
                <a:latin typeface="Baskerville Old Face" panose="02020602080505020303" pitchFamily="18" charset="0"/>
              </a:rPr>
              <a:t>FINE</a:t>
            </a:r>
            <a:endParaRPr lang="it-IT" sz="11500" dirty="0">
              <a:solidFill>
                <a:srgbClr val="FFFF00"/>
              </a:solidFill>
              <a:latin typeface="Baskerville Old Face" panose="02020602080505020303" pitchFamily="18" charset="0"/>
            </a:endParaRPr>
          </a:p>
        </p:txBody>
      </p:sp>
      <p:sp>
        <p:nvSpPr>
          <p:cNvPr id="9" name="TextBox 8"/>
          <p:cNvSpPr txBox="1"/>
          <p:nvPr/>
        </p:nvSpPr>
        <p:spPr>
          <a:xfrm>
            <a:off x="0" y="3765939"/>
            <a:ext cx="9144000" cy="369332"/>
          </a:xfrm>
          <a:prstGeom prst="rect">
            <a:avLst/>
          </a:prstGeom>
          <a:noFill/>
        </p:spPr>
        <p:txBody>
          <a:bodyPr wrap="square" rtlCol="0">
            <a:spAutoFit/>
          </a:bodyPr>
          <a:lstStyle/>
          <a:p>
            <a:pPr algn="ctr"/>
            <a:r>
              <a:rPr lang="it-IT" dirty="0" smtClean="0">
                <a:solidFill>
                  <a:srgbClr val="FFFF00"/>
                </a:solidFill>
                <a:latin typeface="Baskerville Old Face" panose="02020602080505020303" pitchFamily="18" charset="0"/>
              </a:rPr>
              <a:t>Di Elene Aversa, Lavinia Cagnizzi, Elisa Forleo, Arianna Morlupi</a:t>
            </a:r>
            <a:endParaRPr lang="it-IT"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97148286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IL RAPPORTO UOMO E DIO</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495224" cy="2304569"/>
          </a:xfrm>
          <a:noFill/>
        </p:spPr>
        <p:txBody>
          <a:bodyPr>
            <a:noAutofit/>
          </a:bodyPr>
          <a:lstStyle/>
          <a:p>
            <a:pPr marL="0" indent="0" algn="ctr">
              <a:buNone/>
            </a:pPr>
            <a:r>
              <a:rPr lang="it-IT" sz="1600" dirty="0" smtClean="0">
                <a:solidFill>
                  <a:srgbClr val="FFFFFF"/>
                </a:solidFill>
                <a:latin typeface="Adobe Garamond Pro"/>
                <a:cs typeface="Adobe Garamond Pro"/>
              </a:rPr>
              <a:t>La mitologia greca sottolineava la debolezza umana in contrasto con le grandiose e terribili forze della natura. I greci consideravano immortali i propri dei e ritenevano sia le loro stesse vite sia le manifestazioni naturali interamente dipendenti dal volere divino. Ma gli stessi dei, comunque, dovevano sottostare ad una forza particolare: il Fato (o Destino, o Moira)</a:t>
            </a:r>
            <a:br>
              <a:rPr lang="it-IT" sz="1600" dirty="0" smtClean="0">
                <a:solidFill>
                  <a:srgbClr val="FFFFFF"/>
                </a:solidFill>
                <a:latin typeface="Adobe Garamond Pro"/>
                <a:cs typeface="Adobe Garamond Pro"/>
              </a:rPr>
            </a:br>
            <a:r>
              <a:rPr lang="it-IT" sz="1600" dirty="0" smtClean="0">
                <a:solidFill>
                  <a:srgbClr val="FFFFFF"/>
                </a:solidFill>
                <a:latin typeface="Adobe Garamond Pro"/>
                <a:cs typeface="Adobe Garamond Pro"/>
              </a:rPr>
              <a:t/>
            </a:r>
            <a:br>
              <a:rPr lang="it-IT" sz="1600" dirty="0" smtClean="0">
                <a:solidFill>
                  <a:srgbClr val="FFFFFF"/>
                </a:solidFill>
                <a:latin typeface="Adobe Garamond Pro"/>
                <a:cs typeface="Adobe Garamond Pro"/>
              </a:rPr>
            </a:br>
            <a:r>
              <a:rPr lang="it-IT" sz="1600" dirty="0" smtClean="0">
                <a:solidFill>
                  <a:srgbClr val="FFFFFF"/>
                </a:solidFill>
                <a:latin typeface="Adobe Garamond Pro"/>
                <a:cs typeface="Adobe Garamond Pro"/>
              </a:rPr>
              <a:t>Generalmente, i rapporti tra dei e uomini erano amichevoli, ma gli dei riservavano severe punizioni ai mortali che esibivano comportamenti inaccettabili come autocompiacimento o troppa ambizione, oppure sfoggiavano eccessive ricchezze. L'uomo era quindi consapevole della distanza tra lui e le divinità, per questo poteva offrire solo sacrifici e sperare nella benevolenza divina. </a:t>
            </a:r>
            <a:r>
              <a:rPr lang="it-IT" sz="1600" dirty="0" smtClean="0">
                <a:solidFill>
                  <a:srgbClr val="FFFFFF"/>
                </a:solidFill>
                <a:effectLst/>
                <a:latin typeface="Adobe Garamond Pro"/>
                <a:cs typeface="Adobe Garamond Pro"/>
              </a:rPr>
              <a:t> </a:t>
            </a:r>
            <a:endParaRPr lang="it-IT" sz="1600" dirty="0">
              <a:solidFill>
                <a:srgbClr val="FFFFFF"/>
              </a:solidFill>
              <a:latin typeface="Adobe Garamond Pro"/>
              <a:cs typeface="Adobe Garamond Pro"/>
            </a:endParaRPr>
          </a:p>
        </p:txBody>
      </p:sp>
      <p:pic>
        <p:nvPicPr>
          <p:cNvPr id="5" name="Immagine 4" descr="zoom_mosaico marmo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105741" cy="922725"/>
          </a:xfrm>
          <a:prstGeom prst="rect">
            <a:avLst/>
          </a:prstGeom>
        </p:spPr>
      </p:pic>
      <p:pic>
        <p:nvPicPr>
          <p:cNvPr id="13" name="Immagine 12" descr="zoom_mosaico marmo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1482" y="1124964"/>
            <a:ext cx="2105741" cy="922725"/>
          </a:xfrm>
          <a:prstGeom prst="rect">
            <a:avLst/>
          </a:prstGeom>
        </p:spPr>
      </p:pic>
      <p:pic>
        <p:nvPicPr>
          <p:cNvPr id="14" name="Immagine 13" descr="zoom_mosaico marmo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05741" y="1124964"/>
            <a:ext cx="2105741" cy="922725"/>
          </a:xfrm>
          <a:prstGeom prst="rect">
            <a:avLst/>
          </a:prstGeom>
        </p:spPr>
      </p:pic>
      <p:pic>
        <p:nvPicPr>
          <p:cNvPr id="15" name="Immagine 14" descr="zoom_mosaico marmo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9029" y="1124964"/>
            <a:ext cx="2105741" cy="922725"/>
          </a:xfrm>
          <a:prstGeom prst="rect">
            <a:avLst/>
          </a:prstGeom>
        </p:spPr>
      </p:pic>
      <p:pic>
        <p:nvPicPr>
          <p:cNvPr id="16" name="Immagine 15" descr="zoom_mosaico marmo 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14770" y="1124964"/>
            <a:ext cx="2105741" cy="922725"/>
          </a:xfrm>
          <a:prstGeom prst="rect">
            <a:avLst/>
          </a:prstGeom>
        </p:spPr>
      </p:pic>
      <p:pic>
        <p:nvPicPr>
          <p:cNvPr id="6" name="Immagine 5" descr="downloa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741" y="4636646"/>
            <a:ext cx="4674417" cy="1912752"/>
          </a:xfrm>
          <a:prstGeom prst="rect">
            <a:avLst/>
          </a:prstGeom>
          <a:ln>
            <a:noFill/>
          </a:ln>
          <a:effectLst>
            <a:softEdge rad="112500"/>
          </a:effectLst>
        </p:spPr>
      </p:pic>
    </p:spTree>
    <p:extLst>
      <p:ext uri="{BB962C8B-B14F-4D97-AF65-F5344CB8AC3E}">
        <p14:creationId xmlns:p14="http://schemas.microsoft.com/office/powerpoint/2010/main" val="101501674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LA CIVILTA’ DELLA VERGOGNA</a:t>
            </a:r>
            <a:endParaRPr lang="it-IT" sz="3200" b="1" dirty="0">
              <a:solidFill>
                <a:schemeClr val="bg1"/>
              </a:solidFill>
              <a:latin typeface="Baskerville Old Face"/>
              <a:cs typeface="Baskerville Old Face"/>
            </a:endParaRPr>
          </a:p>
        </p:txBody>
      </p:sp>
      <p:pic>
        <p:nvPicPr>
          <p:cNvPr id="4" name="Immagine 3"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4"/>
            <a:ext cx="2213799" cy="922725"/>
          </a:xfrm>
          <a:prstGeom prst="rect">
            <a:avLst/>
          </a:prstGeom>
        </p:spPr>
      </p:pic>
      <p:pic>
        <p:nvPicPr>
          <p:cNvPr id="9" name="Immagine 8"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5761" y="1124964"/>
            <a:ext cx="2213799" cy="922725"/>
          </a:xfrm>
          <a:prstGeom prst="rect">
            <a:avLst/>
          </a:prstGeom>
        </p:spPr>
      </p:pic>
      <p:pic>
        <p:nvPicPr>
          <p:cNvPr id="10" name="Immagine 9"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1366" y="1124964"/>
            <a:ext cx="2213799" cy="922725"/>
          </a:xfrm>
          <a:prstGeom prst="rect">
            <a:avLst/>
          </a:prstGeom>
        </p:spPr>
      </p:pic>
      <p:pic>
        <p:nvPicPr>
          <p:cNvPr id="11" name="Immagine 10"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18319" y="1125120"/>
            <a:ext cx="2213799" cy="922725"/>
          </a:xfrm>
          <a:prstGeom prst="rect">
            <a:avLst/>
          </a:prstGeom>
        </p:spPr>
      </p:pic>
      <p:pic>
        <p:nvPicPr>
          <p:cNvPr id="12" name="Immagine 11" descr="greci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7127" y="1125120"/>
            <a:ext cx="2213799" cy="922725"/>
          </a:xfrm>
          <a:prstGeom prst="rect">
            <a:avLst/>
          </a:prstGeom>
        </p:spPr>
      </p:pic>
      <p:sp>
        <p:nvSpPr>
          <p:cNvPr id="6" name="Rectangle 5"/>
          <p:cNvSpPr/>
          <p:nvPr/>
        </p:nvSpPr>
        <p:spPr>
          <a:xfrm>
            <a:off x="297936" y="2338023"/>
            <a:ext cx="8243248" cy="3293209"/>
          </a:xfrm>
          <a:prstGeom prst="rect">
            <a:avLst/>
          </a:prstGeom>
        </p:spPr>
        <p:txBody>
          <a:bodyPr wrap="square">
            <a:spAutoFit/>
          </a:bodyPr>
          <a:lstStyle/>
          <a:p>
            <a:r>
              <a:rPr lang="it-IT" sz="1600" dirty="0">
                <a:solidFill>
                  <a:schemeClr val="bg1"/>
                </a:solidFill>
                <a:latin typeface="Adobe Caslon Pro"/>
              </a:rPr>
              <a:t>L’uomo omerico risulta condizionato da un acuto senso di vergogna (aidós) nei confronti dei propri simili.</a:t>
            </a:r>
          </a:p>
          <a:p>
            <a:r>
              <a:rPr lang="it-IT" sz="1600" dirty="0">
                <a:solidFill>
                  <a:schemeClr val="bg1"/>
                </a:solidFill>
                <a:latin typeface="Adobe Caslon Pro"/>
              </a:rPr>
              <a:t>Tutto ciò che può in alcun modo arrecare un danno all’onore di fronte alla comunità, è sentito come insopportabile, al punto tale che, nel momento in cui si rende conto di aver sbagliato, l’eroe imputa l’errore a una forza esterna, come ad esempio un accecamento di natura divina, contro il quale l’uomo non può nulla e che per questo risulta deresponsabilizzante.</a:t>
            </a:r>
          </a:p>
          <a:p>
            <a:r>
              <a:rPr lang="it-IT" sz="1600" dirty="0">
                <a:solidFill>
                  <a:schemeClr val="bg1"/>
                </a:solidFill>
                <a:latin typeface="Adobe Caslon Pro"/>
              </a:rPr>
              <a:t>Questo timore nei confronti dell’opinione altrui, determina che l’eroe eviti qualunque azione che possa provocare un qualsiasi giudizio negativo, ma fa anche sì che questo cerchi di ricevere riconoscimenti per azioni concrete riconosciuti pubblicamente al fine di accrescere il proprio onore universalmente riconosciuto.</a:t>
            </a:r>
          </a:p>
          <a:p>
            <a:r>
              <a:rPr lang="it-IT" sz="1600" dirty="0">
                <a:solidFill>
                  <a:schemeClr val="bg1"/>
                </a:solidFill>
                <a:latin typeface="Adobe Caslon Pro"/>
              </a:rPr>
              <a:t>Un comportamento contrario portava quindi l’eroe e le sue generazioni successive ad essere allontanati dalla comunità in quanto privi di onore personale.</a:t>
            </a:r>
          </a:p>
        </p:txBody>
      </p:sp>
    </p:spTree>
    <p:extLst>
      <p:ext uri="{BB962C8B-B14F-4D97-AF65-F5344CB8AC3E}">
        <p14:creationId xmlns:p14="http://schemas.microsoft.com/office/powerpoint/2010/main" val="139221205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a:solidFill>
                  <a:schemeClr val="bg1"/>
                </a:solidFill>
                <a:latin typeface="Baskerville Old Face" panose="02020602080505020303" pitchFamily="18" charset="0"/>
                <a:cs typeface="Adobe Caslon Pro"/>
              </a:rPr>
              <a:t>GLI DÈI NEI POEMI OMERICI</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495224" cy="2304569"/>
          </a:xfrm>
          <a:noFill/>
        </p:spPr>
        <p:txBody>
          <a:bodyPr>
            <a:noAutofit/>
          </a:bodyPr>
          <a:lstStyle/>
          <a:p>
            <a:pPr marL="0" indent="0">
              <a:buNone/>
            </a:pPr>
            <a:r>
              <a:rPr lang="it-IT" sz="1600" dirty="0">
                <a:solidFill>
                  <a:schemeClr val="bg1"/>
                </a:solidFill>
                <a:latin typeface="Adobe Caslon Pro"/>
                <a:cs typeface="Adobe Caslon Pro"/>
              </a:rPr>
              <a:t>La concezione degli dèi presente nei poemi omerici coincide con la concezione degli dèi riscontrabile nella religione olimpica.                                                                                                      È impossibile comprendere l’Iliade e l’Odissea senza considerare il mondo degli dèi, le modalità con cui vengono rappresentati e quelle con cui gli uomini si rapportano ad essi. Gli dèi compaiono continuamente nei poemi e partecipano direttamente o indirettamente alle vicende degli esseri umani, ai quali somigliano incredibilmente. Nei loro intrighi, nei loro comportamenti e nelle loro passioni essi non sono nulla più che uomini dotati di immortalità.                                                                                                    </a:t>
            </a:r>
          </a:p>
          <a:p>
            <a:pPr marL="0" indent="0" algn="ctr">
              <a:buNone/>
            </a:pPr>
            <a:r>
              <a:rPr lang="it-IT" sz="1600" dirty="0" smtClean="0">
                <a:solidFill>
                  <a:srgbClr val="FFFFFF"/>
                </a:solidFill>
                <a:effectLst/>
                <a:latin typeface="Adobe Garamond Pro"/>
                <a:cs typeface="Adobe Garamond Pro"/>
              </a:rPr>
              <a:t> </a:t>
            </a:r>
            <a:endParaRPr lang="it-IT" sz="1600" dirty="0">
              <a:solidFill>
                <a:srgbClr val="FFFFFF"/>
              </a:solidFill>
              <a:latin typeface="Adobe Garamond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3"/>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9" y="1124963"/>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4" y="1124963"/>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6612" y="1124961"/>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4" y="1124963"/>
            <a:ext cx="2206455" cy="922726"/>
          </a:xfrm>
          <a:prstGeom prst="rect">
            <a:avLst/>
          </a:prstGeom>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6455" y="4182993"/>
            <a:ext cx="5026892" cy="25134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92609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ANTROPOMORFISMO DIVINO</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495224" cy="2304569"/>
          </a:xfrm>
          <a:noFill/>
        </p:spPr>
        <p:txBody>
          <a:bodyPr>
            <a:noAutofit/>
          </a:bodyPr>
          <a:lstStyle/>
          <a:p>
            <a:pPr marL="0" indent="0" algn="ctr">
              <a:buNone/>
            </a:pPr>
            <a:r>
              <a:rPr lang="it-IT" sz="1600" dirty="0" smtClean="0">
                <a:solidFill>
                  <a:srgbClr val="FFFFFF"/>
                </a:solidFill>
                <a:effectLst/>
                <a:latin typeface="Adobe Garamond Pro"/>
                <a:cs typeface="Adobe Garamond Pro"/>
              </a:rPr>
              <a:t> </a:t>
            </a:r>
            <a:endParaRPr lang="it-IT" sz="1600" dirty="0">
              <a:solidFill>
                <a:srgbClr val="FFFFFF"/>
              </a:solidFill>
              <a:latin typeface="Adobe Garamond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3"/>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9" y="1124963"/>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4" y="1124963"/>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6612" y="1124961"/>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4" y="1124963"/>
            <a:ext cx="2206455" cy="922726"/>
          </a:xfrm>
          <a:prstGeom prst="rect">
            <a:avLst/>
          </a:prstGeom>
        </p:spPr>
      </p:pic>
      <p:sp>
        <p:nvSpPr>
          <p:cNvPr id="12" name="Segnaposto contenuto 2"/>
          <p:cNvSpPr txBox="1">
            <a:spLocks/>
          </p:cNvSpPr>
          <p:nvPr/>
        </p:nvSpPr>
        <p:spPr>
          <a:xfrm>
            <a:off x="335702" y="2227578"/>
            <a:ext cx="8500910" cy="52671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it-IT" sz="1600" dirty="0" smtClean="0">
                <a:solidFill>
                  <a:schemeClr val="bg1"/>
                </a:solidFill>
                <a:latin typeface="Adobe Caslon Pro"/>
                <a:cs typeface="Adobe Caslon Pro"/>
              </a:rPr>
              <a:t>La rappresentazione degli dèi è fortemente «antropomorfica» poiché attribuisce loro caratteristiche fisiche e psicologiche proprie degli uomini. </a:t>
            </a:r>
          </a:p>
          <a:p>
            <a:pPr marL="0" indent="0">
              <a:buFont typeface="Arial"/>
              <a:buNone/>
            </a:pPr>
            <a:r>
              <a:rPr lang="it-IT" sz="1600" b="1" dirty="0" smtClean="0">
                <a:solidFill>
                  <a:schemeClr val="bg1"/>
                </a:solidFill>
                <a:latin typeface="Adobe Caslon Pro"/>
                <a:cs typeface="Adobe Caslon Pro"/>
              </a:rPr>
              <a:t>L’aspetto fisico </a:t>
            </a:r>
            <a:r>
              <a:rPr lang="it-IT" sz="1600" dirty="0" smtClean="0">
                <a:solidFill>
                  <a:schemeClr val="bg1"/>
                </a:solidFill>
                <a:latin typeface="Adobe Caslon Pro"/>
                <a:cs typeface="Adobe Caslon Pro"/>
              </a:rPr>
              <a:t>degli dèi ricalca quello umano. Così viene ritratta Era che si prepara ad un incontro amoroso con Zeus:</a:t>
            </a:r>
          </a:p>
          <a:p>
            <a:pPr marL="0" indent="0">
              <a:buFont typeface="Arial"/>
              <a:buNone/>
            </a:pPr>
            <a:r>
              <a:rPr lang="it-IT" sz="1600" dirty="0" smtClean="0">
                <a:solidFill>
                  <a:schemeClr val="bg1"/>
                </a:solidFill>
                <a:latin typeface="Apple Chancery"/>
                <a:cs typeface="Apple Chancery"/>
              </a:rPr>
              <a:t>E, per prima cosa, con ambrosia deterse e purificò il suo corpo bellissimo,                                                               poi lo unse con olio soave, profumato, odoroso[…] poi pettinò i capelli                                                                     intrecciando con le mani le splendide ciocche, i bei riccioli profumati                                                                                        che ricadevano dal suo capo immortale[…] ai lobi forati                                                                                                     appese orecchini con tre perle rotonde che risplendevano di grazia infinita.                                                                          Il capo avvolse, la divina fra le dee, in un velo nuovo, bellissimo, fulgido                                                                         come la luce del sole; ai bei piedi legò dei sandali belli.</a:t>
            </a:r>
          </a:p>
          <a:p>
            <a:pPr marL="0" indent="0">
              <a:buFont typeface="Arial"/>
              <a:buNone/>
            </a:pPr>
            <a:r>
              <a:rPr lang="it-IT" sz="1600" dirty="0" smtClean="0">
                <a:solidFill>
                  <a:schemeClr val="bg1"/>
                </a:solidFill>
                <a:latin typeface="Apple Chancery"/>
                <a:cs typeface="Apple Chancery"/>
              </a:rPr>
              <a:t>                                                                                  </a:t>
            </a:r>
            <a:r>
              <a:rPr lang="it-IT" sz="1600" dirty="0" smtClean="0">
                <a:solidFill>
                  <a:schemeClr val="bg1"/>
                </a:solidFill>
                <a:latin typeface="Adobe Caslon Pro"/>
                <a:cs typeface="Adobe Caslon Pro"/>
              </a:rPr>
              <a:t>(Il.,XIV,170-186)</a:t>
            </a:r>
          </a:p>
          <a:p>
            <a:pPr marL="0" indent="0">
              <a:buFont typeface="Arial"/>
              <a:buNone/>
            </a:pPr>
            <a:r>
              <a:rPr lang="it-IT" sz="1600" dirty="0" smtClean="0">
                <a:solidFill>
                  <a:schemeClr val="bg1"/>
                </a:solidFill>
                <a:latin typeface="Apple Chancery"/>
                <a:cs typeface="Apple Chancery"/>
              </a:rPr>
              <a:t>Gli dèi però possiedono anche alcune qualità fisiche precluse agli umani, come si evince dalla similitudine utilizzata a proposito di Ares:</a:t>
            </a:r>
          </a:p>
          <a:p>
            <a:pPr marL="0" indent="0">
              <a:buFont typeface="Arial"/>
              <a:buNone/>
            </a:pPr>
            <a:r>
              <a:rPr lang="it-IT" sz="1600" dirty="0" smtClean="0">
                <a:solidFill>
                  <a:schemeClr val="bg1"/>
                </a:solidFill>
                <a:latin typeface="Apple Chancery"/>
                <a:cs typeface="Apple Chancery"/>
              </a:rPr>
              <a:t>Urlò il dio della guerra, come urlano nove, diecimila                                                                                        uomini quando affrontano la battaglia </a:t>
            </a:r>
          </a:p>
          <a:p>
            <a:pPr marL="0" indent="0">
              <a:buFont typeface="Arial"/>
              <a:buNone/>
            </a:pPr>
            <a:r>
              <a:rPr lang="it-IT" sz="1600" dirty="0" smtClean="0">
                <a:solidFill>
                  <a:schemeClr val="bg1"/>
                </a:solidFill>
                <a:latin typeface="Apple Chancery"/>
                <a:cs typeface="Apple Chancery"/>
              </a:rPr>
              <a:t>                                                                                    (</a:t>
            </a:r>
            <a:r>
              <a:rPr lang="it-IT" sz="1600" dirty="0" smtClean="0">
                <a:solidFill>
                  <a:schemeClr val="bg1"/>
                </a:solidFill>
                <a:latin typeface="Adobe Caslon Pro"/>
                <a:cs typeface="Adobe Caslon Pro"/>
              </a:rPr>
              <a:t>Il.,V,859-861)</a:t>
            </a:r>
          </a:p>
        </p:txBody>
      </p:sp>
    </p:spTree>
    <p:extLst>
      <p:ext uri="{BB962C8B-B14F-4D97-AF65-F5344CB8AC3E}">
        <p14:creationId xmlns:p14="http://schemas.microsoft.com/office/powerpoint/2010/main" val="352443482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LA VICINANZA MORALE</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357922" cy="3995801"/>
          </a:xfrm>
          <a:noFill/>
        </p:spPr>
        <p:txBody>
          <a:bodyPr>
            <a:noAutofit/>
          </a:bodyPr>
          <a:lstStyle/>
          <a:p>
            <a:pPr marL="0" indent="0">
              <a:buNone/>
            </a:pPr>
            <a:r>
              <a:rPr lang="it-IT" sz="1600" dirty="0">
                <a:solidFill>
                  <a:schemeClr val="bg1"/>
                </a:solidFill>
                <a:latin typeface="Adobe Caslon Pro"/>
                <a:cs typeface="Apple Chancery"/>
              </a:rPr>
              <a:t>Le divinità condividono con gli uomini anche le passioni, positive e negative. Esse ricorrono ad ogni mezzo per raggiungere i loro obiettivi, non solo a danno degli uomini ma anche dei loro simili. </a:t>
            </a:r>
          </a:p>
          <a:p>
            <a:pPr marL="0" indent="0">
              <a:buNone/>
            </a:pPr>
            <a:endParaRPr lang="it-IT" sz="1600" dirty="0" smtClean="0">
              <a:solidFill>
                <a:schemeClr val="bg1"/>
              </a:solidFill>
              <a:latin typeface="Adobe Caslon Pro"/>
              <a:cs typeface="Apple Chancery"/>
            </a:endParaRPr>
          </a:p>
          <a:p>
            <a:pPr marL="0" indent="0">
              <a:buNone/>
            </a:pPr>
            <a:r>
              <a:rPr lang="it-IT" sz="1600" dirty="0" smtClean="0">
                <a:solidFill>
                  <a:schemeClr val="bg1"/>
                </a:solidFill>
                <a:latin typeface="Adobe Caslon Pro"/>
                <a:cs typeface="Apple Chancery"/>
              </a:rPr>
              <a:t>E </a:t>
            </a:r>
            <a:r>
              <a:rPr lang="it-IT" sz="1600" dirty="0">
                <a:solidFill>
                  <a:schemeClr val="bg1"/>
                </a:solidFill>
                <a:latin typeface="Adobe Caslon Pro"/>
                <a:cs typeface="Apple Chancery"/>
              </a:rPr>
              <a:t>meditando inganni le disse Era divina:                                                                                                                     « Dammi dunque, l’amore, l’incanto, con cui tutti                                                                                                               vinci gli eterni e gli uomini mortali.                                                                                                                        Vado a vedere i confini della terra feconda, l’Oceano e Teti,                                                                                             che nelle loro case mi nutrirono e crebbero.                                                                                                          Questi vado a vedere, scioglierò loro litigio infinito.</a:t>
            </a:r>
          </a:p>
          <a:p>
            <a:pPr marL="0" indent="0">
              <a:buNone/>
            </a:pPr>
            <a:r>
              <a:rPr lang="it-IT" sz="1400" dirty="0">
                <a:solidFill>
                  <a:schemeClr val="bg1"/>
                </a:solidFill>
                <a:latin typeface="Adobe Caslon Pro"/>
                <a:cs typeface="Arial" panose="020B0604020202020204" pitchFamily="34" charset="0"/>
              </a:rPr>
              <a:t>                                                                   (Il.,XIV,197-205)</a:t>
            </a:r>
          </a:p>
          <a:p>
            <a:pPr marL="0" indent="0" algn="ctr">
              <a:buNone/>
            </a:pPr>
            <a:r>
              <a:rPr lang="it-IT" sz="1600" dirty="0" smtClean="0">
                <a:solidFill>
                  <a:srgbClr val="FFFFFF"/>
                </a:solidFill>
                <a:effectLst/>
                <a:latin typeface="Adobe Garamond Pro"/>
                <a:cs typeface="Adobe Garamond Pro"/>
              </a:rPr>
              <a:t> </a:t>
            </a:r>
            <a:endParaRPr lang="it-IT" sz="1600" dirty="0">
              <a:solidFill>
                <a:srgbClr val="FFFFFF"/>
              </a:solidFill>
              <a:latin typeface="Adobe Garamond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3"/>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9" y="1124963"/>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4" y="1124963"/>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6612" y="1124961"/>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4" y="1124963"/>
            <a:ext cx="2206455" cy="922726"/>
          </a:xfrm>
          <a:prstGeom prst="rect">
            <a:avLst/>
          </a:prstGeom>
        </p:spPr>
      </p:pic>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933"/>
          <a:stretch/>
        </p:blipFill>
        <p:spPr bwMode="auto">
          <a:xfrm>
            <a:off x="5208748" y="4426079"/>
            <a:ext cx="3627864" cy="23494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49074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788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624643"/>
          </a:xfrm>
          <a:noFill/>
        </p:spPr>
        <p:txBody>
          <a:bodyPr>
            <a:noAutofit/>
          </a:bodyPr>
          <a:lstStyle/>
          <a:p>
            <a:r>
              <a:rPr lang="it-IT" sz="3200" b="1" dirty="0" smtClean="0">
                <a:solidFill>
                  <a:schemeClr val="bg1"/>
                </a:solidFill>
                <a:latin typeface="Baskerville Old Face"/>
                <a:cs typeface="Baskerville Old Face"/>
              </a:rPr>
              <a:t>UNA FORZA SUPERIORE AGLI DEI</a:t>
            </a:r>
            <a:endParaRPr lang="it-IT" sz="3200" b="1" dirty="0">
              <a:solidFill>
                <a:schemeClr val="bg1"/>
              </a:solidFill>
              <a:latin typeface="Baskerville Old Face"/>
              <a:cs typeface="Baskerville Old Face"/>
            </a:endParaRPr>
          </a:p>
        </p:txBody>
      </p:sp>
      <p:sp>
        <p:nvSpPr>
          <p:cNvPr id="3" name="Sottotitolo 2"/>
          <p:cNvSpPr>
            <a:spLocks noGrp="1"/>
          </p:cNvSpPr>
          <p:nvPr>
            <p:ph idx="1"/>
          </p:nvPr>
        </p:nvSpPr>
        <p:spPr>
          <a:xfrm>
            <a:off x="335702" y="2227578"/>
            <a:ext cx="8495224" cy="2304569"/>
          </a:xfrm>
          <a:noFill/>
        </p:spPr>
        <p:txBody>
          <a:bodyPr>
            <a:noAutofit/>
          </a:bodyPr>
          <a:lstStyle/>
          <a:p>
            <a:pPr marL="0" indent="0">
              <a:buNone/>
            </a:pPr>
            <a:r>
              <a:rPr lang="it-IT" sz="1600" dirty="0">
                <a:solidFill>
                  <a:schemeClr val="bg1"/>
                </a:solidFill>
                <a:latin typeface="Adobe Caslon Pro"/>
                <a:cs typeface="Adobe Caslon Pro"/>
              </a:rPr>
              <a:t>Tuttavia anche gli dèi conoscono il dolore che deriva dal fatto che anche loro, come gli uomini sono sottoposti al volere degli dèi, questi ultimi devono sottostare alla volontà immutabile del Fato, cui non possono opporsi. L’unico privilegio che hanno è quello di conoscere in anticipi il destino e do poterlo posporre fino a quando è possibile. Ma, una volta che il volere del Fato appare chiaro, le divinità non possono far altro che assecondarlo. </a:t>
            </a:r>
          </a:p>
          <a:p>
            <a:pPr marL="0" indent="0">
              <a:buNone/>
            </a:pPr>
            <a:endParaRPr lang="it-IT" sz="1600" dirty="0">
              <a:solidFill>
                <a:schemeClr val="bg1"/>
              </a:solidFill>
              <a:latin typeface="Adobe Caslon Pro"/>
              <a:cs typeface="Adobe Caslon Pro"/>
            </a:endParaRPr>
          </a:p>
          <a:p>
            <a:r>
              <a:rPr lang="it-IT" sz="1600" dirty="0">
                <a:solidFill>
                  <a:schemeClr val="bg1"/>
                </a:solidFill>
                <a:latin typeface="Adobe Caslon Pro"/>
              </a:rPr>
              <a:t>In Omero esiste una dialettica sottile tra destino, intervento divino, carattere e decisioni degli uomini. Per esempio, la morte di Ettore avviene per decreto del fato, al quale neppure Zeus, pur a malincuore, può opporsi. Atena ed Achille saranno, per così dire, gli agenti occasionali (Il. XV, 612-614):</a:t>
            </a:r>
          </a:p>
          <a:p>
            <a:r>
              <a:rPr lang="it-IT" sz="1600" i="1" dirty="0">
                <a:solidFill>
                  <a:schemeClr val="bg1"/>
                </a:solidFill>
                <a:latin typeface="Adobe Caslon Pro"/>
              </a:rPr>
              <a:t>… infatti doveva avere vita breve;già gli apprestava il giorno fatalePallade Atena con la forza del Pelide.</a:t>
            </a:r>
            <a:r>
              <a:rPr lang="it-IT" sz="1600" dirty="0">
                <a:solidFill>
                  <a:schemeClr val="bg1"/>
                </a:solidFill>
                <a:latin typeface="Adobe Caslon Pro"/>
              </a:rPr>
              <a:t>Lo stesso Ettore, d’altra parte, era consapevole del fatto che (Il. VI, 487-489)</a:t>
            </a:r>
          </a:p>
          <a:p>
            <a:r>
              <a:rPr lang="it-IT" sz="1600" i="1" dirty="0">
                <a:solidFill>
                  <a:schemeClr val="bg1"/>
                </a:solidFill>
                <a:latin typeface="Adobe Caslon Pro"/>
              </a:rPr>
              <a:t>nessun uomo mi manderà nell’Ade contro il fato;e ti assicuro che nessuno degli uomini è sfuggito al destino,né il vile, né il valoroso, dopo che è nato.</a:t>
            </a:r>
            <a:endParaRPr lang="it-IT" sz="1600" dirty="0">
              <a:solidFill>
                <a:schemeClr val="bg1"/>
              </a:solidFill>
              <a:latin typeface="Adobe Caslon Pro"/>
              <a:cs typeface="Adobe Caslon Pro"/>
            </a:endParaRPr>
          </a:p>
          <a:p>
            <a:pPr marL="0" indent="0" algn="ctr">
              <a:buNone/>
            </a:pPr>
            <a:r>
              <a:rPr lang="it-IT" sz="1600" dirty="0" smtClean="0">
                <a:solidFill>
                  <a:srgbClr val="FFFFFF"/>
                </a:solidFill>
                <a:effectLst/>
                <a:latin typeface="Adobe Caslon Pro"/>
                <a:cs typeface="Adobe Garamond Pro"/>
              </a:rPr>
              <a:t> </a:t>
            </a:r>
            <a:endParaRPr lang="it-IT" sz="1600" dirty="0">
              <a:solidFill>
                <a:srgbClr val="FFFFFF"/>
              </a:solidFill>
              <a:latin typeface="Adobe Caslon Pro"/>
              <a:cs typeface="Adobe Garamond Pro"/>
            </a:endParaRPr>
          </a:p>
        </p:txBody>
      </p:sp>
      <p:pic>
        <p:nvPicPr>
          <p:cNvPr id="11"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24963"/>
            <a:ext cx="2206455" cy="922725"/>
          </a:xfrm>
          <a:prstGeom prst="rect">
            <a:avLst/>
          </a:prstGeom>
        </p:spPr>
      </p:pic>
      <p:pic>
        <p:nvPicPr>
          <p:cNvPr id="17"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909" y="1124963"/>
            <a:ext cx="2206455" cy="922725"/>
          </a:xfrm>
          <a:prstGeom prst="rect">
            <a:avLst/>
          </a:prstGeom>
        </p:spPr>
      </p:pic>
      <p:pic>
        <p:nvPicPr>
          <p:cNvPr id="18"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6454" y="1124963"/>
            <a:ext cx="2206455" cy="922725"/>
          </a:xfrm>
          <a:prstGeom prst="rect">
            <a:avLst/>
          </a:prstGeom>
        </p:spPr>
      </p:pic>
      <p:pic>
        <p:nvPicPr>
          <p:cNvPr id="19"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6612" y="1124961"/>
            <a:ext cx="2206455" cy="922727"/>
          </a:xfrm>
          <a:prstGeom prst="rect">
            <a:avLst/>
          </a:prstGeom>
        </p:spPr>
      </p:pic>
      <p:pic>
        <p:nvPicPr>
          <p:cNvPr id="20" name="Immagine 3" descr="b_GRECHE-Chatillon-Lithos-Mosaico-Italia-Lithos-272542-rel2bb2767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9364" y="1124963"/>
            <a:ext cx="2206455" cy="922726"/>
          </a:xfrm>
          <a:prstGeom prst="rect">
            <a:avLst/>
          </a:prstGeom>
        </p:spPr>
      </p:pic>
    </p:spTree>
    <p:extLst>
      <p:ext uri="{BB962C8B-B14F-4D97-AF65-F5344CB8AC3E}">
        <p14:creationId xmlns:p14="http://schemas.microsoft.com/office/powerpoint/2010/main" val="8951313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2897</Words>
  <Application>Microsoft Macintosh PowerPoint</Application>
  <PresentationFormat>Presentazione su schermo (4:3)</PresentationFormat>
  <Paragraphs>251</Paragraphs>
  <Slides>30</Slides>
  <Notes>7</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L’UOMO E GLI DEI</vt:lpstr>
      <vt:lpstr>CHI SONO GLI DEI</vt:lpstr>
      <vt:lpstr>L’UOMO GRECO</vt:lpstr>
      <vt:lpstr>IL RAPPORTO UOMO E DIO</vt:lpstr>
      <vt:lpstr>LA CIVILTA’ DELLA VERGOGNA</vt:lpstr>
      <vt:lpstr>GLI DÈI NEI POEMI OMERICI</vt:lpstr>
      <vt:lpstr>ANTROPOMORFISMO DIVINO</vt:lpstr>
      <vt:lpstr>LA VICINANZA MORALE</vt:lpstr>
      <vt:lpstr>UNA FORZA SUPERIORE AGLI DEI</vt:lpstr>
      <vt:lpstr>Presentazione di PowerPoint</vt:lpstr>
      <vt:lpstr>Presentazione di PowerPoint</vt:lpstr>
      <vt:lpstr>Presentazione di PowerPoint</vt:lpstr>
      <vt:lpstr>ESIODO</vt:lpstr>
      <vt:lpstr>ESIODO</vt:lpstr>
      <vt:lpstr>LA TEOGONIA</vt:lpstr>
      <vt:lpstr>OPERE E GIORNI</vt:lpstr>
      <vt:lpstr>OPERE E GIORNI</vt:lpstr>
      <vt:lpstr>LA CIVILTA’ DELLA COLPA</vt:lpstr>
      <vt:lpstr>ALCEO</vt:lpstr>
      <vt:lpstr>L’ ἀμηχανία</vt:lpstr>
      <vt:lpstr>LA SFERA DEL DIVINO</vt:lpstr>
      <vt:lpstr>L’INNO A HERMES</vt:lpstr>
      <vt:lpstr>LA RELIGIONE NELL’ETERIA</vt:lpstr>
      <vt:lpstr>SAFFO</vt:lpstr>
      <vt:lpstr>COS’È IL TIASO?</vt:lpstr>
      <vt:lpstr>LA SACERDOTESSA DI AFRODITE</vt:lpstr>
      <vt:lpstr>INNO AD AFRODITE (fr.1)</vt:lpstr>
      <vt:lpstr>INNO AD AFRODITE (fr.1)</vt:lpstr>
      <vt:lpstr>ALTRE DIVINITÀ</vt:lpstr>
      <vt:lpstr>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elena</dc:creator>
  <cp:lastModifiedBy>elena</cp:lastModifiedBy>
  <cp:revision>73</cp:revision>
  <dcterms:created xsi:type="dcterms:W3CDTF">2019-05-25T15:20:52Z</dcterms:created>
  <dcterms:modified xsi:type="dcterms:W3CDTF">2019-05-30T04:57:15Z</dcterms:modified>
</cp:coreProperties>
</file>