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29"/>
  </p:notesMasterIdLst>
  <p:sldIdLst>
    <p:sldId id="256" r:id="rId2"/>
    <p:sldId id="257" r:id="rId3"/>
    <p:sldId id="262" r:id="rId4"/>
    <p:sldId id="260" r:id="rId5"/>
    <p:sldId id="284" r:id="rId6"/>
    <p:sldId id="264" r:id="rId7"/>
    <p:sldId id="266" r:id="rId8"/>
    <p:sldId id="299" r:id="rId9"/>
    <p:sldId id="296" r:id="rId10"/>
    <p:sldId id="297" r:id="rId11"/>
    <p:sldId id="272" r:id="rId12"/>
    <p:sldId id="273" r:id="rId13"/>
    <p:sldId id="286" r:id="rId14"/>
    <p:sldId id="287" r:id="rId15"/>
    <p:sldId id="275" r:id="rId16"/>
    <p:sldId id="276" r:id="rId17"/>
    <p:sldId id="269" r:id="rId18"/>
    <p:sldId id="277" r:id="rId19"/>
    <p:sldId id="278" r:id="rId20"/>
    <p:sldId id="279" r:id="rId21"/>
    <p:sldId id="298" r:id="rId22"/>
    <p:sldId id="291" r:id="rId23"/>
    <p:sldId id="292" r:id="rId24"/>
    <p:sldId id="293" r:id="rId25"/>
    <p:sldId id="295" r:id="rId26"/>
    <p:sldId id="294" r:id="rId27"/>
    <p:sldId id="285" r:id="rId2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0" d="100"/>
          <a:sy n="80" d="100"/>
        </p:scale>
        <p:origin x="-78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C9B66A-9E55-4A18-93ED-473DDC5711FF}" type="datetimeFigureOut">
              <a:rPr lang="it-IT" smtClean="0"/>
              <a:t>20/11/2017</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1A41A-C8B5-47D2-B7A7-55677E2A3E20}" type="slidenum">
              <a:rPr lang="it-IT" smtClean="0"/>
              <a:t>‹N›</a:t>
            </a:fld>
            <a:endParaRPr lang="it-IT" dirty="0"/>
          </a:p>
        </p:txBody>
      </p:sp>
    </p:spTree>
    <p:extLst>
      <p:ext uri="{BB962C8B-B14F-4D97-AF65-F5344CB8AC3E}">
        <p14:creationId xmlns:p14="http://schemas.microsoft.com/office/powerpoint/2010/main" val="181745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800" y="4343400"/>
            <a:ext cx="5486400" cy="276999"/>
          </a:xfrm>
        </p:spPr>
        <p:txBody>
          <a:bodyPr>
            <a:spAutoFit/>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145918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116032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4227117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150395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4013502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128232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62034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234053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110512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379018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D9DC6869-5605-C444-BF71-9F32E9CC9F94}" type="datetimeFigureOut">
              <a:rPr lang="it-IT" smtClean="0"/>
              <a:t>20/11/2017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9D25802C-0D1F-7D44-AEAC-8A7F9A9D38B6}" type="slidenum">
              <a:rPr lang="it-IT" smtClean="0"/>
              <a:t>‹N›</a:t>
            </a:fld>
            <a:endParaRPr lang="it-IT" dirty="0"/>
          </a:p>
        </p:txBody>
      </p:sp>
    </p:spTree>
    <p:extLst>
      <p:ext uri="{BB962C8B-B14F-4D97-AF65-F5344CB8AC3E}">
        <p14:creationId xmlns:p14="http://schemas.microsoft.com/office/powerpoint/2010/main" val="1052208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C6869-5605-C444-BF71-9F32E9CC9F94}" type="datetimeFigureOut">
              <a:rPr lang="it-IT" smtClean="0"/>
              <a:t>20/11/2017</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5802C-0D1F-7D44-AEAC-8A7F9A9D38B6}" type="slidenum">
              <a:rPr lang="it-IT" smtClean="0"/>
              <a:t>‹N›</a:t>
            </a:fld>
            <a:endParaRPr lang="it-IT" dirty="0"/>
          </a:p>
        </p:txBody>
      </p:sp>
    </p:spTree>
    <p:extLst>
      <p:ext uri="{BB962C8B-B14F-4D97-AF65-F5344CB8AC3E}">
        <p14:creationId xmlns:p14="http://schemas.microsoft.com/office/powerpoint/2010/main" val="384353466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www.academia.edu/" TargetMode="External"/><Relationship Id="rId13" Type="http://schemas.openxmlformats.org/officeDocument/2006/relationships/hyperlink" Target="http://www.scuolafilosofica.com/" TargetMode="External"/><Relationship Id="rId3" Type="http://schemas.openxmlformats.org/officeDocument/2006/relationships/hyperlink" Target="http://www.filosofico.net/" TargetMode="External"/><Relationship Id="rId7" Type="http://schemas.openxmlformats.org/officeDocument/2006/relationships/hyperlink" Target="http://www.bibliotecateatrale.com/" TargetMode="External"/><Relationship Id="rId12" Type="http://schemas.openxmlformats.org/officeDocument/2006/relationships/hyperlink" Target="http://www.aperture-rivista.it/" TargetMode="External"/><Relationship Id="rId2" Type="http://schemas.openxmlformats.org/officeDocument/2006/relationships/hyperlink" Target="http://www.treccani.it/" TargetMode="External"/><Relationship Id="rId1" Type="http://schemas.openxmlformats.org/officeDocument/2006/relationships/slideLayout" Target="../slideLayouts/slideLayout7.xml"/><Relationship Id="rId6" Type="http://schemas.openxmlformats.org/officeDocument/2006/relationships/hyperlink" Target="http://www.orbilia.it/" TargetMode="External"/><Relationship Id="rId11" Type="http://schemas.openxmlformats.org/officeDocument/2006/relationships/hyperlink" Target="http://www.oubliettemagazine.com/" TargetMode="External"/><Relationship Id="rId5" Type="http://schemas.openxmlformats.org/officeDocument/2006/relationships/hyperlink" Target="http://www.homolaicus.it/" TargetMode="External"/><Relationship Id="rId10" Type="http://schemas.openxmlformats.org/officeDocument/2006/relationships/hyperlink" Target="http://www.rodoni.ch/" TargetMode="External"/><Relationship Id="rId4" Type="http://schemas.openxmlformats.org/officeDocument/2006/relationships/hyperlink" Target="http://www.repubblica.it/" TargetMode="External"/><Relationship Id="rId9" Type="http://schemas.openxmlformats.org/officeDocument/2006/relationships/hyperlink" Target="http://www.sulromanzo.it/" TargetMode="External"/><Relationship Id="rId14" Type="http://schemas.openxmlformats.org/officeDocument/2006/relationships/hyperlink" Target="http://www.corriere.it/"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sellaDiTesto 2"/>
          <p:cNvSpPr txBox="1"/>
          <p:nvPr/>
        </p:nvSpPr>
        <p:spPr>
          <a:xfrm>
            <a:off x="1332780" y="5916910"/>
            <a:ext cx="6286697" cy="646331"/>
          </a:xfrm>
          <a:prstGeom prst="rect">
            <a:avLst/>
          </a:prstGeom>
          <a:noFill/>
        </p:spPr>
        <p:txBody>
          <a:bodyPr wrap="square" rtlCol="0">
            <a:spAutoFit/>
          </a:bodyPr>
          <a:lstStyle/>
          <a:p>
            <a:pPr algn="ctr"/>
            <a:r>
              <a:rPr lang="it-IT" dirty="0" smtClean="0">
                <a:solidFill>
                  <a:schemeClr val="bg1"/>
                </a:solidFill>
                <a:latin typeface="Candara"/>
                <a:cs typeface="Candara"/>
              </a:rPr>
              <a:t>Alessandro D’Ilario, Irene Guzzo, Giulia Pace, Noemi Viesti</a:t>
            </a:r>
          </a:p>
          <a:p>
            <a:pPr algn="ctr"/>
            <a:r>
              <a:rPr lang="it-IT" dirty="0" smtClean="0">
                <a:solidFill>
                  <a:schemeClr val="bg1"/>
                </a:solidFill>
                <a:latin typeface="Candara"/>
                <a:cs typeface="Candara"/>
              </a:rPr>
              <a:t>a.s. 2017/2018, II E, Liceo Giulio Cesare</a:t>
            </a:r>
            <a:endParaRPr lang="it-IT" dirty="0">
              <a:solidFill>
                <a:schemeClr val="bg1"/>
              </a:solidFill>
              <a:latin typeface="Candara"/>
              <a:cs typeface="Candara"/>
            </a:endParaRPr>
          </a:p>
        </p:txBody>
      </p:sp>
      <p:pic>
        <p:nvPicPr>
          <p:cNvPr id="1026" name="Picture 2" descr="Risultati immagini per tragedia gre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44" y="1020266"/>
            <a:ext cx="7201664" cy="480111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00922" y="7955"/>
            <a:ext cx="7871792" cy="707886"/>
          </a:xfrm>
          <a:prstGeom prst="rect">
            <a:avLst/>
          </a:prstGeom>
          <a:noFill/>
        </p:spPr>
        <p:txBody>
          <a:bodyPr wrap="square" rtlCol="0">
            <a:spAutoFit/>
          </a:bodyPr>
          <a:lstStyle/>
          <a:p>
            <a:pPr algn="ctr"/>
            <a:r>
              <a:rPr lang="it-IT" sz="4000" b="1" dirty="0" smtClean="0">
                <a:solidFill>
                  <a:schemeClr val="bg1"/>
                </a:solidFill>
                <a:latin typeface="Candara" panose="020E0502030303020204" pitchFamily="34" charset="0"/>
              </a:rPr>
              <a:t>I CARATTERI DELLA TRAGEDIA</a:t>
            </a:r>
            <a:endParaRPr lang="it-IT" sz="4000" b="1" dirty="0">
              <a:solidFill>
                <a:schemeClr val="bg1"/>
              </a:solidFill>
              <a:latin typeface="Candara" panose="020E0502030303020204" pitchFamily="34" charset="0"/>
            </a:endParaRPr>
          </a:p>
        </p:txBody>
      </p:sp>
      <p:sp>
        <p:nvSpPr>
          <p:cNvPr id="4" name="CasellaDiTesto 3"/>
          <p:cNvSpPr txBox="1"/>
          <p:nvPr/>
        </p:nvSpPr>
        <p:spPr>
          <a:xfrm>
            <a:off x="1157904" y="591924"/>
            <a:ext cx="6757828" cy="400110"/>
          </a:xfrm>
          <a:prstGeom prst="rect">
            <a:avLst/>
          </a:prstGeom>
          <a:noFill/>
        </p:spPr>
        <p:txBody>
          <a:bodyPr wrap="square" rtlCol="0">
            <a:spAutoFit/>
          </a:bodyPr>
          <a:lstStyle/>
          <a:p>
            <a:pPr algn="ctr"/>
            <a:r>
              <a:rPr lang="it-IT" sz="2000" b="1" dirty="0" smtClean="0">
                <a:solidFill>
                  <a:schemeClr val="bg1"/>
                </a:solidFill>
              </a:rPr>
              <a:t>AGAMENNONE, ELETTRA, BACCANTI</a:t>
            </a:r>
            <a:endParaRPr lang="it-IT" sz="2000" b="1" dirty="0">
              <a:solidFill>
                <a:schemeClr val="bg1"/>
              </a:solidFill>
            </a:endParaRPr>
          </a:p>
        </p:txBody>
      </p:sp>
    </p:spTree>
    <p:extLst>
      <p:ext uri="{BB962C8B-B14F-4D97-AF65-F5344CB8AC3E}">
        <p14:creationId xmlns:p14="http://schemas.microsoft.com/office/powerpoint/2010/main" val="345605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576858C-29D4-49F0-96B5-6163B459CBE8}"/>
              </a:ext>
            </a:extLst>
          </p:cNvPr>
          <p:cNvSpPr>
            <a:spLocks noGrp="1"/>
          </p:cNvSpPr>
          <p:nvPr>
            <p:ph type="title"/>
          </p:nvPr>
        </p:nvSpPr>
        <p:spPr>
          <a:xfrm>
            <a:off x="288896" y="231823"/>
            <a:ext cx="7886700" cy="675110"/>
          </a:xfrm>
        </p:spPr>
        <p:txBody>
          <a:bodyPr>
            <a:normAutofit fontScale="90000"/>
          </a:bodyPr>
          <a:lstStyle/>
          <a:p>
            <a:r>
              <a:rPr lang="it-IT" dirty="0">
                <a:latin typeface="Modern No. 20" panose="02070704070505020303" pitchFamily="18" charset="0"/>
              </a:rPr>
              <a:t>Le protagoniste tragiche</a:t>
            </a:r>
          </a:p>
        </p:txBody>
      </p:sp>
      <p:pic>
        <p:nvPicPr>
          <p:cNvPr id="5" name="Segnaposto contenuto 4">
            <a:extLst>
              <a:ext uri="{FF2B5EF4-FFF2-40B4-BE49-F238E27FC236}">
                <a16:creationId xmlns:a16="http://schemas.microsoft.com/office/drawing/2014/main" xmlns="" id="{E75438A4-BCE8-4AFF-8301-E897B67DB7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403" y="1040236"/>
            <a:ext cx="2691810" cy="5529878"/>
          </a:xfrm>
        </p:spPr>
      </p:pic>
      <p:sp>
        <p:nvSpPr>
          <p:cNvPr id="6" name="CasellaDiTesto 5">
            <a:extLst>
              <a:ext uri="{FF2B5EF4-FFF2-40B4-BE49-F238E27FC236}">
                <a16:creationId xmlns:a16="http://schemas.microsoft.com/office/drawing/2014/main" xmlns="" id="{97C5F58E-46B9-4764-9AC5-EF53846FCF3B}"/>
              </a:ext>
            </a:extLst>
          </p:cNvPr>
          <p:cNvSpPr txBox="1"/>
          <p:nvPr/>
        </p:nvSpPr>
        <p:spPr>
          <a:xfrm>
            <a:off x="3666807" y="1040236"/>
            <a:ext cx="4775433" cy="5632311"/>
          </a:xfrm>
          <a:prstGeom prst="rect">
            <a:avLst/>
          </a:prstGeom>
          <a:noFill/>
        </p:spPr>
        <p:txBody>
          <a:bodyPr wrap="square" rtlCol="0">
            <a:spAutoFit/>
          </a:bodyPr>
          <a:lstStyle/>
          <a:p>
            <a:pPr marL="285750" indent="-285750">
              <a:buFont typeface="Wingdings" panose="05000000000000000000" pitchFamily="2" charset="2"/>
              <a:buChar char="Ø"/>
            </a:pPr>
            <a:r>
              <a:rPr lang="it-IT" b="1" dirty="0" err="1"/>
              <a:t>Clitemnestra</a:t>
            </a:r>
            <a:r>
              <a:rPr lang="it-IT" dirty="0"/>
              <a:t>: prototipo della donna infame, si contrappone al modello di donna opposto, Penelope. Donna astuta, feroce e dotata di morbosa sensualità.</a:t>
            </a:r>
          </a:p>
          <a:p>
            <a:pPr marL="285750" indent="-285750">
              <a:buFont typeface="Wingdings" panose="05000000000000000000" pitchFamily="2" charset="2"/>
              <a:buChar char="Ø"/>
            </a:pPr>
            <a:endParaRPr lang="it-IT" dirty="0"/>
          </a:p>
          <a:p>
            <a:endParaRPr lang="it-IT" dirty="0"/>
          </a:p>
          <a:p>
            <a:endParaRPr lang="it-IT" dirty="0"/>
          </a:p>
          <a:p>
            <a:pPr marL="285750" indent="-285750">
              <a:buFont typeface="Wingdings" panose="05000000000000000000" pitchFamily="2" charset="2"/>
              <a:buChar char="Ø"/>
            </a:pPr>
            <a:r>
              <a:rPr lang="it-IT" b="1" dirty="0"/>
              <a:t>Elettra</a:t>
            </a:r>
            <a:r>
              <a:rPr lang="it-IT" dirty="0"/>
              <a:t>: eroina caratterizzata da tratti mascolini; vive in assoluto e volontario isolamento nel quale alimenta il suo desiderio di vendetta.  In antitesi troviamo la sorella, </a:t>
            </a:r>
            <a:r>
              <a:rPr lang="it-IT" dirty="0" err="1"/>
              <a:t>Crisotemi</a:t>
            </a:r>
            <a:r>
              <a:rPr lang="it-IT" dirty="0"/>
              <a:t>. </a:t>
            </a:r>
          </a:p>
          <a:p>
            <a:pPr marL="285750" indent="-285750">
              <a:buFont typeface="Wingdings" panose="05000000000000000000" pitchFamily="2" charset="2"/>
              <a:buChar char="Ø"/>
            </a:pPr>
            <a:endParaRPr lang="it-IT" dirty="0"/>
          </a:p>
          <a:p>
            <a:endParaRPr lang="it-IT" dirty="0"/>
          </a:p>
          <a:p>
            <a:endParaRPr lang="it-IT" dirty="0"/>
          </a:p>
          <a:p>
            <a:pPr marL="285750" indent="-285750">
              <a:buFont typeface="Wingdings" panose="05000000000000000000" pitchFamily="2" charset="2"/>
              <a:buChar char="Ø"/>
            </a:pPr>
            <a:r>
              <a:rPr lang="it-IT" b="1" dirty="0"/>
              <a:t>Baccanti</a:t>
            </a:r>
            <a:r>
              <a:rPr lang="it-IT" dirty="0"/>
              <a:t>: le donne sono protagoniste come gruppo, non singolo (eccezione Agave). Le baccanti sono considerate come creature misteriose, «aliene» al mondo «normale» degli uomini.</a:t>
            </a:r>
            <a:endParaRPr lang="it-IT" b="1" dirty="0"/>
          </a:p>
        </p:txBody>
      </p:sp>
    </p:spTree>
    <p:extLst>
      <p:ext uri="{BB962C8B-B14F-4D97-AF65-F5344CB8AC3E}">
        <p14:creationId xmlns:p14="http://schemas.microsoft.com/office/powerpoint/2010/main" val="2037092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1890216" y="121508"/>
            <a:ext cx="5268035" cy="584775"/>
          </a:xfrm>
          <a:prstGeom prst="rect">
            <a:avLst/>
          </a:prstGeom>
          <a:noFill/>
        </p:spPr>
        <p:txBody>
          <a:bodyPr wrap="square" rtlCol="0">
            <a:spAutoFit/>
          </a:bodyPr>
          <a:lstStyle/>
          <a:p>
            <a:pPr algn="ctr"/>
            <a:r>
              <a:rPr lang="it-IT" sz="3200" b="1" dirty="0">
                <a:solidFill>
                  <a:srgbClr val="C00000"/>
                </a:solidFill>
                <a:latin typeface="Candara" panose="020E0502030303020204" pitchFamily="34" charset="0"/>
              </a:rPr>
              <a:t>T</a:t>
            </a:r>
            <a:r>
              <a:rPr lang="it-IT" sz="3200" b="1" dirty="0" smtClean="0">
                <a:solidFill>
                  <a:srgbClr val="C00000"/>
                </a:solidFill>
                <a:latin typeface="Candara" panose="020E0502030303020204" pitchFamily="34" charset="0"/>
              </a:rPr>
              <a:t>ragico e tormento interiore</a:t>
            </a:r>
            <a:endParaRPr lang="it-IT" sz="3200" b="1" dirty="0">
              <a:solidFill>
                <a:srgbClr val="C00000"/>
              </a:solidFill>
              <a:latin typeface="Candara" panose="020E0502030303020204" pitchFamily="34" charset="0"/>
            </a:endParaRPr>
          </a:p>
        </p:txBody>
      </p:sp>
      <p:sp>
        <p:nvSpPr>
          <p:cNvPr id="14" name="CasellaDiTesto 13"/>
          <p:cNvSpPr txBox="1"/>
          <p:nvPr/>
        </p:nvSpPr>
        <p:spPr>
          <a:xfrm>
            <a:off x="423080" y="683098"/>
            <a:ext cx="8202308" cy="2554545"/>
          </a:xfrm>
          <a:prstGeom prst="rect">
            <a:avLst/>
          </a:prstGeom>
          <a:noFill/>
        </p:spPr>
        <p:txBody>
          <a:bodyPr wrap="square" rtlCol="0">
            <a:spAutoFit/>
          </a:bodyPr>
          <a:lstStyle/>
          <a:p>
            <a:pPr marL="457200" indent="-457200">
              <a:buAutoNum type="arabicPeriod"/>
            </a:pPr>
            <a:r>
              <a:rPr lang="it-IT" sz="2000" b="1" dirty="0" smtClean="0">
                <a:latin typeface="Arial" panose="020B0604020202020204" pitchFamily="34" charset="0"/>
                <a:cs typeface="Arial" panose="020B0604020202020204" pitchFamily="34" charset="0"/>
                <a:hlinkClick r:id="" action="ppaction://hlinkshowjump?jump=nextslide"/>
              </a:rPr>
              <a:t>Eschilo</a:t>
            </a:r>
            <a:r>
              <a:rPr lang="it-IT" sz="2000" b="1" dirty="0" smtClean="0">
                <a:latin typeface="Arial" panose="020B0604020202020204" pitchFamily="34" charset="0"/>
                <a:cs typeface="Arial" panose="020B0604020202020204" pitchFamily="34" charset="0"/>
              </a:rPr>
              <a:t>:</a:t>
            </a:r>
            <a:endParaRPr lang="it-IT"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la sofferenza come conoscenza (</a:t>
            </a:r>
            <a:r>
              <a:rPr lang="it-IT" sz="2000" i="1" dirty="0" smtClean="0">
                <a:latin typeface="Arial" panose="020B0604020202020204" pitchFamily="34" charset="0"/>
                <a:cs typeface="Arial" panose="020B0604020202020204" pitchFamily="34" charset="0"/>
              </a:rPr>
              <a:t>pathei màthos</a:t>
            </a:r>
            <a:r>
              <a:rPr lang="it-IT" sz="20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individuo nelle mani della giustizia divina</a:t>
            </a: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il male e la sofferenza determinati dalla </a:t>
            </a:r>
            <a:r>
              <a:rPr lang="it-IT" sz="2000" i="1" dirty="0" smtClean="0">
                <a:latin typeface="Arial" panose="020B0604020202020204" pitchFamily="34" charset="0"/>
                <a:cs typeface="Arial" panose="020B0604020202020204" pitchFamily="34" charset="0"/>
              </a:rPr>
              <a:t>hybris</a:t>
            </a:r>
          </a:p>
          <a:p>
            <a:pPr marL="342900" indent="-342900">
              <a:buFont typeface="Arial" panose="020B0604020202020204" pitchFamily="34" charset="0"/>
              <a:buChar char="−"/>
            </a:pPr>
            <a:r>
              <a:rPr lang="it-IT" sz="2000" dirty="0">
                <a:latin typeface="Arial" panose="020B0604020202020204" pitchFamily="34" charset="0"/>
                <a:cs typeface="Arial" panose="020B0604020202020204" pitchFamily="34" charset="0"/>
              </a:rPr>
              <a:t>e</a:t>
            </a:r>
            <a:r>
              <a:rPr lang="it-IT" sz="2000" dirty="0" smtClean="0">
                <a:latin typeface="Arial" panose="020B0604020202020204" pitchFamily="34" charset="0"/>
                <a:cs typeface="Arial" panose="020B0604020202020204" pitchFamily="34" charset="0"/>
              </a:rPr>
              <a:t>sperienza tragica come interiorizzazione della conoscenza</a:t>
            </a:r>
          </a:p>
          <a:p>
            <a:pPr marL="342900" indent="-342900">
              <a:buFont typeface="Arial" panose="020B0604020202020204" pitchFamily="34" charset="0"/>
              <a:buChar char="−"/>
            </a:pPr>
            <a:r>
              <a:rPr lang="it-IT" sz="2000" dirty="0">
                <a:latin typeface="Arial" panose="020B0604020202020204" pitchFamily="34" charset="0"/>
                <a:cs typeface="Arial" panose="020B0604020202020204" pitchFamily="34" charset="0"/>
              </a:rPr>
              <a:t>p</a:t>
            </a:r>
            <a:r>
              <a:rPr lang="it-IT" sz="2000" dirty="0" smtClean="0">
                <a:latin typeface="Arial" panose="020B0604020202020204" pitchFamily="34" charset="0"/>
                <a:cs typeface="Arial" panose="020B0604020202020204" pitchFamily="34" charset="0"/>
              </a:rPr>
              <a:t>urificazione dalla non-conoscenza alla conoscenza (</a:t>
            </a:r>
            <a:r>
              <a:rPr lang="it-IT" sz="2000" i="1" dirty="0" smtClean="0">
                <a:latin typeface="Arial" panose="020B0604020202020204" pitchFamily="34" charset="0"/>
                <a:cs typeface="Arial" panose="020B0604020202020204" pitchFamily="34" charset="0"/>
              </a:rPr>
              <a:t>katharsis</a:t>
            </a:r>
            <a:r>
              <a:rPr lang="it-IT" sz="20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il coro vive l’azione drammatica</a:t>
            </a:r>
          </a:p>
          <a:p>
            <a:endParaRPr lang="it-IT" sz="2000" b="1" dirty="0">
              <a:latin typeface="Arial" panose="020B0604020202020204" pitchFamily="34" charset="0"/>
              <a:cs typeface="Arial" panose="020B0604020202020204" pitchFamily="34" charset="0"/>
            </a:endParaRPr>
          </a:p>
        </p:txBody>
      </p:sp>
      <p:sp>
        <p:nvSpPr>
          <p:cNvPr id="15" name="CasellaDiTesto 14"/>
          <p:cNvSpPr txBox="1"/>
          <p:nvPr/>
        </p:nvSpPr>
        <p:spPr>
          <a:xfrm>
            <a:off x="1156644" y="2986801"/>
            <a:ext cx="7987356" cy="1938992"/>
          </a:xfrm>
          <a:prstGeom prst="rect">
            <a:avLst/>
          </a:prstGeom>
          <a:noFill/>
        </p:spPr>
        <p:txBody>
          <a:bodyPr wrap="square" rtlCol="0">
            <a:spAutoFit/>
          </a:bodyPr>
          <a:lstStyle/>
          <a:p>
            <a:r>
              <a:rPr lang="it-IT" sz="2000" b="1" dirty="0" smtClean="0">
                <a:latin typeface="Arial" panose="020B0604020202020204" pitchFamily="34" charset="0"/>
                <a:cs typeface="Arial" panose="020B0604020202020204" pitchFamily="34" charset="0"/>
              </a:rPr>
              <a:t>2.  </a:t>
            </a:r>
            <a:r>
              <a:rPr lang="it-IT" sz="2000" b="1" dirty="0" smtClean="0">
                <a:latin typeface="Arial" panose="020B0604020202020204" pitchFamily="34" charset="0"/>
                <a:cs typeface="Arial" panose="020B0604020202020204" pitchFamily="34" charset="0"/>
                <a:hlinkClick r:id="rId2" action="ppaction://hlinksldjump"/>
              </a:rPr>
              <a:t>Sofocle</a:t>
            </a:r>
            <a:r>
              <a:rPr lang="it-IT" sz="2000" b="1" dirty="0" smtClean="0">
                <a:latin typeface="Arial" panose="020B0604020202020204" pitchFamily="34" charset="0"/>
                <a:cs typeface="Arial" panose="020B0604020202020204" pitchFamily="34" charset="0"/>
              </a:rPr>
              <a:t>:</a:t>
            </a:r>
            <a:endParaRPr lang="it-IT"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la voce come rappresentazione della disgrazia</a:t>
            </a: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lamento come immagine deformata dell’eroe</a:t>
            </a: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la parte vulnerabile dell’uomo è un tutt’uno con quella immortale</a:t>
            </a:r>
          </a:p>
          <a:p>
            <a:pPr marL="342900" indent="-342900">
              <a:buFont typeface="Arial" panose="020B0604020202020204" pitchFamily="34" charset="0"/>
              <a:buChar char="−"/>
            </a:pPr>
            <a:r>
              <a:rPr lang="it-IT" sz="2000" dirty="0">
                <a:latin typeface="Arial" panose="020B0604020202020204" pitchFamily="34" charset="0"/>
                <a:cs typeface="Arial" panose="020B0604020202020204" pitchFamily="34" charset="0"/>
              </a:rPr>
              <a:t>d</a:t>
            </a:r>
            <a:r>
              <a:rPr lang="it-IT" sz="2000" dirty="0" smtClean="0">
                <a:latin typeface="Arial" panose="020B0604020202020204" pitchFamily="34" charset="0"/>
                <a:cs typeface="Arial" panose="020B0604020202020204" pitchFamily="34" charset="0"/>
              </a:rPr>
              <a:t>ramma individuale e isolamento</a:t>
            </a:r>
          </a:p>
          <a:p>
            <a:pPr marL="342900" indent="-342900">
              <a:buFont typeface="Arial" panose="020B0604020202020204" pitchFamily="34" charset="0"/>
              <a:buChar char="−"/>
            </a:pPr>
            <a:r>
              <a:rPr lang="it-IT" sz="2000" dirty="0">
                <a:latin typeface="Arial" panose="020B0604020202020204" pitchFamily="34" charset="0"/>
                <a:cs typeface="Arial" panose="020B0604020202020204" pitchFamily="34" charset="0"/>
              </a:rPr>
              <a:t>i</a:t>
            </a:r>
            <a:r>
              <a:rPr lang="it-IT" sz="2000" dirty="0" smtClean="0">
                <a:latin typeface="Arial" panose="020B0604020202020204" pitchFamily="34" charset="0"/>
                <a:cs typeface="Arial" panose="020B0604020202020204" pitchFamily="34" charset="0"/>
              </a:rPr>
              <a:t>l coro cerca la consolazione dal male</a:t>
            </a:r>
          </a:p>
        </p:txBody>
      </p:sp>
      <p:sp>
        <p:nvSpPr>
          <p:cNvPr id="16" name="CasellaDiTesto 15"/>
          <p:cNvSpPr txBox="1"/>
          <p:nvPr/>
        </p:nvSpPr>
        <p:spPr>
          <a:xfrm>
            <a:off x="2514597" y="4965688"/>
            <a:ext cx="6615755" cy="1631216"/>
          </a:xfrm>
          <a:prstGeom prst="rect">
            <a:avLst/>
          </a:prstGeom>
          <a:noFill/>
        </p:spPr>
        <p:txBody>
          <a:bodyPr wrap="square" rtlCol="0">
            <a:spAutoFit/>
          </a:bodyPr>
          <a:lstStyle/>
          <a:p>
            <a:pPr marL="457200" indent="-457200">
              <a:buAutoNum type="arabicPeriod" startAt="3"/>
            </a:pPr>
            <a:r>
              <a:rPr lang="it-IT" sz="2000" b="1" dirty="0" smtClean="0">
                <a:latin typeface="Arial" panose="020B0604020202020204" pitchFamily="34" charset="0"/>
                <a:cs typeface="Arial" panose="020B0604020202020204" pitchFamily="34" charset="0"/>
                <a:hlinkClick r:id="rId3" action="ppaction://hlinksldjump"/>
              </a:rPr>
              <a:t>Euripide</a:t>
            </a:r>
            <a:r>
              <a:rPr lang="it-IT" sz="2000" b="1"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la passione come forza più potente della ragione</a:t>
            </a: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realismo, psicologia e debolezze umane</a:t>
            </a:r>
          </a:p>
          <a:p>
            <a:pPr marL="342900" indent="-342900">
              <a:buFont typeface="Arial" panose="020B0604020202020204" pitchFamily="34" charset="0"/>
              <a:buChar char="−"/>
            </a:pPr>
            <a:r>
              <a:rPr lang="it-IT" sz="2000" dirty="0" smtClean="0">
                <a:latin typeface="Arial" panose="020B0604020202020204" pitchFamily="34" charset="0"/>
                <a:cs typeface="Arial" panose="020B0604020202020204" pitchFamily="34" charset="0"/>
              </a:rPr>
              <a:t>esitazioni e dissidio interiore</a:t>
            </a:r>
          </a:p>
          <a:p>
            <a:pPr marL="342900" indent="-342900">
              <a:buFont typeface="Arial" panose="020B0604020202020204" pitchFamily="34" charset="0"/>
              <a:buChar char="−"/>
            </a:pPr>
            <a:r>
              <a:rPr lang="it-IT" sz="2000" dirty="0">
                <a:latin typeface="Arial" panose="020B0604020202020204" pitchFamily="34" charset="0"/>
                <a:cs typeface="Arial" panose="020B0604020202020204" pitchFamily="34" charset="0"/>
              </a:rPr>
              <a:t>c</a:t>
            </a:r>
            <a:r>
              <a:rPr lang="it-IT" sz="2000" dirty="0" smtClean="0">
                <a:latin typeface="Arial" panose="020B0604020202020204" pitchFamily="34" charset="0"/>
                <a:cs typeface="Arial" panose="020B0604020202020204" pitchFamily="34" charset="0"/>
              </a:rPr>
              <a:t>onoscenza dell’animo umano</a:t>
            </a:r>
          </a:p>
        </p:txBody>
      </p:sp>
    </p:spTree>
    <p:extLst>
      <p:ext uri="{BB962C8B-B14F-4D97-AF65-F5344CB8AC3E}">
        <p14:creationId xmlns:p14="http://schemas.microsoft.com/office/powerpoint/2010/main" val="2908006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02947" y="396422"/>
            <a:ext cx="5841238" cy="584775"/>
          </a:xfrm>
          <a:prstGeom prst="rect">
            <a:avLst/>
          </a:prstGeom>
          <a:noFill/>
        </p:spPr>
        <p:txBody>
          <a:bodyPr wrap="square" rtlCol="0">
            <a:spAutoFit/>
          </a:bodyPr>
          <a:lstStyle/>
          <a:p>
            <a:r>
              <a:rPr lang="it-IT" sz="3200" b="1" dirty="0" smtClean="0">
                <a:solidFill>
                  <a:srgbClr val="C00000"/>
                </a:solidFill>
                <a:latin typeface="Candara" panose="020E0502030303020204" pitchFamily="34" charset="0"/>
              </a:rPr>
              <a:t>La sofferenza come </a:t>
            </a:r>
            <a:r>
              <a:rPr lang="it-IT" sz="3200" b="1" i="1" dirty="0" smtClean="0">
                <a:solidFill>
                  <a:srgbClr val="C00000"/>
                </a:solidFill>
                <a:latin typeface="Candara" panose="020E0502030303020204" pitchFamily="34" charset="0"/>
              </a:rPr>
              <a:t>paideia</a:t>
            </a:r>
            <a:endParaRPr lang="it-IT" sz="3200" b="1" i="1" dirty="0">
              <a:solidFill>
                <a:srgbClr val="C00000"/>
              </a:solidFill>
              <a:latin typeface="Candara" panose="020E0502030303020204" pitchFamily="34" charset="0"/>
            </a:endParaRPr>
          </a:p>
        </p:txBody>
      </p:sp>
      <p:sp>
        <p:nvSpPr>
          <p:cNvPr id="6" name="Rettangolo 5"/>
          <p:cNvSpPr/>
          <p:nvPr/>
        </p:nvSpPr>
        <p:spPr>
          <a:xfrm>
            <a:off x="480118" y="2690600"/>
            <a:ext cx="4094327" cy="313898"/>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5" name="CasellaDiTesto 4"/>
          <p:cNvSpPr txBox="1"/>
          <p:nvPr/>
        </p:nvSpPr>
        <p:spPr>
          <a:xfrm>
            <a:off x="520506" y="1432621"/>
            <a:ext cx="5513695" cy="3108543"/>
          </a:xfrm>
          <a:prstGeom prst="rect">
            <a:avLst/>
          </a:prstGeom>
          <a:noFill/>
        </p:spPr>
        <p:txBody>
          <a:bodyPr wrap="square" rtlCol="0">
            <a:spAutoFit/>
          </a:bodyPr>
          <a:lstStyle/>
          <a:p>
            <a:r>
              <a:rPr lang="it-IT" sz="2000" dirty="0" smtClean="0">
                <a:cs typeface="Arial" panose="020B0604020202020204" pitchFamily="34" charset="0"/>
              </a:rPr>
              <a:t>«Ma </a:t>
            </a:r>
            <a:r>
              <a:rPr lang="it-IT" sz="2000" dirty="0">
                <a:cs typeface="Arial" panose="020B0604020202020204" pitchFamily="34" charset="0"/>
              </a:rPr>
              <a:t>chi a Zeus con gioia leva il grido epinicio </a:t>
            </a:r>
          </a:p>
          <a:p>
            <a:r>
              <a:rPr lang="it-IT" sz="2000" dirty="0">
                <a:cs typeface="Arial" panose="020B0604020202020204" pitchFamily="34" charset="0"/>
              </a:rPr>
              <a:t>coglierà pienamente la saggezza</a:t>
            </a:r>
            <a:r>
              <a:rPr lang="it-IT" sz="2000" dirty="0" smtClean="0">
                <a:cs typeface="Arial" panose="020B0604020202020204" pitchFamily="34" charset="0"/>
              </a:rPr>
              <a:t>,</a:t>
            </a:r>
            <a:r>
              <a:rPr lang="it-IT" sz="2000" dirty="0">
                <a:cs typeface="Arial" panose="020B0604020202020204" pitchFamily="34" charset="0"/>
              </a:rPr>
              <a:t>	</a:t>
            </a:r>
          </a:p>
          <a:p>
            <a:r>
              <a:rPr lang="it-IT" sz="2000" dirty="0">
                <a:cs typeface="Arial" panose="020B0604020202020204" pitchFamily="34" charset="0"/>
              </a:rPr>
              <a:t>a Zeus che ha avviato i mortali</a:t>
            </a:r>
          </a:p>
          <a:p>
            <a:r>
              <a:rPr lang="it-IT" sz="2000" dirty="0">
                <a:cs typeface="Arial" panose="020B0604020202020204" pitchFamily="34" charset="0"/>
              </a:rPr>
              <a:t>verso la </a:t>
            </a:r>
            <a:r>
              <a:rPr lang="it-IT" sz="2000" dirty="0" smtClean="0">
                <a:cs typeface="Arial" panose="020B0604020202020204" pitchFamily="34" charset="0"/>
              </a:rPr>
              <a:t>saggezza, che </a:t>
            </a:r>
            <a:r>
              <a:rPr lang="it-IT" sz="2000" dirty="0">
                <a:cs typeface="Arial" panose="020B0604020202020204" pitchFamily="34" charset="0"/>
              </a:rPr>
              <a:t>ha posto come valida legge</a:t>
            </a:r>
          </a:p>
          <a:p>
            <a:r>
              <a:rPr lang="it-IT" sz="2000" b="1" dirty="0">
                <a:cs typeface="Arial" panose="020B0604020202020204" pitchFamily="34" charset="0"/>
              </a:rPr>
              <a:t>“saggezza attraverso la sofferenza”</a:t>
            </a:r>
            <a:r>
              <a:rPr lang="it-IT" sz="2000" dirty="0">
                <a:cs typeface="Arial" panose="020B0604020202020204" pitchFamily="34" charset="0"/>
              </a:rPr>
              <a:t>. </a:t>
            </a:r>
          </a:p>
          <a:p>
            <a:r>
              <a:rPr lang="it-IT" sz="2000" dirty="0">
                <a:cs typeface="Arial" panose="020B0604020202020204" pitchFamily="34" charset="0"/>
              </a:rPr>
              <a:t>Invece del sonno stilla davanti al cuore </a:t>
            </a:r>
          </a:p>
          <a:p>
            <a:r>
              <a:rPr lang="it-IT" sz="2000" dirty="0">
                <a:cs typeface="Arial" panose="020B0604020202020204" pitchFamily="34" charset="0"/>
              </a:rPr>
              <a:t>un'angoscia memore di dolori:</a:t>
            </a:r>
          </a:p>
          <a:p>
            <a:r>
              <a:rPr lang="it-IT" sz="2000" dirty="0">
                <a:cs typeface="Arial" panose="020B0604020202020204" pitchFamily="34" charset="0"/>
              </a:rPr>
              <a:t>anche a chi non vuole arriva la </a:t>
            </a:r>
            <a:r>
              <a:rPr lang="it-IT" sz="2000" dirty="0" smtClean="0">
                <a:cs typeface="Arial" panose="020B0604020202020204" pitchFamily="34" charset="0"/>
              </a:rPr>
              <a:t>saggezza</a:t>
            </a:r>
            <a:r>
              <a:rPr lang="it-IT" sz="2000" dirty="0">
                <a:cs typeface="Arial" panose="020B0604020202020204" pitchFamily="34" charset="0"/>
              </a:rPr>
              <a:t> </a:t>
            </a:r>
            <a:r>
              <a:rPr lang="it-IT" sz="2000" dirty="0" smtClean="0">
                <a:cs typeface="Arial" panose="020B0604020202020204" pitchFamily="34" charset="0"/>
              </a:rPr>
              <a:t>(…)</a:t>
            </a:r>
          </a:p>
          <a:p>
            <a:pPr algn="r"/>
            <a:endParaRPr lang="it-IT" dirty="0" smtClean="0">
              <a:cs typeface="Arial" panose="020B0604020202020204" pitchFamily="34" charset="0"/>
            </a:endParaRPr>
          </a:p>
          <a:p>
            <a:pPr algn="r"/>
            <a:r>
              <a:rPr lang="it-IT" dirty="0" smtClean="0">
                <a:cs typeface="Arial" panose="020B0604020202020204" pitchFamily="34" charset="0"/>
              </a:rPr>
              <a:t>Inno a Zeus, parodo, Agamennone</a:t>
            </a:r>
            <a:endParaRPr lang="it-IT" dirty="0">
              <a:cs typeface="Arial" panose="020B0604020202020204" pitchFamily="34" charset="0"/>
            </a:endParaRPr>
          </a:p>
        </p:txBody>
      </p:sp>
      <p:cxnSp>
        <p:nvCxnSpPr>
          <p:cNvPr id="8" name="Connettore 2 7"/>
          <p:cNvCxnSpPr/>
          <p:nvPr/>
        </p:nvCxnSpPr>
        <p:spPr>
          <a:xfrm>
            <a:off x="4804001" y="2846057"/>
            <a:ext cx="1828803" cy="0"/>
          </a:xfrm>
          <a:prstGeom prst="straightConnector1">
            <a:avLst/>
          </a:prstGeom>
          <a:ln w="57150">
            <a:solidFill>
              <a:srgbClr val="FFC000"/>
            </a:solidFill>
            <a:prstDash val="solid"/>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CasellaDiTesto 9"/>
          <p:cNvSpPr txBox="1"/>
          <p:nvPr/>
        </p:nvSpPr>
        <p:spPr>
          <a:xfrm>
            <a:off x="6619157" y="2584447"/>
            <a:ext cx="2320119" cy="523220"/>
          </a:xfrm>
          <a:prstGeom prst="rect">
            <a:avLst/>
          </a:prstGeom>
          <a:noFill/>
        </p:spPr>
        <p:txBody>
          <a:bodyPr wrap="square" rtlCol="0">
            <a:spAutoFit/>
          </a:bodyPr>
          <a:lstStyle/>
          <a:p>
            <a:pPr algn="ctr"/>
            <a:r>
              <a:rPr lang="el-GR" sz="2800" i="1" dirty="0" smtClean="0">
                <a:latin typeface="Arial" panose="020B0604020202020204" pitchFamily="34" charset="0"/>
                <a:cs typeface="Arial" panose="020B0604020202020204" pitchFamily="34" charset="0"/>
              </a:rPr>
              <a:t>Πάθει</a:t>
            </a:r>
            <a:r>
              <a:rPr lang="it-IT" sz="2800" i="1" dirty="0" smtClean="0">
                <a:latin typeface="Arial" panose="020B0604020202020204" pitchFamily="34" charset="0"/>
                <a:cs typeface="Arial" panose="020B0604020202020204" pitchFamily="34" charset="0"/>
              </a:rPr>
              <a:t> </a:t>
            </a:r>
            <a:r>
              <a:rPr lang="el-GR" sz="2800" i="1" dirty="0" smtClean="0">
                <a:latin typeface="Arial" panose="020B0604020202020204" pitchFamily="34" charset="0"/>
                <a:cs typeface="Arial" panose="020B0604020202020204" pitchFamily="34" charset="0"/>
              </a:rPr>
              <a:t>μάθος</a:t>
            </a:r>
            <a:endParaRPr lang="it-IT" sz="2800" i="1" dirty="0">
              <a:latin typeface="Arial" panose="020B0604020202020204" pitchFamily="34" charset="0"/>
              <a:cs typeface="Arial" panose="020B0604020202020204" pitchFamily="34" charset="0"/>
            </a:endParaRPr>
          </a:p>
        </p:txBody>
      </p:sp>
      <p:sp>
        <p:nvSpPr>
          <p:cNvPr id="2" name="CasellaDiTesto 1"/>
          <p:cNvSpPr txBox="1"/>
          <p:nvPr/>
        </p:nvSpPr>
        <p:spPr>
          <a:xfrm>
            <a:off x="630242" y="4634510"/>
            <a:ext cx="7888407" cy="1015663"/>
          </a:xfrm>
          <a:prstGeom prst="rect">
            <a:avLst/>
          </a:prstGeom>
          <a:noFill/>
          <a:ln w="28575">
            <a:solidFill>
              <a:srgbClr val="FFC000"/>
            </a:solidFill>
          </a:ln>
        </p:spPr>
        <p:txBody>
          <a:bodyPr wrap="square" rtlCol="0">
            <a:spAutoFit/>
          </a:bodyPr>
          <a:lstStyle/>
          <a:p>
            <a:pPr algn="just"/>
            <a:r>
              <a:rPr lang="it-IT" sz="2000" dirty="0" smtClean="0"/>
              <a:t>La concezione della legge divina secondo cui soffrire è imparare porta l’uomo a comprendere il significato vero di giustizia: l’uomo può distinguere ciò che è bene e conoscere se stesso  (</a:t>
            </a:r>
            <a:r>
              <a:rPr lang="el-GR" sz="2000" dirty="0" smtClean="0"/>
              <a:t>γνῶθι </a:t>
            </a:r>
            <a:r>
              <a:rPr lang="it-IT" sz="2000" dirty="0" smtClean="0"/>
              <a:t> </a:t>
            </a:r>
            <a:r>
              <a:rPr lang="el-GR" sz="2000" dirty="0" smtClean="0"/>
              <a:t>σαυτόν</a:t>
            </a:r>
            <a:r>
              <a:rPr lang="it-IT" sz="2000" dirty="0" smtClean="0"/>
              <a:t>)</a:t>
            </a:r>
            <a:endParaRPr lang="it-IT"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905" y="-6800"/>
            <a:ext cx="3151163" cy="2460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73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2956" y="998745"/>
            <a:ext cx="6223378" cy="3477875"/>
          </a:xfrm>
          <a:prstGeom prst="rect">
            <a:avLst/>
          </a:prstGeom>
        </p:spPr>
        <p:txBody>
          <a:bodyPr wrap="square">
            <a:spAutoFit/>
          </a:bodyPr>
          <a:lstStyle/>
          <a:p>
            <a:pPr marL="285750" indent="-285750">
              <a:buBlip>
                <a:blip r:embed="rId2"/>
              </a:buBlip>
            </a:pPr>
            <a:r>
              <a:rPr lang="it-IT" sz="2000" dirty="0"/>
              <a:t>T</a:t>
            </a:r>
            <a:r>
              <a:rPr lang="it-IT" sz="2000" dirty="0" smtClean="0"/>
              <a:t>rattata dal re con </a:t>
            </a:r>
            <a:r>
              <a:rPr lang="it-IT" sz="2000" dirty="0"/>
              <a:t>rispetto e </a:t>
            </a:r>
            <a:r>
              <a:rPr lang="it-IT" sz="2000" dirty="0" smtClean="0"/>
              <a:t>accomunata a lui nella </a:t>
            </a:r>
            <a:r>
              <a:rPr lang="it-IT" sz="2000" dirty="0"/>
              <a:t>sventura di una morte </a:t>
            </a:r>
            <a:r>
              <a:rPr lang="it-IT" sz="2000" dirty="0" smtClean="0"/>
              <a:t>imminente crudelmente preparata e preannunciata dalla profetessa</a:t>
            </a:r>
          </a:p>
          <a:p>
            <a:endParaRPr lang="it-IT" sz="2000" dirty="0" smtClean="0"/>
          </a:p>
          <a:p>
            <a:pPr marL="285750" indent="-285750">
              <a:buBlip>
                <a:blip r:embed="rId2"/>
              </a:buBlip>
            </a:pPr>
            <a:r>
              <a:rPr lang="it-IT" sz="2000" dirty="0" smtClean="0"/>
              <a:t>Il fatto di non essere creduta nel </a:t>
            </a:r>
            <a:r>
              <a:rPr lang="it-IT" sz="2000" dirty="0"/>
              <a:t>caso di Cassandra si tratta </a:t>
            </a:r>
            <a:r>
              <a:rPr lang="it-IT" sz="2000" dirty="0" smtClean="0"/>
              <a:t>di una </a:t>
            </a:r>
            <a:r>
              <a:rPr lang="it-IT" sz="2000" dirty="0"/>
              <a:t>vera e propria maledizione che la isola a priori </a:t>
            </a:r>
            <a:r>
              <a:rPr lang="it-IT" sz="2000" dirty="0" smtClean="0"/>
              <a:t>voluta da Apollo per il rifiuto della fanciulla</a:t>
            </a:r>
          </a:p>
          <a:p>
            <a:endParaRPr lang="it-IT" sz="2000" dirty="0" smtClean="0"/>
          </a:p>
          <a:p>
            <a:pPr marL="285750" indent="-285750">
              <a:buBlip>
                <a:blip r:embed="rId2"/>
              </a:buBlip>
            </a:pPr>
            <a:r>
              <a:rPr lang="it-IT" sz="2000" dirty="0" smtClean="0"/>
              <a:t>La </a:t>
            </a:r>
            <a:r>
              <a:rPr lang="it-IT" sz="2000" dirty="0"/>
              <a:t>divinazione è una "terribile fatica" </a:t>
            </a:r>
            <a:r>
              <a:rPr lang="it-IT" sz="2000" dirty="0" smtClean="0"/>
              <a:t>(</a:t>
            </a:r>
            <a:r>
              <a:rPr lang="el-GR" sz="2000" b="1" i="1" dirty="0" smtClean="0"/>
              <a:t>δεινός</a:t>
            </a:r>
            <a:r>
              <a:rPr lang="it-IT" sz="2000" b="1" i="1" dirty="0" smtClean="0"/>
              <a:t> </a:t>
            </a:r>
            <a:r>
              <a:rPr lang="el-GR" sz="2000" b="1" i="1" dirty="0" smtClean="0"/>
              <a:t>πόνος</a:t>
            </a:r>
            <a:r>
              <a:rPr lang="it-IT" sz="2000" dirty="0" smtClean="0"/>
              <a:t>,             v</a:t>
            </a:r>
            <a:r>
              <a:rPr lang="it-IT" sz="2000" dirty="0"/>
              <a:t>. </a:t>
            </a:r>
            <a:r>
              <a:rPr lang="it-IT" sz="2000" dirty="0" smtClean="0"/>
              <a:t>1215): la </a:t>
            </a:r>
            <a:r>
              <a:rPr lang="it-IT" sz="2000" dirty="0"/>
              <a:t>sofferenza </a:t>
            </a:r>
            <a:r>
              <a:rPr lang="it-IT" sz="2000" dirty="0" smtClean="0"/>
              <a:t>della fanciulla </a:t>
            </a:r>
            <a:r>
              <a:rPr lang="it-IT" sz="2000" dirty="0"/>
              <a:t>è fisica, oltre che psicologica</a:t>
            </a:r>
            <a:r>
              <a:rPr lang="it-IT" sz="2000" dirty="0" smtClean="0"/>
              <a:t>.</a:t>
            </a:r>
            <a:r>
              <a:rPr lang="it-IT" sz="2000" dirty="0"/>
              <a:t> </a:t>
            </a:r>
          </a:p>
        </p:txBody>
      </p:sp>
      <p:sp>
        <p:nvSpPr>
          <p:cNvPr id="3" name="CasellaDiTesto 2"/>
          <p:cNvSpPr txBox="1"/>
          <p:nvPr/>
        </p:nvSpPr>
        <p:spPr>
          <a:xfrm>
            <a:off x="887106" y="218358"/>
            <a:ext cx="4039738" cy="584775"/>
          </a:xfrm>
          <a:prstGeom prst="rect">
            <a:avLst/>
          </a:prstGeom>
          <a:noFill/>
        </p:spPr>
        <p:txBody>
          <a:bodyPr wrap="square" rtlCol="0">
            <a:spAutoFit/>
          </a:bodyPr>
          <a:lstStyle/>
          <a:p>
            <a:r>
              <a:rPr lang="it-IT" sz="3200" b="1" dirty="0" smtClean="0">
                <a:solidFill>
                  <a:srgbClr val="C00000"/>
                </a:solidFill>
                <a:latin typeface="Candara" panose="020E0502030303020204" pitchFamily="34" charset="0"/>
              </a:rPr>
              <a:t>Il delirio di Cassandra</a:t>
            </a:r>
            <a:endParaRPr lang="it-IT" sz="3200" b="1" dirty="0">
              <a:solidFill>
                <a:srgbClr val="C00000"/>
              </a:solidFill>
              <a:latin typeface="Candara" panose="020E0502030303020204" pitchFamily="34" charset="0"/>
            </a:endParaRPr>
          </a:p>
        </p:txBody>
      </p:sp>
      <p:sp>
        <p:nvSpPr>
          <p:cNvPr id="4" name="CasellaDiTesto 3"/>
          <p:cNvSpPr txBox="1"/>
          <p:nvPr/>
        </p:nvSpPr>
        <p:spPr>
          <a:xfrm>
            <a:off x="887106" y="5272580"/>
            <a:ext cx="7315198" cy="1015663"/>
          </a:xfrm>
          <a:prstGeom prst="rect">
            <a:avLst/>
          </a:prstGeom>
          <a:noFill/>
          <a:ln w="38100">
            <a:solidFill>
              <a:srgbClr val="FFC000"/>
            </a:solidFill>
          </a:ln>
        </p:spPr>
        <p:txBody>
          <a:bodyPr wrap="square" rtlCol="0">
            <a:spAutoFit/>
          </a:bodyPr>
          <a:lstStyle/>
          <a:p>
            <a:pPr algn="just"/>
            <a:r>
              <a:rPr lang="it-IT" sz="2000" dirty="0"/>
              <a:t>La peculiarità di Cassandra consiste nel fatto che, anche quando la formulazione del messaggio oracolare raggiunge il massimo grado di chiarezza, la maledizione di Apollo impedisce che esso sia creduto.</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273" y="0"/>
            <a:ext cx="2294727" cy="485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3834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057B9C6-626D-4068-B7FE-8282A1380516}"/>
              </a:ext>
            </a:extLst>
          </p:cNvPr>
          <p:cNvSpPr>
            <a:spLocks noGrp="1"/>
          </p:cNvSpPr>
          <p:nvPr>
            <p:ph type="ctrTitle"/>
          </p:nvPr>
        </p:nvSpPr>
        <p:spPr>
          <a:xfrm>
            <a:off x="408522" y="-335579"/>
            <a:ext cx="4445803" cy="1496252"/>
          </a:xfrm>
        </p:spPr>
        <p:txBody>
          <a:bodyPr>
            <a:normAutofit/>
          </a:bodyPr>
          <a:lstStyle/>
          <a:p>
            <a:r>
              <a:rPr lang="it-IT" sz="4000" b="1" dirty="0">
                <a:solidFill>
                  <a:srgbClr val="C00000"/>
                </a:solidFill>
              </a:rPr>
              <a:t>Echi dal futuro…</a:t>
            </a:r>
          </a:p>
        </p:txBody>
      </p:sp>
      <p:sp>
        <p:nvSpPr>
          <p:cNvPr id="3" name="Sottotitolo 2">
            <a:extLst>
              <a:ext uri="{FF2B5EF4-FFF2-40B4-BE49-F238E27FC236}">
                <a16:creationId xmlns="" xmlns:a16="http://schemas.microsoft.com/office/drawing/2014/main" id="{CA2C05F8-7822-46A5-829D-2325929A01FE}"/>
              </a:ext>
            </a:extLst>
          </p:cNvPr>
          <p:cNvSpPr>
            <a:spLocks noGrp="1"/>
          </p:cNvSpPr>
          <p:nvPr>
            <p:ph type="subTitle" idx="1"/>
          </p:nvPr>
        </p:nvSpPr>
        <p:spPr>
          <a:xfrm>
            <a:off x="3435195" y="4277484"/>
            <a:ext cx="2485239" cy="2192767"/>
          </a:xfrm>
        </p:spPr>
        <p:txBody>
          <a:bodyPr>
            <a:normAutofit/>
          </a:bodyPr>
          <a:lstStyle/>
          <a:p>
            <a:pPr algn="l"/>
            <a:r>
              <a:rPr lang="it-IT" sz="1800" dirty="0" smtClean="0">
                <a:solidFill>
                  <a:schemeClr val="tx1"/>
                </a:solidFill>
                <a:latin typeface="Arial" panose="020B0604020202020204" pitchFamily="34" charset="0"/>
                <a:cs typeface="Arial" panose="020B0604020202020204" pitchFamily="34" charset="0"/>
              </a:rPr>
              <a:t>«</a:t>
            </a:r>
            <a:r>
              <a:rPr lang="it-IT" sz="1800" dirty="0">
                <a:solidFill>
                  <a:schemeClr val="tx1"/>
                </a:solidFill>
                <a:latin typeface="Arial" panose="020B0604020202020204" pitchFamily="34" charset="0"/>
                <a:cs typeface="Arial" panose="020B0604020202020204" pitchFamily="34" charset="0"/>
              </a:rPr>
              <a:t>M</a:t>
            </a:r>
            <a:r>
              <a:rPr lang="it-IT" sz="1800" dirty="0" smtClean="0">
                <a:solidFill>
                  <a:schemeClr val="tx1"/>
                </a:solidFill>
                <a:latin typeface="Arial" panose="020B0604020202020204" pitchFamily="34" charset="0"/>
                <a:cs typeface="Arial" panose="020B0604020202020204" pitchFamily="34" charset="0"/>
              </a:rPr>
              <a:t>a </a:t>
            </a:r>
            <a:r>
              <a:rPr lang="it-IT" sz="1800" dirty="0">
                <a:solidFill>
                  <a:schemeClr val="tx1"/>
                </a:solidFill>
                <a:latin typeface="Arial" panose="020B0604020202020204" pitchFamily="34" charset="0"/>
                <a:cs typeface="Arial" panose="020B0604020202020204" pitchFamily="34" charset="0"/>
              </a:rPr>
              <a:t>ora per questa così profonda ferita anche tutte quelle che sembravano risanarsi tornano a sanguinare»</a:t>
            </a:r>
          </a:p>
          <a:p>
            <a:pPr algn="r"/>
            <a:r>
              <a:rPr lang="it-IT" sz="1800" dirty="0">
                <a:solidFill>
                  <a:schemeClr val="tx1"/>
                </a:solidFill>
                <a:latin typeface="Arial" panose="020B0604020202020204" pitchFamily="34" charset="0"/>
                <a:cs typeface="Arial" panose="020B0604020202020204" pitchFamily="34" charset="0"/>
              </a:rPr>
              <a:t> </a:t>
            </a:r>
            <a:r>
              <a:rPr lang="it-IT" sz="1600" dirty="0">
                <a:solidFill>
                  <a:schemeClr val="tx1"/>
                </a:solidFill>
                <a:latin typeface="Arial" panose="020B0604020202020204" pitchFamily="34" charset="0"/>
                <a:cs typeface="Arial" panose="020B0604020202020204" pitchFamily="34" charset="0"/>
              </a:rPr>
              <a:t>Marco Tullio Cicerone, epistola </a:t>
            </a:r>
            <a:r>
              <a:rPr lang="it-IT" sz="1600" dirty="0" smtClean="0">
                <a:solidFill>
                  <a:schemeClr val="tx1"/>
                </a:solidFill>
                <a:latin typeface="Arial" panose="020B0604020202020204" pitchFamily="34" charset="0"/>
                <a:cs typeface="Arial" panose="020B0604020202020204" pitchFamily="34" charset="0"/>
              </a:rPr>
              <a:t>6</a:t>
            </a:r>
            <a:endParaRPr lang="it-IT" sz="1600" dirty="0">
              <a:solidFill>
                <a:schemeClr val="tx1"/>
              </a:solidFill>
              <a:latin typeface="Arial" panose="020B0604020202020204" pitchFamily="34" charset="0"/>
              <a:cs typeface="Arial" panose="020B0604020202020204" pitchFamily="34" charset="0"/>
            </a:endParaRPr>
          </a:p>
        </p:txBody>
      </p:sp>
      <p:sp>
        <p:nvSpPr>
          <p:cNvPr id="5" name="CasellaDiTesto 4">
            <a:extLst>
              <a:ext uri="{FF2B5EF4-FFF2-40B4-BE49-F238E27FC236}">
                <a16:creationId xmlns="" xmlns:a16="http://schemas.microsoft.com/office/drawing/2014/main" id="{2A00B58D-C857-43E9-AD30-5A373E8F4FAA}"/>
              </a:ext>
            </a:extLst>
          </p:cNvPr>
          <p:cNvSpPr txBox="1"/>
          <p:nvPr/>
        </p:nvSpPr>
        <p:spPr>
          <a:xfrm rot="10800000" flipV="1">
            <a:off x="408522" y="4009188"/>
            <a:ext cx="2564384" cy="2277547"/>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«La </a:t>
            </a:r>
            <a:r>
              <a:rPr lang="it-IT" dirty="0">
                <a:latin typeface="Arial" panose="020B0604020202020204" pitchFamily="34" charset="0"/>
                <a:cs typeface="Arial" panose="020B0604020202020204" pitchFamily="34" charset="0"/>
              </a:rPr>
              <a:t>sorte mi ha rapito te, proprio te,</a:t>
            </a:r>
          </a:p>
          <a:p>
            <a:r>
              <a:rPr lang="it-IT" dirty="0">
                <a:latin typeface="Arial" panose="020B0604020202020204" pitchFamily="34" charset="0"/>
                <a:cs typeface="Arial" panose="020B0604020202020204" pitchFamily="34" charset="0"/>
              </a:rPr>
              <a:t>o infelice fratello precocemente strappato al mio </a:t>
            </a:r>
            <a:r>
              <a:rPr lang="it-IT" dirty="0" smtClean="0">
                <a:latin typeface="Arial" panose="020B0604020202020204" pitchFamily="34" charset="0"/>
                <a:cs typeface="Arial" panose="020B0604020202020204" pitchFamily="34" charset="0"/>
              </a:rPr>
              <a:t>affetto»</a:t>
            </a:r>
            <a:endParaRPr lang="it-IT" dirty="0">
              <a:latin typeface="Arial" panose="020B0604020202020204" pitchFamily="34" charset="0"/>
              <a:cs typeface="Arial" panose="020B0604020202020204" pitchFamily="34" charset="0"/>
            </a:endParaRPr>
          </a:p>
          <a:p>
            <a:endParaRPr lang="it-IT" dirty="0"/>
          </a:p>
          <a:p>
            <a:pPr algn="r"/>
            <a:r>
              <a:rPr lang="it-IT" sz="1600" dirty="0">
                <a:latin typeface="Arial" panose="020B0604020202020204" pitchFamily="34" charset="0"/>
                <a:cs typeface="Arial" panose="020B0604020202020204" pitchFamily="34" charset="0"/>
              </a:rPr>
              <a:t>Catullo, Carme 101</a:t>
            </a:r>
          </a:p>
        </p:txBody>
      </p:sp>
      <p:sp>
        <p:nvSpPr>
          <p:cNvPr id="6" name="CasellaDiTesto 5">
            <a:extLst>
              <a:ext uri="{FF2B5EF4-FFF2-40B4-BE49-F238E27FC236}">
                <a16:creationId xmlns="" xmlns:a16="http://schemas.microsoft.com/office/drawing/2014/main" id="{87CD78F4-B43D-4403-B7A5-E2950D21773C}"/>
              </a:ext>
            </a:extLst>
          </p:cNvPr>
          <p:cNvSpPr txBox="1"/>
          <p:nvPr/>
        </p:nvSpPr>
        <p:spPr>
          <a:xfrm>
            <a:off x="833909" y="2630885"/>
            <a:ext cx="4786719" cy="1200329"/>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«Mi </a:t>
            </a:r>
            <a:r>
              <a:rPr lang="it-IT" dirty="0">
                <a:latin typeface="Arial" panose="020B0604020202020204" pitchFamily="34" charset="0"/>
                <a:cs typeface="Arial" panose="020B0604020202020204" pitchFamily="34" charset="0"/>
              </a:rPr>
              <a:t>vedrai </a:t>
            </a:r>
            <a:r>
              <a:rPr lang="it-IT" dirty="0" smtClean="0">
                <a:latin typeface="Arial" panose="020B0604020202020204" pitchFamily="34" charset="0"/>
                <a:cs typeface="Arial" panose="020B0604020202020204" pitchFamily="34" charset="0"/>
              </a:rPr>
              <a:t>seduto su </a:t>
            </a:r>
            <a:r>
              <a:rPr lang="it-IT" dirty="0">
                <a:latin typeface="Arial" panose="020B0604020202020204" pitchFamily="34" charset="0"/>
                <a:cs typeface="Arial" panose="020B0604020202020204" pitchFamily="34" charset="0"/>
              </a:rPr>
              <a:t>la tua pietra, o fratel mio, </a:t>
            </a:r>
            <a:r>
              <a:rPr lang="it-IT" dirty="0" smtClean="0">
                <a:latin typeface="Arial" panose="020B0604020202020204" pitchFamily="34" charset="0"/>
                <a:cs typeface="Arial" panose="020B0604020202020204" pitchFamily="34" charset="0"/>
              </a:rPr>
              <a:t>gemendo il </a:t>
            </a:r>
            <a:r>
              <a:rPr lang="it-IT" dirty="0">
                <a:latin typeface="Arial" panose="020B0604020202020204" pitchFamily="34" charset="0"/>
                <a:cs typeface="Arial" panose="020B0604020202020204" pitchFamily="34" charset="0"/>
              </a:rPr>
              <a:t>fior de' tuoi gentili anni caduto</a:t>
            </a:r>
            <a:r>
              <a:rPr lang="it-IT" dirty="0" smtClean="0">
                <a:latin typeface="Arial" panose="020B0604020202020204" pitchFamily="34" charset="0"/>
                <a:cs typeface="Arial" panose="020B0604020202020204" pitchFamily="34" charset="0"/>
              </a:rPr>
              <a:t>»</a:t>
            </a:r>
          </a:p>
          <a:p>
            <a:pPr algn="r"/>
            <a:r>
              <a:rPr lang="it-IT" sz="1600" dirty="0" smtClean="0">
                <a:latin typeface="Arial" panose="020B0604020202020204" pitchFamily="34" charset="0"/>
                <a:cs typeface="Arial" panose="020B0604020202020204" pitchFamily="34" charset="0"/>
              </a:rPr>
              <a:t>U. Foscolo</a:t>
            </a:r>
            <a:r>
              <a:rPr lang="it-IT" sz="1600" dirty="0">
                <a:latin typeface="Arial" panose="020B0604020202020204" pitchFamily="34" charset="0"/>
                <a:cs typeface="Arial" panose="020B0604020202020204" pitchFamily="34" charset="0"/>
              </a:rPr>
              <a:t>, In morte del fratello Giovanni</a:t>
            </a:r>
          </a:p>
        </p:txBody>
      </p:sp>
      <p:sp>
        <p:nvSpPr>
          <p:cNvPr id="7" name="CasellaDiTesto 6">
            <a:extLst>
              <a:ext uri="{FF2B5EF4-FFF2-40B4-BE49-F238E27FC236}">
                <a16:creationId xmlns="" xmlns:a16="http://schemas.microsoft.com/office/drawing/2014/main" id="{549C49E4-843B-4C49-A558-AEA4DF6E068E}"/>
              </a:ext>
            </a:extLst>
          </p:cNvPr>
          <p:cNvSpPr txBox="1"/>
          <p:nvPr/>
        </p:nvSpPr>
        <p:spPr>
          <a:xfrm>
            <a:off x="100870" y="781305"/>
            <a:ext cx="6061728" cy="1631216"/>
          </a:xfrm>
          <a:prstGeom prst="rect">
            <a:avLst/>
          </a:prstGeom>
          <a:noFill/>
        </p:spPr>
        <p:txBody>
          <a:bodyPr wrap="square" rtlCol="0">
            <a:spAutoFit/>
          </a:bodyPr>
          <a:lstStyle/>
          <a:p>
            <a:r>
              <a:rPr lang="it-IT" sz="2000" i="1" dirty="0"/>
              <a:t> </a:t>
            </a:r>
            <a:r>
              <a:rPr lang="it-IT" sz="2000" i="1" dirty="0" smtClean="0"/>
              <a:t> «Quest'uomo</a:t>
            </a:r>
            <a:r>
              <a:rPr lang="it-IT" sz="2000" i="1" dirty="0"/>
              <a:t>, che più non </a:t>
            </a:r>
            <a:r>
              <a:rPr lang="it-IT" sz="2000" i="1" dirty="0" smtClean="0"/>
              <a:t>valutò d'una </a:t>
            </a:r>
            <a:r>
              <a:rPr lang="it-IT" sz="2000" i="1" dirty="0"/>
              <a:t>pecora, quando nelle </a:t>
            </a:r>
            <a:r>
              <a:rPr lang="it-IT" sz="2000" i="1" dirty="0" smtClean="0"/>
              <a:t>greggi opulente </a:t>
            </a:r>
            <a:r>
              <a:rPr lang="it-IT" sz="2000" i="1" dirty="0"/>
              <a:t>di lana i capi </a:t>
            </a:r>
            <a:r>
              <a:rPr lang="it-IT" sz="2000" i="1" dirty="0" smtClean="0"/>
              <a:t>abbondano, la </a:t>
            </a:r>
            <a:r>
              <a:rPr lang="it-IT" sz="2000" i="1" dirty="0"/>
              <a:t>figlia sua, la figlia </a:t>
            </a:r>
            <a:r>
              <a:rPr lang="it-IT" sz="2000" i="1" dirty="0" smtClean="0"/>
              <a:t>dilettissima della </a:t>
            </a:r>
            <a:r>
              <a:rPr lang="it-IT" sz="2000" i="1" dirty="0"/>
              <a:t>mia doglia, e la sgozzò, </a:t>
            </a:r>
            <a:r>
              <a:rPr lang="it-IT" sz="2000" i="1" dirty="0" smtClean="0"/>
              <a:t>perché placasse </a:t>
            </a:r>
            <a:r>
              <a:rPr lang="it-IT" sz="2000" i="1" dirty="0"/>
              <a:t>i venti della </a:t>
            </a:r>
            <a:r>
              <a:rPr lang="it-IT" sz="2000" i="1" dirty="0" smtClean="0"/>
              <a:t>Tracia»</a:t>
            </a:r>
            <a:endParaRPr lang="it-IT" sz="2000" i="1" dirty="0"/>
          </a:p>
          <a:p>
            <a:pPr algn="r"/>
            <a:r>
              <a:rPr lang="it-IT" dirty="0" smtClean="0"/>
              <a:t>Clitennestra</a:t>
            </a:r>
            <a:r>
              <a:rPr lang="it-IT" dirty="0"/>
              <a:t>, quarto episodio</a:t>
            </a:r>
          </a:p>
        </p:txBody>
      </p:sp>
      <p:pic>
        <p:nvPicPr>
          <p:cNvPr id="9" name="Immagine 8">
            <a:extLst>
              <a:ext uri="{FF2B5EF4-FFF2-40B4-BE49-F238E27FC236}">
                <a16:creationId xmlns="" xmlns:a16="http://schemas.microsoft.com/office/drawing/2014/main" id="{F92D083B-3172-474C-AE26-E263EB02A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739" y="248774"/>
            <a:ext cx="2563657" cy="4769140"/>
          </a:xfrm>
          <a:prstGeom prst="rect">
            <a:avLst/>
          </a:prstGeom>
        </p:spPr>
      </p:pic>
      <p:sp>
        <p:nvSpPr>
          <p:cNvPr id="10" name="CasellaDiTesto 9">
            <a:extLst>
              <a:ext uri="{FF2B5EF4-FFF2-40B4-BE49-F238E27FC236}">
                <a16:creationId xmlns="" xmlns:a16="http://schemas.microsoft.com/office/drawing/2014/main" id="{F5C96CE9-8A16-4357-BF75-4132F918FEAE}"/>
              </a:ext>
            </a:extLst>
          </p:cNvPr>
          <p:cNvSpPr txBox="1"/>
          <p:nvPr/>
        </p:nvSpPr>
        <p:spPr>
          <a:xfrm>
            <a:off x="6293740" y="5153972"/>
            <a:ext cx="2397254" cy="830997"/>
          </a:xfrm>
          <a:prstGeom prst="rect">
            <a:avLst/>
          </a:prstGeom>
          <a:noFill/>
        </p:spPr>
        <p:txBody>
          <a:bodyPr wrap="square" rtlCol="0">
            <a:spAutoFit/>
          </a:bodyPr>
          <a:lstStyle/>
          <a:p>
            <a:r>
              <a:rPr lang="it-IT" sz="1600" dirty="0">
                <a:latin typeface="Arial" panose="020B0604020202020204" pitchFamily="34" charset="0"/>
                <a:cs typeface="Arial" panose="020B0604020202020204" pitchFamily="34" charset="0"/>
              </a:rPr>
              <a:t>Picasso, dettagli di Guernica: madre piange il figlio morto</a:t>
            </a:r>
          </a:p>
        </p:txBody>
      </p:sp>
      <p:sp>
        <p:nvSpPr>
          <p:cNvPr id="11" name="Indietro o precedente 10">
            <a:hlinkClick r:id="rId3" action="ppaction://hlinksldjump" highlightClick="1"/>
          </p:cNvPr>
          <p:cNvSpPr/>
          <p:nvPr/>
        </p:nvSpPr>
        <p:spPr>
          <a:xfrm>
            <a:off x="0" y="0"/>
            <a:ext cx="504967" cy="510745"/>
          </a:xfrm>
          <a:prstGeom prst="actionButtonBackPrevious">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069359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750" y="89234"/>
            <a:ext cx="5500249" cy="584775"/>
          </a:xfrm>
          <a:prstGeom prst="rect">
            <a:avLst/>
          </a:prstGeom>
          <a:noFill/>
        </p:spPr>
        <p:txBody>
          <a:bodyPr wrap="square" rtlCol="0">
            <a:spAutoFit/>
          </a:bodyPr>
          <a:lstStyle/>
          <a:p>
            <a:r>
              <a:rPr lang="it-IT" sz="3200" b="1" dirty="0" smtClean="0">
                <a:solidFill>
                  <a:srgbClr val="C00000"/>
                </a:solidFill>
                <a:latin typeface="Candara" panose="020E0502030303020204" pitchFamily="34" charset="0"/>
              </a:rPr>
              <a:t>La solitudine dell’eroe tragico</a:t>
            </a:r>
            <a:endParaRPr lang="it-IT" sz="3200" b="1" dirty="0">
              <a:solidFill>
                <a:srgbClr val="C00000"/>
              </a:solidFill>
              <a:latin typeface="Candara" panose="020E0502030303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2" y="1264222"/>
            <a:ext cx="2823883" cy="560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14750" y="667823"/>
            <a:ext cx="7602405" cy="400110"/>
          </a:xfrm>
          <a:prstGeom prst="rect">
            <a:avLst/>
          </a:prstGeom>
          <a:noFill/>
        </p:spPr>
        <p:txBody>
          <a:bodyPr wrap="square" rtlCol="0">
            <a:spAutoFit/>
          </a:bodyPr>
          <a:lstStyle/>
          <a:p>
            <a:r>
              <a:rPr lang="it-IT" sz="2000" b="1" dirty="0" smtClean="0">
                <a:cs typeface="Arial" panose="020B0604020202020204" pitchFamily="34" charset="0"/>
              </a:rPr>
              <a:t>W. Shadewaldt </a:t>
            </a:r>
            <a:r>
              <a:rPr lang="it-IT" sz="2000" dirty="0" smtClean="0">
                <a:cs typeface="Arial" panose="020B0604020202020204" pitchFamily="34" charset="0"/>
              </a:rPr>
              <a:t>ritiene Sofocle lo «</a:t>
            </a:r>
            <a:r>
              <a:rPr lang="it-IT" sz="2000" i="1" dirty="0" smtClean="0">
                <a:cs typeface="Arial" panose="020B0604020202020204" pitchFamily="34" charset="0"/>
              </a:rPr>
              <a:t>scopritore delle sofferenze estreme</a:t>
            </a:r>
            <a:r>
              <a:rPr lang="it-IT" sz="2000" dirty="0" smtClean="0">
                <a:cs typeface="Arial" panose="020B0604020202020204" pitchFamily="34" charset="0"/>
              </a:rPr>
              <a:t>»</a:t>
            </a:r>
            <a:endParaRPr lang="it-IT" sz="2000" dirty="0">
              <a:cs typeface="Arial" panose="020B0604020202020204" pitchFamily="34" charset="0"/>
            </a:endParaRPr>
          </a:p>
        </p:txBody>
      </p:sp>
      <p:sp>
        <p:nvSpPr>
          <p:cNvPr id="3" name="CasellaDiTesto 2"/>
          <p:cNvSpPr txBox="1"/>
          <p:nvPr/>
        </p:nvSpPr>
        <p:spPr>
          <a:xfrm>
            <a:off x="3092822" y="1425387"/>
            <a:ext cx="5903259" cy="2554545"/>
          </a:xfrm>
          <a:prstGeom prst="rect">
            <a:avLst/>
          </a:prstGeom>
          <a:noFill/>
        </p:spPr>
        <p:txBody>
          <a:bodyPr wrap="square" rtlCol="0">
            <a:spAutoFit/>
          </a:bodyPr>
          <a:lstStyle/>
          <a:p>
            <a:pPr marL="285750" indent="-285750">
              <a:buFont typeface="Corbel" panose="020B0503020204020204" pitchFamily="34" charset="0"/>
              <a:buChar char="−"/>
            </a:pPr>
            <a:r>
              <a:rPr lang="it-IT" sz="2000" dirty="0" smtClean="0">
                <a:latin typeface="Arial" panose="020B0604020202020204" pitchFamily="34" charset="0"/>
                <a:cs typeface="Arial" panose="020B0604020202020204" pitchFamily="34" charset="0"/>
              </a:rPr>
              <a:t>Elettra è costretta a vivere con gli assassini di suo padre che la attaccano e rimproverano</a:t>
            </a:r>
            <a:r>
              <a:rPr lang="it-IT" sz="2000" baseline="30000" dirty="0"/>
              <a:t> 1</a:t>
            </a:r>
            <a:endParaRPr lang="it-IT" sz="2000" dirty="0" smtClean="0">
              <a:latin typeface="Arial" panose="020B0604020202020204" pitchFamily="34" charset="0"/>
              <a:cs typeface="Arial" panose="020B0604020202020204" pitchFamily="34" charset="0"/>
            </a:endParaRPr>
          </a:p>
          <a:p>
            <a:pPr marL="285750" indent="-285750">
              <a:buFont typeface="Corbel" panose="020B0503020204020204" pitchFamily="34" charset="0"/>
              <a:buChar char="−"/>
            </a:pPr>
            <a:r>
              <a:rPr lang="it-IT" sz="2000" dirty="0" smtClean="0">
                <a:latin typeface="Arial" panose="020B0604020202020204" pitchFamily="34" charset="0"/>
                <a:cs typeface="Arial" panose="020B0604020202020204" pitchFamily="34" charset="0"/>
              </a:rPr>
              <a:t>Il suo tormento la lacera e la consuma</a:t>
            </a:r>
            <a:r>
              <a:rPr lang="it-IT" sz="2000" baseline="30000" dirty="0"/>
              <a:t> 2</a:t>
            </a:r>
            <a:endParaRPr lang="it-IT" sz="2000" dirty="0" smtClean="0">
              <a:latin typeface="Arial" panose="020B0604020202020204" pitchFamily="34" charset="0"/>
              <a:cs typeface="Arial" panose="020B0604020202020204" pitchFamily="34" charset="0"/>
            </a:endParaRPr>
          </a:p>
          <a:p>
            <a:pPr marL="285750" indent="-285750">
              <a:buFont typeface="Corbel" panose="020B0503020204020204" pitchFamily="34" charset="0"/>
              <a:buChar char="−"/>
            </a:pPr>
            <a:r>
              <a:rPr lang="it-IT" sz="2000" dirty="0" smtClean="0">
                <a:latin typeface="Arial" panose="020B0604020202020204" pitchFamily="34" charset="0"/>
                <a:cs typeface="Arial" panose="020B0604020202020204" pitchFamily="34" charset="0"/>
              </a:rPr>
              <a:t>Il coro di fanciulle si preoccupa di consolarla</a:t>
            </a:r>
            <a:r>
              <a:rPr lang="it-IT" sz="2000" baseline="30000" dirty="0"/>
              <a:t> 3</a:t>
            </a:r>
            <a:endParaRPr lang="it-IT" sz="2000" dirty="0" smtClean="0">
              <a:latin typeface="Arial" panose="020B0604020202020204" pitchFamily="34" charset="0"/>
              <a:cs typeface="Arial" panose="020B0604020202020204" pitchFamily="34" charset="0"/>
            </a:endParaRPr>
          </a:p>
          <a:p>
            <a:pPr marL="285750" indent="-285750">
              <a:buFont typeface="Corbel" panose="020B0503020204020204" pitchFamily="34" charset="0"/>
              <a:buChar char="−"/>
            </a:pPr>
            <a:r>
              <a:rPr lang="it-IT" sz="2000" dirty="0" smtClean="0">
                <a:latin typeface="Arial" panose="020B0604020202020204" pitchFamily="34" charset="0"/>
                <a:cs typeface="Arial" panose="020B0604020202020204" pitchFamily="34" charset="0"/>
              </a:rPr>
              <a:t>La sorella è debole e sottomessa, incapace di ribellarsi a causa della sua fragilità d’animo</a:t>
            </a:r>
            <a:r>
              <a:rPr lang="it-IT" sz="2000" baseline="30000" dirty="0"/>
              <a:t> 4</a:t>
            </a:r>
            <a:endParaRPr lang="it-IT" sz="2000" dirty="0" smtClean="0">
              <a:latin typeface="Arial" panose="020B0604020202020204" pitchFamily="34" charset="0"/>
              <a:cs typeface="Arial" panose="020B0604020202020204" pitchFamily="34" charset="0"/>
            </a:endParaRPr>
          </a:p>
          <a:p>
            <a:pPr marL="285750" indent="-285750">
              <a:buFont typeface="Corbel" panose="020B0503020204020204" pitchFamily="34" charset="0"/>
              <a:buChar char="−"/>
            </a:pPr>
            <a:r>
              <a:rPr lang="it-IT" sz="2000" dirty="0" smtClean="0">
                <a:latin typeface="Arial" panose="020B0604020202020204" pitchFamily="34" charset="0"/>
                <a:cs typeface="Arial" panose="020B0604020202020204" pitchFamily="34" charset="0"/>
              </a:rPr>
              <a:t>Arriva ad escogitare un piano personale</a:t>
            </a:r>
            <a:r>
              <a:rPr lang="it-IT" sz="2000" baseline="30000" dirty="0"/>
              <a:t> 5</a:t>
            </a:r>
            <a:endParaRPr lang="it-IT" sz="2000" dirty="0" smtClean="0">
              <a:latin typeface="Arial" panose="020B0604020202020204" pitchFamily="34" charset="0"/>
              <a:cs typeface="Arial" panose="020B0604020202020204" pitchFamily="34" charset="0"/>
            </a:endParaRPr>
          </a:p>
          <a:p>
            <a:pPr marL="285750" indent="-285750">
              <a:buFont typeface="Corbel" panose="020B0503020204020204" pitchFamily="34" charset="0"/>
              <a:buChar char="−"/>
            </a:pPr>
            <a:r>
              <a:rPr lang="it-IT" sz="2000" dirty="0" smtClean="0">
                <a:latin typeface="Arial" panose="020B0604020202020204" pitchFamily="34" charset="0"/>
                <a:cs typeface="Arial" panose="020B0604020202020204" pitchFamily="34" charset="0"/>
              </a:rPr>
              <a:t>Vive nella speranza di ritrovare Oreste</a:t>
            </a:r>
            <a:r>
              <a:rPr lang="it-IT" sz="2000" baseline="30000" dirty="0"/>
              <a:t> 6</a:t>
            </a:r>
            <a:endParaRPr lang="it-IT" sz="2000" dirty="0">
              <a:latin typeface="Arial" panose="020B0604020202020204" pitchFamily="34" charset="0"/>
              <a:cs typeface="Arial" panose="020B0604020202020204" pitchFamily="34" charset="0"/>
            </a:endParaRPr>
          </a:p>
        </p:txBody>
      </p:sp>
      <p:sp>
        <p:nvSpPr>
          <p:cNvPr id="8" name="CasellaDiTesto 7"/>
          <p:cNvSpPr txBox="1"/>
          <p:nvPr/>
        </p:nvSpPr>
        <p:spPr>
          <a:xfrm>
            <a:off x="2964874" y="4202598"/>
            <a:ext cx="5957048" cy="2554545"/>
          </a:xfrm>
          <a:prstGeom prst="rect">
            <a:avLst/>
          </a:prstGeom>
          <a:noFill/>
        </p:spPr>
        <p:txBody>
          <a:bodyPr wrap="square" rtlCol="0">
            <a:spAutoFit/>
          </a:bodyPr>
          <a:lstStyle/>
          <a:p>
            <a:r>
              <a:rPr lang="it-IT" baseline="30000" dirty="0" smtClean="0"/>
              <a:t>1</a:t>
            </a:r>
            <a:r>
              <a:rPr lang="it-IT" sz="1600" dirty="0" smtClean="0"/>
              <a:t> «E </a:t>
            </a:r>
            <a:r>
              <a:rPr lang="it-IT" sz="1600" dirty="0"/>
              <a:t>neppur m’è concesso tanto piangere quanto brama n’avrei: </a:t>
            </a:r>
            <a:r>
              <a:rPr lang="it-IT" sz="1600" dirty="0" smtClean="0"/>
              <a:t>ché </a:t>
            </a:r>
            <a:r>
              <a:rPr lang="it-IT" sz="1600" dirty="0"/>
              <a:t>sempre questa donna, a parole nobile, m’affronta, mi lancia tali </a:t>
            </a:r>
            <a:r>
              <a:rPr lang="it-IT" sz="1600" dirty="0" smtClean="0"/>
              <a:t>vituperi»</a:t>
            </a:r>
          </a:p>
          <a:p>
            <a:r>
              <a:rPr lang="it-IT" baseline="30000" dirty="0"/>
              <a:t>2</a:t>
            </a:r>
            <a:r>
              <a:rPr lang="it-IT" sz="1600" dirty="0"/>
              <a:t> «Ed io che tutto vedo, in casa piango, e mi consumo»</a:t>
            </a:r>
          </a:p>
          <a:p>
            <a:r>
              <a:rPr lang="it-IT" baseline="30000" dirty="0"/>
              <a:t>3</a:t>
            </a:r>
            <a:r>
              <a:rPr lang="it-IT" sz="1600" dirty="0"/>
              <a:t> «Per consolarmi dei miei dolori veniste»</a:t>
            </a:r>
          </a:p>
          <a:p>
            <a:r>
              <a:rPr lang="it-IT" baseline="30000" dirty="0" smtClean="0"/>
              <a:t>4</a:t>
            </a:r>
            <a:r>
              <a:rPr lang="it-IT" sz="1600" dirty="0" smtClean="0"/>
              <a:t> «E’ triste cosa che tu, figlia del padre, di lui dimentichi e badi alla madre»</a:t>
            </a:r>
          </a:p>
          <a:p>
            <a:r>
              <a:rPr lang="it-IT" baseline="30000" dirty="0" smtClean="0"/>
              <a:t>5</a:t>
            </a:r>
            <a:r>
              <a:rPr lang="it-IT" sz="1600" dirty="0" smtClean="0"/>
              <a:t> «Pronto </a:t>
            </a:r>
            <a:r>
              <a:rPr lang="it-IT" sz="1600" dirty="0"/>
              <a:t>era il cuor ma fiacca era la mente</a:t>
            </a:r>
            <a:r>
              <a:rPr lang="it-IT" sz="1600" dirty="0" smtClean="0"/>
              <a:t>»</a:t>
            </a:r>
          </a:p>
          <a:p>
            <a:r>
              <a:rPr lang="it-IT" baseline="30000" dirty="0" smtClean="0"/>
              <a:t>6</a:t>
            </a:r>
            <a:r>
              <a:rPr lang="it-IT" sz="1600" dirty="0" smtClean="0"/>
              <a:t> «Se </a:t>
            </a:r>
            <a:r>
              <a:rPr lang="it-IT" sz="1600" dirty="0"/>
              <a:t>in quelli a sperare m’esorti che all’Ade già scesero </a:t>
            </a:r>
            <a:r>
              <a:rPr lang="it-IT" sz="1600" dirty="0" smtClean="0"/>
              <a:t>morti»</a:t>
            </a:r>
            <a:endParaRPr lang="it-IT" sz="1600" dirty="0"/>
          </a:p>
          <a:p>
            <a:endParaRPr lang="it-IT" sz="1600" dirty="0"/>
          </a:p>
        </p:txBody>
      </p:sp>
      <p:sp>
        <p:nvSpPr>
          <p:cNvPr id="5" name="Indietro o precedente 4">
            <a:hlinkClick r:id="rId3" action="ppaction://hlinksldjump" highlightClick="1"/>
          </p:cNvPr>
          <p:cNvSpPr/>
          <p:nvPr/>
        </p:nvSpPr>
        <p:spPr>
          <a:xfrm>
            <a:off x="8625385" y="0"/>
            <a:ext cx="518615" cy="504967"/>
          </a:xfrm>
          <a:prstGeom prst="actionButtonBackPrevious">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678495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292" y="168932"/>
            <a:ext cx="8077524" cy="584775"/>
          </a:xfrm>
          <a:prstGeom prst="rect">
            <a:avLst/>
          </a:prstGeom>
          <a:noFill/>
        </p:spPr>
        <p:txBody>
          <a:bodyPr wrap="square" rtlCol="0">
            <a:spAutoFit/>
          </a:bodyPr>
          <a:lstStyle/>
          <a:p>
            <a:pPr algn="r"/>
            <a:r>
              <a:rPr lang="it-IT" sz="3200" b="1" dirty="0" smtClean="0">
                <a:solidFill>
                  <a:srgbClr val="C00000"/>
                </a:solidFill>
                <a:latin typeface="Candara" panose="020E0502030303020204" pitchFamily="34" charset="0"/>
              </a:rPr>
              <a:t>Tra passione e razionalità</a:t>
            </a:r>
            <a:endParaRPr lang="it-IT" sz="3200" b="1" dirty="0">
              <a:solidFill>
                <a:srgbClr val="C00000"/>
              </a:solidFill>
              <a:latin typeface="Candara" panose="020E0502030303020204" pitchFamily="34" charset="0"/>
            </a:endParaRPr>
          </a:p>
        </p:txBody>
      </p:sp>
      <p:pic>
        <p:nvPicPr>
          <p:cNvPr id="3074" name="Picture 2" descr="https://upload.wikimedia.org/wikipedia/commons/thumb/6/69/Fragment_Maenad_Louvre_G160.jpg/800px-Fragment_Maenad_Louvre_G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221" y="1979329"/>
            <a:ext cx="2565779" cy="290656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1884" y="1712351"/>
            <a:ext cx="8952934" cy="4493538"/>
          </a:xfrm>
          <a:prstGeom prst="rect">
            <a:avLst/>
          </a:prstGeom>
          <a:noFill/>
        </p:spPr>
        <p:txBody>
          <a:bodyPr wrap="square" rtlCol="0">
            <a:spAutoFit/>
          </a:bodyPr>
          <a:lstStyle/>
          <a:p>
            <a:pPr marL="342900" indent="-342900">
              <a:buBlip>
                <a:blip r:embed="rId3"/>
              </a:buBlip>
            </a:pPr>
            <a:r>
              <a:rPr lang="it-IT" sz="2000" dirty="0" smtClean="0">
                <a:latin typeface="Arial" panose="020B0604020202020204" pitchFamily="34" charset="0"/>
                <a:cs typeface="Arial" panose="020B0604020202020204" pitchFamily="34" charset="0"/>
              </a:rPr>
              <a:t>Agave è in preda al delirio bacchico</a:t>
            </a:r>
          </a:p>
          <a:p>
            <a:endParaRPr lang="it-IT" sz="2000" dirty="0" smtClean="0">
              <a:latin typeface="Arial" panose="020B0604020202020204" pitchFamily="34" charset="0"/>
              <a:cs typeface="Arial" panose="020B0604020202020204" pitchFamily="34" charset="0"/>
            </a:endParaRPr>
          </a:p>
          <a:p>
            <a:pPr marL="342900" indent="-342900">
              <a:buBlip>
                <a:blip r:embed="rId3"/>
              </a:buBlip>
            </a:pPr>
            <a:r>
              <a:rPr lang="it-IT" sz="2000" dirty="0" smtClean="0">
                <a:latin typeface="Arial" panose="020B0604020202020204" pitchFamily="34" charset="0"/>
                <a:cs typeface="Arial" panose="020B0604020202020204" pitchFamily="34" charset="0"/>
              </a:rPr>
              <a:t>Uccide </a:t>
            </a:r>
            <a:r>
              <a:rPr lang="it-IT" sz="2000" dirty="0" err="1" smtClean="0">
                <a:latin typeface="Arial" panose="020B0604020202020204" pitchFamily="34" charset="0"/>
                <a:cs typeface="Arial" panose="020B0604020202020204" pitchFamily="34" charset="0"/>
              </a:rPr>
              <a:t>Penteo</a:t>
            </a:r>
            <a:r>
              <a:rPr lang="it-IT" sz="2000" dirty="0" smtClean="0">
                <a:latin typeface="Arial" panose="020B0604020202020204" pitchFamily="34" charset="0"/>
                <a:cs typeface="Arial" panose="020B0604020202020204" pitchFamily="34" charset="0"/>
              </a:rPr>
              <a:t> a causa dei suoi impulsi</a:t>
            </a:r>
          </a:p>
          <a:p>
            <a:endParaRPr lang="it-IT" sz="2000" dirty="0" smtClean="0">
              <a:latin typeface="Arial" panose="020B0604020202020204" pitchFamily="34" charset="0"/>
              <a:cs typeface="Arial" panose="020B0604020202020204" pitchFamily="34" charset="0"/>
            </a:endParaRPr>
          </a:p>
          <a:p>
            <a:pPr marL="342900" indent="-342900">
              <a:buBlip>
                <a:blip r:embed="rId3"/>
              </a:buBlip>
            </a:pPr>
            <a:r>
              <a:rPr lang="it-IT" sz="2000" dirty="0" smtClean="0">
                <a:latin typeface="Arial" panose="020B0604020202020204" pitchFamily="34" charset="0"/>
                <a:cs typeface="Arial" panose="020B0604020202020204" pitchFamily="34" charset="0"/>
              </a:rPr>
              <a:t>Fiera della preda, sente il bisogno di vantarsi</a:t>
            </a:r>
          </a:p>
          <a:p>
            <a:pPr algn="just"/>
            <a:r>
              <a:rPr lang="it-IT" dirty="0">
                <a:latin typeface="Arial" panose="020B0604020202020204" pitchFamily="34" charset="0"/>
                <a:cs typeface="Arial" panose="020B0604020202020204" pitchFamily="34" charset="0"/>
              </a:rPr>
              <a:t> </a:t>
            </a:r>
            <a:r>
              <a:rPr lang="it-IT" dirty="0" smtClean="0">
                <a:latin typeface="Arial" panose="020B0604020202020204" pitchFamily="34" charset="0"/>
                <a:cs typeface="Arial" panose="020B0604020202020204" pitchFamily="34" charset="0"/>
              </a:rPr>
              <a:t>    </a:t>
            </a:r>
            <a:r>
              <a:rPr lang="it-IT" dirty="0" smtClean="0">
                <a:cs typeface="Arial" panose="020B0604020202020204" pitchFamily="34" charset="0"/>
              </a:rPr>
              <a:t>«sono andata verso cose più grandi: dare la caccia alle</a:t>
            </a:r>
          </a:p>
          <a:p>
            <a:pPr algn="just"/>
            <a:r>
              <a:rPr lang="it-IT" dirty="0">
                <a:cs typeface="Arial" panose="020B0604020202020204" pitchFamily="34" charset="0"/>
              </a:rPr>
              <a:t> </a:t>
            </a:r>
            <a:r>
              <a:rPr lang="it-IT" dirty="0" smtClean="0">
                <a:cs typeface="Arial" panose="020B0604020202020204" pitchFamily="34" charset="0"/>
              </a:rPr>
              <a:t>    fiere con le mie mani»</a:t>
            </a:r>
          </a:p>
          <a:p>
            <a:pPr marL="285750" indent="-285750" algn="just">
              <a:buBlip>
                <a:blip r:embed="rId3"/>
              </a:buBlip>
            </a:pPr>
            <a:endParaRPr lang="it-IT" dirty="0">
              <a:cs typeface="Arial" panose="020B0604020202020204" pitchFamily="34" charset="0"/>
            </a:endParaRPr>
          </a:p>
          <a:p>
            <a:pPr marL="342900" indent="-342900" algn="just">
              <a:buBlip>
                <a:blip r:embed="rId3"/>
              </a:buBlip>
            </a:pPr>
            <a:r>
              <a:rPr lang="it-IT" sz="2000" dirty="0" smtClean="0">
                <a:latin typeface="Arial" panose="020B0604020202020204" pitchFamily="34" charset="0"/>
                <a:cs typeface="Arial" panose="020B0604020202020204" pitchFamily="34" charset="0"/>
              </a:rPr>
              <a:t>E’ spinta da Cadmo a riflettere sull’azione compiuta</a:t>
            </a:r>
          </a:p>
          <a:p>
            <a:pPr algn="just"/>
            <a:r>
              <a:rPr lang="it-IT" dirty="0" smtClean="0">
                <a:latin typeface="Arial" panose="020B0604020202020204" pitchFamily="34" charset="0"/>
                <a:cs typeface="Arial" panose="020B0604020202020204" pitchFamily="34" charset="0"/>
              </a:rPr>
              <a:t>    </a:t>
            </a:r>
            <a:r>
              <a:rPr lang="it-IT" dirty="0" smtClean="0">
                <a:cs typeface="Arial" panose="020B0604020202020204" pitchFamily="34" charset="0"/>
              </a:rPr>
              <a:t>«Quando capirete che cosa avete fatto, soffrirete una </a:t>
            </a:r>
          </a:p>
          <a:p>
            <a:pPr algn="just"/>
            <a:r>
              <a:rPr lang="it-IT" dirty="0">
                <a:cs typeface="Arial" panose="020B0604020202020204" pitchFamily="34" charset="0"/>
              </a:rPr>
              <a:t> </a:t>
            </a:r>
            <a:r>
              <a:rPr lang="it-IT" dirty="0" smtClean="0">
                <a:cs typeface="Arial" panose="020B0604020202020204" pitchFamily="34" charset="0"/>
              </a:rPr>
              <a:t>   sofferenza tremenda»</a:t>
            </a:r>
          </a:p>
          <a:p>
            <a:pPr marL="342900" indent="-342900">
              <a:buBlip>
                <a:blip r:embed="rId3"/>
              </a:buBlip>
            </a:pPr>
            <a:endParaRPr lang="it-IT" sz="2000" dirty="0">
              <a:cs typeface="Arial" panose="020B0604020202020204" pitchFamily="34" charset="0"/>
            </a:endParaRPr>
          </a:p>
          <a:p>
            <a:pPr marL="342900" indent="-342900">
              <a:buBlip>
                <a:blip r:embed="rId3"/>
              </a:buBlip>
            </a:pPr>
            <a:r>
              <a:rPr lang="it-IT" sz="2000" dirty="0" smtClean="0">
                <a:latin typeface="Arial" panose="020B0604020202020204" pitchFamily="34" charset="0"/>
                <a:cs typeface="Arial" panose="020B0604020202020204" pitchFamily="34" charset="0"/>
              </a:rPr>
              <a:t>Finalmente realizza l’accaduto e comprende  di aver ucciso Penteo:</a:t>
            </a:r>
          </a:p>
          <a:p>
            <a:r>
              <a:rPr lang="it-IT" dirty="0">
                <a:latin typeface="Arial" panose="020B0604020202020204" pitchFamily="34" charset="0"/>
                <a:cs typeface="Arial" panose="020B0604020202020204" pitchFamily="34" charset="0"/>
              </a:rPr>
              <a:t> </a:t>
            </a:r>
            <a:r>
              <a:rPr lang="it-IT" dirty="0" smtClean="0">
                <a:latin typeface="Arial" panose="020B0604020202020204" pitchFamily="34" charset="0"/>
                <a:cs typeface="Arial" panose="020B0604020202020204" pitchFamily="34" charset="0"/>
              </a:rPr>
              <a:t>    </a:t>
            </a:r>
            <a:r>
              <a:rPr lang="it-IT" dirty="0" smtClean="0">
                <a:cs typeface="Arial" panose="020B0604020202020204" pitchFamily="34" charset="0"/>
              </a:rPr>
              <a:t>«Dioniso ci ha portato alla rovina: ora ho capito»; «O padre, vedi la mia condizione                                                                                        come è mutata»; «Prenderemo le compagne d’esilio e di sofferenza»</a:t>
            </a:r>
          </a:p>
        </p:txBody>
      </p:sp>
      <p:sp>
        <p:nvSpPr>
          <p:cNvPr id="2" name="CasellaDiTesto 1"/>
          <p:cNvSpPr txBox="1"/>
          <p:nvPr/>
        </p:nvSpPr>
        <p:spPr>
          <a:xfrm>
            <a:off x="436729" y="753709"/>
            <a:ext cx="8297838" cy="954107"/>
          </a:xfrm>
          <a:prstGeom prst="rect">
            <a:avLst/>
          </a:prstGeom>
          <a:noFill/>
        </p:spPr>
        <p:txBody>
          <a:bodyPr wrap="square" rtlCol="0">
            <a:spAutoFit/>
          </a:bodyPr>
          <a:lstStyle/>
          <a:p>
            <a:r>
              <a:rPr lang="it-IT" sz="2000" dirty="0" smtClean="0"/>
              <a:t>«L’intento di Euripide nelle </a:t>
            </a:r>
            <a:r>
              <a:rPr lang="it-IT" sz="2000" i="1" dirty="0" smtClean="0"/>
              <a:t>Baccanti </a:t>
            </a:r>
            <a:r>
              <a:rPr lang="it-IT" sz="2000" dirty="0" smtClean="0"/>
              <a:t>non è di dimostrare qualcosa, ma di potenziare la nostra sensibilità»</a:t>
            </a:r>
          </a:p>
          <a:p>
            <a:pPr algn="r"/>
            <a:r>
              <a:rPr lang="it-IT" sz="1600" dirty="0" smtClean="0"/>
              <a:t>E.R. Dodds</a:t>
            </a:r>
            <a:endParaRPr lang="it-IT" sz="1600" dirty="0"/>
          </a:p>
        </p:txBody>
      </p:sp>
      <p:sp>
        <p:nvSpPr>
          <p:cNvPr id="5" name="Indietro o precedente 4">
            <a:hlinkClick r:id="rId4" action="ppaction://hlinksldjump" highlightClick="1"/>
          </p:cNvPr>
          <p:cNvSpPr/>
          <p:nvPr/>
        </p:nvSpPr>
        <p:spPr>
          <a:xfrm>
            <a:off x="-5" y="0"/>
            <a:ext cx="600506" cy="559558"/>
          </a:xfrm>
          <a:prstGeom prst="actionButtonBackPrevious">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493346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8126"/>
          </a:xfrm>
          <a:solidFill>
            <a:schemeClr val="accent3">
              <a:lumMod val="75000"/>
            </a:schemeClr>
          </a:solidFill>
        </p:spPr>
        <p:txBody>
          <a:bodyPr/>
          <a:lstStyle/>
          <a:p>
            <a:r>
              <a:rPr lang="it-IT" dirty="0" smtClean="0"/>
              <a:t>IL RUOLO DEGLI DEI</a:t>
            </a:r>
            <a:endParaRPr lang="it-IT" dirty="0"/>
          </a:p>
        </p:txBody>
      </p:sp>
      <p:sp>
        <p:nvSpPr>
          <p:cNvPr id="4" name="CasellaDiTesto 3"/>
          <p:cNvSpPr txBox="1"/>
          <p:nvPr/>
        </p:nvSpPr>
        <p:spPr>
          <a:xfrm>
            <a:off x="83715" y="1911375"/>
            <a:ext cx="9005693" cy="4093428"/>
          </a:xfrm>
          <a:prstGeom prst="rect">
            <a:avLst/>
          </a:prstGeom>
          <a:noFill/>
        </p:spPr>
        <p:txBody>
          <a:bodyPr wrap="square" rtlCol="0">
            <a:spAutoFit/>
          </a:bodyPr>
          <a:lstStyle/>
          <a:p>
            <a:pPr marL="342900" indent="-342900">
              <a:buFont typeface="+mj-lt"/>
              <a:buAutoNum type="arabicPeriod"/>
            </a:pPr>
            <a:r>
              <a:rPr lang="it-IT" sz="2000" b="1" dirty="0" smtClean="0"/>
              <a:t>Eschilo</a:t>
            </a:r>
            <a:r>
              <a:rPr lang="it-IT" sz="2000" dirty="0" smtClean="0"/>
              <a:t>:    - gli dei non vengono mai messi in discussione.</a:t>
            </a:r>
          </a:p>
          <a:p>
            <a:r>
              <a:rPr lang="it-IT" sz="2000" dirty="0"/>
              <a:t> </a:t>
            </a:r>
            <a:r>
              <a:rPr lang="it-IT" sz="2000" dirty="0" smtClean="0"/>
              <a:t>                       - sono le divinità a mettere gli uomini nella condizione di errare.</a:t>
            </a:r>
          </a:p>
          <a:p>
            <a:r>
              <a:rPr lang="it-IT" sz="2000" dirty="0"/>
              <a:t> </a:t>
            </a:r>
            <a:r>
              <a:rPr lang="it-IT" sz="2000" dirty="0" smtClean="0"/>
              <a:t>                       - gli dei agiscono all’interno del sistema.</a:t>
            </a:r>
          </a:p>
          <a:p>
            <a:endParaRPr lang="it-IT" sz="2000" dirty="0" smtClean="0"/>
          </a:p>
          <a:p>
            <a:endParaRPr lang="it-IT" sz="2000" dirty="0" smtClean="0"/>
          </a:p>
          <a:p>
            <a:r>
              <a:rPr lang="it-IT" sz="2000" b="1" dirty="0" smtClean="0"/>
              <a:t>2</a:t>
            </a:r>
            <a:r>
              <a:rPr lang="it-IT" sz="2000" dirty="0" smtClean="0"/>
              <a:t>. </a:t>
            </a:r>
            <a:r>
              <a:rPr lang="it-IT" sz="2000" b="1" dirty="0" smtClean="0"/>
              <a:t>Sofocle</a:t>
            </a:r>
            <a:r>
              <a:rPr lang="it-IT" sz="2000" dirty="0" smtClean="0"/>
              <a:t>:     - la divinità è sempre presente moralmente anche appare raramente.</a:t>
            </a:r>
          </a:p>
          <a:p>
            <a:r>
              <a:rPr lang="it-IT" sz="2000" dirty="0"/>
              <a:t> </a:t>
            </a:r>
            <a:r>
              <a:rPr lang="it-IT" sz="2000" dirty="0" smtClean="0"/>
              <a:t>                       - gli oracoli assumono una funzione primaria.</a:t>
            </a:r>
          </a:p>
          <a:p>
            <a:r>
              <a:rPr lang="it-IT" sz="2000" dirty="0"/>
              <a:t> </a:t>
            </a:r>
            <a:r>
              <a:rPr lang="it-IT" sz="2000" dirty="0" smtClean="0"/>
              <a:t>                       - gli uomini sono impotenti di fronte agli dei.</a:t>
            </a:r>
          </a:p>
          <a:p>
            <a:endParaRPr lang="it-IT" sz="2000" dirty="0" smtClean="0"/>
          </a:p>
          <a:p>
            <a:endParaRPr lang="it-IT" sz="2000" dirty="0" smtClean="0"/>
          </a:p>
          <a:p>
            <a:r>
              <a:rPr lang="it-IT" sz="2000" b="1" dirty="0" smtClean="0"/>
              <a:t>3</a:t>
            </a:r>
            <a:r>
              <a:rPr lang="it-IT" sz="2000" dirty="0" smtClean="0"/>
              <a:t>. </a:t>
            </a:r>
            <a:r>
              <a:rPr lang="it-IT" sz="2000" b="1" dirty="0" smtClean="0"/>
              <a:t>Euripide</a:t>
            </a:r>
            <a:r>
              <a:rPr lang="it-IT" sz="2000" dirty="0" smtClean="0"/>
              <a:t>:    -nessuna fede per la giustizia divina.</a:t>
            </a:r>
          </a:p>
          <a:p>
            <a:r>
              <a:rPr lang="it-IT" sz="2000" dirty="0"/>
              <a:t> </a:t>
            </a:r>
            <a:r>
              <a:rPr lang="it-IT" sz="2000" dirty="0" smtClean="0"/>
              <a:t>                       - non si può parlare di qualcosa che non ha una spiegazione.</a:t>
            </a:r>
          </a:p>
          <a:p>
            <a:r>
              <a:rPr lang="it-IT" sz="2000" dirty="0"/>
              <a:t> </a:t>
            </a:r>
            <a:r>
              <a:rPr lang="it-IT" sz="2000" dirty="0" smtClean="0"/>
              <a:t>                       - gli dei sembrano solo degli espedienti per risolvere situazioni intricate. </a:t>
            </a:r>
          </a:p>
        </p:txBody>
      </p:sp>
    </p:spTree>
    <p:extLst>
      <p:ext uri="{BB962C8B-B14F-4D97-AF65-F5344CB8AC3E}">
        <p14:creationId xmlns:p14="http://schemas.microsoft.com/office/powerpoint/2010/main" val="2165153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4522" y="184046"/>
            <a:ext cx="8686800" cy="958954"/>
          </a:xfrm>
          <a:solidFill>
            <a:srgbClr val="77933C"/>
          </a:solidFill>
        </p:spPr>
        <p:txBody>
          <a:bodyPr>
            <a:noAutofit/>
          </a:bodyPr>
          <a:lstStyle/>
          <a:p>
            <a:r>
              <a:rPr lang="it-IT" sz="3200" b="1" dirty="0" smtClean="0">
                <a:latin typeface="Candara" panose="020E0502030303020204" pitchFamily="34" charset="0"/>
              </a:rPr>
              <a:t>LA RELIGIOSITÀ NELL’AGAMENNONE DI ESCHILO</a:t>
            </a:r>
            <a:endParaRPr lang="it-IT" sz="3200" b="1" dirty="0">
              <a:latin typeface="Candara" panose="020E0502030303020204" pitchFamily="34" charset="0"/>
            </a:endParaRPr>
          </a:p>
        </p:txBody>
      </p:sp>
      <p:sp>
        <p:nvSpPr>
          <p:cNvPr id="3" name="Segnaposto contenuto 2"/>
          <p:cNvSpPr>
            <a:spLocks noGrp="1"/>
          </p:cNvSpPr>
          <p:nvPr>
            <p:ph idx="1"/>
          </p:nvPr>
        </p:nvSpPr>
        <p:spPr>
          <a:xfrm>
            <a:off x="457199" y="1343534"/>
            <a:ext cx="8400197" cy="5098064"/>
          </a:xfrm>
        </p:spPr>
        <p:txBody>
          <a:bodyPr>
            <a:normAutofit fontScale="85000" lnSpcReduction="20000"/>
          </a:bodyPr>
          <a:lstStyle/>
          <a:p>
            <a:pPr>
              <a:buFont typeface="Calibri" panose="020F0502020204030204" pitchFamily="34" charset="0"/>
              <a:buChar char="−"/>
            </a:pPr>
            <a:r>
              <a:rPr lang="it-IT" sz="2800" dirty="0" smtClean="0"/>
              <a:t>L’Agamennone inizia con il coro che ricorda della spedizione di Troia e intona l’inno a Zeus </a:t>
            </a:r>
            <a:r>
              <a:rPr lang="it-IT" sz="2800" baseline="30000" dirty="0" smtClean="0"/>
              <a:t>1</a:t>
            </a:r>
          </a:p>
          <a:p>
            <a:pPr>
              <a:buFont typeface="Calibri" panose="020F0502020204030204" pitchFamily="34" charset="0"/>
              <a:buChar char="−"/>
            </a:pPr>
            <a:r>
              <a:rPr lang="it-IT" sz="2800" dirty="0" smtClean="0"/>
              <a:t>Il coro presagisce gli eventi ed è ossessionato dalla giustizia divina </a:t>
            </a:r>
            <a:r>
              <a:rPr lang="it-IT" sz="2800" baseline="30000" dirty="0" smtClean="0"/>
              <a:t>2</a:t>
            </a:r>
          </a:p>
          <a:p>
            <a:pPr>
              <a:buFont typeface="Calibri" panose="020F0502020204030204" pitchFamily="34" charset="0"/>
              <a:buChar char="−"/>
            </a:pPr>
            <a:r>
              <a:rPr lang="it-IT" sz="2800" dirty="0" smtClean="0"/>
              <a:t>I personaggi devono scontare la pena per le proprie colpe inevitabilmente </a:t>
            </a:r>
            <a:r>
              <a:rPr lang="it-IT" sz="2800" baseline="30000" dirty="0" smtClean="0"/>
              <a:t>3</a:t>
            </a:r>
          </a:p>
          <a:p>
            <a:pPr>
              <a:buFont typeface="Calibri" panose="020F0502020204030204" pitchFamily="34" charset="0"/>
              <a:buChar char="−"/>
            </a:pPr>
            <a:r>
              <a:rPr lang="it-IT" sz="2800" dirty="0" smtClean="0"/>
              <a:t>Gli atti sono compiuti dall’uomo, ma scandiscono uno sviluppo di cui gli sfugge il principio</a:t>
            </a:r>
            <a:r>
              <a:rPr lang="it-IT" sz="2800" baseline="30000" dirty="0" smtClean="0"/>
              <a:t> 4</a:t>
            </a:r>
          </a:p>
          <a:p>
            <a:pPr marL="0" indent="0">
              <a:buNone/>
            </a:pPr>
            <a:endParaRPr lang="it-IT" sz="2000" baseline="30000" dirty="0" smtClean="0"/>
          </a:p>
          <a:p>
            <a:pPr marL="0" indent="0">
              <a:buNone/>
            </a:pPr>
            <a:endParaRPr lang="it-IT" sz="2000" baseline="30000" dirty="0" smtClean="0"/>
          </a:p>
          <a:p>
            <a:endParaRPr lang="it-IT" sz="1700" baseline="30000" dirty="0" smtClean="0"/>
          </a:p>
          <a:p>
            <a:r>
              <a:rPr lang="it-IT" sz="1700" baseline="30000" dirty="0" smtClean="0"/>
              <a:t>1 </a:t>
            </a:r>
            <a:r>
              <a:rPr lang="it-IT" sz="1700" i="1" dirty="0" smtClean="0"/>
              <a:t>‘’I </a:t>
            </a:r>
            <a:r>
              <a:rPr lang="it-IT" sz="1700" i="1" dirty="0"/>
              <a:t>N</a:t>
            </a:r>
            <a:r>
              <a:rPr lang="it-IT" sz="1700" i="1" dirty="0" smtClean="0"/>
              <a:t>umi assentirono che Agamennone la rocca di Priamo espugnasse, ma ora se il sangue che gli avoli versarono ,egli deve espiare, se morto, per i morti la pena scontar della strage deli alti’’</a:t>
            </a:r>
          </a:p>
          <a:p>
            <a:pPr marL="0" indent="0">
              <a:buNone/>
            </a:pPr>
            <a:endParaRPr lang="it-IT" sz="1700" i="1" dirty="0"/>
          </a:p>
          <a:p>
            <a:r>
              <a:rPr lang="it-IT" sz="1700" baseline="30000" dirty="0" smtClean="0"/>
              <a:t>2</a:t>
            </a:r>
            <a:r>
              <a:rPr lang="it-IT" sz="1700" i="1" dirty="0" smtClean="0"/>
              <a:t> ‘’Il ferro ormai Giustizia affida, a nuovi eventi di sciagura’’</a:t>
            </a:r>
          </a:p>
          <a:p>
            <a:endParaRPr lang="it-IT" sz="1700" i="1" dirty="0"/>
          </a:p>
          <a:p>
            <a:r>
              <a:rPr lang="it-IT" sz="1700" baseline="30000" dirty="0" smtClean="0"/>
              <a:t>3</a:t>
            </a:r>
            <a:r>
              <a:rPr lang="it-IT" sz="1700" i="1" dirty="0" smtClean="0"/>
              <a:t> ‘’Preda risponde a preda finché Giove lo scettro avrà, dovrà la pena dar compenso al crimine’’</a:t>
            </a:r>
          </a:p>
          <a:p>
            <a:endParaRPr lang="it-IT" sz="1700" i="1" dirty="0"/>
          </a:p>
          <a:p>
            <a:r>
              <a:rPr lang="it-IT" sz="1700" baseline="30000" dirty="0" smtClean="0"/>
              <a:t>4</a:t>
            </a:r>
            <a:r>
              <a:rPr lang="it-IT" sz="1700" i="1" dirty="0" smtClean="0"/>
              <a:t> ‘’Auguriamo che quest’ora segni il fine di ogni male’’</a:t>
            </a:r>
          </a:p>
          <a:p>
            <a:pPr marL="0" indent="0">
              <a:buNone/>
            </a:pPr>
            <a:r>
              <a:rPr lang="it-IT" sz="1700" i="1" dirty="0" smtClean="0"/>
              <a:t>     </a:t>
            </a:r>
            <a:endParaRPr lang="it-IT" sz="1700" i="1" dirty="0"/>
          </a:p>
        </p:txBody>
      </p:sp>
    </p:spTree>
    <p:extLst>
      <p:ext uri="{BB962C8B-B14F-4D97-AF65-F5344CB8AC3E}">
        <p14:creationId xmlns:p14="http://schemas.microsoft.com/office/powerpoint/2010/main" val="235837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7787" y="125748"/>
            <a:ext cx="8229600" cy="815947"/>
          </a:xfrm>
          <a:solidFill>
            <a:schemeClr val="accent3">
              <a:lumMod val="75000"/>
            </a:schemeClr>
          </a:solidFill>
        </p:spPr>
        <p:txBody>
          <a:bodyPr>
            <a:normAutofit/>
          </a:bodyPr>
          <a:lstStyle/>
          <a:p>
            <a:r>
              <a:rPr lang="it-IT" sz="3200" b="1" dirty="0" smtClean="0">
                <a:latin typeface="Candara" panose="020E0502030303020204" pitchFamily="34" charset="0"/>
              </a:rPr>
              <a:t>LA RELIGIOSITÀ NELL’ELETTRA DI SOFOCLE</a:t>
            </a:r>
            <a:endParaRPr lang="it-IT" sz="3200" b="1" dirty="0">
              <a:latin typeface="Candara" panose="020E0502030303020204" pitchFamily="34" charset="0"/>
            </a:endParaRPr>
          </a:p>
        </p:txBody>
      </p:sp>
      <p:sp>
        <p:nvSpPr>
          <p:cNvPr id="3" name="Segnaposto contenuto 2"/>
          <p:cNvSpPr>
            <a:spLocks noGrp="1"/>
          </p:cNvSpPr>
          <p:nvPr>
            <p:ph idx="1"/>
          </p:nvPr>
        </p:nvSpPr>
        <p:spPr>
          <a:xfrm>
            <a:off x="457200" y="1049068"/>
            <a:ext cx="8229600" cy="5371576"/>
          </a:xfrm>
        </p:spPr>
        <p:txBody>
          <a:bodyPr>
            <a:normAutofit/>
          </a:bodyPr>
          <a:lstStyle/>
          <a:p>
            <a:pPr marL="0" indent="0">
              <a:buNone/>
            </a:pPr>
            <a:endParaRPr lang="it-IT" sz="1800" dirty="0" smtClean="0"/>
          </a:p>
          <a:p>
            <a:endParaRPr lang="it-IT" sz="1800" dirty="0" smtClean="0"/>
          </a:p>
          <a:p>
            <a:endParaRPr lang="it-IT" sz="1800" dirty="0"/>
          </a:p>
        </p:txBody>
      </p:sp>
      <p:sp>
        <p:nvSpPr>
          <p:cNvPr id="4" name="CasellaDiTesto 3"/>
          <p:cNvSpPr txBox="1"/>
          <p:nvPr/>
        </p:nvSpPr>
        <p:spPr>
          <a:xfrm>
            <a:off x="457200" y="4057348"/>
            <a:ext cx="8229600" cy="2616101"/>
          </a:xfrm>
          <a:prstGeom prst="rect">
            <a:avLst/>
          </a:prstGeom>
          <a:noFill/>
        </p:spPr>
        <p:txBody>
          <a:bodyPr wrap="square" rtlCol="0">
            <a:spAutoFit/>
          </a:bodyPr>
          <a:lstStyle/>
          <a:p>
            <a:pPr marL="285750" indent="-285750">
              <a:buFontTx/>
              <a:buChar char="•"/>
            </a:pPr>
            <a:r>
              <a:rPr lang="it-IT" sz="1600" i="1" dirty="0" smtClean="0"/>
              <a:t>1 ‘’Figlie dei Numi Erinni vendicate la strage del padre e a me rivendicate il fratello’’</a:t>
            </a:r>
          </a:p>
          <a:p>
            <a:pPr marL="285750" indent="-285750">
              <a:buFontTx/>
              <a:buChar char="•"/>
            </a:pPr>
            <a:endParaRPr lang="it-IT" sz="1600" i="1" dirty="0"/>
          </a:p>
          <a:p>
            <a:pPr marL="285750" indent="-285750">
              <a:buFontTx/>
              <a:buChar char="•"/>
            </a:pPr>
            <a:r>
              <a:rPr lang="it-IT" sz="1600" i="1" dirty="0" smtClean="0"/>
              <a:t>2 “D’Olimpo ancora ha il regno Giove che tutto vede e tutto domina’’</a:t>
            </a:r>
          </a:p>
          <a:p>
            <a:endParaRPr lang="it-IT" sz="1600" i="1" dirty="0"/>
          </a:p>
          <a:p>
            <a:pPr marL="285750" indent="-285750">
              <a:buFontTx/>
              <a:buChar char="•"/>
            </a:pPr>
            <a:r>
              <a:rPr lang="it-IT" sz="1600" i="1" dirty="0" smtClean="0"/>
              <a:t>3 ‘’Che Giustizia uccise e non io sola’’ (parla Clitennestra)</a:t>
            </a:r>
          </a:p>
          <a:p>
            <a:r>
              <a:rPr lang="it-IT" sz="1600" i="1" dirty="0" smtClean="0"/>
              <a:t>         ’’Non Giustizia t’ispirò , ma brama dell’uomo che vive con te«</a:t>
            </a:r>
          </a:p>
          <a:p>
            <a:endParaRPr lang="it-IT" sz="1600" i="1" dirty="0"/>
          </a:p>
          <a:p>
            <a:pPr marL="285750" indent="-285750">
              <a:buFontTx/>
              <a:buChar char="•"/>
            </a:pPr>
            <a:r>
              <a:rPr lang="it-IT" sz="1600" i="1" dirty="0"/>
              <a:t>4</a:t>
            </a:r>
            <a:r>
              <a:rPr lang="it-IT" sz="1600" i="1" dirty="0" smtClean="0"/>
              <a:t> ‘’La mano gocciola del sangue ad Ares offerto’’</a:t>
            </a:r>
          </a:p>
          <a:p>
            <a:endParaRPr lang="it-IT" dirty="0"/>
          </a:p>
          <a:p>
            <a:pPr marL="285750" indent="-285750">
              <a:buFontTx/>
              <a:buChar char="•"/>
            </a:pPr>
            <a:endParaRPr lang="it-IT" dirty="0"/>
          </a:p>
        </p:txBody>
      </p:sp>
      <p:sp>
        <p:nvSpPr>
          <p:cNvPr id="5" name="CasellaDiTesto 4"/>
          <p:cNvSpPr txBox="1"/>
          <p:nvPr/>
        </p:nvSpPr>
        <p:spPr>
          <a:xfrm>
            <a:off x="457200" y="1240137"/>
            <a:ext cx="8229600" cy="3170099"/>
          </a:xfrm>
          <a:prstGeom prst="rect">
            <a:avLst/>
          </a:prstGeom>
          <a:noFill/>
        </p:spPr>
        <p:txBody>
          <a:bodyPr wrap="square" rtlCol="0">
            <a:spAutoFit/>
          </a:bodyPr>
          <a:lstStyle/>
          <a:p>
            <a:pPr marL="285750" indent="-285750">
              <a:buFont typeface="Calibri" panose="020F0502020204030204" pitchFamily="34" charset="0"/>
              <a:buChar char="−"/>
            </a:pPr>
            <a:r>
              <a:rPr lang="it-IT" sz="2400" dirty="0" smtClean="0"/>
              <a:t>Il desiderio di vendetta domina tutta la tragedia </a:t>
            </a:r>
            <a:r>
              <a:rPr lang="it-IT" sz="2400" baseline="30000" dirty="0" smtClean="0"/>
              <a:t>1</a:t>
            </a:r>
          </a:p>
          <a:p>
            <a:pPr marL="285750" indent="-285750">
              <a:buFont typeface="Calibri" panose="020F0502020204030204" pitchFamily="34" charset="0"/>
              <a:buChar char="−"/>
            </a:pPr>
            <a:endParaRPr lang="it-IT" sz="2400" baseline="30000" dirty="0"/>
          </a:p>
          <a:p>
            <a:pPr marL="285750" indent="-285750">
              <a:buFont typeface="Calibri" panose="020F0502020204030204" pitchFamily="34" charset="0"/>
              <a:buChar char="−"/>
            </a:pPr>
            <a:r>
              <a:rPr lang="it-IT" sz="2400" dirty="0" smtClean="0"/>
              <a:t>Il mondo è regolato da un ordine divino </a:t>
            </a:r>
            <a:r>
              <a:rPr lang="it-IT" sz="2400" baseline="30000" dirty="0" smtClean="0"/>
              <a:t>2</a:t>
            </a:r>
          </a:p>
          <a:p>
            <a:pPr marL="285750" indent="-285750">
              <a:buFont typeface="Calibri" panose="020F0502020204030204" pitchFamily="34" charset="0"/>
              <a:buChar char="−"/>
            </a:pPr>
            <a:endParaRPr lang="it-IT" sz="2400" baseline="30000" dirty="0"/>
          </a:p>
          <a:p>
            <a:pPr marL="285750" indent="-285750">
              <a:buFont typeface="Calibri" panose="020F0502020204030204" pitchFamily="34" charset="0"/>
              <a:buChar char="−"/>
            </a:pPr>
            <a:r>
              <a:rPr lang="it-IT" sz="2400" dirty="0" smtClean="0"/>
              <a:t>L’idea di Giustizia è relativa </a:t>
            </a:r>
            <a:r>
              <a:rPr lang="it-IT" sz="2400" baseline="30000" dirty="0" smtClean="0"/>
              <a:t>3</a:t>
            </a:r>
          </a:p>
          <a:p>
            <a:pPr marL="285750" indent="-285750">
              <a:buFont typeface="Calibri" panose="020F0502020204030204" pitchFamily="34" charset="0"/>
              <a:buChar char="−"/>
            </a:pPr>
            <a:endParaRPr lang="it-IT" sz="2400" dirty="0"/>
          </a:p>
          <a:p>
            <a:pPr marL="285750" indent="-285750">
              <a:buFont typeface="Calibri" panose="020F0502020204030204" pitchFamily="34" charset="0"/>
              <a:buChar char="−"/>
            </a:pPr>
            <a:r>
              <a:rPr lang="it-IT" sz="2400" dirty="0" smtClean="0"/>
              <a:t>Le azioni sono compiute dagli uomini anche per volere divino </a:t>
            </a:r>
            <a:r>
              <a:rPr lang="it-IT" sz="2400" baseline="30000" dirty="0"/>
              <a:t>4</a:t>
            </a:r>
            <a:endParaRPr lang="it-IT" sz="2400" baseline="30000" dirty="0" smtClean="0"/>
          </a:p>
          <a:p>
            <a:pPr marL="285750" indent="-285750">
              <a:buFont typeface="Calibri" panose="020F0502020204030204" pitchFamily="34" charset="0"/>
              <a:buChar char="−"/>
            </a:pPr>
            <a:endParaRPr lang="it-IT" sz="2400" dirty="0"/>
          </a:p>
          <a:p>
            <a:pPr marL="285750" indent="-285750">
              <a:buFont typeface="Calibri" panose="020F0502020204030204" pitchFamily="34" charset="0"/>
              <a:buChar char="−"/>
            </a:pPr>
            <a:endParaRPr lang="it-IT" sz="2400" dirty="0"/>
          </a:p>
        </p:txBody>
      </p:sp>
    </p:spTree>
    <p:extLst>
      <p:ext uri="{BB962C8B-B14F-4D97-AF65-F5344CB8AC3E}">
        <p14:creationId xmlns:p14="http://schemas.microsoft.com/office/powerpoint/2010/main" val="2921659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2 4"/>
          <p:cNvCxnSpPr/>
          <p:nvPr/>
        </p:nvCxnSpPr>
        <p:spPr>
          <a:xfrm flipV="1">
            <a:off x="243023" y="3725801"/>
            <a:ext cx="8776619" cy="21500"/>
          </a:xfrm>
          <a:prstGeom prst="straightConnector1">
            <a:avLst/>
          </a:prstGeom>
          <a:ln w="5715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V="1">
            <a:off x="854990" y="3747301"/>
            <a:ext cx="0" cy="77067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a:off x="2629982" y="2999049"/>
            <a:ext cx="0" cy="7482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a:off x="4554360" y="3697001"/>
            <a:ext cx="0" cy="15890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a:off x="3271443" y="3697001"/>
            <a:ext cx="0" cy="6515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ttore 1 18"/>
          <p:cNvCxnSpPr/>
          <p:nvPr/>
        </p:nvCxnSpPr>
        <p:spPr>
          <a:xfrm>
            <a:off x="3912899" y="2539881"/>
            <a:ext cx="0" cy="12074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a:off x="1436868" y="2398777"/>
            <a:ext cx="0" cy="1359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a:off x="2027011" y="3697001"/>
            <a:ext cx="0" cy="14212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Connettore 1 29"/>
          <p:cNvCxnSpPr/>
          <p:nvPr/>
        </p:nvCxnSpPr>
        <p:spPr>
          <a:xfrm flipV="1">
            <a:off x="5285625" y="2999049"/>
            <a:ext cx="0" cy="7594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Connettore 1 33"/>
          <p:cNvCxnSpPr/>
          <p:nvPr/>
        </p:nvCxnSpPr>
        <p:spPr>
          <a:xfrm>
            <a:off x="5927082" y="3697001"/>
            <a:ext cx="0" cy="8209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Connettore 1 35"/>
          <p:cNvCxnSpPr/>
          <p:nvPr/>
        </p:nvCxnSpPr>
        <p:spPr>
          <a:xfrm flipH="1" flipV="1">
            <a:off x="6584577" y="2180969"/>
            <a:ext cx="9624" cy="154483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Connettore 1 38"/>
          <p:cNvCxnSpPr/>
          <p:nvPr/>
        </p:nvCxnSpPr>
        <p:spPr>
          <a:xfrm>
            <a:off x="7210001" y="3697001"/>
            <a:ext cx="12829" cy="15890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Connettore 1 47"/>
          <p:cNvCxnSpPr/>
          <p:nvPr/>
        </p:nvCxnSpPr>
        <p:spPr>
          <a:xfrm flipV="1">
            <a:off x="7877117" y="3104299"/>
            <a:ext cx="0" cy="643002"/>
          </a:xfrm>
          <a:prstGeom prst="line">
            <a:avLst/>
          </a:prstGeom>
        </p:spPr>
        <p:style>
          <a:lnRef idx="2">
            <a:schemeClr val="accent1"/>
          </a:lnRef>
          <a:fillRef idx="0">
            <a:schemeClr val="accent1"/>
          </a:fillRef>
          <a:effectRef idx="1">
            <a:schemeClr val="accent1"/>
          </a:effectRef>
          <a:fontRef idx="minor">
            <a:schemeClr val="tx1"/>
          </a:fontRef>
        </p:style>
      </p:cxnSp>
      <p:sp>
        <p:nvSpPr>
          <p:cNvPr id="62" name="CasellaDiTesto 61"/>
          <p:cNvSpPr txBox="1"/>
          <p:nvPr/>
        </p:nvSpPr>
        <p:spPr>
          <a:xfrm>
            <a:off x="551950" y="1383114"/>
            <a:ext cx="1774992" cy="923330"/>
          </a:xfrm>
          <a:prstGeom prst="rect">
            <a:avLst/>
          </a:prstGeom>
          <a:noFill/>
        </p:spPr>
        <p:txBody>
          <a:bodyPr wrap="square" rtlCol="0">
            <a:spAutoFit/>
          </a:bodyPr>
          <a:lstStyle/>
          <a:p>
            <a:pPr algn="ctr"/>
            <a:r>
              <a:rPr lang="it-IT" dirty="0" smtClean="0"/>
              <a:t>496:</a:t>
            </a:r>
          </a:p>
          <a:p>
            <a:pPr algn="ctr"/>
            <a:r>
              <a:rPr lang="it-IT" dirty="0" smtClean="0"/>
              <a:t>Nascita di</a:t>
            </a:r>
          </a:p>
          <a:p>
            <a:pPr algn="ctr"/>
            <a:r>
              <a:rPr lang="it-IT" i="1" dirty="0" smtClean="0"/>
              <a:t>Sofocle</a:t>
            </a:r>
            <a:endParaRPr lang="it-IT" i="1" dirty="0"/>
          </a:p>
        </p:txBody>
      </p:sp>
      <p:sp>
        <p:nvSpPr>
          <p:cNvPr id="63" name="CasellaDiTesto 62"/>
          <p:cNvSpPr txBox="1"/>
          <p:nvPr/>
        </p:nvSpPr>
        <p:spPr>
          <a:xfrm>
            <a:off x="1914816" y="1985779"/>
            <a:ext cx="1430331" cy="923330"/>
          </a:xfrm>
          <a:prstGeom prst="rect">
            <a:avLst/>
          </a:prstGeom>
          <a:noFill/>
        </p:spPr>
        <p:txBody>
          <a:bodyPr wrap="square" rtlCol="0">
            <a:spAutoFit/>
          </a:bodyPr>
          <a:lstStyle/>
          <a:p>
            <a:pPr algn="ctr"/>
            <a:r>
              <a:rPr lang="it-IT" dirty="0" smtClean="0"/>
              <a:t>485:</a:t>
            </a:r>
          </a:p>
          <a:p>
            <a:pPr algn="ctr"/>
            <a:r>
              <a:rPr lang="it-IT" dirty="0" smtClean="0"/>
              <a:t>Nascita di</a:t>
            </a:r>
          </a:p>
          <a:p>
            <a:pPr algn="ctr"/>
            <a:r>
              <a:rPr lang="it-IT" i="1" dirty="0" smtClean="0"/>
              <a:t>Euripide</a:t>
            </a:r>
            <a:endParaRPr lang="it-IT" i="1" dirty="0"/>
          </a:p>
        </p:txBody>
      </p:sp>
      <p:sp>
        <p:nvSpPr>
          <p:cNvPr id="64" name="CasellaDiTesto 63"/>
          <p:cNvSpPr txBox="1"/>
          <p:nvPr/>
        </p:nvSpPr>
        <p:spPr>
          <a:xfrm>
            <a:off x="3340399" y="5397613"/>
            <a:ext cx="2427922" cy="923330"/>
          </a:xfrm>
          <a:prstGeom prst="rect">
            <a:avLst/>
          </a:prstGeom>
          <a:noFill/>
        </p:spPr>
        <p:txBody>
          <a:bodyPr wrap="square" rtlCol="0">
            <a:spAutoFit/>
          </a:bodyPr>
          <a:lstStyle/>
          <a:p>
            <a:pPr algn="ctr"/>
            <a:r>
              <a:rPr lang="it-IT" dirty="0" smtClean="0"/>
              <a:t>458:</a:t>
            </a:r>
          </a:p>
          <a:p>
            <a:pPr algn="ctr"/>
            <a:r>
              <a:rPr lang="it-IT" dirty="0" smtClean="0"/>
              <a:t>Prima rappresentazione di </a:t>
            </a:r>
            <a:r>
              <a:rPr lang="it-IT" b="1" i="1" dirty="0" smtClean="0"/>
              <a:t>Agamennone</a:t>
            </a:r>
            <a:endParaRPr lang="it-IT" b="1" i="1" dirty="0"/>
          </a:p>
        </p:txBody>
      </p:sp>
      <p:sp>
        <p:nvSpPr>
          <p:cNvPr id="65" name="CasellaDiTesto 64"/>
          <p:cNvSpPr txBox="1"/>
          <p:nvPr/>
        </p:nvSpPr>
        <p:spPr>
          <a:xfrm>
            <a:off x="3194464" y="1311516"/>
            <a:ext cx="1436869" cy="1200329"/>
          </a:xfrm>
          <a:prstGeom prst="rect">
            <a:avLst/>
          </a:prstGeom>
          <a:noFill/>
        </p:spPr>
        <p:txBody>
          <a:bodyPr wrap="square" rtlCol="0">
            <a:spAutoFit/>
          </a:bodyPr>
          <a:lstStyle/>
          <a:p>
            <a:pPr algn="ctr"/>
            <a:r>
              <a:rPr lang="it-IT" dirty="0" smtClean="0"/>
              <a:t>461:</a:t>
            </a:r>
          </a:p>
          <a:p>
            <a:pPr algn="ctr"/>
            <a:r>
              <a:rPr lang="it-IT" dirty="0" smtClean="0"/>
              <a:t>Inizio</a:t>
            </a:r>
          </a:p>
          <a:p>
            <a:pPr algn="ctr"/>
            <a:r>
              <a:rPr lang="it-IT" dirty="0"/>
              <a:t>g</a:t>
            </a:r>
            <a:r>
              <a:rPr lang="it-IT" dirty="0" smtClean="0"/>
              <a:t>overno di </a:t>
            </a:r>
          </a:p>
          <a:p>
            <a:pPr algn="ctr"/>
            <a:r>
              <a:rPr lang="it-IT" i="1" dirty="0" smtClean="0"/>
              <a:t>Pericle</a:t>
            </a:r>
            <a:endParaRPr lang="it-IT" i="1" dirty="0"/>
          </a:p>
        </p:txBody>
      </p:sp>
      <p:sp>
        <p:nvSpPr>
          <p:cNvPr id="66" name="CasellaDiTesto 65"/>
          <p:cNvSpPr txBox="1"/>
          <p:nvPr/>
        </p:nvSpPr>
        <p:spPr>
          <a:xfrm>
            <a:off x="5176575" y="4611598"/>
            <a:ext cx="1501014" cy="923330"/>
          </a:xfrm>
          <a:prstGeom prst="rect">
            <a:avLst/>
          </a:prstGeom>
          <a:noFill/>
        </p:spPr>
        <p:txBody>
          <a:bodyPr wrap="square" rtlCol="0">
            <a:spAutoFit/>
          </a:bodyPr>
          <a:lstStyle/>
          <a:p>
            <a:pPr algn="ctr"/>
            <a:r>
              <a:rPr lang="it-IT" dirty="0" smtClean="0"/>
              <a:t>429:</a:t>
            </a:r>
          </a:p>
          <a:p>
            <a:pPr algn="ctr"/>
            <a:r>
              <a:rPr lang="it-IT" dirty="0" smtClean="0"/>
              <a:t>Morte di</a:t>
            </a:r>
          </a:p>
          <a:p>
            <a:pPr algn="ctr"/>
            <a:r>
              <a:rPr lang="it-IT" i="1" dirty="0" smtClean="0"/>
              <a:t>Pericle</a:t>
            </a:r>
            <a:endParaRPr lang="it-IT" i="1" dirty="0"/>
          </a:p>
        </p:txBody>
      </p:sp>
      <p:sp>
        <p:nvSpPr>
          <p:cNvPr id="67" name="CasellaDiTesto 66"/>
          <p:cNvSpPr txBox="1"/>
          <p:nvPr/>
        </p:nvSpPr>
        <p:spPr>
          <a:xfrm>
            <a:off x="7070323" y="2180969"/>
            <a:ext cx="1616477" cy="923330"/>
          </a:xfrm>
          <a:prstGeom prst="rect">
            <a:avLst/>
          </a:prstGeom>
          <a:noFill/>
        </p:spPr>
        <p:txBody>
          <a:bodyPr wrap="square" rtlCol="0">
            <a:spAutoFit/>
          </a:bodyPr>
          <a:lstStyle/>
          <a:p>
            <a:pPr algn="ctr"/>
            <a:r>
              <a:rPr lang="it-IT" dirty="0" smtClean="0"/>
              <a:t>406:</a:t>
            </a:r>
          </a:p>
          <a:p>
            <a:pPr algn="ctr"/>
            <a:r>
              <a:rPr lang="it-IT" dirty="0" smtClean="0"/>
              <a:t>Morte di </a:t>
            </a:r>
            <a:r>
              <a:rPr lang="it-IT" i="1" dirty="0" smtClean="0"/>
              <a:t>Sofocle</a:t>
            </a:r>
            <a:endParaRPr lang="it-IT" i="1" dirty="0"/>
          </a:p>
        </p:txBody>
      </p:sp>
      <p:sp>
        <p:nvSpPr>
          <p:cNvPr id="68" name="CasellaDiTesto 67"/>
          <p:cNvSpPr txBox="1"/>
          <p:nvPr/>
        </p:nvSpPr>
        <p:spPr>
          <a:xfrm>
            <a:off x="205265" y="4597436"/>
            <a:ext cx="1295748" cy="923330"/>
          </a:xfrm>
          <a:prstGeom prst="rect">
            <a:avLst/>
          </a:prstGeom>
          <a:noFill/>
        </p:spPr>
        <p:txBody>
          <a:bodyPr wrap="square" rtlCol="0">
            <a:spAutoFit/>
          </a:bodyPr>
          <a:lstStyle/>
          <a:p>
            <a:pPr algn="ctr"/>
            <a:r>
              <a:rPr lang="it-IT" dirty="0" smtClean="0"/>
              <a:t>525: Nascita di</a:t>
            </a:r>
          </a:p>
          <a:p>
            <a:pPr algn="ctr"/>
            <a:r>
              <a:rPr lang="it-IT" i="1" dirty="0" smtClean="0"/>
              <a:t>Eschilo</a:t>
            </a:r>
            <a:endParaRPr lang="it-IT" i="1" dirty="0"/>
          </a:p>
        </p:txBody>
      </p:sp>
      <p:sp>
        <p:nvSpPr>
          <p:cNvPr id="69" name="CasellaDiTesto 68"/>
          <p:cNvSpPr txBox="1"/>
          <p:nvPr/>
        </p:nvSpPr>
        <p:spPr>
          <a:xfrm>
            <a:off x="1308576" y="5286077"/>
            <a:ext cx="1436869" cy="923330"/>
          </a:xfrm>
          <a:prstGeom prst="rect">
            <a:avLst/>
          </a:prstGeom>
          <a:noFill/>
        </p:spPr>
        <p:txBody>
          <a:bodyPr wrap="square" rtlCol="0">
            <a:spAutoFit/>
          </a:bodyPr>
          <a:lstStyle/>
          <a:p>
            <a:pPr algn="ctr"/>
            <a:r>
              <a:rPr lang="it-IT" dirty="0" smtClean="0"/>
              <a:t>490:</a:t>
            </a:r>
          </a:p>
          <a:p>
            <a:pPr algn="ctr"/>
            <a:r>
              <a:rPr lang="it-IT" dirty="0" smtClean="0"/>
              <a:t>Battaglia di</a:t>
            </a:r>
          </a:p>
          <a:p>
            <a:pPr algn="ctr"/>
            <a:r>
              <a:rPr lang="it-IT" i="1" dirty="0" smtClean="0"/>
              <a:t>Maratona</a:t>
            </a:r>
            <a:endParaRPr lang="it-IT" i="1" dirty="0"/>
          </a:p>
        </p:txBody>
      </p:sp>
      <p:sp>
        <p:nvSpPr>
          <p:cNvPr id="70" name="CasellaDiTesto 69"/>
          <p:cNvSpPr txBox="1"/>
          <p:nvPr/>
        </p:nvSpPr>
        <p:spPr>
          <a:xfrm>
            <a:off x="2546470" y="4456462"/>
            <a:ext cx="1411208" cy="923330"/>
          </a:xfrm>
          <a:prstGeom prst="rect">
            <a:avLst/>
          </a:prstGeom>
          <a:noFill/>
        </p:spPr>
        <p:txBody>
          <a:bodyPr wrap="square" rtlCol="0">
            <a:spAutoFit/>
          </a:bodyPr>
          <a:lstStyle/>
          <a:p>
            <a:pPr algn="ctr"/>
            <a:r>
              <a:rPr lang="it-IT" dirty="0" smtClean="0"/>
              <a:t>480: Battaglia di</a:t>
            </a:r>
          </a:p>
          <a:p>
            <a:pPr algn="ctr"/>
            <a:r>
              <a:rPr lang="it-IT" i="1" dirty="0" smtClean="0"/>
              <a:t>Salamina</a:t>
            </a:r>
            <a:endParaRPr lang="it-IT" i="1" dirty="0"/>
          </a:p>
        </p:txBody>
      </p:sp>
      <p:sp>
        <p:nvSpPr>
          <p:cNvPr id="71" name="CasellaDiTesto 70"/>
          <p:cNvSpPr txBox="1"/>
          <p:nvPr/>
        </p:nvSpPr>
        <p:spPr>
          <a:xfrm>
            <a:off x="4580018" y="2021132"/>
            <a:ext cx="1347064" cy="923330"/>
          </a:xfrm>
          <a:prstGeom prst="rect">
            <a:avLst/>
          </a:prstGeom>
          <a:noFill/>
        </p:spPr>
        <p:txBody>
          <a:bodyPr wrap="square" rtlCol="0">
            <a:spAutoFit/>
          </a:bodyPr>
          <a:lstStyle/>
          <a:p>
            <a:pPr algn="ctr"/>
            <a:r>
              <a:rPr lang="it-IT" dirty="0" smtClean="0"/>
              <a:t>456:</a:t>
            </a:r>
          </a:p>
          <a:p>
            <a:pPr algn="ctr"/>
            <a:r>
              <a:rPr lang="it-IT" dirty="0" smtClean="0"/>
              <a:t>Morte di </a:t>
            </a:r>
          </a:p>
          <a:p>
            <a:pPr algn="ctr"/>
            <a:r>
              <a:rPr lang="it-IT" i="1" dirty="0" smtClean="0"/>
              <a:t>Eschilo</a:t>
            </a:r>
            <a:endParaRPr lang="it-IT" i="1" dirty="0"/>
          </a:p>
        </p:txBody>
      </p:sp>
      <p:sp>
        <p:nvSpPr>
          <p:cNvPr id="72" name="CasellaDiTesto 71"/>
          <p:cNvSpPr txBox="1"/>
          <p:nvPr/>
        </p:nvSpPr>
        <p:spPr>
          <a:xfrm>
            <a:off x="5287227" y="1136998"/>
            <a:ext cx="2613948" cy="923330"/>
          </a:xfrm>
          <a:prstGeom prst="rect">
            <a:avLst/>
          </a:prstGeom>
          <a:noFill/>
        </p:spPr>
        <p:txBody>
          <a:bodyPr wrap="square" rtlCol="0">
            <a:spAutoFit/>
          </a:bodyPr>
          <a:lstStyle/>
          <a:p>
            <a:pPr algn="ctr"/>
            <a:r>
              <a:rPr lang="it-IT" dirty="0" smtClean="0"/>
              <a:t>420:</a:t>
            </a:r>
          </a:p>
          <a:p>
            <a:pPr algn="ctr"/>
            <a:r>
              <a:rPr lang="it-IT" dirty="0" smtClean="0"/>
              <a:t>Prima rappresentazione di </a:t>
            </a:r>
            <a:r>
              <a:rPr lang="it-IT" b="1" i="1" dirty="0" smtClean="0"/>
              <a:t>Elettra</a:t>
            </a:r>
            <a:endParaRPr lang="it-IT" b="1" i="1" dirty="0"/>
          </a:p>
        </p:txBody>
      </p:sp>
      <p:sp>
        <p:nvSpPr>
          <p:cNvPr id="73" name="CasellaDiTesto 72"/>
          <p:cNvSpPr txBox="1"/>
          <p:nvPr/>
        </p:nvSpPr>
        <p:spPr>
          <a:xfrm>
            <a:off x="6542882" y="5381441"/>
            <a:ext cx="1334235" cy="1200329"/>
          </a:xfrm>
          <a:prstGeom prst="rect">
            <a:avLst/>
          </a:prstGeom>
          <a:noFill/>
        </p:spPr>
        <p:txBody>
          <a:bodyPr wrap="square" rtlCol="0">
            <a:spAutoFit/>
          </a:bodyPr>
          <a:lstStyle/>
          <a:p>
            <a:pPr algn="ctr"/>
            <a:r>
              <a:rPr lang="it-IT" dirty="0" smtClean="0"/>
              <a:t>407-406: Morte di </a:t>
            </a:r>
            <a:r>
              <a:rPr lang="it-IT" i="1" dirty="0" smtClean="0"/>
              <a:t>Euripide</a:t>
            </a:r>
          </a:p>
          <a:p>
            <a:pPr algn="ctr"/>
            <a:endParaRPr lang="it-IT" dirty="0"/>
          </a:p>
        </p:txBody>
      </p:sp>
      <p:cxnSp>
        <p:nvCxnSpPr>
          <p:cNvPr id="81" name="Connettore 1 80"/>
          <p:cNvCxnSpPr/>
          <p:nvPr/>
        </p:nvCxnSpPr>
        <p:spPr>
          <a:xfrm>
            <a:off x="8465623" y="3758511"/>
            <a:ext cx="0" cy="601284"/>
          </a:xfrm>
          <a:prstGeom prst="line">
            <a:avLst/>
          </a:prstGeom>
        </p:spPr>
        <p:style>
          <a:lnRef idx="2">
            <a:schemeClr val="accent1"/>
          </a:lnRef>
          <a:fillRef idx="0">
            <a:schemeClr val="accent1"/>
          </a:fillRef>
          <a:effectRef idx="1">
            <a:schemeClr val="accent1"/>
          </a:effectRef>
          <a:fontRef idx="minor">
            <a:schemeClr val="tx1"/>
          </a:fontRef>
        </p:style>
      </p:cxnSp>
      <p:sp>
        <p:nvSpPr>
          <p:cNvPr id="86" name="CasellaDiTesto 85"/>
          <p:cNvSpPr txBox="1"/>
          <p:nvPr/>
        </p:nvSpPr>
        <p:spPr>
          <a:xfrm>
            <a:off x="7256949" y="4644134"/>
            <a:ext cx="1931593" cy="646331"/>
          </a:xfrm>
          <a:prstGeom prst="rect">
            <a:avLst/>
          </a:prstGeom>
          <a:noFill/>
        </p:spPr>
        <p:txBody>
          <a:bodyPr wrap="square" rtlCol="0">
            <a:spAutoFit/>
          </a:bodyPr>
          <a:lstStyle/>
          <a:p>
            <a:pPr algn="ctr"/>
            <a:r>
              <a:rPr lang="it-IT" dirty="0" smtClean="0"/>
              <a:t>Rappresentazione delle</a:t>
            </a:r>
            <a:r>
              <a:rPr lang="it-IT" b="1" i="1" dirty="0" smtClean="0"/>
              <a:t> Baccanti</a:t>
            </a:r>
            <a:endParaRPr lang="it-IT" b="1" i="1" dirty="0"/>
          </a:p>
        </p:txBody>
      </p:sp>
      <p:sp>
        <p:nvSpPr>
          <p:cNvPr id="2" name="CasellaDiTesto 1"/>
          <p:cNvSpPr txBox="1"/>
          <p:nvPr/>
        </p:nvSpPr>
        <p:spPr>
          <a:xfrm>
            <a:off x="2883632" y="259307"/>
            <a:ext cx="3341456" cy="461665"/>
          </a:xfrm>
          <a:prstGeom prst="rect">
            <a:avLst/>
          </a:prstGeom>
          <a:noFill/>
        </p:spPr>
        <p:txBody>
          <a:bodyPr wrap="square" rtlCol="0">
            <a:spAutoFit/>
          </a:bodyPr>
          <a:lstStyle/>
          <a:p>
            <a:pPr algn="ctr"/>
            <a:r>
              <a:rPr lang="it-IT" sz="2400" b="1" dirty="0" smtClean="0">
                <a:solidFill>
                  <a:schemeClr val="accent6">
                    <a:lumMod val="75000"/>
                  </a:schemeClr>
                </a:solidFill>
              </a:rPr>
              <a:t>CONTESTO STORICO</a:t>
            </a:r>
            <a:endParaRPr lang="it-IT" sz="2400" b="1" dirty="0">
              <a:solidFill>
                <a:schemeClr val="accent6">
                  <a:lumMod val="75000"/>
                </a:schemeClr>
              </a:solidFill>
            </a:endParaRPr>
          </a:p>
        </p:txBody>
      </p:sp>
      <p:sp>
        <p:nvSpPr>
          <p:cNvPr id="3" name="CasellaDiTesto 2"/>
          <p:cNvSpPr txBox="1"/>
          <p:nvPr/>
        </p:nvSpPr>
        <p:spPr>
          <a:xfrm>
            <a:off x="8072810" y="4384477"/>
            <a:ext cx="785625" cy="369332"/>
          </a:xfrm>
          <a:prstGeom prst="rect">
            <a:avLst/>
          </a:prstGeom>
          <a:noFill/>
        </p:spPr>
        <p:txBody>
          <a:bodyPr wrap="square" rtlCol="0">
            <a:spAutoFit/>
          </a:bodyPr>
          <a:lstStyle/>
          <a:p>
            <a:pPr algn="ctr"/>
            <a:r>
              <a:rPr lang="it-IT" dirty="0" smtClean="0"/>
              <a:t>405:</a:t>
            </a:r>
            <a:endParaRPr lang="it-IT" dirty="0"/>
          </a:p>
        </p:txBody>
      </p:sp>
    </p:spTree>
    <p:extLst>
      <p:ext uri="{BB962C8B-B14F-4D97-AF65-F5344CB8AC3E}">
        <p14:creationId xmlns:p14="http://schemas.microsoft.com/office/powerpoint/2010/main" val="1498318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51662"/>
            <a:ext cx="8229600" cy="901823"/>
          </a:xfrm>
          <a:solidFill>
            <a:srgbClr val="77933C"/>
          </a:solidFill>
        </p:spPr>
        <p:txBody>
          <a:bodyPr>
            <a:normAutofit fontScale="90000"/>
          </a:bodyPr>
          <a:lstStyle/>
          <a:p>
            <a:r>
              <a:rPr lang="it-IT" sz="3600" b="1" dirty="0" smtClean="0">
                <a:latin typeface="Candara" panose="020E0502030303020204" pitchFamily="34" charset="0"/>
              </a:rPr>
              <a:t>LA RELIGIOSITÀ NELLE BACCANTI DI EURIPIDE</a:t>
            </a:r>
            <a:endParaRPr lang="it-IT" sz="3600" b="1" dirty="0">
              <a:latin typeface="Candara" panose="020E0502030303020204" pitchFamily="34" charset="0"/>
            </a:endParaRPr>
          </a:p>
        </p:txBody>
      </p:sp>
      <p:sp>
        <p:nvSpPr>
          <p:cNvPr id="3" name="Segnaposto contenuto 2"/>
          <p:cNvSpPr>
            <a:spLocks noGrp="1"/>
          </p:cNvSpPr>
          <p:nvPr>
            <p:ph idx="1"/>
          </p:nvPr>
        </p:nvSpPr>
        <p:spPr>
          <a:xfrm>
            <a:off x="420914" y="3961296"/>
            <a:ext cx="5620657" cy="1808079"/>
          </a:xfrm>
        </p:spPr>
        <p:txBody>
          <a:bodyPr>
            <a:noAutofit/>
          </a:bodyPr>
          <a:lstStyle/>
          <a:p>
            <a:pPr marL="0" indent="0">
              <a:buNone/>
            </a:pPr>
            <a:r>
              <a:rPr lang="it-IT" sz="2400" i="1" dirty="0" smtClean="0">
                <a:latin typeface="Candara" panose="020E0502030303020204" pitchFamily="34" charset="0"/>
              </a:rPr>
              <a:t>«Gli dei ci creano tante sorprese: l’</a:t>
            </a:r>
            <a:r>
              <a:rPr lang="it-IT" sz="2400" i="1" dirty="0">
                <a:latin typeface="Candara" panose="020E0502030303020204" pitchFamily="34" charset="0"/>
              </a:rPr>
              <a:t>a</a:t>
            </a:r>
            <a:r>
              <a:rPr lang="it-IT" sz="2400" i="1" dirty="0" smtClean="0">
                <a:latin typeface="Candara" panose="020E0502030303020204" pitchFamily="34" charset="0"/>
              </a:rPr>
              <a:t>tteso non si compie, e all’inatteso un dio apre la via»</a:t>
            </a:r>
          </a:p>
          <a:p>
            <a:pPr marL="0" indent="0">
              <a:buNone/>
            </a:pPr>
            <a:endParaRPr lang="it-IT" sz="2400" i="1" dirty="0" smtClean="0">
              <a:latin typeface="Candara" panose="020E0502030303020204" pitchFamily="34" charset="0"/>
            </a:endParaRPr>
          </a:p>
          <a:p>
            <a:pPr marL="0" indent="0">
              <a:buNone/>
            </a:pPr>
            <a:r>
              <a:rPr lang="it-IT" sz="2400" i="1" dirty="0" smtClean="0">
                <a:latin typeface="Candara" panose="020E0502030303020204" pitchFamily="34" charset="0"/>
              </a:rPr>
              <a:t>«Non è bene che gli dei rivaleggino nell’ira con gli uomini»</a:t>
            </a:r>
          </a:p>
          <a:p>
            <a:pPr marL="0" indent="0">
              <a:buNone/>
            </a:pPr>
            <a:endParaRPr lang="it-IT" sz="2400" i="1" dirty="0">
              <a:latin typeface="Candara" panose="020E0502030303020204" pitchFamily="34" charset="0"/>
            </a:endParaRPr>
          </a:p>
        </p:txBody>
      </p:sp>
      <p:sp>
        <p:nvSpPr>
          <p:cNvPr id="4" name="CasellaDiTesto 3"/>
          <p:cNvSpPr txBox="1"/>
          <p:nvPr/>
        </p:nvSpPr>
        <p:spPr>
          <a:xfrm>
            <a:off x="216848" y="1394928"/>
            <a:ext cx="8469952" cy="2246769"/>
          </a:xfrm>
          <a:prstGeom prst="rect">
            <a:avLst/>
          </a:prstGeom>
          <a:noFill/>
        </p:spPr>
        <p:txBody>
          <a:bodyPr wrap="square" rtlCol="0">
            <a:spAutoFit/>
          </a:bodyPr>
          <a:lstStyle/>
          <a:p>
            <a:pPr marL="457200" indent="-457200">
              <a:buSzPct val="63000"/>
              <a:buFont typeface="Wingdings" charset="2"/>
              <a:buChar char="u"/>
            </a:pPr>
            <a:r>
              <a:rPr lang="it-IT" sz="2800" dirty="0" smtClean="0"/>
              <a:t>Le Baccanti sembrano ritornare allo schema attico ?</a:t>
            </a:r>
          </a:p>
          <a:p>
            <a:pPr marL="457200" indent="-457200">
              <a:buSzPct val="63000"/>
              <a:buFont typeface="Wingdings" charset="2"/>
              <a:buChar char="u"/>
            </a:pPr>
            <a:endParaRPr lang="it-IT" sz="2800" dirty="0"/>
          </a:p>
          <a:p>
            <a:pPr marL="457200" indent="-457200">
              <a:buSzPct val="63000"/>
              <a:buFont typeface="Wingdings" charset="2"/>
              <a:buChar char="u"/>
            </a:pPr>
            <a:r>
              <a:rPr lang="it-IT" sz="2800" dirty="0" smtClean="0"/>
              <a:t>Euripide sottopone ad una critica gli dei e il mito ?</a:t>
            </a:r>
          </a:p>
          <a:p>
            <a:pPr marL="457200" indent="-457200">
              <a:buSzPct val="63000"/>
              <a:buFont typeface="Wingdings" charset="2"/>
              <a:buChar char="u"/>
            </a:pPr>
            <a:endParaRPr lang="it-IT" sz="2800" dirty="0"/>
          </a:p>
          <a:p>
            <a:pPr marL="457200" indent="-457200">
              <a:buSzPct val="63000"/>
              <a:buFont typeface="Wingdings" charset="2"/>
              <a:buChar char="u"/>
            </a:pPr>
            <a:r>
              <a:rPr lang="it-IT" sz="2800" dirty="0" smtClean="0"/>
              <a:t>Come si può identificare Dioniso ?</a:t>
            </a:r>
            <a:endParaRPr lang="it-IT" sz="2800" dirty="0"/>
          </a:p>
        </p:txBody>
      </p:sp>
      <p:pic>
        <p:nvPicPr>
          <p:cNvPr id="1026" name="Picture 2" descr="Risultati immagini per dioni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776" y="3206248"/>
            <a:ext cx="3207224" cy="366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489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49745" y="239260"/>
            <a:ext cx="8485927" cy="901823"/>
          </a:xfrm>
        </p:spPr>
        <p:txBody>
          <a:bodyPr>
            <a:normAutofit/>
          </a:bodyPr>
          <a:lstStyle/>
          <a:p>
            <a:r>
              <a:rPr lang="it-IT" sz="4000" dirty="0"/>
              <a:t>GLI </a:t>
            </a:r>
            <a:r>
              <a:rPr lang="it-IT" sz="4000" dirty="0">
                <a:solidFill>
                  <a:srgbClr val="000000"/>
                </a:solidFill>
              </a:rPr>
              <a:t>STUDI</a:t>
            </a:r>
          </a:p>
        </p:txBody>
      </p:sp>
      <p:sp>
        <p:nvSpPr>
          <p:cNvPr id="3" name="Sottotitolo 2"/>
          <p:cNvSpPr>
            <a:spLocks noGrp="1"/>
          </p:cNvSpPr>
          <p:nvPr>
            <p:ph type="subTitle" idx="1"/>
          </p:nvPr>
        </p:nvSpPr>
        <p:spPr>
          <a:xfrm>
            <a:off x="349745" y="1417151"/>
            <a:ext cx="8485927" cy="5300513"/>
          </a:xfrm>
        </p:spPr>
        <p:txBody>
          <a:bodyPr>
            <a:normAutofit fontScale="62500" lnSpcReduction="20000"/>
          </a:bodyPr>
          <a:lstStyle/>
          <a:p>
            <a:pPr marL="571500" indent="-571500" algn="l">
              <a:buFont typeface="Arial"/>
              <a:buChar char="•"/>
            </a:pPr>
            <a:r>
              <a:rPr lang="it-IT" sz="3600" dirty="0" smtClean="0">
                <a:solidFill>
                  <a:schemeClr val="tx1"/>
                </a:solidFill>
              </a:rPr>
              <a:t>Nella ‘’</a:t>
            </a:r>
            <a:r>
              <a:rPr lang="it-IT" sz="3600" b="1" dirty="0" smtClean="0">
                <a:solidFill>
                  <a:schemeClr val="tx1"/>
                </a:solidFill>
              </a:rPr>
              <a:t>Nascita della Tragedia</a:t>
            </a:r>
            <a:r>
              <a:rPr lang="it-IT" sz="3600" dirty="0" smtClean="0">
                <a:solidFill>
                  <a:schemeClr val="tx1"/>
                </a:solidFill>
              </a:rPr>
              <a:t>’’ </a:t>
            </a:r>
            <a:r>
              <a:rPr lang="it-IT" sz="3600" b="1" dirty="0" smtClean="0">
                <a:solidFill>
                  <a:schemeClr val="tx1"/>
                </a:solidFill>
              </a:rPr>
              <a:t>Nietzsche</a:t>
            </a:r>
            <a:r>
              <a:rPr lang="it-IT" sz="3600" dirty="0" smtClean="0">
                <a:solidFill>
                  <a:schemeClr val="tx1"/>
                </a:solidFill>
              </a:rPr>
              <a:t> </a:t>
            </a:r>
            <a:r>
              <a:rPr lang="it-IT" sz="3600" dirty="0" smtClean="0">
                <a:solidFill>
                  <a:schemeClr val="tx1"/>
                </a:solidFill>
              </a:rPr>
              <a:t>sostiene che Euripide :</a:t>
            </a:r>
          </a:p>
          <a:p>
            <a:pPr algn="l"/>
            <a:endParaRPr lang="it-IT" sz="3600" dirty="0" smtClean="0">
              <a:solidFill>
                <a:schemeClr val="tx1"/>
              </a:solidFill>
            </a:endParaRPr>
          </a:p>
          <a:p>
            <a:pPr algn="l"/>
            <a:r>
              <a:rPr lang="it-IT" i="1" dirty="0" smtClean="0">
                <a:solidFill>
                  <a:schemeClr val="tx1"/>
                </a:solidFill>
              </a:rPr>
              <a:t>“si è opposto per tutta una lunga vita a Dioniso, al fine di chiudere la sua carriera (…) con una glorificazione del suo avversario e il proprio suicidio, simile a uno che sia preso dalle vertigini e che, solo per sfuggire all’orribile e non più tollerabile turbamento, si precipiti da una torre. Quella tragedia [Baccanti] è una sconfessione della possibilità di realizzare la sua tendenza, ma, essa era già stata realizzata. Il miracolo era accaduto: quando il poeta ritrattò, la sua tendenza aveva già vinto. Dioniso era già stato cacciato dalla scena tragica, cacciato da una potenza demoniaca che parlava per bocca di Euripide. Anche Euripide era in un certo senso solo una maschera: la divinità che parlava per sua bocca non era Dioniso e neanche Apollo, bensì un demone di recentissima nascita, chiamato Socrate.’’</a:t>
            </a:r>
          </a:p>
          <a:p>
            <a:pPr algn="l"/>
            <a:endParaRPr lang="it-IT" sz="3600" i="1" dirty="0" smtClean="0">
              <a:solidFill>
                <a:schemeClr val="tx1"/>
              </a:solidFill>
            </a:endParaRPr>
          </a:p>
          <a:p>
            <a:pPr marL="571500" indent="-571500" algn="l">
              <a:buFont typeface="Arial"/>
              <a:buChar char="•"/>
            </a:pPr>
            <a:r>
              <a:rPr lang="it-IT" sz="3600" dirty="0" smtClean="0">
                <a:solidFill>
                  <a:schemeClr val="tx1"/>
                </a:solidFill>
              </a:rPr>
              <a:t>Al contrario </a:t>
            </a:r>
            <a:r>
              <a:rPr lang="it-IT" sz="3600" b="1" dirty="0" smtClean="0">
                <a:solidFill>
                  <a:schemeClr val="tx1"/>
                </a:solidFill>
              </a:rPr>
              <a:t>Ulrich von </a:t>
            </a:r>
            <a:r>
              <a:rPr lang="it-IT" sz="3600" b="1" dirty="0" err="1" smtClean="0">
                <a:solidFill>
                  <a:schemeClr val="tx1"/>
                </a:solidFill>
              </a:rPr>
              <a:t>Wilamowitz</a:t>
            </a:r>
            <a:r>
              <a:rPr lang="it-IT" sz="3600" b="1" dirty="0" smtClean="0">
                <a:solidFill>
                  <a:schemeClr val="tx1"/>
                </a:solidFill>
              </a:rPr>
              <a:t> </a:t>
            </a:r>
            <a:r>
              <a:rPr lang="it-IT" sz="3600" dirty="0" smtClean="0">
                <a:solidFill>
                  <a:schemeClr val="tx1"/>
                </a:solidFill>
              </a:rPr>
              <a:t>sostiene che  non è corretto affermare l’influenza dal pensiero di Socrate su Euripide , in quanto la ricerca storiografica non consente di stabilire questo fatto con assoluta certezza.</a:t>
            </a:r>
            <a:endParaRPr lang="it-IT" sz="3600" i="1" dirty="0" smtClean="0">
              <a:solidFill>
                <a:schemeClr val="tx1"/>
              </a:solidFill>
            </a:endParaRPr>
          </a:p>
          <a:p>
            <a:endParaRPr lang="it-IT" dirty="0"/>
          </a:p>
        </p:txBody>
      </p:sp>
    </p:spTree>
    <p:extLst>
      <p:ext uri="{BB962C8B-B14F-4D97-AF65-F5344CB8AC3E}">
        <p14:creationId xmlns:p14="http://schemas.microsoft.com/office/powerpoint/2010/main" val="621272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57171" y="522691"/>
            <a:ext cx="8228763" cy="646331"/>
          </a:xfrm>
          <a:ln w="38100">
            <a:solidFill>
              <a:schemeClr val="bg2">
                <a:lumMod val="50000"/>
              </a:schemeClr>
            </a:solidFill>
          </a:ln>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3600" dirty="0"/>
              <a:t>L'OMICIDIO NELLE TRE TRAGEDIE</a:t>
            </a:r>
          </a:p>
        </p:txBody>
      </p:sp>
      <p:sp>
        <p:nvSpPr>
          <p:cNvPr id="4" name="Segnaposto testo 3"/>
          <p:cNvSpPr txBox="1">
            <a:spLocks noGrp="1"/>
          </p:cNvSpPr>
          <p:nvPr>
            <p:ph type="body" idx="4294967295"/>
          </p:nvPr>
        </p:nvSpPr>
        <p:spPr>
          <a:xfrm>
            <a:off x="0" y="1882681"/>
            <a:ext cx="4015273" cy="4526148"/>
          </a:xfrm>
        </p:spPr>
        <p:txBody>
          <a:bodyPr/>
          <a:lstStyle>
            <a:defPPr marL="432000" lvl="0" indent="-324000">
              <a:spcBef>
                <a:spcPts val="0"/>
              </a:spcBef>
              <a:spcAft>
                <a:spcPts val="1417"/>
              </a:spcAft>
              <a:buSzPct val="45000"/>
              <a:buFont typeface="StarSymbol"/>
              <a:buNone/>
              <a:defRPr lang="it-IT" sz="3200" b="0" i="0" u="none" strike="noStrike" kern="1200">
                <a:ln>
                  <a:noFill/>
                </a:ln>
                <a:latin typeface="Arial" pitchFamily="18"/>
                <a:ea typeface="Arial Unicode MS" pitchFamily="2"/>
                <a:cs typeface="Arial Unicode MS" pitchFamily="2"/>
              </a:defRPr>
            </a:defPPr>
            <a:lvl1pPr marL="432000" lvl="0" indent="-324000">
              <a:spcBef>
                <a:spcPts val="0"/>
              </a:spcBef>
              <a:spcAft>
                <a:spcPts val="1417"/>
              </a:spcAft>
              <a:buSzPct val="45000"/>
              <a:buFont typeface="StarSymbol"/>
              <a:buChar char="●"/>
              <a:defRPr lang="it-IT" sz="3200" b="0" i="0" u="none" strike="noStrike" kern="1200">
                <a:ln>
                  <a:noFill/>
                </a:ln>
                <a:latin typeface="Arial" pitchFamily="18"/>
                <a:ea typeface="Arial Unicode MS" pitchFamily="2"/>
                <a:cs typeface="Arial Unicode MS" pitchFamily="2"/>
              </a:defRPr>
            </a:lvl1pPr>
            <a:lvl2pPr marL="864000" lvl="1" indent="-324000">
              <a:spcBef>
                <a:spcPts val="0"/>
              </a:spcBef>
              <a:spcAft>
                <a:spcPts val="1134"/>
              </a:spcAft>
              <a:buSzPct val="75000"/>
              <a:buFont typeface="StarSymbol"/>
              <a:buChar char="–"/>
              <a:defRPr lang="it-IT" sz="2800" b="0" i="0" u="none" strike="noStrike" kern="1200">
                <a:ln>
                  <a:noFill/>
                </a:ln>
                <a:latin typeface="Arial" pitchFamily="18"/>
                <a:ea typeface="Arial Unicode MS" pitchFamily="2"/>
                <a:cs typeface="Arial Unicode MS" pitchFamily="2"/>
              </a:defRPr>
            </a:lvl2pPr>
            <a:lvl3pPr marL="1295999" lvl="2" indent="-288000">
              <a:spcBef>
                <a:spcPts val="0"/>
              </a:spcBef>
              <a:spcAft>
                <a:spcPts val="850"/>
              </a:spcAft>
              <a:buSzPct val="45000"/>
              <a:buFont typeface="StarSymbol"/>
              <a:buChar char="●"/>
              <a:defRPr lang="it-IT" sz="2400" b="0" i="0" u="none" strike="noStrike" kern="1200">
                <a:ln>
                  <a:noFill/>
                </a:ln>
                <a:latin typeface="Arial" pitchFamily="18"/>
                <a:ea typeface="Arial Unicode MS" pitchFamily="2"/>
                <a:cs typeface="Arial Unicode MS" pitchFamily="2"/>
              </a:defRPr>
            </a:lvl3pPr>
            <a:lvl4pPr marL="1728000" lvl="3" indent="-216000">
              <a:spcBef>
                <a:spcPts val="0"/>
              </a:spcBef>
              <a:spcAft>
                <a:spcPts val="567"/>
              </a:spcAft>
              <a:buSzPct val="75000"/>
              <a:buFont typeface="StarSymbol"/>
              <a:buChar char="–"/>
              <a:defRPr lang="it-IT" sz="2000" b="0" i="0" u="none" strike="noStrike" kern="1200">
                <a:ln>
                  <a:noFill/>
                </a:ln>
                <a:latin typeface="Arial" pitchFamily="18"/>
                <a:ea typeface="Arial Unicode MS" pitchFamily="2"/>
                <a:cs typeface="Arial Unicode MS" pitchFamily="2"/>
              </a:defRPr>
            </a:lvl4pPr>
            <a:lvl5pPr marL="2160000" lvl="4"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5pPr>
            <a:lvl6pPr marL="2592000" lvl="5"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6pPr>
            <a:lvl7pPr marL="3024000" lvl="6"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7pPr>
            <a:lvl8pPr marL="3456000" lvl="7"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8pPr>
            <a:lvl9pPr marL="3887999" lvl="8"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9pPr>
          </a:lstStyle>
          <a:p>
            <a:pPr lvl="0">
              <a:buNone/>
            </a:pPr>
            <a:r>
              <a:rPr lang="it-IT" sz="2500" i="1" dirty="0"/>
              <a:t>Omicidio di Agamennone</a:t>
            </a:r>
            <a:r>
              <a:rPr lang="it-IT" sz="2500" dirty="0"/>
              <a:t>:</a:t>
            </a:r>
          </a:p>
          <a:p>
            <a:pPr lvl="0"/>
            <a:r>
              <a:rPr lang="it-IT" sz="2400" dirty="0"/>
              <a:t>Mezzo di vendetta per la Giustizia divina.</a:t>
            </a:r>
          </a:p>
          <a:p>
            <a:pPr lvl="0"/>
            <a:r>
              <a:rPr lang="it-IT" sz="2400" dirty="0" err="1"/>
              <a:t>Clitennestra</a:t>
            </a:r>
            <a:r>
              <a:rPr lang="it-IT" sz="2400" dirty="0"/>
              <a:t> mossa anche dalla gelosia per il bottino di guerra del marito e dalla dedizione per Egisto.</a:t>
            </a:r>
          </a:p>
        </p:txBody>
      </p:sp>
      <p:pic>
        <p:nvPicPr>
          <p:cNvPr id="5" name="Picture 2" descr="Risultati immagini per CLITENNESTRA AGAMENN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413" y="1975774"/>
            <a:ext cx="4555521" cy="352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011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txBox="1">
            <a:spLocks noGrp="1"/>
          </p:cNvSpPr>
          <p:nvPr>
            <p:ph type="body" idx="4294967295"/>
          </p:nvPr>
        </p:nvSpPr>
        <p:spPr>
          <a:xfrm>
            <a:off x="195931" y="849122"/>
            <a:ext cx="4245165" cy="4526148"/>
          </a:xfrm>
        </p:spPr>
        <p:txBody>
          <a:bodyPr>
            <a:normAutofit fontScale="92500"/>
          </a:bodyPr>
          <a:lstStyle>
            <a:defPPr marL="432000" lvl="0" indent="-324000">
              <a:spcBef>
                <a:spcPts val="0"/>
              </a:spcBef>
              <a:spcAft>
                <a:spcPts val="1417"/>
              </a:spcAft>
              <a:buSzPct val="45000"/>
              <a:buFont typeface="StarSymbol"/>
              <a:buNone/>
              <a:defRPr lang="it-IT" sz="3200" b="0" i="0" u="none" strike="noStrike" kern="1200">
                <a:ln>
                  <a:noFill/>
                </a:ln>
                <a:latin typeface="Arial" pitchFamily="18"/>
                <a:ea typeface="Arial Unicode MS" pitchFamily="2"/>
                <a:cs typeface="Arial Unicode MS" pitchFamily="2"/>
              </a:defRPr>
            </a:defPPr>
            <a:lvl1pPr marL="432000" lvl="0" indent="-324000">
              <a:spcBef>
                <a:spcPts val="0"/>
              </a:spcBef>
              <a:spcAft>
                <a:spcPts val="1417"/>
              </a:spcAft>
              <a:buSzPct val="45000"/>
              <a:buFont typeface="StarSymbol"/>
              <a:buChar char="●"/>
              <a:defRPr lang="it-IT" sz="3200" b="0" i="0" u="none" strike="noStrike" kern="1200">
                <a:ln>
                  <a:noFill/>
                </a:ln>
                <a:latin typeface="Arial" pitchFamily="18"/>
                <a:ea typeface="Arial Unicode MS" pitchFamily="2"/>
                <a:cs typeface="Arial Unicode MS" pitchFamily="2"/>
              </a:defRPr>
            </a:lvl1pPr>
            <a:lvl2pPr marL="864000" lvl="1" indent="-324000">
              <a:spcBef>
                <a:spcPts val="0"/>
              </a:spcBef>
              <a:spcAft>
                <a:spcPts val="1134"/>
              </a:spcAft>
              <a:buSzPct val="75000"/>
              <a:buFont typeface="StarSymbol"/>
              <a:buChar char="–"/>
              <a:defRPr lang="it-IT" sz="2800" b="0" i="0" u="none" strike="noStrike" kern="1200">
                <a:ln>
                  <a:noFill/>
                </a:ln>
                <a:latin typeface="Arial" pitchFamily="18"/>
                <a:ea typeface="Arial Unicode MS" pitchFamily="2"/>
                <a:cs typeface="Arial Unicode MS" pitchFamily="2"/>
              </a:defRPr>
            </a:lvl2pPr>
            <a:lvl3pPr marL="1295999" lvl="2" indent="-288000">
              <a:spcBef>
                <a:spcPts val="0"/>
              </a:spcBef>
              <a:spcAft>
                <a:spcPts val="850"/>
              </a:spcAft>
              <a:buSzPct val="45000"/>
              <a:buFont typeface="StarSymbol"/>
              <a:buChar char="●"/>
              <a:defRPr lang="it-IT" sz="2400" b="0" i="0" u="none" strike="noStrike" kern="1200">
                <a:ln>
                  <a:noFill/>
                </a:ln>
                <a:latin typeface="Arial" pitchFamily="18"/>
                <a:ea typeface="Arial Unicode MS" pitchFamily="2"/>
                <a:cs typeface="Arial Unicode MS" pitchFamily="2"/>
              </a:defRPr>
            </a:lvl3pPr>
            <a:lvl4pPr marL="1728000" lvl="3" indent="-216000">
              <a:spcBef>
                <a:spcPts val="0"/>
              </a:spcBef>
              <a:spcAft>
                <a:spcPts val="567"/>
              </a:spcAft>
              <a:buSzPct val="75000"/>
              <a:buFont typeface="StarSymbol"/>
              <a:buChar char="–"/>
              <a:defRPr lang="it-IT" sz="2000" b="0" i="0" u="none" strike="noStrike" kern="1200">
                <a:ln>
                  <a:noFill/>
                </a:ln>
                <a:latin typeface="Arial" pitchFamily="18"/>
                <a:ea typeface="Arial Unicode MS" pitchFamily="2"/>
                <a:cs typeface="Arial Unicode MS" pitchFamily="2"/>
              </a:defRPr>
            </a:lvl4pPr>
            <a:lvl5pPr marL="2160000" lvl="4"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5pPr>
            <a:lvl6pPr marL="2592000" lvl="5"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6pPr>
            <a:lvl7pPr marL="3024000" lvl="6"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7pPr>
            <a:lvl8pPr marL="3456000" lvl="7"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8pPr>
            <a:lvl9pPr marL="3887999" lvl="8"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9pPr>
          </a:lstStyle>
          <a:p>
            <a:pPr lvl="0">
              <a:buNone/>
            </a:pPr>
            <a:r>
              <a:rPr lang="it-IT" sz="2500" i="1" dirty="0"/>
              <a:t>Omicidio di </a:t>
            </a:r>
            <a:r>
              <a:rPr lang="it-IT" sz="2500" i="1" dirty="0" err="1"/>
              <a:t>Clitennestra</a:t>
            </a:r>
            <a:r>
              <a:rPr lang="it-IT" sz="2500" dirty="0"/>
              <a:t>:</a:t>
            </a:r>
          </a:p>
          <a:p>
            <a:pPr lvl="0"/>
            <a:r>
              <a:rPr lang="it-IT" sz="2400" dirty="0"/>
              <a:t>Strumento punitivo nei confronti di una madre concubina e assassina del padre.</a:t>
            </a:r>
          </a:p>
          <a:p>
            <a:pPr lvl="0"/>
            <a:r>
              <a:rPr lang="it-IT" sz="2400" dirty="0"/>
              <a:t>Oreste come il  braccio, Elettra come la mente dell'assassinio.</a:t>
            </a:r>
          </a:p>
          <a:p>
            <a:pPr lvl="0"/>
            <a:r>
              <a:rPr lang="it-IT" sz="2400" dirty="0"/>
              <a:t>Uomo che agisce solo in virtù di un suo dovere e se ne prende la responsabilità.</a:t>
            </a:r>
          </a:p>
        </p:txBody>
      </p:sp>
      <p:pic>
        <p:nvPicPr>
          <p:cNvPr id="3" name="Segnaposto immagine 2"/>
          <p:cNvPicPr>
            <a:picLocks noGrp="1" noChangeAspect="1"/>
          </p:cNvPicPr>
          <p:nvPr>
            <p:ph type="pic" idx="4294967295"/>
          </p:nvPr>
        </p:nvPicPr>
        <p:blipFill>
          <a:blip r:embed="rId3">
            <a:lum/>
            <a:alphaModFix/>
          </a:blip>
          <a:srcRect/>
          <a:stretch>
            <a:fillRect/>
          </a:stretch>
        </p:blipFill>
        <p:spPr>
          <a:xfrm>
            <a:off x="4506682" y="1325610"/>
            <a:ext cx="4375786" cy="4049660"/>
          </a:xfrm>
        </p:spPr>
      </p:pic>
    </p:spTree>
    <p:extLst>
      <p:ext uri="{BB962C8B-B14F-4D97-AF65-F5344CB8AC3E}">
        <p14:creationId xmlns:p14="http://schemas.microsoft.com/office/powerpoint/2010/main" val="386080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txBox="1">
            <a:spLocks noGrp="1"/>
          </p:cNvSpPr>
          <p:nvPr>
            <p:ph type="body" idx="4294967295"/>
          </p:nvPr>
        </p:nvSpPr>
        <p:spPr>
          <a:xfrm>
            <a:off x="4486957" y="1431495"/>
            <a:ext cx="4637027" cy="5085915"/>
          </a:xfrm>
        </p:spPr>
        <p:txBody>
          <a:bodyPr>
            <a:normAutofit/>
          </a:bodyPr>
          <a:lstStyle>
            <a:defPPr marL="432000" lvl="0" indent="-324000">
              <a:spcBef>
                <a:spcPts val="0"/>
              </a:spcBef>
              <a:spcAft>
                <a:spcPts val="1417"/>
              </a:spcAft>
              <a:buSzPct val="45000"/>
              <a:buFont typeface="StarSymbol"/>
              <a:buNone/>
              <a:defRPr lang="it-IT" sz="3200" b="0" i="0" u="none" strike="noStrike" kern="1200">
                <a:ln>
                  <a:noFill/>
                </a:ln>
                <a:latin typeface="Arial" pitchFamily="18"/>
                <a:ea typeface="Arial Unicode MS" pitchFamily="2"/>
                <a:cs typeface="Arial Unicode MS" pitchFamily="2"/>
              </a:defRPr>
            </a:defPPr>
            <a:lvl1pPr marL="432000" lvl="0" indent="-324000">
              <a:spcBef>
                <a:spcPts val="0"/>
              </a:spcBef>
              <a:spcAft>
                <a:spcPts val="1417"/>
              </a:spcAft>
              <a:buSzPct val="45000"/>
              <a:buFont typeface="StarSymbol"/>
              <a:buChar char="●"/>
              <a:defRPr lang="it-IT" sz="3200" b="0" i="0" u="none" strike="noStrike" kern="1200">
                <a:ln>
                  <a:noFill/>
                </a:ln>
                <a:latin typeface="Arial" pitchFamily="18"/>
                <a:ea typeface="Arial Unicode MS" pitchFamily="2"/>
                <a:cs typeface="Arial Unicode MS" pitchFamily="2"/>
              </a:defRPr>
            </a:lvl1pPr>
            <a:lvl2pPr marL="864000" lvl="1" indent="-324000">
              <a:spcBef>
                <a:spcPts val="0"/>
              </a:spcBef>
              <a:spcAft>
                <a:spcPts val="1134"/>
              </a:spcAft>
              <a:buSzPct val="75000"/>
              <a:buFont typeface="StarSymbol"/>
              <a:buChar char="–"/>
              <a:defRPr lang="it-IT" sz="2800" b="0" i="0" u="none" strike="noStrike" kern="1200">
                <a:ln>
                  <a:noFill/>
                </a:ln>
                <a:latin typeface="Arial" pitchFamily="18"/>
                <a:ea typeface="Arial Unicode MS" pitchFamily="2"/>
                <a:cs typeface="Arial Unicode MS" pitchFamily="2"/>
              </a:defRPr>
            </a:lvl2pPr>
            <a:lvl3pPr marL="1295999" lvl="2" indent="-288000">
              <a:spcBef>
                <a:spcPts val="0"/>
              </a:spcBef>
              <a:spcAft>
                <a:spcPts val="850"/>
              </a:spcAft>
              <a:buSzPct val="45000"/>
              <a:buFont typeface="StarSymbol"/>
              <a:buChar char="●"/>
              <a:defRPr lang="it-IT" sz="2400" b="0" i="0" u="none" strike="noStrike" kern="1200">
                <a:ln>
                  <a:noFill/>
                </a:ln>
                <a:latin typeface="Arial" pitchFamily="18"/>
                <a:ea typeface="Arial Unicode MS" pitchFamily="2"/>
                <a:cs typeface="Arial Unicode MS" pitchFamily="2"/>
              </a:defRPr>
            </a:lvl3pPr>
            <a:lvl4pPr marL="1728000" lvl="3" indent="-216000">
              <a:spcBef>
                <a:spcPts val="0"/>
              </a:spcBef>
              <a:spcAft>
                <a:spcPts val="567"/>
              </a:spcAft>
              <a:buSzPct val="75000"/>
              <a:buFont typeface="StarSymbol"/>
              <a:buChar char="–"/>
              <a:defRPr lang="it-IT" sz="2000" b="0" i="0" u="none" strike="noStrike" kern="1200">
                <a:ln>
                  <a:noFill/>
                </a:ln>
                <a:latin typeface="Arial" pitchFamily="18"/>
                <a:ea typeface="Arial Unicode MS" pitchFamily="2"/>
                <a:cs typeface="Arial Unicode MS" pitchFamily="2"/>
              </a:defRPr>
            </a:lvl4pPr>
            <a:lvl5pPr marL="2160000" lvl="4"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5pPr>
            <a:lvl6pPr marL="2592000" lvl="5"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6pPr>
            <a:lvl7pPr marL="3024000" lvl="6"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7pPr>
            <a:lvl8pPr marL="3456000" lvl="7"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8pPr>
            <a:lvl9pPr marL="3887999" lvl="8" indent="-216000">
              <a:spcBef>
                <a:spcPts val="0"/>
              </a:spcBef>
              <a:spcAft>
                <a:spcPts val="283"/>
              </a:spcAft>
              <a:buSzPct val="45000"/>
              <a:buFont typeface="StarSymbol"/>
              <a:buChar char="●"/>
              <a:defRPr lang="it-IT" sz="2000" b="0" i="0" u="none" strike="noStrike" kern="1200">
                <a:ln>
                  <a:noFill/>
                </a:ln>
                <a:latin typeface="Arial" pitchFamily="18"/>
                <a:ea typeface="Arial Unicode MS" pitchFamily="2"/>
                <a:cs typeface="Arial Unicode MS" pitchFamily="2"/>
              </a:defRPr>
            </a:lvl9pPr>
          </a:lstStyle>
          <a:p>
            <a:pPr lvl="0">
              <a:buNone/>
            </a:pPr>
            <a:r>
              <a:rPr lang="it-IT" sz="2400" i="1" dirty="0"/>
              <a:t>Omicidio di </a:t>
            </a:r>
            <a:r>
              <a:rPr lang="it-IT" sz="2400" i="1" dirty="0" err="1"/>
              <a:t>Penteo</a:t>
            </a:r>
            <a:r>
              <a:rPr lang="it-IT" sz="2400" dirty="0"/>
              <a:t>:</a:t>
            </a:r>
          </a:p>
          <a:p>
            <a:pPr lvl="0"/>
            <a:r>
              <a:rPr lang="it-IT" sz="2400" dirty="0"/>
              <a:t>Anche qui strumento punitivo nei confronti di un “nemico” del culto di Dioniso.</a:t>
            </a:r>
          </a:p>
          <a:p>
            <a:pPr lvl="0"/>
            <a:r>
              <a:rPr lang="it-IT" sz="2400" dirty="0"/>
              <a:t>Omicidio come trasformazione del rituale e della resurrezione del             dio-anno.</a:t>
            </a:r>
          </a:p>
          <a:p>
            <a:pPr lvl="0"/>
            <a:r>
              <a:rPr lang="it-IT" sz="2400" dirty="0" err="1"/>
              <a:t>Penteo</a:t>
            </a:r>
            <a:r>
              <a:rPr lang="it-IT" sz="2400" dirty="0"/>
              <a:t> come il solo grande cadavere insepolto.</a:t>
            </a:r>
          </a:p>
        </p:txBody>
      </p:sp>
      <p:pic>
        <p:nvPicPr>
          <p:cNvPr id="4" name="Picture 4" descr="Pompeii - Casa dei Vettii - Penthe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41" y="1431495"/>
            <a:ext cx="4149016" cy="427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2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707879" y="5547028"/>
            <a:ext cx="3057769" cy="646331"/>
          </a:xfrm>
          <a:prstGeom prst="rect">
            <a:avLst/>
          </a:prstGeom>
          <a:noFill/>
        </p:spPr>
        <p:txBody>
          <a:bodyPr wrap="square" rtlCol="0">
            <a:spAutoFit/>
          </a:bodyPr>
          <a:lstStyle/>
          <a:p>
            <a:pPr algn="ctr"/>
            <a:r>
              <a:rPr lang="it-IT" dirty="0" smtClean="0">
                <a:latin typeface="Courier New" panose="02070309020205020404" pitchFamily="49" charset="0"/>
                <a:cs typeface="Courier New" panose="02070309020205020404" pitchFamily="49" charset="0"/>
              </a:rPr>
              <a:t>Fahrenheit 451, 1951</a:t>
            </a:r>
          </a:p>
          <a:p>
            <a:pPr algn="ctr"/>
            <a:r>
              <a:rPr lang="it-IT" dirty="0" err="1" smtClean="0">
                <a:latin typeface="Courier New" panose="02070309020205020404" pitchFamily="49" charset="0"/>
                <a:cs typeface="Courier New" panose="02070309020205020404" pitchFamily="49" charset="0"/>
              </a:rPr>
              <a:t>Ray</a:t>
            </a:r>
            <a:r>
              <a:rPr lang="it-IT" dirty="0" smtClean="0">
                <a:latin typeface="Courier New" panose="02070309020205020404" pitchFamily="49" charset="0"/>
                <a:cs typeface="Courier New" panose="02070309020205020404" pitchFamily="49" charset="0"/>
              </a:rPr>
              <a:t> Bradbury</a:t>
            </a:r>
            <a:endParaRPr lang="it-IT" dirty="0">
              <a:latin typeface="Courier New" panose="02070309020205020404" pitchFamily="49" charset="0"/>
              <a:cs typeface="Courier New" panose="02070309020205020404" pitchFamily="49" charset="0"/>
            </a:endParaRPr>
          </a:p>
        </p:txBody>
      </p:sp>
      <p:sp>
        <p:nvSpPr>
          <p:cNvPr id="4" name="CasellaDiTesto 3"/>
          <p:cNvSpPr txBox="1"/>
          <p:nvPr/>
        </p:nvSpPr>
        <p:spPr>
          <a:xfrm>
            <a:off x="237505" y="204718"/>
            <a:ext cx="4773881" cy="830997"/>
          </a:xfrm>
          <a:prstGeom prst="rect">
            <a:avLst/>
          </a:prstGeom>
          <a:noFill/>
        </p:spPr>
        <p:txBody>
          <a:bodyPr wrap="square" rtlCol="0">
            <a:spAutoFit/>
          </a:bodyPr>
          <a:lstStyle/>
          <a:p>
            <a:r>
              <a:rPr lang="it-IT" sz="2400" dirty="0" smtClean="0">
                <a:latin typeface="Courier New" panose="02070309020205020404" pitchFamily="49" charset="0"/>
                <a:cs typeface="Courier New" panose="02070309020205020404" pitchFamily="49" charset="0"/>
              </a:rPr>
              <a:t>L’impronta delle Baccanti nella fantascienza...</a:t>
            </a:r>
          </a:p>
        </p:txBody>
      </p:sp>
      <p:sp>
        <p:nvSpPr>
          <p:cNvPr id="5" name="CasellaDiTesto 4"/>
          <p:cNvSpPr txBox="1"/>
          <p:nvPr/>
        </p:nvSpPr>
        <p:spPr>
          <a:xfrm>
            <a:off x="237504" y="1332077"/>
            <a:ext cx="4108863" cy="369332"/>
          </a:xfrm>
          <a:prstGeom prst="rect">
            <a:avLst/>
          </a:prstGeom>
          <a:noFill/>
        </p:spPr>
        <p:txBody>
          <a:bodyPr wrap="square" rtlCol="0">
            <a:spAutoFit/>
          </a:bodyPr>
          <a:lstStyle/>
          <a:p>
            <a:r>
              <a:rPr lang="it-IT" b="1" dirty="0" smtClean="0">
                <a:solidFill>
                  <a:srgbClr val="FF0000"/>
                </a:solidFill>
                <a:latin typeface="Courier New" panose="02070309020205020404" pitchFamily="49" charset="0"/>
                <a:cs typeface="Courier New" panose="02070309020205020404" pitchFamily="49" charset="0"/>
              </a:rPr>
              <a:t>La consapevolezza tragica</a:t>
            </a:r>
            <a:endParaRPr lang="it-IT" b="1" dirty="0">
              <a:solidFill>
                <a:srgbClr val="FF0000"/>
              </a:solidFill>
              <a:latin typeface="Courier New" panose="02070309020205020404" pitchFamily="49" charset="0"/>
              <a:cs typeface="Courier New" panose="02070309020205020404" pitchFamily="49" charset="0"/>
            </a:endParaRPr>
          </a:p>
        </p:txBody>
      </p:sp>
      <p:pic>
        <p:nvPicPr>
          <p:cNvPr id="1028" name="Picture 4" descr="Galaxy 195102.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29499" y="204718"/>
            <a:ext cx="3614531" cy="518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691242" y="2054429"/>
            <a:ext cx="2220683" cy="830997"/>
          </a:xfrm>
          <a:prstGeom prst="rect">
            <a:avLst/>
          </a:prstGeom>
          <a:noFill/>
        </p:spPr>
        <p:txBody>
          <a:bodyPr wrap="square" rtlCol="0">
            <a:spAutoFit/>
          </a:bodyPr>
          <a:lstStyle/>
          <a:p>
            <a:r>
              <a:rPr lang="it-IT" sz="1600" dirty="0" smtClean="0">
                <a:latin typeface="Courier New" panose="02070309020205020404" pitchFamily="49" charset="0"/>
                <a:cs typeface="Courier New" panose="02070309020205020404" pitchFamily="49" charset="0"/>
              </a:rPr>
              <a:t>Agave in preda al delirio bacchico</a:t>
            </a:r>
            <a:endParaRPr lang="it-IT" sz="1600" dirty="0">
              <a:latin typeface="Courier New" panose="02070309020205020404" pitchFamily="49" charset="0"/>
              <a:cs typeface="Courier New" panose="02070309020205020404" pitchFamily="49" charset="0"/>
            </a:endParaRPr>
          </a:p>
        </p:txBody>
      </p:sp>
      <p:sp>
        <p:nvSpPr>
          <p:cNvPr id="7" name="CasellaDiTesto 6"/>
          <p:cNvSpPr txBox="1"/>
          <p:nvPr/>
        </p:nvSpPr>
        <p:spPr>
          <a:xfrm>
            <a:off x="2947548" y="2054428"/>
            <a:ext cx="2600698" cy="830997"/>
          </a:xfrm>
          <a:prstGeom prst="rect">
            <a:avLst/>
          </a:prstGeom>
          <a:noFill/>
        </p:spPr>
        <p:txBody>
          <a:bodyPr wrap="square" rtlCol="0">
            <a:spAutoFit/>
          </a:bodyPr>
          <a:lstStyle/>
          <a:p>
            <a:r>
              <a:rPr lang="it-IT" sz="1600" dirty="0" err="1" smtClean="0">
                <a:latin typeface="Courier New" panose="02070309020205020404" pitchFamily="49" charset="0"/>
                <a:cs typeface="Courier New" panose="02070309020205020404" pitchFamily="49" charset="0"/>
              </a:rPr>
              <a:t>Guy</a:t>
            </a:r>
            <a:r>
              <a:rPr lang="it-IT" sz="1600" dirty="0" smtClean="0">
                <a:latin typeface="Courier New" panose="02070309020205020404" pitchFamily="49" charset="0"/>
                <a:cs typeface="Courier New" panose="02070309020205020404" pitchFamily="49" charset="0"/>
              </a:rPr>
              <a:t> </a:t>
            </a:r>
            <a:r>
              <a:rPr lang="it-IT" sz="1600" dirty="0" err="1" smtClean="0">
                <a:latin typeface="Courier New" panose="02070309020205020404" pitchFamily="49" charset="0"/>
                <a:cs typeface="Courier New" panose="02070309020205020404" pitchFamily="49" charset="0"/>
              </a:rPr>
              <a:t>Montag</a:t>
            </a:r>
            <a:r>
              <a:rPr lang="it-IT" sz="1600" dirty="0" smtClean="0">
                <a:latin typeface="Courier New" panose="02070309020205020404" pitchFamily="49" charset="0"/>
                <a:cs typeface="Courier New" panose="02070309020205020404" pitchFamily="49" charset="0"/>
              </a:rPr>
              <a:t> pompiere che appicca il fuoco</a:t>
            </a:r>
            <a:endParaRPr lang="it-IT" sz="1600" dirty="0">
              <a:latin typeface="Courier New" panose="02070309020205020404" pitchFamily="49" charset="0"/>
              <a:cs typeface="Courier New" panose="02070309020205020404" pitchFamily="49" charset="0"/>
            </a:endParaRPr>
          </a:p>
        </p:txBody>
      </p:sp>
      <p:sp>
        <p:nvSpPr>
          <p:cNvPr id="8" name="Parentesi graffa aperta 7"/>
          <p:cNvSpPr/>
          <p:nvPr/>
        </p:nvSpPr>
        <p:spPr>
          <a:xfrm>
            <a:off x="332508" y="2469927"/>
            <a:ext cx="228108" cy="2493819"/>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9" name="CasellaDiTesto 8"/>
          <p:cNvSpPr txBox="1"/>
          <p:nvPr/>
        </p:nvSpPr>
        <p:spPr>
          <a:xfrm>
            <a:off x="691241" y="3424447"/>
            <a:ext cx="2220683" cy="584775"/>
          </a:xfrm>
          <a:prstGeom prst="rect">
            <a:avLst/>
          </a:prstGeom>
          <a:noFill/>
        </p:spPr>
        <p:txBody>
          <a:bodyPr wrap="square" rtlCol="0">
            <a:spAutoFit/>
          </a:bodyPr>
          <a:lstStyle/>
          <a:p>
            <a:r>
              <a:rPr lang="it-IT" sz="1600" dirty="0" smtClean="0">
                <a:latin typeface="Courier New" panose="02070309020205020404" pitchFamily="49" charset="0"/>
                <a:cs typeface="Courier New" panose="02070309020205020404" pitchFamily="49" charset="0"/>
              </a:rPr>
              <a:t>E’ invitata a riflettere</a:t>
            </a:r>
            <a:endParaRPr lang="it-IT" sz="1600" dirty="0">
              <a:latin typeface="Courier New" panose="02070309020205020404" pitchFamily="49" charset="0"/>
              <a:cs typeface="Courier New" panose="02070309020205020404" pitchFamily="49" charset="0"/>
            </a:endParaRPr>
          </a:p>
        </p:txBody>
      </p:sp>
      <p:sp>
        <p:nvSpPr>
          <p:cNvPr id="10" name="CasellaDiTesto 9"/>
          <p:cNvSpPr txBox="1"/>
          <p:nvPr/>
        </p:nvSpPr>
        <p:spPr>
          <a:xfrm>
            <a:off x="2947548" y="3424448"/>
            <a:ext cx="2408221" cy="584775"/>
          </a:xfrm>
          <a:prstGeom prst="rect">
            <a:avLst/>
          </a:prstGeom>
          <a:noFill/>
        </p:spPr>
        <p:txBody>
          <a:bodyPr wrap="square" rtlCol="0">
            <a:spAutoFit/>
          </a:bodyPr>
          <a:lstStyle/>
          <a:p>
            <a:r>
              <a:rPr lang="it-IT" sz="1600" dirty="0" smtClean="0">
                <a:latin typeface="Courier New" panose="02070309020205020404" pitchFamily="49" charset="0"/>
                <a:cs typeface="Courier New" panose="02070309020205020404" pitchFamily="49" charset="0"/>
              </a:rPr>
              <a:t>Sprofonda in una crisi esistenziale</a:t>
            </a:r>
            <a:endParaRPr lang="it-IT" sz="1600" dirty="0">
              <a:latin typeface="Courier New" panose="02070309020205020404" pitchFamily="49" charset="0"/>
              <a:cs typeface="Courier New" panose="02070309020205020404" pitchFamily="49" charset="0"/>
            </a:endParaRPr>
          </a:p>
        </p:txBody>
      </p:sp>
      <p:sp>
        <p:nvSpPr>
          <p:cNvPr id="11" name="CasellaDiTesto 10"/>
          <p:cNvSpPr txBox="1"/>
          <p:nvPr/>
        </p:nvSpPr>
        <p:spPr>
          <a:xfrm>
            <a:off x="691242" y="4548247"/>
            <a:ext cx="2372592" cy="584775"/>
          </a:xfrm>
          <a:prstGeom prst="rect">
            <a:avLst/>
          </a:prstGeom>
          <a:noFill/>
        </p:spPr>
        <p:txBody>
          <a:bodyPr wrap="square" rtlCol="0">
            <a:spAutoFit/>
          </a:bodyPr>
          <a:lstStyle/>
          <a:p>
            <a:r>
              <a:rPr lang="it-IT" sz="1600" dirty="0" smtClean="0">
                <a:latin typeface="Courier New" panose="02070309020205020404" pitchFamily="49" charset="0"/>
                <a:cs typeface="Courier New" panose="02070309020205020404" pitchFamily="49" charset="0"/>
              </a:rPr>
              <a:t>Muta la sua condizione</a:t>
            </a:r>
            <a:endParaRPr lang="it-IT" sz="1600" dirty="0">
              <a:latin typeface="Courier New" panose="02070309020205020404" pitchFamily="49" charset="0"/>
              <a:cs typeface="Courier New" panose="02070309020205020404" pitchFamily="49" charset="0"/>
            </a:endParaRPr>
          </a:p>
        </p:txBody>
      </p:sp>
      <p:sp>
        <p:nvSpPr>
          <p:cNvPr id="12" name="CasellaDiTesto 11"/>
          <p:cNvSpPr txBox="1"/>
          <p:nvPr/>
        </p:nvSpPr>
        <p:spPr>
          <a:xfrm>
            <a:off x="2911924" y="4548247"/>
            <a:ext cx="1816924" cy="584775"/>
          </a:xfrm>
          <a:prstGeom prst="rect">
            <a:avLst/>
          </a:prstGeom>
          <a:noFill/>
        </p:spPr>
        <p:txBody>
          <a:bodyPr wrap="square" rtlCol="0">
            <a:spAutoFit/>
          </a:bodyPr>
          <a:lstStyle/>
          <a:p>
            <a:r>
              <a:rPr lang="it-IT" sz="1600" dirty="0" smtClean="0">
                <a:latin typeface="Courier New" panose="02070309020205020404" pitchFamily="49" charset="0"/>
                <a:cs typeface="Courier New" panose="02070309020205020404" pitchFamily="49" charset="0"/>
              </a:rPr>
              <a:t>Decide di cambiare vita</a:t>
            </a:r>
            <a:endParaRPr lang="it-IT" sz="1600" dirty="0">
              <a:latin typeface="Courier New" panose="02070309020205020404" pitchFamily="49" charset="0"/>
              <a:cs typeface="Courier New" panose="02070309020205020404" pitchFamily="49" charset="0"/>
            </a:endParaRPr>
          </a:p>
        </p:txBody>
      </p:sp>
      <p:sp>
        <p:nvSpPr>
          <p:cNvPr id="13" name="CasellaDiTesto 12"/>
          <p:cNvSpPr txBox="1"/>
          <p:nvPr/>
        </p:nvSpPr>
        <p:spPr>
          <a:xfrm>
            <a:off x="639038" y="5547028"/>
            <a:ext cx="4393871" cy="830997"/>
          </a:xfrm>
          <a:prstGeom prst="rect">
            <a:avLst/>
          </a:prstGeom>
          <a:noFill/>
        </p:spPr>
        <p:txBody>
          <a:bodyPr wrap="square" rtlCol="0">
            <a:spAutoFit/>
          </a:bodyPr>
          <a:lstStyle/>
          <a:p>
            <a:r>
              <a:rPr lang="it-IT" sz="1600" b="1" dirty="0" smtClean="0">
                <a:latin typeface="Courier New" panose="02070309020205020404" pitchFamily="49" charset="0"/>
                <a:cs typeface="Courier New" panose="02070309020205020404" pitchFamily="49" charset="0"/>
              </a:rPr>
              <a:t>Una volta che è avviato il processo di consapevolezza, non è più possibile arrestarlo</a:t>
            </a:r>
            <a:endParaRPr lang="it-IT" sz="16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30638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descr="Risultati immagini per pellicola cin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23128" cy="193671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mmagine correlata"/>
          <p:cNvSpPr>
            <a:spLocks noChangeAspect="1" noChangeArrowheads="1"/>
          </p:cNvSpPr>
          <p:nvPr/>
        </p:nvSpPr>
        <p:spPr bwMode="auto">
          <a:xfrm>
            <a:off x="71250" y="1936719"/>
            <a:ext cx="6991350" cy="43905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CasellaDiTesto 1"/>
          <p:cNvSpPr txBox="1"/>
          <p:nvPr/>
        </p:nvSpPr>
        <p:spPr>
          <a:xfrm>
            <a:off x="71250" y="486237"/>
            <a:ext cx="6056882" cy="523220"/>
          </a:xfrm>
          <a:prstGeom prst="rect">
            <a:avLst/>
          </a:prstGeom>
          <a:noFill/>
        </p:spPr>
        <p:txBody>
          <a:bodyPr wrap="square" rtlCol="0">
            <a:spAutoFit/>
          </a:bodyPr>
          <a:lstStyle/>
          <a:p>
            <a:r>
              <a:rPr lang="it-IT" sz="2800" b="1" i="1" dirty="0" smtClean="0">
                <a:solidFill>
                  <a:srgbClr val="C00000"/>
                </a:solidFill>
                <a:latin typeface="Courier New" panose="02070309020205020404" pitchFamily="49" charset="0"/>
                <a:cs typeface="Courier New" panose="02070309020205020404" pitchFamily="49" charset="0"/>
              </a:rPr>
              <a:t>LA FORTUNA DELLE BACCANTI</a:t>
            </a:r>
            <a:endParaRPr lang="it-IT" sz="2800" b="1" i="1" dirty="0">
              <a:solidFill>
                <a:srgbClr val="C00000"/>
              </a:solidFill>
              <a:latin typeface="Courier New" panose="02070309020205020404" pitchFamily="49" charset="0"/>
              <a:cs typeface="Courier New" panose="02070309020205020404" pitchFamily="49" charset="0"/>
            </a:endParaRPr>
          </a:p>
        </p:txBody>
      </p:sp>
      <p:pic>
        <p:nvPicPr>
          <p:cNvPr id="2050" name="Picture 2" descr="Risultati immagini per arancia mecca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132" y="80962"/>
            <a:ext cx="3015868" cy="439483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25631" y="2268187"/>
            <a:ext cx="1212191" cy="338554"/>
          </a:xfrm>
          <a:prstGeom prst="rect">
            <a:avLst/>
          </a:prstGeom>
          <a:noFill/>
        </p:spPr>
        <p:txBody>
          <a:bodyPr wrap="none" rtlCol="0">
            <a:spAutoFit/>
          </a:bodyPr>
          <a:lstStyle/>
          <a:p>
            <a:pPr marL="285750" indent="-285750">
              <a:buFont typeface="Arial" panose="020B0604020202020204" pitchFamily="34" charset="0"/>
              <a:buChar char="•"/>
            </a:pPr>
            <a:r>
              <a:rPr lang="it-IT" sz="1600" dirty="0" smtClean="0">
                <a:latin typeface="Arial" panose="020B0604020202020204" pitchFamily="34" charset="0"/>
                <a:cs typeface="Arial" panose="020B0604020202020204" pitchFamily="34" charset="0"/>
              </a:rPr>
              <a:t>Dioniso </a:t>
            </a:r>
            <a:endParaRPr lang="it-IT" sz="1600" dirty="0">
              <a:latin typeface="Arial" panose="020B0604020202020204" pitchFamily="34" charset="0"/>
              <a:cs typeface="Arial" panose="020B0604020202020204" pitchFamily="34" charset="0"/>
            </a:endParaRPr>
          </a:p>
        </p:txBody>
      </p:sp>
      <p:cxnSp>
        <p:nvCxnSpPr>
          <p:cNvPr id="6" name="Connettore 2 5"/>
          <p:cNvCxnSpPr/>
          <p:nvPr/>
        </p:nvCxnSpPr>
        <p:spPr>
          <a:xfrm flipV="1">
            <a:off x="1301336" y="2460388"/>
            <a:ext cx="61425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CasellaDiTesto 7"/>
          <p:cNvSpPr txBox="1"/>
          <p:nvPr/>
        </p:nvSpPr>
        <p:spPr>
          <a:xfrm>
            <a:off x="1915592" y="2253540"/>
            <a:ext cx="1097138" cy="369332"/>
          </a:xfrm>
          <a:prstGeom prst="rect">
            <a:avLst/>
          </a:prstGeom>
          <a:noFill/>
        </p:spPr>
        <p:txBody>
          <a:bodyPr wrap="square" rtlCol="0">
            <a:spAutoFit/>
          </a:bodyPr>
          <a:lstStyle/>
          <a:p>
            <a:r>
              <a:rPr lang="it-IT" dirty="0" smtClean="0"/>
              <a:t>droga</a:t>
            </a:r>
            <a:endParaRPr lang="it-IT" dirty="0"/>
          </a:p>
        </p:txBody>
      </p:sp>
      <p:sp>
        <p:nvSpPr>
          <p:cNvPr id="9" name="CasellaDiTesto 8"/>
          <p:cNvSpPr txBox="1"/>
          <p:nvPr/>
        </p:nvSpPr>
        <p:spPr>
          <a:xfrm>
            <a:off x="225630" y="3051958"/>
            <a:ext cx="7101445" cy="3293209"/>
          </a:xfrm>
          <a:prstGeom prst="rect">
            <a:avLst/>
          </a:prstGeom>
          <a:noFill/>
        </p:spPr>
        <p:txBody>
          <a:bodyPr wrap="square" rtlCol="0">
            <a:spAutoFit/>
          </a:bodyPr>
          <a:lstStyle/>
          <a:p>
            <a:pPr marL="285750" indent="-285750">
              <a:buFont typeface="Arial" panose="020B0604020202020204" pitchFamily="34" charset="0"/>
              <a:buChar char="•"/>
            </a:pPr>
            <a:r>
              <a:rPr lang="it-IT" sz="1600" dirty="0" smtClean="0">
                <a:latin typeface="Arial" panose="020B0604020202020204" pitchFamily="34" charset="0"/>
                <a:cs typeface="Arial" panose="020B0604020202020204" pitchFamily="34" charset="0"/>
              </a:rPr>
              <a:t>Culto bacchico                  dipendenza dalla droga</a:t>
            </a: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endParaRPr lang="it-IT"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smtClean="0">
                <a:latin typeface="Arial" panose="020B0604020202020204" pitchFamily="34" charset="0"/>
                <a:cs typeface="Arial" panose="020B0604020202020204" pitchFamily="34" charset="0"/>
              </a:rPr>
              <a:t>Baccanti                   «</a:t>
            </a:r>
            <a:r>
              <a:rPr lang="it-IT" sz="1600" dirty="0" err="1" smtClean="0">
                <a:latin typeface="Arial" panose="020B0604020202020204" pitchFamily="34" charset="0"/>
                <a:cs typeface="Arial" panose="020B0604020202020204" pitchFamily="34" charset="0"/>
              </a:rPr>
              <a:t>drughi</a:t>
            </a:r>
            <a:r>
              <a:rPr lang="it-IT"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endParaRPr lang="it-IT"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err="1" smtClean="0">
                <a:latin typeface="Arial" panose="020B0604020202020204" pitchFamily="34" charset="0"/>
                <a:cs typeface="Arial" panose="020B0604020202020204" pitchFamily="34" charset="0"/>
              </a:rPr>
              <a:t>Penteo</a:t>
            </a:r>
            <a:r>
              <a:rPr lang="it-IT" sz="1600" dirty="0" smtClean="0">
                <a:latin typeface="Arial" panose="020B0604020202020204" pitchFamily="34" charset="0"/>
                <a:cs typeface="Arial" panose="020B0604020202020204" pitchFamily="34" charset="0"/>
              </a:rPr>
              <a:t> cade nel culto bacchico                  lo Stato rimedia alla violenza tramite la violenza.</a:t>
            </a: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endParaRPr lang="it-IT"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smtClean="0">
                <a:latin typeface="Arial" panose="020B0604020202020204" pitchFamily="34" charset="0"/>
                <a:cs typeface="Arial" panose="020B0604020202020204" pitchFamily="34" charset="0"/>
              </a:rPr>
              <a:t>Ritorno di Alex a casa e scoperta di esser stato sostituito nel nucleo familiare da un altro ragazzo            Agave si risveglia e scopre di aver ucciso il figlio.</a:t>
            </a:r>
          </a:p>
        </p:txBody>
      </p:sp>
      <p:cxnSp>
        <p:nvCxnSpPr>
          <p:cNvPr id="11" name="Connettore 2 10"/>
          <p:cNvCxnSpPr/>
          <p:nvPr/>
        </p:nvCxnSpPr>
        <p:spPr>
          <a:xfrm>
            <a:off x="2157814" y="3241962"/>
            <a:ext cx="6126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a:xfrm>
            <a:off x="1537618" y="3973122"/>
            <a:ext cx="75594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a:off x="3566925" y="4698562"/>
            <a:ext cx="7303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ttore 2 19"/>
          <p:cNvCxnSpPr/>
          <p:nvPr/>
        </p:nvCxnSpPr>
        <p:spPr>
          <a:xfrm>
            <a:off x="3304094" y="5912412"/>
            <a:ext cx="36918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2367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27797" y="668741"/>
            <a:ext cx="7902054" cy="923330"/>
          </a:xfrm>
          <a:prstGeom prst="rect">
            <a:avLst/>
          </a:prstGeom>
          <a:noFill/>
        </p:spPr>
        <p:txBody>
          <a:bodyPr wrap="square" rtlCol="0">
            <a:spAutoFit/>
          </a:bodyPr>
          <a:lstStyle/>
          <a:p>
            <a:pPr algn="ctr"/>
            <a:r>
              <a:rPr lang="it-IT" sz="5400" b="1" i="1" dirty="0" smtClean="0">
                <a:solidFill>
                  <a:schemeClr val="accent3">
                    <a:lumMod val="75000"/>
                  </a:schemeClr>
                </a:solidFill>
                <a:latin typeface="Candara" panose="020E0502030303020204" pitchFamily="34" charset="0"/>
              </a:rPr>
              <a:t>Grazie per l’attenzione</a:t>
            </a:r>
            <a:endParaRPr lang="it-IT" sz="5400" b="1" i="1" dirty="0">
              <a:solidFill>
                <a:schemeClr val="accent3">
                  <a:lumMod val="75000"/>
                </a:schemeClr>
              </a:solidFill>
              <a:latin typeface="Candara" panose="020E0502030303020204" pitchFamily="34" charset="0"/>
            </a:endParaRPr>
          </a:p>
        </p:txBody>
      </p:sp>
      <p:sp>
        <p:nvSpPr>
          <p:cNvPr id="3" name="CasellaDiTesto 2"/>
          <p:cNvSpPr txBox="1"/>
          <p:nvPr/>
        </p:nvSpPr>
        <p:spPr>
          <a:xfrm>
            <a:off x="138338" y="1906610"/>
            <a:ext cx="5405312" cy="3631763"/>
          </a:xfrm>
          <a:prstGeom prst="rect">
            <a:avLst/>
          </a:prstGeom>
          <a:noFill/>
        </p:spPr>
        <p:txBody>
          <a:bodyPr wrap="square" rtlCol="0">
            <a:spAutoFit/>
          </a:bodyPr>
          <a:lstStyle/>
          <a:p>
            <a:pPr algn="ctr"/>
            <a:r>
              <a:rPr lang="it-IT" sz="3200" i="1" dirty="0" smtClean="0">
                <a:solidFill>
                  <a:srgbClr val="C00000"/>
                </a:solidFill>
              </a:rPr>
              <a:t>Bibliografia</a:t>
            </a:r>
          </a:p>
          <a:p>
            <a:endParaRPr lang="it-IT" dirty="0"/>
          </a:p>
          <a:p>
            <a:r>
              <a:rPr lang="it-IT" sz="2000" dirty="0" smtClean="0"/>
              <a:t>Agamennone, Eschilo</a:t>
            </a:r>
          </a:p>
          <a:p>
            <a:r>
              <a:rPr lang="it-IT" sz="2000" dirty="0" smtClean="0"/>
              <a:t>Elettra, Sofocle</a:t>
            </a:r>
          </a:p>
          <a:p>
            <a:r>
              <a:rPr lang="it-IT" sz="2000" dirty="0" smtClean="0"/>
              <a:t>Le Baccanti, Euripide, BUR Rizzoli, 2004</a:t>
            </a:r>
          </a:p>
          <a:p>
            <a:r>
              <a:rPr lang="it-IT" sz="2000" dirty="0" smtClean="0"/>
              <a:t>La tragedia greca, il Mulino, J. De </a:t>
            </a:r>
            <a:r>
              <a:rPr lang="it-IT" sz="2000" dirty="0" err="1" smtClean="0"/>
              <a:t>Romilly</a:t>
            </a:r>
            <a:r>
              <a:rPr lang="it-IT" sz="2000" dirty="0" smtClean="0"/>
              <a:t>, ed. 2017</a:t>
            </a:r>
          </a:p>
          <a:p>
            <a:r>
              <a:rPr lang="it-IT" sz="2000" dirty="0" smtClean="0"/>
              <a:t>Enciclopedia Treccani</a:t>
            </a:r>
          </a:p>
          <a:p>
            <a:r>
              <a:rPr lang="it-IT" sz="2000" dirty="0" smtClean="0"/>
              <a:t>Enciclopedia Corriere della Sera-Rizzoli, 2003</a:t>
            </a:r>
          </a:p>
          <a:p>
            <a:r>
              <a:rPr lang="it-IT" sz="2000" dirty="0" smtClean="0"/>
              <a:t>L’universo, gli dei, gli uomini, Jean-Pierre </a:t>
            </a:r>
            <a:r>
              <a:rPr lang="it-IT" sz="2000" dirty="0" err="1" smtClean="0"/>
              <a:t>Vernant</a:t>
            </a:r>
            <a:r>
              <a:rPr lang="it-IT" sz="2000" dirty="0" smtClean="0"/>
              <a:t>, Einaudi, 2000</a:t>
            </a:r>
          </a:p>
          <a:p>
            <a:endParaRPr lang="it-IT" sz="2000" dirty="0"/>
          </a:p>
        </p:txBody>
      </p:sp>
      <p:sp>
        <p:nvSpPr>
          <p:cNvPr id="4" name="CasellaDiTesto 3"/>
          <p:cNvSpPr txBox="1"/>
          <p:nvPr/>
        </p:nvSpPr>
        <p:spPr>
          <a:xfrm>
            <a:off x="5543650" y="1906610"/>
            <a:ext cx="3425588" cy="4862870"/>
          </a:xfrm>
          <a:prstGeom prst="rect">
            <a:avLst/>
          </a:prstGeom>
          <a:noFill/>
        </p:spPr>
        <p:txBody>
          <a:bodyPr wrap="square" rtlCol="0">
            <a:spAutoFit/>
          </a:bodyPr>
          <a:lstStyle/>
          <a:p>
            <a:pPr algn="ctr"/>
            <a:r>
              <a:rPr lang="it-IT" sz="3200" i="1" dirty="0" smtClean="0">
                <a:solidFill>
                  <a:srgbClr val="C00000"/>
                </a:solidFill>
              </a:rPr>
              <a:t>Sitografia</a:t>
            </a:r>
          </a:p>
          <a:p>
            <a:endParaRPr lang="it-IT" dirty="0" smtClean="0"/>
          </a:p>
          <a:p>
            <a:r>
              <a:rPr lang="it-IT" sz="2000" dirty="0" smtClean="0">
                <a:hlinkClick r:id="rId2"/>
              </a:rPr>
              <a:t>www.treccani.it</a:t>
            </a:r>
            <a:endParaRPr lang="it-IT" sz="2000" dirty="0" smtClean="0"/>
          </a:p>
          <a:p>
            <a:r>
              <a:rPr lang="it-IT" sz="2000" dirty="0" smtClean="0">
                <a:hlinkClick r:id="rId3"/>
              </a:rPr>
              <a:t>www.filosofico.net</a:t>
            </a:r>
            <a:endParaRPr lang="it-IT" sz="2000" dirty="0" smtClean="0"/>
          </a:p>
          <a:p>
            <a:r>
              <a:rPr lang="it-IT" sz="2000" dirty="0" smtClean="0">
                <a:hlinkClick r:id="rId4"/>
              </a:rPr>
              <a:t>www.repubblica.it</a:t>
            </a:r>
            <a:endParaRPr lang="it-IT" sz="2000" dirty="0" smtClean="0"/>
          </a:p>
          <a:p>
            <a:r>
              <a:rPr lang="it-IT" sz="2000" dirty="0" smtClean="0">
                <a:hlinkClick r:id="rId5"/>
              </a:rPr>
              <a:t>www.homolaicus.it</a:t>
            </a:r>
            <a:endParaRPr lang="it-IT" sz="2000" dirty="0" smtClean="0"/>
          </a:p>
          <a:p>
            <a:r>
              <a:rPr lang="it-IT" sz="2000" dirty="0" smtClean="0">
                <a:hlinkClick r:id="rId6"/>
              </a:rPr>
              <a:t>www.orbilia.it</a:t>
            </a:r>
            <a:endParaRPr lang="it-IT" sz="2000" dirty="0" smtClean="0"/>
          </a:p>
          <a:p>
            <a:r>
              <a:rPr lang="it-IT" sz="2000" dirty="0" smtClean="0">
                <a:hlinkClick r:id="rId7"/>
              </a:rPr>
              <a:t>www.bibliotecateatrale.com</a:t>
            </a:r>
            <a:endParaRPr lang="it-IT" sz="2000" dirty="0" smtClean="0"/>
          </a:p>
          <a:p>
            <a:r>
              <a:rPr lang="it-IT" sz="2000" dirty="0" smtClean="0">
                <a:hlinkClick r:id="rId8"/>
              </a:rPr>
              <a:t>www.academia.edu</a:t>
            </a:r>
            <a:endParaRPr lang="it-IT" sz="2000" dirty="0" smtClean="0"/>
          </a:p>
          <a:p>
            <a:r>
              <a:rPr lang="it-IT" sz="2000" dirty="0" smtClean="0">
                <a:hlinkClick r:id="rId9"/>
              </a:rPr>
              <a:t>www.sulromanzo.it</a:t>
            </a:r>
            <a:endParaRPr lang="it-IT" sz="2000" dirty="0" smtClean="0"/>
          </a:p>
          <a:p>
            <a:r>
              <a:rPr lang="it-IT" sz="2000" dirty="0" smtClean="0">
                <a:hlinkClick r:id="rId10"/>
              </a:rPr>
              <a:t>www.rodoni.ch</a:t>
            </a:r>
            <a:endParaRPr lang="it-IT" sz="2000" dirty="0" smtClean="0"/>
          </a:p>
          <a:p>
            <a:r>
              <a:rPr lang="it-IT" sz="2000" dirty="0" smtClean="0">
                <a:hlinkClick r:id="rId11"/>
              </a:rPr>
              <a:t>www.oubliettemagazine.com</a:t>
            </a:r>
            <a:endParaRPr lang="it-IT" sz="2000" dirty="0" smtClean="0"/>
          </a:p>
          <a:p>
            <a:r>
              <a:rPr lang="it-IT" sz="2000" dirty="0" smtClean="0">
                <a:hlinkClick r:id="rId12"/>
              </a:rPr>
              <a:t>www.aperture-rivista.it</a:t>
            </a:r>
            <a:endParaRPr lang="it-IT" sz="2000" dirty="0" smtClean="0"/>
          </a:p>
          <a:p>
            <a:r>
              <a:rPr lang="it-IT" sz="2000" dirty="0" smtClean="0">
                <a:hlinkClick r:id="rId13"/>
              </a:rPr>
              <a:t>www.scuolafilosofica.com</a:t>
            </a:r>
            <a:endParaRPr lang="it-IT" sz="2000" dirty="0" smtClean="0"/>
          </a:p>
          <a:p>
            <a:r>
              <a:rPr lang="it-IT" sz="2000" dirty="0" smtClean="0">
                <a:hlinkClick r:id="rId14"/>
              </a:rPr>
              <a:t>www.corriere.it</a:t>
            </a:r>
            <a:endParaRPr lang="it-IT" sz="2000" dirty="0" smtClean="0"/>
          </a:p>
        </p:txBody>
      </p:sp>
    </p:spTree>
    <p:extLst>
      <p:ext uri="{BB962C8B-B14F-4D97-AF65-F5344CB8AC3E}">
        <p14:creationId xmlns:p14="http://schemas.microsoft.com/office/powerpoint/2010/main" val="18494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txBox="1">
            <a:spLocks noGrp="1"/>
          </p:cNvSpPr>
          <p:nvPr>
            <p:ph idx="1"/>
          </p:nvPr>
        </p:nvSpPr>
        <p:spPr>
          <a:xfrm>
            <a:off x="3995936" y="476672"/>
            <a:ext cx="5112568" cy="2086725"/>
          </a:xfrm>
          <a:prstGeom prst="rect">
            <a:avLst/>
          </a:prstGeom>
          <a:noFill/>
        </p:spPr>
        <p:txBody>
          <a:bodyPr wrap="square" rtlCol="0">
            <a:spAutoFit/>
          </a:bodyPr>
          <a:lstStyle/>
          <a:p>
            <a:pPr marL="0" indent="0">
              <a:buNone/>
            </a:pPr>
            <a:r>
              <a:rPr lang="it-IT" sz="2400" dirty="0" smtClean="0">
                <a:solidFill>
                  <a:srgbClr val="C00000"/>
                </a:solidFill>
                <a:latin typeface="Times New Roman" panose="02020603050405020304" pitchFamily="18" charset="0"/>
                <a:cs typeface="Times New Roman" panose="02020603050405020304" pitchFamily="18" charset="0"/>
              </a:rPr>
              <a:t>Quando ?</a:t>
            </a:r>
            <a:r>
              <a:rPr lang="it-IT" sz="2400" dirty="0" smtClean="0">
                <a:latin typeface="Times New Roman" panose="02020603050405020304" pitchFamily="18" charset="0"/>
                <a:cs typeface="Times New Roman" panose="02020603050405020304" pitchFamily="18" charset="0"/>
              </a:rPr>
              <a:t> Grandi Dionisie del 458 a.C.</a:t>
            </a:r>
            <a:endParaRPr lang="it-IT" sz="2400"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it-IT" sz="2400" dirty="0" smtClean="0">
                <a:solidFill>
                  <a:srgbClr val="C00000"/>
                </a:solidFill>
                <a:latin typeface="Times New Roman" panose="02020603050405020304" pitchFamily="18" charset="0"/>
                <a:cs typeface="Times New Roman" panose="02020603050405020304" pitchFamily="18" charset="0"/>
              </a:rPr>
              <a:t>Chi ?</a:t>
            </a:r>
            <a:r>
              <a:rPr lang="it-IT" sz="3600" dirty="0" smtClean="0">
                <a:solidFill>
                  <a:srgbClr val="C00000"/>
                </a:solidFill>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Agamennone, Clitennestra, Cassandra, Coro di Argivi, Araldo</a:t>
            </a:r>
            <a:endParaRPr lang="it-IT" sz="2400"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it-IT" sz="2400" dirty="0" smtClean="0">
                <a:solidFill>
                  <a:srgbClr val="C00000"/>
                </a:solidFill>
                <a:latin typeface="Times New Roman" panose="02020603050405020304" pitchFamily="18" charset="0"/>
                <a:cs typeface="Times New Roman" panose="02020603050405020304" pitchFamily="18" charset="0"/>
              </a:rPr>
              <a:t>Dove?</a:t>
            </a:r>
            <a:r>
              <a:rPr lang="it-IT" sz="3200" dirty="0" smtClean="0">
                <a:solidFill>
                  <a:srgbClr val="C00000"/>
                </a:solidFill>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Palazzo di Argo</a:t>
            </a:r>
            <a:endParaRPr lang="it-IT" sz="2400" dirty="0">
              <a:latin typeface="Times New Roman" panose="02020603050405020304" pitchFamily="18" charset="0"/>
              <a:cs typeface="Times New Roman" panose="02020603050405020304" pitchFamily="18" charset="0"/>
            </a:endParaRPr>
          </a:p>
        </p:txBody>
      </p:sp>
      <p:sp>
        <p:nvSpPr>
          <p:cNvPr id="5" name="Titolo 4"/>
          <p:cNvSpPr>
            <a:spLocks noGrp="1"/>
          </p:cNvSpPr>
          <p:nvPr>
            <p:ph type="title"/>
          </p:nvPr>
        </p:nvSpPr>
        <p:spPr>
          <a:xfrm>
            <a:off x="431032" y="-27384"/>
            <a:ext cx="3492896" cy="782960"/>
          </a:xfrm>
        </p:spPr>
        <p:txBody>
          <a:bodyPr/>
          <a:lstStyle/>
          <a:p>
            <a:r>
              <a:rPr lang="it-IT"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Agamennone</a:t>
            </a:r>
            <a:endParaRPr lang="it-IT"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96369" y="832058"/>
            <a:ext cx="3239525" cy="5909310"/>
          </a:xfrm>
          <a:prstGeom prst="rect">
            <a:avLst/>
          </a:prstGeom>
          <a:noFill/>
        </p:spPr>
        <p:txBody>
          <a:bodyPr wrap="square" rtlCol="0">
            <a:spAutoFit/>
          </a:bodyPr>
          <a:lstStyle/>
          <a:p>
            <a:r>
              <a:rPr lang="it-IT" i="1" dirty="0" smtClean="0">
                <a:latin typeface="Times New Roman" panose="02020603050405020304" pitchFamily="18" charset="0"/>
                <a:cs typeface="Times New Roman" panose="02020603050405020304" pitchFamily="18" charset="0"/>
              </a:rPr>
              <a:t>Di ritorno dalla guerra di Troia, il figlio di Atreo fa ritorno nella sua reggia, ma i presagi dimostrano che qualcosa è cambiato: forte del sostegno dell’amante Egisto, la moglie Clitennestra architetta un piano imminente contro il re per vendicarsi del sacrificio della figlia Ifigenia mentre la flotta del re di Argo navigava alla volta dell’Asia Minore. Il tappeto vermiglio, i dubbi di Agamennone e il delirio di Cassandra sono i segnali di un omicidio che sta per compiersi. Agamennone deve pagare il fio della sua colpa che si riverserà in una serie ineluttabile di omicidi secondo un destino tanto tragico quanto divino.</a:t>
            </a:r>
            <a:endParaRPr lang="it-IT" i="1" dirty="0">
              <a:latin typeface="Times New Roman" panose="02020603050405020304" pitchFamily="18" charset="0"/>
              <a:cs typeface="Times New Roman" panose="02020603050405020304" pitchFamily="18" charset="0"/>
            </a:endParaRPr>
          </a:p>
        </p:txBody>
      </p:sp>
      <p:sp>
        <p:nvSpPr>
          <p:cNvPr id="2" name="AutoShape 2" descr="https://upload.wikimedia.org/wikipedia/commons/a/a7/G%C3%A9rin_Clytemnestre_h%C3%A9sitant_avant_de_frapper_Agamemnon_endormi_Louvre_5185.jpg"/>
          <p:cNvSpPr>
            <a:spLocks noChangeAspect="1" noChangeArrowheads="1"/>
          </p:cNvSpPr>
          <p:nvPr/>
        </p:nvSpPr>
        <p:spPr bwMode="auto">
          <a:xfrm>
            <a:off x="155575" y="-3009900"/>
            <a:ext cx="6143625" cy="6276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aintStrokes/>
                    </a14:imgEffect>
                    <a14:imgEffect>
                      <a14:sharpenSoften amount="50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4427984" y="2814969"/>
            <a:ext cx="3960440" cy="4043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869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852936"/>
            <a:ext cx="514806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96371" y="692696"/>
            <a:ext cx="3239525" cy="5909310"/>
          </a:xfrm>
          <a:prstGeom prst="rect">
            <a:avLst/>
          </a:prstGeom>
          <a:noFill/>
        </p:spPr>
        <p:txBody>
          <a:bodyPr wrap="square" rtlCol="0">
            <a:spAutoFit/>
          </a:bodyPr>
          <a:lstStyle/>
          <a:p>
            <a:r>
              <a:rPr lang="it-IT" i="1" dirty="0" smtClean="0">
                <a:latin typeface="Times New Roman" panose="02020603050405020304" pitchFamily="18" charset="0"/>
                <a:cs typeface="Times New Roman" panose="02020603050405020304" pitchFamily="18" charset="0"/>
              </a:rPr>
              <a:t>Dopo la morte di Agamennone, Clitennestra ed Egisto governano la reggia in un’atmosfera triste nella quale Elettra è costretta a convivere con gli assassini del padre per di più non trovando consolazione alcuna, anzi è messa a confronto con la sorella Crisotemi, troppo debole d’animo per ribellarsi alla sua condizione di vita. Elettra si anima di un forte sentimento di rabbia accompagnato da un incessante desiderio di vendetta e dalla speranza di veder tornare un giorno il fratello Oreste che, giunto finalmente sotto le mentite spoglie di un mercante, si mostrerà alla sorella e vendicherà la morte del padre.</a:t>
            </a:r>
            <a:endParaRPr lang="it-IT" i="1" dirty="0">
              <a:latin typeface="Times New Roman" panose="02020603050405020304" pitchFamily="18" charset="0"/>
              <a:cs typeface="Times New Roman" panose="02020603050405020304" pitchFamily="18" charset="0"/>
            </a:endParaRPr>
          </a:p>
        </p:txBody>
      </p:sp>
      <p:sp>
        <p:nvSpPr>
          <p:cNvPr id="6" name="Titolo 4"/>
          <p:cNvSpPr>
            <a:spLocks noGrp="1"/>
          </p:cNvSpPr>
          <p:nvPr>
            <p:ph type="title"/>
          </p:nvPr>
        </p:nvSpPr>
        <p:spPr>
          <a:xfrm>
            <a:off x="251520" y="-27384"/>
            <a:ext cx="3492896" cy="782960"/>
          </a:xfrm>
        </p:spPr>
        <p:txBody>
          <a:bodyPr>
            <a:normAutofit/>
          </a:bodyPr>
          <a:lstStyle/>
          <a:p>
            <a:r>
              <a:rPr lang="it-IT"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Elettra</a:t>
            </a:r>
            <a:endParaRPr lang="it-IT"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Segnaposto contenuto 3"/>
          <p:cNvSpPr txBox="1">
            <a:spLocks noGrp="1"/>
          </p:cNvSpPr>
          <p:nvPr>
            <p:ph idx="1"/>
          </p:nvPr>
        </p:nvSpPr>
        <p:spPr>
          <a:xfrm>
            <a:off x="4283968" y="476672"/>
            <a:ext cx="4860032" cy="1988237"/>
          </a:xfrm>
          <a:prstGeom prst="rect">
            <a:avLst/>
          </a:prstGeom>
          <a:noFill/>
        </p:spPr>
        <p:txBody>
          <a:bodyPr wrap="square" rtlCol="0">
            <a:spAutoFit/>
          </a:bodyPr>
          <a:lstStyle/>
          <a:p>
            <a:pPr marL="0" indent="0">
              <a:buNone/>
            </a:pPr>
            <a:r>
              <a:rPr lang="it-IT" sz="2400" dirty="0" smtClean="0">
                <a:solidFill>
                  <a:srgbClr val="C00000"/>
                </a:solidFill>
                <a:latin typeface="Times New Roman" panose="02020603050405020304" pitchFamily="18" charset="0"/>
                <a:cs typeface="Times New Roman" panose="02020603050405020304" pitchFamily="18" charset="0"/>
              </a:rPr>
              <a:t>Quando ?</a:t>
            </a:r>
            <a:r>
              <a:rPr lang="it-IT" sz="2400" dirty="0" smtClean="0">
                <a:latin typeface="Times New Roman" panose="02020603050405020304" pitchFamily="18" charset="0"/>
                <a:cs typeface="Times New Roman" panose="02020603050405020304" pitchFamily="18" charset="0"/>
              </a:rPr>
              <a:t> 420-410 a.C.</a:t>
            </a:r>
            <a:endParaRPr lang="it-IT" sz="2400"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it-IT" sz="2400" dirty="0" smtClean="0">
                <a:solidFill>
                  <a:srgbClr val="C00000"/>
                </a:solidFill>
                <a:latin typeface="Times New Roman" panose="02020603050405020304" pitchFamily="18" charset="0"/>
                <a:cs typeface="Times New Roman" panose="02020603050405020304" pitchFamily="18" charset="0"/>
              </a:rPr>
              <a:t>Chi ?</a:t>
            </a:r>
            <a:r>
              <a:rPr lang="it-IT" sz="3600" dirty="0" smtClean="0">
                <a:solidFill>
                  <a:srgbClr val="C00000"/>
                </a:solidFill>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Elettra, Oreste, Clitennestra, Egisto, Crisotemi, Coro di fanciulle, </a:t>
            </a:r>
            <a:r>
              <a:rPr lang="it-IT" sz="2400" dirty="0" smtClean="0">
                <a:solidFill>
                  <a:srgbClr val="C00000"/>
                </a:solidFill>
                <a:latin typeface="Times New Roman" panose="02020603050405020304" pitchFamily="18" charset="0"/>
                <a:cs typeface="Times New Roman" panose="02020603050405020304" pitchFamily="18" charset="0"/>
              </a:rPr>
              <a:t>Dove?</a:t>
            </a:r>
            <a:r>
              <a:rPr lang="it-IT" sz="3200" dirty="0" smtClean="0">
                <a:solidFill>
                  <a:srgbClr val="C00000"/>
                </a:solidFill>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Reggia di Micene</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121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27546" y="54592"/>
            <a:ext cx="5841242" cy="707886"/>
          </a:xfrm>
          <a:prstGeom prst="rect">
            <a:avLst/>
          </a:prstGeom>
          <a:noFill/>
        </p:spPr>
        <p:txBody>
          <a:bodyPr wrap="square" rtlCol="0">
            <a:spAutoFit/>
          </a:bodyPr>
          <a:lstStyle/>
          <a:p>
            <a:r>
              <a:rPr lang="it-IT" sz="4000" b="1" dirty="0" smtClean="0">
                <a:solidFill>
                  <a:srgbClr val="C00000"/>
                </a:solidFill>
              </a:rPr>
              <a:t>Echi dal futuro…</a:t>
            </a:r>
            <a:endParaRPr lang="it-IT" sz="4000" b="1" dirty="0">
              <a:solidFill>
                <a:srgbClr val="C0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7366" y="4299044"/>
            <a:ext cx="1882843" cy="255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180548" y="768715"/>
            <a:ext cx="541503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b="0" i="1" u="none" strike="noStrike" cap="none" normalizeH="0" baseline="0" dirty="0" smtClean="0">
                <a:ln>
                  <a:noFill/>
                </a:ln>
                <a:solidFill>
                  <a:schemeClr val="tx1"/>
                </a:solidFill>
                <a:effectLst/>
                <a:cs typeface="Arial" pitchFamily="34" charset="0"/>
              </a:rPr>
              <a:t>«O del più caro fra i mortali, o memori dello spirto d'Oreste ultimi avanzi, come lontano dalla speme ond'io un giorno v'inviavo, ora vi accolgo! Ché in queste man' ti stringo, e non sei nulla, e dalla casa t'inviai che florido eri, pargolo mio. Deh, cosí morta io fossi, prima che in estranea terra io ti mandassi, e con le mani mie t'involassi da morte e ti salvassi!»</a:t>
            </a:r>
          </a:p>
          <a:p>
            <a:pPr marL="0" marR="0" lvl="0" indent="0" algn="r" defTabSz="914400" rtl="0" eaLnBrk="1" fontAlgn="base" latinLnBrk="0" hangingPunct="1">
              <a:lnSpc>
                <a:spcPct val="100000"/>
              </a:lnSpc>
              <a:spcBef>
                <a:spcPct val="0"/>
              </a:spcBef>
              <a:spcAft>
                <a:spcPct val="0"/>
              </a:spcAft>
              <a:buClrTx/>
              <a:buSzTx/>
              <a:buFontTx/>
              <a:buNone/>
              <a:tabLst/>
            </a:pPr>
            <a:r>
              <a:rPr kumimoji="0" lang="it-IT" altLang="it-IT" b="0" i="1" u="none" strike="noStrike" cap="none" normalizeH="0" baseline="0" dirty="0" smtClean="0">
                <a:ln>
                  <a:noFill/>
                </a:ln>
                <a:solidFill>
                  <a:schemeClr val="tx1"/>
                </a:solidFill>
                <a:effectLst/>
                <a:cs typeface="Arial" pitchFamily="34" charset="0"/>
              </a:rPr>
              <a:t>Elettra, Sofocle</a:t>
            </a:r>
          </a:p>
        </p:txBody>
      </p:sp>
      <p:sp>
        <p:nvSpPr>
          <p:cNvPr id="8" name="CasellaDiTesto 7"/>
          <p:cNvSpPr txBox="1"/>
          <p:nvPr/>
        </p:nvSpPr>
        <p:spPr>
          <a:xfrm>
            <a:off x="180547" y="3488311"/>
            <a:ext cx="4872251" cy="2862322"/>
          </a:xfrm>
          <a:prstGeom prst="rect">
            <a:avLst/>
          </a:prstGeom>
          <a:noFill/>
        </p:spPr>
        <p:txBody>
          <a:bodyPr wrap="square" rtlCol="0">
            <a:spAutoFit/>
          </a:bodyPr>
          <a:lstStyle/>
          <a:p>
            <a:r>
              <a:rPr lang="it-IT" dirty="0" smtClean="0"/>
              <a:t>«Condotto </a:t>
            </a:r>
            <a:r>
              <a:rPr lang="it-IT" dirty="0"/>
              <a:t>per molte genti e molti mari</a:t>
            </a:r>
          </a:p>
          <a:p>
            <a:r>
              <a:rPr lang="it-IT" dirty="0"/>
              <a:t>sono giunto a queste </a:t>
            </a:r>
            <a:r>
              <a:rPr lang="it-IT" dirty="0" smtClean="0"/>
              <a:t>tue </a:t>
            </a:r>
            <a:r>
              <a:rPr lang="it-IT" dirty="0"/>
              <a:t>tristi spoglie, o fratello,</a:t>
            </a:r>
          </a:p>
          <a:p>
            <a:r>
              <a:rPr lang="it-IT" dirty="0"/>
              <a:t>per </a:t>
            </a:r>
            <a:r>
              <a:rPr lang="it-IT" dirty="0" smtClean="0"/>
              <a:t>renderti </a:t>
            </a:r>
            <a:r>
              <a:rPr lang="it-IT" dirty="0"/>
              <a:t>l’estrema offerta della morte</a:t>
            </a:r>
          </a:p>
          <a:p>
            <a:r>
              <a:rPr lang="it-IT" dirty="0"/>
              <a:t>e per parlare invano alla </a:t>
            </a:r>
            <a:r>
              <a:rPr lang="it-IT" dirty="0" smtClean="0"/>
              <a:t>tua </a:t>
            </a:r>
            <a:r>
              <a:rPr lang="it-IT" dirty="0"/>
              <a:t>muta cenere,</a:t>
            </a:r>
          </a:p>
          <a:p>
            <a:r>
              <a:rPr lang="it-IT" dirty="0"/>
              <a:t>poiché la sorte mi ha portato via proprio te, ahimè,</a:t>
            </a:r>
          </a:p>
          <a:p>
            <a:r>
              <a:rPr lang="it-IT" dirty="0"/>
              <a:t>infelice fratello ingiustamente strappatomi via</a:t>
            </a:r>
            <a:r>
              <a:rPr lang="it-IT" dirty="0" smtClean="0"/>
              <a:t>!» (…)</a:t>
            </a:r>
            <a:endParaRPr lang="it-IT" dirty="0"/>
          </a:p>
          <a:p>
            <a:pPr algn="r"/>
            <a:endParaRPr lang="it-IT" dirty="0" smtClean="0"/>
          </a:p>
          <a:p>
            <a:pPr algn="r"/>
            <a:r>
              <a:rPr lang="it-IT" dirty="0" smtClean="0"/>
              <a:t>Carme 101, Catullo</a:t>
            </a:r>
            <a:endParaRPr lang="it-IT" dirty="0"/>
          </a:p>
        </p:txBody>
      </p:sp>
      <p:sp>
        <p:nvSpPr>
          <p:cNvPr id="14" name="Rectangle 7"/>
          <p:cNvSpPr>
            <a:spLocks noChangeArrowheads="1"/>
          </p:cNvSpPr>
          <p:nvPr/>
        </p:nvSpPr>
        <p:spPr bwMode="auto">
          <a:xfrm>
            <a:off x="6045958" y="-252354"/>
            <a:ext cx="309804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i="0" u="none" strike="noStrike" cap="none" normalizeH="0" baseline="0" dirty="0" smtClean="0">
              <a:ln>
                <a:noFill/>
              </a:ln>
              <a:solidFill>
                <a:schemeClr val="tx1"/>
              </a:solidFill>
              <a:effectLst/>
              <a:cs typeface="Arial" pitchFamily="34" charset="0"/>
            </a:endParaRPr>
          </a:p>
          <a:p>
            <a:pPr marL="0" marR="0" lvl="0" indent="0" algn="l" defTabSz="914400" rtl="0" eaLnBrk="1" fontAlgn="base" latinLnBrk="0" hangingPunct="1">
              <a:lnSpc>
                <a:spcPct val="100000"/>
              </a:lnSpc>
              <a:spcBef>
                <a:spcPct val="0"/>
              </a:spcBef>
              <a:spcAft>
                <a:spcPct val="0"/>
              </a:spcAft>
              <a:buClrTx/>
              <a:buSzTx/>
              <a:tabLst/>
            </a:pPr>
            <a:r>
              <a:rPr kumimoji="0" lang="it-IT" altLang="it-IT" i="0" u="none" strike="noStrike" cap="none" normalizeH="0" baseline="0" dirty="0" smtClean="0">
                <a:ln>
                  <a:noFill/>
                </a:ln>
                <a:solidFill>
                  <a:schemeClr val="tx1"/>
                </a:solidFill>
                <a:effectLst/>
                <a:cs typeface="Arial" pitchFamily="34" charset="0"/>
              </a:rPr>
              <a:t>«Un giorno, se io non andrò sempre vagando</a:t>
            </a:r>
          </a:p>
          <a:p>
            <a:pPr marL="0" marR="0" lvl="0" indent="0" algn="l" defTabSz="914400" rtl="0" eaLnBrk="1" fontAlgn="base" latinLnBrk="0" hangingPunct="1">
              <a:lnSpc>
                <a:spcPct val="100000"/>
              </a:lnSpc>
              <a:spcBef>
                <a:spcPct val="0"/>
              </a:spcBef>
              <a:spcAft>
                <a:spcPct val="0"/>
              </a:spcAft>
              <a:buClrTx/>
              <a:buSzTx/>
              <a:tabLst/>
            </a:pPr>
            <a:r>
              <a:rPr kumimoji="0" lang="it-IT" altLang="it-IT" i="0" u="none" strike="noStrike" cap="none" normalizeH="0" baseline="0" dirty="0" smtClean="0">
                <a:ln>
                  <a:noFill/>
                </a:ln>
                <a:solidFill>
                  <a:schemeClr val="tx1"/>
                </a:solidFill>
                <a:effectLst/>
                <a:cs typeface="Arial" pitchFamily="34" charset="0"/>
              </a:rPr>
              <a:t>di nazione in nazione, mi vedrai accostato</a:t>
            </a:r>
          </a:p>
          <a:p>
            <a:pPr marL="0" marR="0" lvl="0" indent="0" algn="l" defTabSz="914400" rtl="0" eaLnBrk="1" fontAlgn="base" latinLnBrk="0" hangingPunct="1">
              <a:lnSpc>
                <a:spcPct val="100000"/>
              </a:lnSpc>
              <a:spcBef>
                <a:spcPct val="0"/>
              </a:spcBef>
              <a:spcAft>
                <a:spcPct val="0"/>
              </a:spcAft>
              <a:buClrTx/>
              <a:buSzTx/>
              <a:tabLst/>
            </a:pPr>
            <a:r>
              <a:rPr kumimoji="0" lang="it-IT" altLang="it-IT" i="0" u="none" strike="noStrike" cap="none" normalizeH="0" baseline="0" dirty="0" smtClean="0">
                <a:ln>
                  <a:noFill/>
                </a:ln>
                <a:solidFill>
                  <a:schemeClr val="tx1"/>
                </a:solidFill>
                <a:effectLst/>
                <a:cs typeface="Arial" pitchFamily="34" charset="0"/>
              </a:rPr>
              <a:t>alla tua tomba, fratello mio, piangendo</a:t>
            </a:r>
          </a:p>
          <a:p>
            <a:pPr marL="0" marR="0" lvl="0" indent="0" algn="l" defTabSz="914400" rtl="0" eaLnBrk="1" fontAlgn="base" latinLnBrk="0" hangingPunct="1">
              <a:lnSpc>
                <a:spcPct val="100000"/>
              </a:lnSpc>
              <a:spcBef>
                <a:spcPct val="0"/>
              </a:spcBef>
              <a:spcAft>
                <a:spcPct val="0"/>
              </a:spcAft>
              <a:buClrTx/>
              <a:buSzTx/>
              <a:tabLst/>
            </a:pPr>
            <a:r>
              <a:rPr kumimoji="0" lang="it-IT" altLang="it-IT" i="0" u="none" strike="noStrike" cap="none" normalizeH="0" baseline="0" dirty="0" smtClean="0">
                <a:ln>
                  <a:noFill/>
                </a:ln>
                <a:solidFill>
                  <a:schemeClr val="tx1"/>
                </a:solidFill>
                <a:effectLst/>
                <a:cs typeface="Arial" pitchFamily="34" charset="0"/>
              </a:rPr>
              <a:t>la tua giovane età, stroncata nel suo sbocciare.</a:t>
            </a:r>
          </a:p>
          <a:p>
            <a:pPr marL="0" marR="0" lvl="0" indent="0" algn="l" defTabSz="914400" rtl="0" eaLnBrk="1" fontAlgn="base" latinLnBrk="0" hangingPunct="1">
              <a:lnSpc>
                <a:spcPct val="100000"/>
              </a:lnSpc>
              <a:spcBef>
                <a:spcPct val="0"/>
              </a:spcBef>
              <a:spcAft>
                <a:spcPct val="0"/>
              </a:spcAft>
              <a:buClrTx/>
              <a:buSzTx/>
              <a:tabLst/>
            </a:pPr>
            <a:r>
              <a:rPr kumimoji="0" lang="it-IT" altLang="it-IT" i="0" u="none" strike="noStrike" cap="none" normalizeH="0" baseline="0" dirty="0" smtClean="0">
                <a:ln>
                  <a:noFill/>
                </a:ln>
                <a:solidFill>
                  <a:schemeClr val="tx1"/>
                </a:solidFill>
                <a:effectLst/>
                <a:cs typeface="Arial" pitchFamily="34" charset="0"/>
              </a:rPr>
              <a:t>Solo la madre ora, trascinandosi dietro la sua vecchiaia,</a:t>
            </a:r>
          </a:p>
          <a:p>
            <a:pPr marL="0" marR="0" lvl="0" indent="0" algn="l" defTabSz="914400" rtl="0" eaLnBrk="1" fontAlgn="base" latinLnBrk="0" hangingPunct="1">
              <a:lnSpc>
                <a:spcPct val="100000"/>
              </a:lnSpc>
              <a:spcBef>
                <a:spcPct val="0"/>
              </a:spcBef>
              <a:spcAft>
                <a:spcPct val="0"/>
              </a:spcAft>
              <a:buClrTx/>
              <a:buSzTx/>
              <a:tabLst/>
            </a:pPr>
            <a:r>
              <a:rPr kumimoji="0" lang="it-IT" altLang="it-IT" i="0" u="none" strike="noStrike" cap="none" normalizeH="0" baseline="0" dirty="0" smtClean="0">
                <a:ln>
                  <a:noFill/>
                </a:ln>
                <a:solidFill>
                  <a:schemeClr val="tx1"/>
                </a:solidFill>
                <a:effectLst/>
                <a:cs typeface="Arial" pitchFamily="34" charset="0"/>
              </a:rPr>
              <a:t>parla di me alle tue mute spoglie»</a:t>
            </a:r>
            <a:r>
              <a:rPr lang="it-IT" altLang="it-IT" dirty="0" smtClean="0">
                <a:cs typeface="Arial" pitchFamily="34" charset="0"/>
              </a:rPr>
              <a:t> (…)</a:t>
            </a:r>
          </a:p>
          <a:p>
            <a:pPr marL="0" marR="0" lvl="0" indent="0" algn="l" defTabSz="914400" rtl="0" eaLnBrk="1" fontAlgn="base" latinLnBrk="0" hangingPunct="1">
              <a:lnSpc>
                <a:spcPct val="100000"/>
              </a:lnSpc>
              <a:spcBef>
                <a:spcPct val="0"/>
              </a:spcBef>
              <a:spcAft>
                <a:spcPct val="0"/>
              </a:spcAft>
              <a:buClrTx/>
              <a:buSzTx/>
              <a:tabLst/>
            </a:pPr>
            <a:endParaRPr kumimoji="0" lang="it-IT" altLang="it-IT" i="0" u="none" strike="noStrike" cap="none" normalizeH="0" baseline="0" dirty="0">
              <a:ln>
                <a:noFill/>
              </a:ln>
              <a:solidFill>
                <a:schemeClr val="tx1"/>
              </a:solidFill>
              <a:effectLst/>
              <a:cs typeface="Arial" pitchFamily="34" charset="0"/>
            </a:endParaRPr>
          </a:p>
          <a:p>
            <a:pPr marL="0" marR="0" lvl="0" indent="0" algn="r" defTabSz="914400" rtl="0" eaLnBrk="1" fontAlgn="base" latinLnBrk="0" hangingPunct="1">
              <a:lnSpc>
                <a:spcPct val="100000"/>
              </a:lnSpc>
              <a:spcBef>
                <a:spcPct val="0"/>
              </a:spcBef>
              <a:spcAft>
                <a:spcPct val="0"/>
              </a:spcAft>
              <a:buClrTx/>
              <a:buSzTx/>
              <a:tabLst/>
            </a:pPr>
            <a:r>
              <a:rPr lang="it-IT" altLang="it-IT" dirty="0" smtClean="0">
                <a:cs typeface="Arial" pitchFamily="34" charset="0"/>
              </a:rPr>
              <a:t>In morte del fratello Giovanni, U. Foscolo</a:t>
            </a:r>
            <a:endParaRPr kumimoji="0" lang="it-IT" altLang="it-IT"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2173421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96371" y="692696"/>
            <a:ext cx="3239525" cy="5909311"/>
          </a:xfrm>
          <a:prstGeom prst="rect">
            <a:avLst/>
          </a:prstGeom>
          <a:noFill/>
        </p:spPr>
        <p:txBody>
          <a:bodyPr wrap="square" rtlCol="0">
            <a:spAutoFit/>
          </a:bodyPr>
          <a:lstStyle/>
          <a:p>
            <a:r>
              <a:rPr lang="it-IT" i="1" dirty="0" smtClean="0">
                <a:latin typeface="Times New Roman" panose="02020603050405020304" pitchFamily="18" charset="0"/>
                <a:cs typeface="Times New Roman" panose="02020603050405020304" pitchFamily="18" charset="0"/>
              </a:rPr>
              <a:t>Giunto a Tebe sotto le sembianze di un giovane, il figlio di Zeus e Semele, Dioniso, offeso perché non venerato dal popolo di Tebe, manda in preda al delirio bacchico le donne. Nonostante Penteo fosse stato esortato da due anziani e da Dioniso stesso a venerarlo, rimane impassibile ed anzi ordina di catturarlo. Il dio mostra le sue capacità sovrumane riuscendosi a liberare, così Penteo inizia a vacillare e viene indotto a travestirsi da baccante sul monte dove le donne si ritrovavano. Qui viene scambiato per un leone e fatto a pezzi dalla sua stessa madre Agave. Quando la donna si risveglia dal delirio bacchico, apprende l’accaduto.</a:t>
            </a:r>
            <a:endParaRPr lang="it-IT" i="1" dirty="0">
              <a:latin typeface="Times New Roman" panose="02020603050405020304" pitchFamily="18" charset="0"/>
              <a:cs typeface="Times New Roman" panose="02020603050405020304" pitchFamily="18" charset="0"/>
            </a:endParaRPr>
          </a:p>
        </p:txBody>
      </p:sp>
      <p:sp>
        <p:nvSpPr>
          <p:cNvPr id="6" name="Titolo 4"/>
          <p:cNvSpPr>
            <a:spLocks noGrp="1"/>
          </p:cNvSpPr>
          <p:nvPr>
            <p:ph type="title"/>
          </p:nvPr>
        </p:nvSpPr>
        <p:spPr>
          <a:xfrm>
            <a:off x="251520" y="-27384"/>
            <a:ext cx="3492896" cy="782960"/>
          </a:xfrm>
        </p:spPr>
        <p:txBody>
          <a:bodyPr>
            <a:normAutofit/>
          </a:bodyPr>
          <a:lstStyle/>
          <a:p>
            <a:r>
              <a:rPr lang="it-IT"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 Baccanti</a:t>
            </a:r>
            <a:endParaRPr lang="it-IT"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Segnaposto contenuto 3"/>
          <p:cNvSpPr txBox="1">
            <a:spLocks noGrp="1"/>
          </p:cNvSpPr>
          <p:nvPr>
            <p:ph idx="1"/>
          </p:nvPr>
        </p:nvSpPr>
        <p:spPr>
          <a:xfrm>
            <a:off x="4283968" y="476672"/>
            <a:ext cx="4860032" cy="1865126"/>
          </a:xfrm>
          <a:prstGeom prst="rect">
            <a:avLst/>
          </a:prstGeom>
          <a:noFill/>
        </p:spPr>
        <p:txBody>
          <a:bodyPr wrap="square" rtlCol="0">
            <a:spAutoFit/>
          </a:bodyPr>
          <a:lstStyle/>
          <a:p>
            <a:pPr marL="0" indent="0">
              <a:buNone/>
            </a:pPr>
            <a:r>
              <a:rPr lang="it-IT" sz="2400" dirty="0" smtClean="0">
                <a:solidFill>
                  <a:srgbClr val="C00000"/>
                </a:solidFill>
                <a:latin typeface="Times New Roman" panose="02020603050405020304" pitchFamily="18" charset="0"/>
                <a:cs typeface="Times New Roman" panose="02020603050405020304" pitchFamily="18" charset="0"/>
              </a:rPr>
              <a:t>Quando ?</a:t>
            </a:r>
            <a:r>
              <a:rPr lang="it-IT" sz="2400" dirty="0" smtClean="0">
                <a:latin typeface="Times New Roman" panose="02020603050405020304" pitchFamily="18" charset="0"/>
                <a:cs typeface="Times New Roman" panose="02020603050405020304" pitchFamily="18" charset="0"/>
              </a:rPr>
              <a:t> 407-406 a.C.</a:t>
            </a:r>
            <a:endParaRPr lang="it-IT" sz="2400"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it-IT" sz="2400" dirty="0" smtClean="0">
                <a:solidFill>
                  <a:srgbClr val="C00000"/>
                </a:solidFill>
                <a:latin typeface="Times New Roman" panose="02020603050405020304" pitchFamily="18" charset="0"/>
                <a:cs typeface="Times New Roman" panose="02020603050405020304" pitchFamily="18" charset="0"/>
              </a:rPr>
              <a:t>Chi ? </a:t>
            </a:r>
            <a:r>
              <a:rPr lang="it-IT" sz="2400" dirty="0" smtClean="0">
                <a:latin typeface="Times New Roman" panose="02020603050405020304" pitchFamily="18" charset="0"/>
                <a:cs typeface="Times New Roman" panose="02020603050405020304" pitchFamily="18" charset="0"/>
              </a:rPr>
              <a:t>Dioniso, Penteo, Baccanti, Tiresia, Cadmo, Messaggero</a:t>
            </a:r>
          </a:p>
          <a:p>
            <a:pPr marL="0" indent="0">
              <a:buNone/>
            </a:pPr>
            <a:r>
              <a:rPr lang="it-IT" sz="2400" dirty="0" smtClean="0">
                <a:solidFill>
                  <a:srgbClr val="C00000"/>
                </a:solidFill>
                <a:latin typeface="Times New Roman" panose="02020603050405020304" pitchFamily="18" charset="0"/>
                <a:cs typeface="Times New Roman" panose="02020603050405020304" pitchFamily="18" charset="0"/>
              </a:rPr>
              <a:t>Dove?</a:t>
            </a:r>
            <a:r>
              <a:rPr lang="it-IT" sz="3200" dirty="0" smtClean="0">
                <a:solidFill>
                  <a:srgbClr val="C00000"/>
                </a:solidFill>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Tebe, monte Citerone</a:t>
            </a:r>
            <a:endParaRPr lang="it-IT" sz="2400" dirty="0">
              <a:latin typeface="Times New Roman" panose="02020603050405020304" pitchFamily="18" charset="0"/>
              <a:cs typeface="Times New Roman" panose="02020603050405020304" pitchFamily="18" charset="0"/>
            </a:endParaRPr>
          </a:p>
        </p:txBody>
      </p:sp>
      <p:pic>
        <p:nvPicPr>
          <p:cNvPr id="4" name="Immagin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192" y="2904785"/>
            <a:ext cx="4981661" cy="3144609"/>
          </a:xfrm>
          <a:prstGeom prst="rect">
            <a:avLst/>
          </a:prstGeom>
        </p:spPr>
      </p:pic>
    </p:spTree>
    <p:extLst>
      <p:ext uri="{BB962C8B-B14F-4D97-AF65-F5344CB8AC3E}">
        <p14:creationId xmlns:p14="http://schemas.microsoft.com/office/powerpoint/2010/main" val="1236258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4576715" cy="328954"/>
          </a:xfrm>
        </p:spPr>
        <p:txBody>
          <a:bodyPr>
            <a:normAutofit fontScale="90000"/>
          </a:bodyPr>
          <a:lstStyle/>
          <a:p>
            <a:r>
              <a:rPr lang="it-IT" b="1" dirty="0" smtClean="0">
                <a:solidFill>
                  <a:srgbClr val="C00000"/>
                </a:solidFill>
              </a:rPr>
              <a:t>Echi del tempo…</a:t>
            </a:r>
            <a:endParaRPr lang="it-IT" b="1" dirty="0">
              <a:solidFill>
                <a:srgbClr val="C00000"/>
              </a:solidFill>
            </a:endParaRPr>
          </a:p>
        </p:txBody>
      </p:sp>
      <p:sp>
        <p:nvSpPr>
          <p:cNvPr id="4" name="CasellaDiTesto 3"/>
          <p:cNvSpPr txBox="1"/>
          <p:nvPr/>
        </p:nvSpPr>
        <p:spPr>
          <a:xfrm>
            <a:off x="333185" y="850427"/>
            <a:ext cx="4979060" cy="830997"/>
          </a:xfrm>
          <a:prstGeom prst="rect">
            <a:avLst/>
          </a:prstGeom>
          <a:noFill/>
        </p:spPr>
        <p:txBody>
          <a:bodyPr wrap="square" rtlCol="0">
            <a:spAutoFit/>
          </a:bodyPr>
          <a:lstStyle/>
          <a:p>
            <a:r>
              <a:rPr lang="it-IT" sz="2400" i="1" dirty="0" smtClean="0"/>
              <a:t>“Il tempo è breve: chi insegue l’immenso perde l’attimo presente”</a:t>
            </a:r>
            <a:endParaRPr lang="it-IT" i="1" dirty="0"/>
          </a:p>
        </p:txBody>
      </p:sp>
      <p:sp>
        <p:nvSpPr>
          <p:cNvPr id="5" name="CasellaDiTesto 4"/>
          <p:cNvSpPr txBox="1"/>
          <p:nvPr/>
        </p:nvSpPr>
        <p:spPr>
          <a:xfrm>
            <a:off x="5121177" y="411116"/>
            <a:ext cx="3709151" cy="3046988"/>
          </a:xfrm>
          <a:prstGeom prst="rect">
            <a:avLst/>
          </a:prstGeom>
          <a:noFill/>
        </p:spPr>
        <p:txBody>
          <a:bodyPr wrap="square" rtlCol="0">
            <a:spAutoFit/>
          </a:bodyPr>
          <a:lstStyle/>
          <a:p>
            <a:r>
              <a:rPr lang="it-IT" sz="1600" dirty="0" smtClean="0">
                <a:latin typeface="Arial" panose="020B0604020202020204" pitchFamily="34" charset="0"/>
                <a:cs typeface="Arial" panose="020B0604020202020204" pitchFamily="34" charset="0"/>
              </a:rPr>
              <a:t>“Beviamo</a:t>
            </a:r>
            <a:r>
              <a:rPr lang="it-IT" sz="1600" dirty="0">
                <a:latin typeface="Arial" panose="020B0604020202020204" pitchFamily="34" charset="0"/>
                <a:cs typeface="Arial" panose="020B0604020202020204" pitchFamily="34" charset="0"/>
              </a:rPr>
              <a:t>, perché aspettare le lucerne? Breve il tempo.</a:t>
            </a:r>
          </a:p>
          <a:p>
            <a:r>
              <a:rPr lang="it-IT" sz="1600" dirty="0">
                <a:latin typeface="Arial" panose="020B0604020202020204" pitchFamily="34" charset="0"/>
                <a:cs typeface="Arial" panose="020B0604020202020204" pitchFamily="34" charset="0"/>
              </a:rPr>
              <a:t>O amato fanciullo, prendi le grandi tazze variopinte,</a:t>
            </a:r>
          </a:p>
          <a:p>
            <a:r>
              <a:rPr lang="it-IT" sz="1600" dirty="0">
                <a:latin typeface="Arial" panose="020B0604020202020204" pitchFamily="34" charset="0"/>
                <a:cs typeface="Arial" panose="020B0604020202020204" pitchFamily="34" charset="0"/>
              </a:rPr>
              <a:t>perché il figlio di Zeus e Sémele</a:t>
            </a:r>
          </a:p>
          <a:p>
            <a:r>
              <a:rPr lang="it-IT" sz="1600" dirty="0">
                <a:latin typeface="Arial" panose="020B0604020202020204" pitchFamily="34" charset="0"/>
                <a:cs typeface="Arial" panose="020B0604020202020204" pitchFamily="34" charset="0"/>
              </a:rPr>
              <a:t>diede agli uomini il vino</a:t>
            </a:r>
          </a:p>
          <a:p>
            <a:r>
              <a:rPr lang="it-IT" sz="1600" dirty="0">
                <a:latin typeface="Arial" panose="020B0604020202020204" pitchFamily="34" charset="0"/>
                <a:cs typeface="Arial" panose="020B0604020202020204" pitchFamily="34" charset="0"/>
              </a:rPr>
              <a:t>per dimenticare i dolori.</a:t>
            </a:r>
          </a:p>
          <a:p>
            <a:r>
              <a:rPr lang="it-IT" sz="1600" dirty="0">
                <a:latin typeface="Arial" panose="020B0604020202020204" pitchFamily="34" charset="0"/>
                <a:cs typeface="Arial" panose="020B0604020202020204" pitchFamily="34" charset="0"/>
              </a:rPr>
              <a:t>Versa due parti di acqua e una di vino;</a:t>
            </a:r>
          </a:p>
          <a:p>
            <a:r>
              <a:rPr lang="it-IT" sz="1600" dirty="0">
                <a:latin typeface="Arial" panose="020B0604020202020204" pitchFamily="34" charset="0"/>
                <a:cs typeface="Arial" panose="020B0604020202020204" pitchFamily="34" charset="0"/>
              </a:rPr>
              <a:t>e colma le tazze fino all’orlo:</a:t>
            </a:r>
          </a:p>
          <a:p>
            <a:r>
              <a:rPr lang="it-IT" sz="1600" dirty="0">
                <a:latin typeface="Arial" panose="020B0604020202020204" pitchFamily="34" charset="0"/>
                <a:cs typeface="Arial" panose="020B0604020202020204" pitchFamily="34" charset="0"/>
              </a:rPr>
              <a:t>e l’una segua subito </a:t>
            </a:r>
            <a:r>
              <a:rPr lang="it-IT" sz="1600" dirty="0" smtClean="0">
                <a:latin typeface="Arial" panose="020B0604020202020204" pitchFamily="34" charset="0"/>
                <a:cs typeface="Arial" panose="020B0604020202020204" pitchFamily="34" charset="0"/>
              </a:rPr>
              <a:t>l’altra” (…)</a:t>
            </a:r>
          </a:p>
          <a:p>
            <a:pPr algn="r"/>
            <a:endParaRPr lang="it-IT" sz="1600" dirty="0" smtClean="0">
              <a:latin typeface="Arial" panose="020B0604020202020204" pitchFamily="34" charset="0"/>
              <a:cs typeface="Arial" panose="020B0604020202020204" pitchFamily="34" charset="0"/>
            </a:endParaRPr>
          </a:p>
          <a:p>
            <a:pPr algn="r"/>
            <a:r>
              <a:rPr lang="it-IT" sz="1600" dirty="0" smtClean="0">
                <a:latin typeface="Arial" panose="020B0604020202020204" pitchFamily="34" charset="0"/>
                <a:cs typeface="Arial" panose="020B0604020202020204" pitchFamily="34" charset="0"/>
              </a:rPr>
              <a:t>fr. 346, Alceo</a:t>
            </a:r>
            <a:endParaRPr lang="it-IT" sz="1600" dirty="0">
              <a:latin typeface="Arial" panose="020B0604020202020204" pitchFamily="34" charset="0"/>
              <a:cs typeface="Arial" panose="020B0604020202020204" pitchFamily="34" charset="0"/>
            </a:endParaRPr>
          </a:p>
        </p:txBody>
      </p:sp>
      <p:sp>
        <p:nvSpPr>
          <p:cNvPr id="6" name="CasellaDiTesto 5"/>
          <p:cNvSpPr txBox="1"/>
          <p:nvPr/>
        </p:nvSpPr>
        <p:spPr>
          <a:xfrm>
            <a:off x="2650632" y="3642940"/>
            <a:ext cx="5792616" cy="3046988"/>
          </a:xfrm>
          <a:prstGeom prst="rect">
            <a:avLst/>
          </a:prstGeom>
          <a:noFill/>
        </p:spPr>
        <p:txBody>
          <a:bodyPr wrap="square" rtlCol="0">
            <a:spAutoFit/>
          </a:bodyPr>
          <a:lstStyle/>
          <a:p>
            <a:r>
              <a:rPr lang="it-IT" sz="1600" dirty="0">
                <a:latin typeface="Arial" panose="020B0604020202020204" pitchFamily="34" charset="0"/>
                <a:cs typeface="Arial" panose="020B0604020202020204" pitchFamily="34" charset="0"/>
              </a:rPr>
              <a:t>Tu non cercare, </a:t>
            </a:r>
            <a:r>
              <a:rPr lang="it-IT" sz="1600" dirty="0" smtClean="0">
                <a:latin typeface="Arial" panose="020B0604020202020204" pitchFamily="34" charset="0"/>
                <a:cs typeface="Arial" panose="020B0604020202020204" pitchFamily="34" charset="0"/>
              </a:rPr>
              <a:t>saperlo </a:t>
            </a:r>
            <a:r>
              <a:rPr lang="it-IT" sz="1600" dirty="0">
                <a:latin typeface="Arial" panose="020B0604020202020204" pitchFamily="34" charset="0"/>
                <a:cs typeface="Arial" panose="020B0604020202020204" pitchFamily="34" charset="0"/>
              </a:rPr>
              <a:t>è peccato, qual fine a </a:t>
            </a:r>
            <a:r>
              <a:rPr lang="it-IT" sz="1600" dirty="0" smtClean="0">
                <a:latin typeface="Arial" panose="020B0604020202020204" pitchFamily="34" charset="0"/>
                <a:cs typeface="Arial" panose="020B0604020202020204" pitchFamily="34" charset="0"/>
              </a:rPr>
              <a:t>me, quale </a:t>
            </a:r>
            <a:r>
              <a:rPr lang="it-IT" sz="1600" dirty="0">
                <a:latin typeface="Arial" panose="020B0604020202020204" pitchFamily="34" charset="0"/>
                <a:cs typeface="Arial" panose="020B0604020202020204" pitchFamily="34" charset="0"/>
              </a:rPr>
              <a:t>a te </a:t>
            </a:r>
            <a:endParaRPr lang="it-IT" sz="1600" dirty="0" smtClean="0">
              <a:latin typeface="Arial" panose="020B0604020202020204" pitchFamily="34" charset="0"/>
              <a:cs typeface="Arial" panose="020B0604020202020204" pitchFamily="34" charset="0"/>
            </a:endParaRPr>
          </a:p>
          <a:p>
            <a:r>
              <a:rPr lang="it-IT" sz="1600" dirty="0" smtClean="0">
                <a:latin typeface="Arial" panose="020B0604020202020204" pitchFamily="34" charset="0"/>
                <a:cs typeface="Arial" panose="020B0604020202020204" pitchFamily="34" charset="0"/>
              </a:rPr>
              <a:t>Gli </a:t>
            </a:r>
            <a:r>
              <a:rPr lang="it-IT" sz="1600" dirty="0">
                <a:latin typeface="Arial" panose="020B0604020202020204" pitchFamily="34" charset="0"/>
                <a:cs typeface="Arial" panose="020B0604020202020204" pitchFamily="34" charset="0"/>
              </a:rPr>
              <a:t>dei han destinato, Leuconoe, e non tentare gli oroscopi </a:t>
            </a:r>
            <a:endParaRPr lang="it-IT" sz="1600" dirty="0" smtClean="0">
              <a:latin typeface="Arial" panose="020B0604020202020204" pitchFamily="34" charset="0"/>
              <a:cs typeface="Arial" panose="020B0604020202020204" pitchFamily="34" charset="0"/>
            </a:endParaRPr>
          </a:p>
          <a:p>
            <a:r>
              <a:rPr lang="it-IT" sz="1600" dirty="0" smtClean="0">
                <a:latin typeface="Arial" panose="020B0604020202020204" pitchFamily="34" charset="0"/>
                <a:cs typeface="Arial" panose="020B0604020202020204" pitchFamily="34" charset="0"/>
              </a:rPr>
              <a:t>Babilonesi</a:t>
            </a:r>
            <a:r>
              <a:rPr lang="it-IT" sz="1600" dirty="0">
                <a:latin typeface="Arial" panose="020B0604020202020204" pitchFamily="34" charset="0"/>
                <a:cs typeface="Arial" panose="020B0604020202020204" pitchFamily="34" charset="0"/>
              </a:rPr>
              <a:t>. </a:t>
            </a:r>
            <a:endParaRPr lang="it-IT" sz="1600" dirty="0" smtClean="0">
              <a:latin typeface="Arial" panose="020B0604020202020204" pitchFamily="34" charset="0"/>
              <a:cs typeface="Arial" panose="020B0604020202020204" pitchFamily="34" charset="0"/>
            </a:endParaRPr>
          </a:p>
          <a:p>
            <a:r>
              <a:rPr lang="it-IT" sz="1600" dirty="0" smtClean="0">
                <a:latin typeface="Arial" panose="020B0604020202020204" pitchFamily="34" charset="0"/>
                <a:cs typeface="Arial" panose="020B0604020202020204" pitchFamily="34" charset="0"/>
              </a:rPr>
              <a:t>Come </a:t>
            </a:r>
            <a:r>
              <a:rPr lang="it-IT" sz="1600" dirty="0">
                <a:latin typeface="Arial" panose="020B0604020202020204" pitchFamily="34" charset="0"/>
                <a:cs typeface="Arial" panose="020B0604020202020204" pitchFamily="34" charset="0"/>
              </a:rPr>
              <a:t>meglio, tutto ciò che sarà, sopportarlo! </a:t>
            </a:r>
            <a:endParaRPr lang="it-IT" sz="1600" dirty="0" smtClean="0">
              <a:latin typeface="Arial" panose="020B0604020202020204" pitchFamily="34" charset="0"/>
              <a:cs typeface="Arial" panose="020B0604020202020204" pitchFamily="34" charset="0"/>
            </a:endParaRPr>
          </a:p>
          <a:p>
            <a:r>
              <a:rPr lang="it-IT" sz="1600" dirty="0" smtClean="0">
                <a:latin typeface="Arial" panose="020B0604020202020204" pitchFamily="34" charset="0"/>
                <a:cs typeface="Arial" panose="020B0604020202020204" pitchFamily="34" charset="0"/>
              </a:rPr>
              <a:t>Siano </a:t>
            </a:r>
            <a:r>
              <a:rPr lang="it-IT" sz="1600" dirty="0">
                <a:latin typeface="Arial" panose="020B0604020202020204" pitchFamily="34" charset="0"/>
                <a:cs typeface="Arial" panose="020B0604020202020204" pitchFamily="34" charset="0"/>
              </a:rPr>
              <a:t>molti gli inverti assegnati da Giove, o sia l’ultimo questo Che ora strema il mare Tirreno su scogliere corrose, </a:t>
            </a:r>
            <a:endParaRPr lang="it-IT" sz="1600" dirty="0" smtClean="0">
              <a:latin typeface="Arial" panose="020B0604020202020204" pitchFamily="34" charset="0"/>
              <a:cs typeface="Arial" panose="020B0604020202020204" pitchFamily="34" charset="0"/>
            </a:endParaRPr>
          </a:p>
          <a:p>
            <a:r>
              <a:rPr lang="it-IT" sz="1600" dirty="0" smtClean="0">
                <a:latin typeface="Arial" panose="020B0604020202020204" pitchFamily="34" charset="0"/>
                <a:cs typeface="Arial" panose="020B0604020202020204" pitchFamily="34" charset="0"/>
              </a:rPr>
              <a:t>sii </a:t>
            </a:r>
            <a:r>
              <a:rPr lang="it-IT" sz="1600" dirty="0">
                <a:latin typeface="Arial" panose="020B0604020202020204" pitchFamily="34" charset="0"/>
                <a:cs typeface="Arial" panose="020B0604020202020204" pitchFamily="34" charset="0"/>
              </a:rPr>
              <a:t>saggia, filtra i vini, e dallo spazio tuo breve </a:t>
            </a:r>
            <a:endParaRPr lang="it-IT" sz="1600" dirty="0" smtClean="0">
              <a:latin typeface="Arial" panose="020B0604020202020204" pitchFamily="34" charset="0"/>
              <a:cs typeface="Arial" panose="020B0604020202020204" pitchFamily="34" charset="0"/>
            </a:endParaRPr>
          </a:p>
          <a:p>
            <a:r>
              <a:rPr lang="it-IT" sz="1600" dirty="0" smtClean="0">
                <a:latin typeface="Arial" panose="020B0604020202020204" pitchFamily="34" charset="0"/>
                <a:cs typeface="Arial" panose="020B0604020202020204" pitchFamily="34" charset="0"/>
              </a:rPr>
              <a:t>recidi </a:t>
            </a:r>
            <a:r>
              <a:rPr lang="it-IT" sz="1600" dirty="0">
                <a:latin typeface="Arial" panose="020B0604020202020204" pitchFamily="34" charset="0"/>
                <a:cs typeface="Arial" panose="020B0604020202020204" pitchFamily="34" charset="0"/>
              </a:rPr>
              <a:t>la lunga speranza. Mentre parliamo, sarà già fuggito </a:t>
            </a:r>
            <a:r>
              <a:rPr lang="it-IT" sz="1600" dirty="0" smtClean="0">
                <a:latin typeface="Arial" panose="020B0604020202020204" pitchFamily="34" charset="0"/>
                <a:cs typeface="Arial" panose="020B0604020202020204" pitchFamily="34" charset="0"/>
              </a:rPr>
              <a:t>inesorabile </a:t>
            </a:r>
            <a:r>
              <a:rPr lang="it-IT" sz="1600" dirty="0">
                <a:latin typeface="Arial" panose="020B0604020202020204" pitchFamily="34" charset="0"/>
                <a:cs typeface="Arial" panose="020B0604020202020204" pitchFamily="34" charset="0"/>
              </a:rPr>
              <a:t>il tempo. Cogli ogni giorno che viene, </a:t>
            </a:r>
            <a:endParaRPr lang="it-IT" sz="1600" dirty="0" smtClean="0">
              <a:latin typeface="Arial" panose="020B0604020202020204" pitchFamily="34" charset="0"/>
              <a:cs typeface="Arial" panose="020B0604020202020204" pitchFamily="34" charset="0"/>
            </a:endParaRPr>
          </a:p>
          <a:p>
            <a:r>
              <a:rPr lang="it-IT" sz="1600" dirty="0" smtClean="0">
                <a:latin typeface="Arial" panose="020B0604020202020204" pitchFamily="34" charset="0"/>
                <a:cs typeface="Arial" panose="020B0604020202020204" pitchFamily="34" charset="0"/>
              </a:rPr>
              <a:t>senza </a:t>
            </a:r>
            <a:r>
              <a:rPr lang="it-IT" sz="1600" dirty="0">
                <a:latin typeface="Arial" panose="020B0604020202020204" pitchFamily="34" charset="0"/>
                <a:cs typeface="Arial" panose="020B0604020202020204" pitchFamily="34" charset="0"/>
              </a:rPr>
              <a:t>farti illusioni sul domani. </a:t>
            </a:r>
            <a:endParaRPr lang="it-IT" sz="1600" dirty="0" smtClean="0">
              <a:latin typeface="Arial" panose="020B0604020202020204" pitchFamily="34" charset="0"/>
              <a:cs typeface="Arial" panose="020B0604020202020204" pitchFamily="34" charset="0"/>
            </a:endParaRPr>
          </a:p>
          <a:p>
            <a:pPr algn="r"/>
            <a:r>
              <a:rPr lang="it-IT" sz="1600" dirty="0" smtClean="0">
                <a:latin typeface="Arial" panose="020B0604020202020204" pitchFamily="34" charset="0"/>
                <a:cs typeface="Arial" panose="020B0604020202020204" pitchFamily="34" charset="0"/>
              </a:rPr>
              <a:t>Odi 1-11, libro I, Carmina, Orazio</a:t>
            </a:r>
          </a:p>
          <a:p>
            <a:pPr algn="r"/>
            <a:r>
              <a:rPr lang="it-IT" sz="1600" dirty="0" smtClean="0">
                <a:latin typeface="Arial" panose="020B0604020202020204" pitchFamily="34" charset="0"/>
                <a:cs typeface="Arial" panose="020B0604020202020204" pitchFamily="34" charset="0"/>
              </a:rPr>
              <a:t>trad. Alfonso Traina</a:t>
            </a:r>
            <a:endParaRPr lang="it-IT" sz="1600" dirty="0">
              <a:latin typeface="Arial" panose="020B0604020202020204" pitchFamily="34" charset="0"/>
              <a:cs typeface="Arial" panose="020B0604020202020204" pitchFamily="34" charset="0"/>
            </a:endParaRPr>
          </a:p>
        </p:txBody>
      </p:sp>
      <p:sp>
        <p:nvSpPr>
          <p:cNvPr id="8" name="Rettangolo 7"/>
          <p:cNvSpPr/>
          <p:nvPr/>
        </p:nvSpPr>
        <p:spPr>
          <a:xfrm>
            <a:off x="364632" y="1950349"/>
            <a:ext cx="4572000" cy="1569660"/>
          </a:xfrm>
          <a:prstGeom prst="rect">
            <a:avLst/>
          </a:prstGeom>
        </p:spPr>
        <p:txBody>
          <a:bodyPr>
            <a:spAutoFit/>
          </a:bodyPr>
          <a:lstStyle/>
          <a:p>
            <a:r>
              <a:rPr lang="it-IT" sz="1600" dirty="0" smtClean="0">
                <a:latin typeface="Arial" panose="020B0604020202020204" pitchFamily="34" charset="0"/>
                <a:cs typeface="Arial" panose="020B0604020202020204" pitchFamily="34" charset="0"/>
              </a:rPr>
              <a:t>“La </a:t>
            </a:r>
            <a:r>
              <a:rPr lang="it-IT" sz="1600" dirty="0">
                <a:latin typeface="Arial" panose="020B0604020202020204" pitchFamily="34" charset="0"/>
                <a:cs typeface="Arial" panose="020B0604020202020204" pitchFamily="34" charset="0"/>
              </a:rPr>
              <a:t>vita fugge, </a:t>
            </a:r>
            <a:r>
              <a:rPr lang="it-IT" sz="1600" dirty="0" smtClean="0">
                <a:latin typeface="Arial" panose="020B0604020202020204" pitchFamily="34" charset="0"/>
                <a:cs typeface="Arial" panose="020B0604020202020204" pitchFamily="34" charset="0"/>
              </a:rPr>
              <a:t>e non </a:t>
            </a:r>
            <a:r>
              <a:rPr lang="it-IT" sz="1600" dirty="0">
                <a:latin typeface="Arial" panose="020B0604020202020204" pitchFamily="34" charset="0"/>
                <a:cs typeface="Arial" panose="020B0604020202020204" pitchFamily="34" charset="0"/>
              </a:rPr>
              <a:t>s'arresta una hora,</a:t>
            </a:r>
          </a:p>
          <a:p>
            <a:r>
              <a:rPr lang="it-IT" sz="1600" dirty="0" smtClean="0">
                <a:latin typeface="Arial" panose="020B0604020202020204" pitchFamily="34" charset="0"/>
                <a:cs typeface="Arial" panose="020B0604020202020204" pitchFamily="34" charset="0"/>
              </a:rPr>
              <a:t>et </a:t>
            </a:r>
            <a:r>
              <a:rPr lang="it-IT" sz="1600" dirty="0">
                <a:latin typeface="Arial" panose="020B0604020202020204" pitchFamily="34" charset="0"/>
                <a:cs typeface="Arial" panose="020B0604020202020204" pitchFamily="34" charset="0"/>
              </a:rPr>
              <a:t>la morte vien dietro a gran giornate,</a:t>
            </a:r>
          </a:p>
          <a:p>
            <a:r>
              <a:rPr lang="it-IT" sz="1600" dirty="0" smtClean="0">
                <a:latin typeface="Arial" panose="020B0604020202020204" pitchFamily="34" charset="0"/>
                <a:cs typeface="Arial" panose="020B0604020202020204" pitchFamily="34" charset="0"/>
              </a:rPr>
              <a:t>et </a:t>
            </a:r>
            <a:r>
              <a:rPr lang="it-IT" sz="1600" dirty="0">
                <a:latin typeface="Arial" panose="020B0604020202020204" pitchFamily="34" charset="0"/>
                <a:cs typeface="Arial" panose="020B0604020202020204" pitchFamily="34" charset="0"/>
              </a:rPr>
              <a:t>le cose presenti et le passate</a:t>
            </a:r>
          </a:p>
          <a:p>
            <a:r>
              <a:rPr lang="it-IT" sz="1600" dirty="0">
                <a:latin typeface="Arial" panose="020B0604020202020204" pitchFamily="34" charset="0"/>
                <a:cs typeface="Arial" panose="020B0604020202020204" pitchFamily="34" charset="0"/>
              </a:rPr>
              <a:t>mi dànno guerra, et le future </a:t>
            </a:r>
            <a:r>
              <a:rPr lang="it-IT" sz="1600" dirty="0" smtClean="0">
                <a:latin typeface="Arial" panose="020B0604020202020204" pitchFamily="34" charset="0"/>
                <a:cs typeface="Arial" panose="020B0604020202020204" pitchFamily="34" charset="0"/>
              </a:rPr>
              <a:t>ancora” (…)</a:t>
            </a:r>
          </a:p>
          <a:p>
            <a:endParaRPr lang="it-IT" sz="1600" dirty="0">
              <a:latin typeface="Arial" panose="020B0604020202020204" pitchFamily="34" charset="0"/>
              <a:cs typeface="Arial" panose="020B0604020202020204" pitchFamily="34" charset="0"/>
            </a:endParaRPr>
          </a:p>
          <a:p>
            <a:pPr algn="r"/>
            <a:r>
              <a:rPr lang="it-IT" sz="1600" dirty="0" smtClean="0">
                <a:latin typeface="Arial" panose="020B0604020202020204" pitchFamily="34" charset="0"/>
                <a:cs typeface="Arial" panose="020B0604020202020204" pitchFamily="34" charset="0"/>
              </a:rPr>
              <a:t>272, Canzoniere, F. Petrarca</a:t>
            </a:r>
            <a:endParaRPr lang="it-IT" sz="1600" dirty="0">
              <a:latin typeface="Arial" panose="020B0604020202020204" pitchFamily="34" charset="0"/>
              <a:cs typeface="Arial" panose="020B0604020202020204" pitchFamily="34" charset="0"/>
            </a:endParaRPr>
          </a:p>
        </p:txBody>
      </p:sp>
      <p:pic>
        <p:nvPicPr>
          <p:cNvPr id="1026" name="Picture 2" descr="Risultati immagini per eurip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21107"/>
            <a:ext cx="2388358" cy="317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957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68475"/>
          </a:xfrm>
          <a:solidFill>
            <a:srgbClr val="C0504D"/>
          </a:solidFill>
        </p:spPr>
        <p:txBody>
          <a:bodyPr>
            <a:normAutofit fontScale="90000"/>
          </a:bodyPr>
          <a:lstStyle/>
          <a:p>
            <a:r>
              <a:rPr lang="it-IT" dirty="0" smtClean="0">
                <a:latin typeface="Candara"/>
                <a:cs typeface="Candara"/>
              </a:rPr>
              <a:t>LA DONNA NELLA SOCIETÀ GRECA</a:t>
            </a:r>
            <a:endParaRPr lang="it-IT" dirty="0">
              <a:latin typeface="Candara"/>
              <a:cs typeface="Candara"/>
            </a:endParaRPr>
          </a:p>
        </p:txBody>
      </p:sp>
      <p:sp>
        <p:nvSpPr>
          <p:cNvPr id="3" name="CasellaDiTesto 2"/>
          <p:cNvSpPr txBox="1"/>
          <p:nvPr/>
        </p:nvSpPr>
        <p:spPr>
          <a:xfrm>
            <a:off x="457200" y="1483830"/>
            <a:ext cx="8229599" cy="3785652"/>
          </a:xfrm>
          <a:prstGeom prst="rect">
            <a:avLst/>
          </a:prstGeom>
          <a:noFill/>
        </p:spPr>
        <p:txBody>
          <a:bodyPr wrap="square" rtlCol="0">
            <a:spAutoFit/>
          </a:bodyPr>
          <a:lstStyle/>
          <a:p>
            <a:r>
              <a:rPr lang="it-IT" sz="2400" dirty="0" smtClean="0"/>
              <a:t>La forte presenza femminile nel teatro antico sembra essere in complessa contraddizione con quanto tramandano le fonti letterarie e interpretano i critici:</a:t>
            </a:r>
          </a:p>
          <a:p>
            <a:endParaRPr lang="it-IT" sz="2400" dirty="0"/>
          </a:p>
          <a:p>
            <a:pPr marL="285750" indent="-285750">
              <a:buFont typeface="Arial"/>
              <a:buChar char="•"/>
            </a:pPr>
            <a:r>
              <a:rPr lang="it-IT" sz="2400" dirty="0" smtClean="0"/>
              <a:t>Le donne greche vivono in una società patriarcale.</a:t>
            </a:r>
          </a:p>
          <a:p>
            <a:pPr marL="285750" indent="-285750">
              <a:buFont typeface="Arial"/>
              <a:buChar char="•"/>
            </a:pPr>
            <a:endParaRPr lang="it-IT" sz="2400" dirty="0"/>
          </a:p>
          <a:p>
            <a:pPr marL="285750" indent="-285750">
              <a:buFont typeface="Arial"/>
              <a:buChar char="•"/>
            </a:pPr>
            <a:r>
              <a:rPr lang="it-IT" sz="2400" dirty="0" smtClean="0"/>
              <a:t>Le donne virtuose rimangono in casa, non si adornano, non escono senza marito e non parlano ad altri uomini.</a:t>
            </a:r>
          </a:p>
          <a:p>
            <a:pPr marL="285750" indent="-285750">
              <a:buFont typeface="Arial"/>
              <a:buChar char="•"/>
            </a:pPr>
            <a:endParaRPr lang="it-IT" sz="2400" dirty="0"/>
          </a:p>
          <a:p>
            <a:pPr marL="285750" indent="-285750">
              <a:buFont typeface="Arial"/>
              <a:buChar char="•"/>
            </a:pPr>
            <a:r>
              <a:rPr lang="it-IT" sz="2400" dirty="0" smtClean="0"/>
              <a:t>Il loro unico ruolo è adempiere ai compiti di madre e moglie.</a:t>
            </a:r>
          </a:p>
        </p:txBody>
      </p:sp>
    </p:spTree>
    <p:extLst>
      <p:ext uri="{BB962C8B-B14F-4D97-AF65-F5344CB8AC3E}">
        <p14:creationId xmlns:p14="http://schemas.microsoft.com/office/powerpoint/2010/main" val="2770564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7674F19-55C1-4943-A16A-281DEF19A679}"/>
              </a:ext>
            </a:extLst>
          </p:cNvPr>
          <p:cNvSpPr>
            <a:spLocks noGrp="1"/>
          </p:cNvSpPr>
          <p:nvPr>
            <p:ph type="ctrTitle"/>
          </p:nvPr>
        </p:nvSpPr>
        <p:spPr>
          <a:xfrm>
            <a:off x="1054916" y="73739"/>
            <a:ext cx="6858000" cy="949718"/>
          </a:xfrm>
        </p:spPr>
        <p:txBody>
          <a:bodyPr/>
          <a:lstStyle/>
          <a:p>
            <a:r>
              <a:rPr lang="it-IT" dirty="0">
                <a:latin typeface="Monotype Corsiva" panose="03010101010201010101" pitchFamily="66" charset="0"/>
              </a:rPr>
              <a:t>Donne, non stereotipi!</a:t>
            </a:r>
          </a:p>
        </p:txBody>
      </p:sp>
      <p:sp>
        <p:nvSpPr>
          <p:cNvPr id="3" name="Sottotitolo 2">
            <a:extLst>
              <a:ext uri="{FF2B5EF4-FFF2-40B4-BE49-F238E27FC236}">
                <a16:creationId xmlns:a16="http://schemas.microsoft.com/office/drawing/2014/main" xmlns="" id="{EFA368B5-EBA4-4AFA-AC13-5EAD241A2D5E}"/>
              </a:ext>
            </a:extLst>
          </p:cNvPr>
          <p:cNvSpPr>
            <a:spLocks noGrp="1"/>
          </p:cNvSpPr>
          <p:nvPr>
            <p:ph type="subTitle" idx="1"/>
          </p:nvPr>
        </p:nvSpPr>
        <p:spPr>
          <a:xfrm>
            <a:off x="132126" y="5212397"/>
            <a:ext cx="4439874" cy="2170312"/>
          </a:xfrm>
        </p:spPr>
        <p:txBody>
          <a:bodyPr>
            <a:normAutofit/>
          </a:bodyPr>
          <a:lstStyle/>
          <a:p>
            <a:pPr marL="342900" indent="-342900">
              <a:buFont typeface="Arial" panose="020B0604020202020204" pitchFamily="34" charset="0"/>
              <a:buChar char="•"/>
            </a:pPr>
            <a:r>
              <a:rPr lang="it-IT" sz="1400" dirty="0">
                <a:solidFill>
                  <a:schemeClr val="tx1"/>
                </a:solidFill>
              </a:rPr>
              <a:t>Le fonti letterarie sono usate dagli storici moderni «pro» la teoria della segregazione e subordinazione sociale della donna.  </a:t>
            </a:r>
          </a:p>
          <a:p>
            <a:pPr marL="342900" indent="-342900">
              <a:buFont typeface="Arial" panose="020B0604020202020204" pitchFamily="34" charset="0"/>
              <a:buChar char="•"/>
            </a:pPr>
            <a:r>
              <a:rPr lang="it-IT" sz="1400" dirty="0">
                <a:solidFill>
                  <a:schemeClr val="tx1"/>
                </a:solidFill>
              </a:rPr>
              <a:t>Donna sposata capace di badare ai figli e di dirigere la casa: schiavitù o funzione positivamente riconosciuta dalla società?</a:t>
            </a:r>
          </a:p>
        </p:txBody>
      </p:sp>
      <p:pic>
        <p:nvPicPr>
          <p:cNvPr id="5" name="Immagine 4">
            <a:extLst>
              <a:ext uri="{FF2B5EF4-FFF2-40B4-BE49-F238E27FC236}">
                <a16:creationId xmlns:a16="http://schemas.microsoft.com/office/drawing/2014/main" xmlns="" id="{0F13398A-7AD0-4C4F-93E9-21BCB264A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01" y="1878696"/>
            <a:ext cx="1886230" cy="2298732"/>
          </a:xfrm>
          <a:prstGeom prst="rect">
            <a:avLst/>
          </a:prstGeom>
        </p:spPr>
      </p:pic>
      <p:pic>
        <p:nvPicPr>
          <p:cNvPr id="7" name="Immagine 6">
            <a:extLst>
              <a:ext uri="{FF2B5EF4-FFF2-40B4-BE49-F238E27FC236}">
                <a16:creationId xmlns:a16="http://schemas.microsoft.com/office/drawing/2014/main" xmlns="" id="{BF0E1FFC-94B5-4078-B6FF-7B6B42AE5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012" y="1838569"/>
            <a:ext cx="1828800" cy="2438400"/>
          </a:xfrm>
          <a:prstGeom prst="rect">
            <a:avLst/>
          </a:prstGeom>
        </p:spPr>
      </p:pic>
      <p:cxnSp>
        <p:nvCxnSpPr>
          <p:cNvPr id="12" name="Connettore diritto 11">
            <a:extLst>
              <a:ext uri="{FF2B5EF4-FFF2-40B4-BE49-F238E27FC236}">
                <a16:creationId xmlns:a16="http://schemas.microsoft.com/office/drawing/2014/main" xmlns="" id="{7A59A2CA-0236-47C9-AE62-39AEF311895B}"/>
              </a:ext>
            </a:extLst>
          </p:cNvPr>
          <p:cNvCxnSpPr/>
          <p:nvPr/>
        </p:nvCxnSpPr>
        <p:spPr>
          <a:xfrm>
            <a:off x="1248016" y="4180334"/>
            <a:ext cx="0" cy="40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xmlns="" id="{77B3D077-DB47-4217-9FDA-8D767F0B6CE7}"/>
              </a:ext>
            </a:extLst>
          </p:cNvPr>
          <p:cNvCxnSpPr/>
          <p:nvPr/>
        </p:nvCxnSpPr>
        <p:spPr>
          <a:xfrm>
            <a:off x="3462401" y="4180334"/>
            <a:ext cx="0" cy="40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xmlns="" id="{B80E348D-282D-4821-8BE6-720EDEDFEF89}"/>
              </a:ext>
            </a:extLst>
          </p:cNvPr>
          <p:cNvCxnSpPr/>
          <p:nvPr/>
        </p:nvCxnSpPr>
        <p:spPr>
          <a:xfrm>
            <a:off x="1248016" y="4588778"/>
            <a:ext cx="22080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xmlns="" id="{D3D1BE25-279E-4B6A-B84A-E2CBC475551E}"/>
              </a:ext>
            </a:extLst>
          </p:cNvPr>
          <p:cNvCxnSpPr>
            <a:cxnSpLocks/>
          </p:cNvCxnSpPr>
          <p:nvPr/>
        </p:nvCxnSpPr>
        <p:spPr>
          <a:xfrm>
            <a:off x="2262035" y="4588778"/>
            <a:ext cx="0" cy="617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xmlns="" id="{38666BC8-8815-45EC-A147-B87524AB96A7}"/>
              </a:ext>
            </a:extLst>
          </p:cNvPr>
          <p:cNvCxnSpPr>
            <a:cxnSpLocks/>
          </p:cNvCxnSpPr>
          <p:nvPr/>
        </p:nvCxnSpPr>
        <p:spPr>
          <a:xfrm>
            <a:off x="6883167" y="4121608"/>
            <a:ext cx="0" cy="1084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xmlns="" id="{92733498-084F-4826-9C3B-343B756D108D}"/>
              </a:ext>
            </a:extLst>
          </p:cNvPr>
          <p:cNvSpPr txBox="1"/>
          <p:nvPr/>
        </p:nvSpPr>
        <p:spPr>
          <a:xfrm>
            <a:off x="390091" y="3489821"/>
            <a:ext cx="600998" cy="369332"/>
          </a:xfrm>
          <a:prstGeom prst="rect">
            <a:avLst/>
          </a:prstGeom>
          <a:noFill/>
        </p:spPr>
        <p:txBody>
          <a:bodyPr wrap="square" rtlCol="0">
            <a:spAutoFit/>
          </a:bodyPr>
          <a:lstStyle/>
          <a:p>
            <a:endParaRPr lang="it-IT" dirty="0"/>
          </a:p>
        </p:txBody>
      </p:sp>
      <p:sp>
        <p:nvSpPr>
          <p:cNvPr id="31" name="CasellaDiTesto 30">
            <a:extLst>
              <a:ext uri="{FF2B5EF4-FFF2-40B4-BE49-F238E27FC236}">
                <a16:creationId xmlns:a16="http://schemas.microsoft.com/office/drawing/2014/main" xmlns="" id="{0455E31E-E2F4-4D84-84E3-7E0F4FAFE84D}"/>
              </a:ext>
            </a:extLst>
          </p:cNvPr>
          <p:cNvSpPr txBox="1"/>
          <p:nvPr/>
        </p:nvSpPr>
        <p:spPr>
          <a:xfrm>
            <a:off x="5004049" y="5206587"/>
            <a:ext cx="4007825" cy="1169551"/>
          </a:xfrm>
          <a:prstGeom prst="rect">
            <a:avLst/>
          </a:prstGeom>
          <a:noFill/>
        </p:spPr>
        <p:txBody>
          <a:bodyPr wrap="square" rtlCol="0">
            <a:spAutoFit/>
          </a:bodyPr>
          <a:lstStyle/>
          <a:p>
            <a:pPr marL="285750" indent="-285750">
              <a:buFont typeface="Arial" panose="020B0604020202020204" pitchFamily="34" charset="0"/>
              <a:buChar char="•"/>
            </a:pPr>
            <a:r>
              <a:rPr lang="it-IT" sz="1400" dirty="0"/>
              <a:t>Dopo i movimenti femministi degli anni ‘70, ci </a:t>
            </a:r>
            <a:r>
              <a:rPr lang="it-IT" sz="1400" dirty="0" smtClean="0"/>
              <a:t>si concentra sull’eliminazione delle  differenze tra generi e si afferma l’idea secondo la quale la donna è in grado di autodefinirsi senza il bisogno di un uomo alle spalle. </a:t>
            </a:r>
            <a:endParaRPr lang="it-IT" sz="1400" dirty="0"/>
          </a:p>
        </p:txBody>
      </p:sp>
      <p:sp>
        <p:nvSpPr>
          <p:cNvPr id="33" name="CasellaDiTesto 32">
            <a:extLst>
              <a:ext uri="{FF2B5EF4-FFF2-40B4-BE49-F238E27FC236}">
                <a16:creationId xmlns:a16="http://schemas.microsoft.com/office/drawing/2014/main" xmlns="" id="{EF28EA4F-1D01-4B04-9317-B3BE0BB25D91}"/>
              </a:ext>
            </a:extLst>
          </p:cNvPr>
          <p:cNvSpPr txBox="1"/>
          <p:nvPr/>
        </p:nvSpPr>
        <p:spPr>
          <a:xfrm>
            <a:off x="1308683" y="1356275"/>
            <a:ext cx="3793921" cy="369332"/>
          </a:xfrm>
          <a:prstGeom prst="rect">
            <a:avLst/>
          </a:prstGeom>
          <a:noFill/>
        </p:spPr>
        <p:txBody>
          <a:bodyPr wrap="square" rtlCol="0">
            <a:spAutoFit/>
          </a:bodyPr>
          <a:lstStyle/>
          <a:p>
            <a:r>
              <a:rPr lang="it-IT" dirty="0">
                <a:latin typeface="Monotype Corsiva" panose="03010101010201010101" pitchFamily="66" charset="0"/>
              </a:rPr>
              <a:t>Dal V secolo agli anni ‘60….</a:t>
            </a:r>
          </a:p>
        </p:txBody>
      </p:sp>
      <p:pic>
        <p:nvPicPr>
          <p:cNvPr id="35" name="Immagine 34">
            <a:extLst>
              <a:ext uri="{FF2B5EF4-FFF2-40B4-BE49-F238E27FC236}">
                <a16:creationId xmlns:a16="http://schemas.microsoft.com/office/drawing/2014/main" xmlns="" id="{04056E69-EB4E-423D-B126-AA8B0F29E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929" y="1453278"/>
            <a:ext cx="3186113" cy="2724150"/>
          </a:xfrm>
          <a:prstGeom prst="rect">
            <a:avLst/>
          </a:prstGeom>
        </p:spPr>
      </p:pic>
    </p:spTree>
    <p:extLst>
      <p:ext uri="{BB962C8B-B14F-4D97-AF65-F5344CB8AC3E}">
        <p14:creationId xmlns:p14="http://schemas.microsoft.com/office/powerpoint/2010/main" val="2230394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1143</TotalTime>
  <Words>2923</Words>
  <Application>Microsoft Office PowerPoint</Application>
  <PresentationFormat>Presentazione su schermo (4:3)</PresentationFormat>
  <Paragraphs>327</Paragraphs>
  <Slides>27</Slides>
  <Notes>3</Notes>
  <HiddenSlides>0</HiddenSlides>
  <MMClips>0</MMClips>
  <ScaleCrop>false</ScaleCrop>
  <HeadingPairs>
    <vt:vector size="4" baseType="variant">
      <vt:variant>
        <vt:lpstr>Tema</vt:lpstr>
      </vt:variant>
      <vt:variant>
        <vt:i4>1</vt:i4>
      </vt:variant>
      <vt:variant>
        <vt:lpstr>Titoli diapositive</vt:lpstr>
      </vt:variant>
      <vt:variant>
        <vt:i4>27</vt:i4>
      </vt:variant>
    </vt:vector>
  </HeadingPairs>
  <TitlesOfParts>
    <vt:vector size="28" baseType="lpstr">
      <vt:lpstr>Tema di Office</vt:lpstr>
      <vt:lpstr>Presentazione standard di PowerPoint</vt:lpstr>
      <vt:lpstr>Presentazione standard di PowerPoint</vt:lpstr>
      <vt:lpstr>Agamennone</vt:lpstr>
      <vt:lpstr>Elettra</vt:lpstr>
      <vt:lpstr>Presentazione standard di PowerPoint</vt:lpstr>
      <vt:lpstr>Le Baccanti</vt:lpstr>
      <vt:lpstr>Echi del tempo…</vt:lpstr>
      <vt:lpstr>LA DONNA NELLA SOCIETÀ GRECA</vt:lpstr>
      <vt:lpstr>Donne, non stereotipi!</vt:lpstr>
      <vt:lpstr>Le protagoniste tragiche</vt:lpstr>
      <vt:lpstr>Presentazione standard di PowerPoint</vt:lpstr>
      <vt:lpstr>Presentazione standard di PowerPoint</vt:lpstr>
      <vt:lpstr>Presentazione standard di PowerPoint</vt:lpstr>
      <vt:lpstr>Echi dal futuro…</vt:lpstr>
      <vt:lpstr>Presentazione standard di PowerPoint</vt:lpstr>
      <vt:lpstr>Presentazione standard di PowerPoint</vt:lpstr>
      <vt:lpstr>IL RUOLO DEGLI DEI</vt:lpstr>
      <vt:lpstr>LA RELIGIOSITÀ NELL’AGAMENNONE DI ESCHILO</vt:lpstr>
      <vt:lpstr>LA RELIGIOSITÀ NELL’ELETTRA DI SOFOCLE</vt:lpstr>
      <vt:lpstr>LA RELIGIOSITÀ NELLE BACCANTI DI EURIPIDE</vt:lpstr>
      <vt:lpstr>GLI STUDI</vt:lpstr>
      <vt:lpstr>L'OMICIDIO NELLE TRE TRAGEDIE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studio legale compagno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TRAGEDIA GRECA</dc:title>
  <dc:creator>arcangelo guzzo</dc:creator>
  <cp:lastModifiedBy>usr_portatile</cp:lastModifiedBy>
  <cp:revision>112</cp:revision>
  <dcterms:created xsi:type="dcterms:W3CDTF">2017-11-02T14:15:01Z</dcterms:created>
  <dcterms:modified xsi:type="dcterms:W3CDTF">2017-11-20T14:02:45Z</dcterms:modified>
</cp:coreProperties>
</file>