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  <a:srgbClr val="00CC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5CA1B-06FE-4C56-AEDC-9FFD9A3207C7}" type="datetimeFigureOut">
              <a:rPr lang="it-IT" smtClean="0"/>
              <a:pPr/>
              <a:t>09/06/2016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FA06-194A-442D-B790-51B292D50A5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ln>
                  <a:solidFill>
                    <a:srgbClr val="00B05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Il mondo delle piante</a:t>
            </a:r>
            <a:r>
              <a:rPr lang="it-IT" sz="4000" dirty="0" smtClean="0"/>
              <a:t/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2736304"/>
          </a:xfrm>
        </p:spPr>
        <p:txBody>
          <a:bodyPr>
            <a:noAutofit/>
          </a:bodyPr>
          <a:lstStyle/>
          <a:p>
            <a:r>
              <a:rPr lang="it-IT" dirty="0" smtClean="0">
                <a:solidFill>
                  <a:srgbClr val="003300"/>
                </a:solidFill>
              </a:rPr>
              <a:t>Giulia </a:t>
            </a:r>
            <a:r>
              <a:rPr lang="it-IT" dirty="0" err="1" smtClean="0">
                <a:solidFill>
                  <a:srgbClr val="003300"/>
                </a:solidFill>
              </a:rPr>
              <a:t>Baruti</a:t>
            </a:r>
            <a:r>
              <a:rPr lang="it-IT" dirty="0" smtClean="0">
                <a:solidFill>
                  <a:srgbClr val="003300"/>
                </a:solidFill>
              </a:rPr>
              <a:t/>
            </a:r>
            <a:br>
              <a:rPr lang="it-IT" dirty="0" smtClean="0">
                <a:solidFill>
                  <a:srgbClr val="003300"/>
                </a:solidFill>
              </a:rPr>
            </a:br>
            <a:r>
              <a:rPr lang="it-IT" dirty="0" smtClean="0">
                <a:solidFill>
                  <a:srgbClr val="003300"/>
                </a:solidFill>
              </a:rPr>
              <a:t>Federica </a:t>
            </a:r>
            <a:r>
              <a:rPr lang="it-IT" dirty="0" err="1" smtClean="0">
                <a:solidFill>
                  <a:srgbClr val="003300"/>
                </a:solidFill>
              </a:rPr>
              <a:t>Chiabrera</a:t>
            </a:r>
            <a:r>
              <a:rPr lang="it-IT" dirty="0" smtClean="0">
                <a:solidFill>
                  <a:srgbClr val="003300"/>
                </a:solidFill>
              </a:rPr>
              <a:t/>
            </a:r>
            <a:br>
              <a:rPr lang="it-IT" dirty="0" smtClean="0">
                <a:solidFill>
                  <a:srgbClr val="003300"/>
                </a:solidFill>
              </a:rPr>
            </a:br>
            <a:r>
              <a:rPr lang="it-IT" dirty="0" err="1" smtClean="0">
                <a:solidFill>
                  <a:srgbClr val="003300"/>
                </a:solidFill>
              </a:rPr>
              <a:t>Cluadia</a:t>
            </a:r>
            <a:r>
              <a:rPr lang="it-IT" dirty="0" smtClean="0">
                <a:solidFill>
                  <a:srgbClr val="003300"/>
                </a:solidFill>
              </a:rPr>
              <a:t> Mandara</a:t>
            </a:r>
            <a:br>
              <a:rPr lang="it-IT" dirty="0" smtClean="0">
                <a:solidFill>
                  <a:srgbClr val="003300"/>
                </a:solidFill>
              </a:rPr>
            </a:br>
            <a:r>
              <a:rPr lang="it-IT" dirty="0" smtClean="0">
                <a:solidFill>
                  <a:srgbClr val="003300"/>
                </a:solidFill>
              </a:rPr>
              <a:t>Gaia </a:t>
            </a:r>
            <a:r>
              <a:rPr lang="it-IT" dirty="0" err="1" smtClean="0">
                <a:solidFill>
                  <a:srgbClr val="003300"/>
                </a:solidFill>
              </a:rPr>
              <a:t>Mencarini</a:t>
            </a:r>
            <a:endParaRPr lang="it-IT" dirty="0" smtClean="0">
              <a:solidFill>
                <a:srgbClr val="003300"/>
              </a:solidFill>
            </a:endParaRPr>
          </a:p>
          <a:p>
            <a:r>
              <a:rPr lang="it-IT" dirty="0" smtClean="0">
                <a:solidFill>
                  <a:srgbClr val="003300"/>
                </a:solidFill>
              </a:rPr>
              <a:t>Giulia Severini</a:t>
            </a:r>
            <a:endParaRPr lang="it-IT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content-mxp1-1.xx.fbcdn.net/hphotos-xpl1/v/t34.0-12/12399039_538948436274693_2085130114_n.jpg?oh=cfc1c866561795da8d613e374ccc16d0&amp;oe=5678AD9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24" y="188640"/>
            <a:ext cx="2268252" cy="2835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8" name="Picture 4" descr="https://scontent-mxp1-1.xx.fbcdn.net/hphotos-xpl1/v/t34.0-12/12380012_538948796274657_852358353_n.jpg?oh=f6c6ea03bba373eae0bf8c175ef6d938&amp;oe=5678EE3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60648"/>
            <a:ext cx="2193708" cy="27363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0" name="Picture 6" descr="https://scontent-mxp1-1.xx.fbcdn.net/hphotos-xpt1/v/t34.0-12/10608815_538948949607975_1790664651_n.jpg?oh=60c38b448fe7fc488c0d564bbc5e34da&amp;oe=5678EA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b="20796"/>
          <a:stretch>
            <a:fillRect/>
          </a:stretch>
        </p:blipFill>
        <p:spPr bwMode="auto">
          <a:xfrm>
            <a:off x="3203848" y="3573016"/>
            <a:ext cx="2808312" cy="2965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2" name="Picture 8" descr="https://scontent-mxp1-1.xx.fbcdn.net/hphotos-xfp1/v/t34.0-12/12404506_538949139607956_633631585_n.jpg?oh=af7e65321bb6ad6f831b2713ae12c8b7&amp;oe=5678A44D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284984"/>
            <a:ext cx="2481988" cy="3309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4" name="Picture 10" descr="https://scontent-mxp1-1.xx.fbcdn.net/hphotos-xaf1/v/t34.0-12/10654040_538949179607952_494109_n.jpg?oh=d0c23c80be0b6d6743111c58cb982217&amp;oe=5679B35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3212976"/>
            <a:ext cx="2551460" cy="3401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56" name="Picture 12" descr="https://scontent-mxp1-1.xx.fbcdn.net/hphotos-xtp1/v/t34.0-12/12395366_538948659608004_1509844678_n.jpg?oh=432670c317b178b0af5f808103f2f367&amp;oe=5678F56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260648"/>
            <a:ext cx="2517743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asellaDiTesto 10"/>
          <p:cNvSpPr txBox="1"/>
          <p:nvPr/>
        </p:nvSpPr>
        <p:spPr>
          <a:xfrm>
            <a:off x="2483768" y="299695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itchFamily="66" charset="0"/>
              </a:rPr>
              <a:t>(tocca l’immagine per aprire)</a:t>
            </a:r>
            <a:endParaRPr lang="it-IT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content-mxp1-1.xx.fbcdn.net/hphotos-xpl1/v/t34.0-12/12399039_538948436274693_2085130114_n.jpg?oh=cfc1c866561795da8d613e374ccc16d0&amp;oe=5678AD9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r="17722" b="16599"/>
          <a:stretch>
            <a:fillRect/>
          </a:stretch>
        </p:blipFill>
        <p:spPr bwMode="auto">
          <a:xfrm>
            <a:off x="5580112" y="188640"/>
            <a:ext cx="3304524" cy="3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179512" y="836712"/>
            <a:ext cx="2664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CHIAVE DICOTOMICA:</a:t>
            </a:r>
          </a:p>
          <a:p>
            <a:r>
              <a:rPr lang="it-IT" b="1" dirty="0" smtClean="0"/>
              <a:t>-radicante nel suolo</a:t>
            </a:r>
          </a:p>
          <a:p>
            <a:r>
              <a:rPr lang="it-IT" b="1" dirty="0" smtClean="0"/>
              <a:t>-legnosa</a:t>
            </a:r>
          </a:p>
          <a:p>
            <a:r>
              <a:rPr lang="it-IT" b="1" dirty="0" smtClean="0"/>
              <a:t>-sempre verde</a:t>
            </a:r>
          </a:p>
          <a:p>
            <a:r>
              <a:rPr lang="it-IT" b="1" dirty="0" smtClean="0"/>
              <a:t>-non lianosa</a:t>
            </a:r>
          </a:p>
          <a:p>
            <a:r>
              <a:rPr lang="it-IT" b="1" dirty="0" smtClean="0"/>
              <a:t>-aghiforme</a:t>
            </a:r>
          </a:p>
          <a:p>
            <a:r>
              <a:rPr lang="it-IT" b="1" dirty="0" smtClean="0"/>
              <a:t>-foglie composte</a:t>
            </a:r>
          </a:p>
          <a:p>
            <a:r>
              <a:rPr lang="it-IT" b="1" dirty="0" smtClean="0"/>
              <a:t>-a margine intero</a:t>
            </a:r>
          </a:p>
          <a:p>
            <a:pPr>
              <a:buFontTx/>
              <a:buChar char="-"/>
            </a:pPr>
            <a:r>
              <a:rPr lang="it-IT" b="1" dirty="0" smtClean="0"/>
              <a:t>Non spinosa</a:t>
            </a:r>
          </a:p>
          <a:p>
            <a:pPr>
              <a:buFontTx/>
              <a:buChar char="-"/>
            </a:pPr>
            <a:r>
              <a:rPr lang="it-IT" b="1" dirty="0" smtClean="0"/>
              <a:t> foglie opposte</a:t>
            </a:r>
          </a:p>
          <a:p>
            <a:pPr>
              <a:buFontTx/>
              <a:buChar char="-"/>
            </a:pPr>
            <a:r>
              <a:rPr lang="it-IT" b="1" dirty="0" smtClean="0"/>
              <a:t> non intera</a:t>
            </a:r>
          </a:p>
          <a:p>
            <a:pPr>
              <a:buFontTx/>
              <a:buChar char="-"/>
            </a:pPr>
            <a:r>
              <a:rPr lang="it-IT" b="1" dirty="0" smtClean="0"/>
              <a:t>Pennata</a:t>
            </a:r>
          </a:p>
          <a:p>
            <a:pPr>
              <a:buFontTx/>
              <a:buChar char="-"/>
            </a:pPr>
            <a:r>
              <a:rPr lang="it-IT" b="1" dirty="0" smtClean="0"/>
              <a:t>Senza petali</a:t>
            </a:r>
          </a:p>
          <a:p>
            <a:pPr>
              <a:buFontTx/>
              <a:buChar char="-"/>
            </a:pPr>
            <a:r>
              <a:rPr lang="it-IT" b="1" dirty="0" smtClean="0"/>
              <a:t>Non laticifera</a:t>
            </a:r>
          </a:p>
          <a:p>
            <a:pPr>
              <a:buFontTx/>
              <a:buChar char="-"/>
            </a:pPr>
            <a:r>
              <a:rPr lang="it-IT" b="1" dirty="0" smtClean="0"/>
              <a:t>Picciolata</a:t>
            </a:r>
          </a:p>
          <a:p>
            <a:pPr>
              <a:buFontTx/>
              <a:buChar char="-"/>
            </a:pPr>
            <a:r>
              <a:rPr lang="it-IT" b="1" dirty="0" smtClean="0"/>
              <a:t>Non sommersa</a:t>
            </a:r>
          </a:p>
          <a:p>
            <a:pPr>
              <a:buFontTx/>
              <a:buChar char="-"/>
            </a:pPr>
            <a:endParaRPr lang="it-IT" b="1" dirty="0"/>
          </a:p>
        </p:txBody>
      </p:sp>
      <p:pic>
        <p:nvPicPr>
          <p:cNvPr id="7172" name="Picture 4" descr="http://m.rgbimg.com/cache1nIvPr/users/l/lu/lusmi82/600/mixXl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3346744" cy="2220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5652120" y="414908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Famiglia: </a:t>
            </a:r>
            <a:r>
              <a:rPr lang="it-IT" dirty="0" err="1" smtClean="0">
                <a:latin typeface="Comic Sans MS" pitchFamily="66" charset="0"/>
              </a:rPr>
              <a:t>arecaceae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Habitat:</a:t>
            </a:r>
            <a:r>
              <a:rPr lang="it-IT" dirty="0" smtClean="0">
                <a:latin typeface="Comic Sans MS" pitchFamily="66" charset="0"/>
              </a:rPr>
              <a:t>Africa,Asia,Australia,Europa Meridionale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Frutto: </a:t>
            </a:r>
            <a:r>
              <a:rPr lang="it-IT" dirty="0" smtClean="0">
                <a:latin typeface="Comic Sans MS" pitchFamily="66" charset="0"/>
              </a:rPr>
              <a:t>dattero e cocco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Fiori: </a:t>
            </a:r>
            <a:r>
              <a:rPr lang="it-IT" dirty="0" smtClean="0">
                <a:latin typeface="Comic Sans MS" pitchFamily="66" charset="0"/>
              </a:rPr>
              <a:t>unisessuati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-468560" y="0"/>
            <a:ext cx="8229600" cy="1143000"/>
          </a:xfrm>
        </p:spPr>
        <p:txBody>
          <a:bodyPr>
            <a:noAutofit/>
          </a:bodyPr>
          <a:lstStyle/>
          <a:p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LA PALMA</a:t>
            </a:r>
          </a:p>
        </p:txBody>
      </p:sp>
      <p:sp>
        <p:nvSpPr>
          <p:cNvPr id="13" name="CasellaDiTesto 12">
            <a:hlinkClick r:id="rId5" action="ppaction://hlinksldjump"/>
          </p:cNvPr>
          <p:cNvSpPr txBox="1"/>
          <p:nvPr/>
        </p:nvSpPr>
        <p:spPr>
          <a:xfrm>
            <a:off x="7596336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indietro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5796136" cy="980728"/>
          </a:xfrm>
        </p:spPr>
        <p:txBody>
          <a:bodyPr>
            <a:noAutofit/>
          </a:bodyPr>
          <a:lstStyle/>
          <a:p>
            <a:pPr algn="l"/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“</a:t>
            </a:r>
            <a:r>
              <a:rPr lang="it-IT" sz="4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Pinus</a:t>
            </a:r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 </a:t>
            </a:r>
            <a:r>
              <a:rPr lang="it-IT" sz="4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strobus</a:t>
            </a:r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” 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908720"/>
            <a:ext cx="396044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/>
              <a:t>CHIAVE DICOTOMICA:</a:t>
            </a:r>
          </a:p>
          <a:p>
            <a:r>
              <a:rPr lang="it-IT" b="1" dirty="0" smtClean="0"/>
              <a:t>-legnosa</a:t>
            </a:r>
          </a:p>
          <a:p>
            <a:r>
              <a:rPr lang="it-IT" b="1" dirty="0" smtClean="0"/>
              <a:t>-sempreverde</a:t>
            </a:r>
          </a:p>
          <a:p>
            <a:r>
              <a:rPr lang="it-IT" b="1" dirty="0" smtClean="0"/>
              <a:t>-non lianosa</a:t>
            </a:r>
          </a:p>
          <a:p>
            <a:r>
              <a:rPr lang="it-IT" b="1" dirty="0" smtClean="0"/>
              <a:t>-aghiforme</a:t>
            </a:r>
          </a:p>
          <a:p>
            <a:r>
              <a:rPr lang="it-IT" b="1" dirty="0" smtClean="0"/>
              <a:t>-con clorofilla</a:t>
            </a:r>
          </a:p>
          <a:p>
            <a:r>
              <a:rPr lang="it-IT" b="1" dirty="0" smtClean="0"/>
              <a:t>-Frutto secco</a:t>
            </a:r>
          </a:p>
          <a:p>
            <a:r>
              <a:rPr lang="it-IT" b="1" dirty="0" smtClean="0"/>
              <a:t>-non sommersa</a:t>
            </a:r>
          </a:p>
        </p:txBody>
      </p:sp>
      <p:pic>
        <p:nvPicPr>
          <p:cNvPr id="17410" name="Picture 2" descr="https://scontent-mxp1-1.xx.fbcdn.net/hphotos-xfa1/v/t34.0-12/12395651_538948586274678_934614816_n.jpg?oh=fcea935cd72d408e3282841cfc6fef06&amp;oe=5678A6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00941"/>
            <a:ext cx="2771800" cy="3957059"/>
          </a:xfrm>
          <a:prstGeom prst="rect">
            <a:avLst/>
          </a:prstGeom>
          <a:noFill/>
        </p:spPr>
      </p:pic>
      <p:pic>
        <p:nvPicPr>
          <p:cNvPr id="17412" name="Picture 4" descr="https://scontent-mxp1-1.xx.fbcdn.net/hphotos-xlp1/v/t35.0-12/12398877_538948552941348_1747158793_o.jpg?oh=aa47c6db097dec782c75870c6f845eb3&amp;oe=5679D2B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6372200" cy="2924944"/>
          </a:xfrm>
          <a:prstGeom prst="rect">
            <a:avLst/>
          </a:prstGeom>
          <a:noFill/>
        </p:spPr>
      </p:pic>
      <p:pic>
        <p:nvPicPr>
          <p:cNvPr id="17414" name="Picture 6" descr="https://scontent-mxp1-1.xx.fbcdn.net/hphotos-xft1/v/t34.0-12/1974424_538948466274690_51844783_n.jpg?oh=b2412724af43f5b326f109f3ae8b7955&amp;oe=56789F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0"/>
            <a:ext cx="2771800" cy="2924944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3923928" y="1052736"/>
            <a:ext cx="216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Famiglia: </a:t>
            </a:r>
            <a:r>
              <a:rPr lang="it-IT" dirty="0" err="1" smtClean="0">
                <a:latin typeface="Comic Sans MS" pitchFamily="66" charset="0"/>
              </a:rPr>
              <a:t>Pinaceae</a:t>
            </a:r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Habitat: </a:t>
            </a:r>
            <a:r>
              <a:rPr lang="it-IT" dirty="0" smtClean="0">
                <a:latin typeface="Comic Sans MS" pitchFamily="66" charset="0"/>
              </a:rPr>
              <a:t>nord America, Europa, Polonia,Repubblica Ceca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Frutto: </a:t>
            </a:r>
            <a:r>
              <a:rPr lang="it-IT" dirty="0" smtClean="0">
                <a:latin typeface="Comic Sans MS" pitchFamily="66" charset="0"/>
              </a:rPr>
              <a:t>pigne</a:t>
            </a:r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Fiori: </a:t>
            </a:r>
            <a:r>
              <a:rPr lang="it-IT" dirty="0" smtClean="0">
                <a:latin typeface="Comic Sans MS" pitchFamily="66" charset="0"/>
              </a:rPr>
              <a:t>monoica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76056" y="342900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hlinkClick r:id="rId5" action="ppaction://hlinksldjump"/>
              </a:rPr>
              <a:t>indietro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”L’attaccamani”</a:t>
            </a:r>
          </a:p>
        </p:txBody>
      </p:sp>
      <p:pic>
        <p:nvPicPr>
          <p:cNvPr id="18434" name="Picture 2" descr="https://scontent-mxp1-1.xx.fbcdn.net/hphotos-xfp1/v/t34.0-12/12404614_538948862941317_366297535_n.jpg?oh=c87d362d2f06028473edfef56c2c2d12&amp;oe=5678B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2592288" cy="2477463"/>
          </a:xfrm>
          <a:prstGeom prst="rect">
            <a:avLst/>
          </a:prstGeom>
          <a:noFill/>
        </p:spPr>
      </p:pic>
      <p:pic>
        <p:nvPicPr>
          <p:cNvPr id="18436" name="Picture 4" descr="https://scontent-mxp1-1.xx.fbcdn.net/hphotos-xfp1/v/t34.0-12/12399510_538948932941310_938440351_n.jpg?oh=86844efbf31a66221be11e70790628ec&amp;oe=5678B3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17032"/>
            <a:ext cx="2424814" cy="3140968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4860032" y="908720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Famiglia: </a:t>
            </a:r>
            <a:r>
              <a:rPr lang="it-IT" dirty="0" err="1">
                <a:latin typeface="Comic Sans MS" pitchFamily="66" charset="0"/>
              </a:rPr>
              <a:t>rubiaceae</a:t>
            </a:r>
            <a:endParaRPr lang="it-IT" dirty="0">
              <a:latin typeface="Comic Sans MS" pitchFamily="66" charset="0"/>
            </a:endParaRPr>
          </a:p>
          <a:p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Habitat:</a:t>
            </a:r>
            <a:r>
              <a:rPr lang="it-IT" dirty="0">
                <a:latin typeface="Comic Sans MS" pitchFamily="66" charset="0"/>
              </a:rPr>
              <a:t>nord </a:t>
            </a:r>
            <a:r>
              <a:rPr lang="it-IT" dirty="0" err="1">
                <a:latin typeface="Comic Sans MS" pitchFamily="66" charset="0"/>
              </a:rPr>
              <a:t>america</a:t>
            </a:r>
            <a:r>
              <a:rPr lang="it-IT" dirty="0">
                <a:latin typeface="Comic Sans MS" pitchFamily="66" charset="0"/>
              </a:rPr>
              <a:t> e </a:t>
            </a:r>
            <a:r>
              <a:rPr lang="it-IT" dirty="0" err="1">
                <a:latin typeface="Comic Sans MS" pitchFamily="66" charset="0"/>
              </a:rPr>
              <a:t>eurasia</a:t>
            </a:r>
            <a:endParaRPr lang="it-IT" dirty="0">
              <a:latin typeface="Comic Sans MS" pitchFamily="66" charset="0"/>
            </a:endParaRPr>
          </a:p>
          <a:p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Fiori:</a:t>
            </a:r>
            <a:r>
              <a:rPr lang="it-IT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</a:rPr>
              <a:t>corolla bianca e quattro petali</a:t>
            </a:r>
          </a:p>
          <a:p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Frutto: </a:t>
            </a:r>
            <a:r>
              <a:rPr lang="it-IT" dirty="0">
                <a:latin typeface="Comic Sans MS" pitchFamily="66" charset="0"/>
              </a:rPr>
              <a:t>grande come un chicco di riso coperto di spine uncinate</a:t>
            </a:r>
          </a:p>
          <a:p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Riproduzione:</a:t>
            </a:r>
            <a:r>
              <a:rPr lang="it-IT" dirty="0">
                <a:solidFill>
                  <a:schemeClr val="accent2"/>
                </a:solidFill>
                <a:latin typeface="Comic Sans MS" pitchFamily="66" charset="0"/>
              </a:rPr>
              <a:t> </a:t>
            </a:r>
            <a:r>
              <a:rPr lang="it-IT" dirty="0">
                <a:latin typeface="Comic Sans MS" pitchFamily="66" charset="0"/>
              </a:rPr>
              <a:t>le spine uncinate attaccandosi al pelo degli animali si propagano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441680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Chiave dicotomica:</a:t>
            </a:r>
          </a:p>
          <a:p>
            <a:r>
              <a:rPr lang="it-IT" b="1" dirty="0" smtClean="0"/>
              <a:t>-erbacea</a:t>
            </a:r>
          </a:p>
          <a:p>
            <a:r>
              <a:rPr lang="it-IT" b="1" dirty="0" smtClean="0"/>
              <a:t>-non </a:t>
            </a:r>
            <a:r>
              <a:rPr lang="it-IT" b="1" dirty="0" smtClean="0"/>
              <a:t>succulenta</a:t>
            </a:r>
            <a:endParaRPr lang="it-IT" b="1" dirty="0" smtClean="0"/>
          </a:p>
          <a:p>
            <a:r>
              <a:rPr lang="it-IT" b="1" dirty="0" smtClean="0"/>
              <a:t>-con clorofilla</a:t>
            </a:r>
          </a:p>
          <a:p>
            <a:r>
              <a:rPr lang="it-IT" b="1" dirty="0" smtClean="0"/>
              <a:t>-verticillate</a:t>
            </a:r>
          </a:p>
          <a:p>
            <a:r>
              <a:rPr lang="it-IT" b="1" dirty="0" smtClean="0"/>
              <a:t>-non spinosa</a:t>
            </a:r>
          </a:p>
          <a:p>
            <a:r>
              <a:rPr lang="it-IT" b="1" dirty="0" smtClean="0"/>
              <a:t>-foglie intere</a:t>
            </a:r>
          </a:p>
          <a:p>
            <a:r>
              <a:rPr lang="it-IT" b="1" dirty="0" smtClean="0"/>
              <a:t>-non a base troncata</a:t>
            </a:r>
          </a:p>
          <a:p>
            <a:r>
              <a:rPr lang="it-IT" b="1" dirty="0" smtClean="0"/>
              <a:t>-senza fiori</a:t>
            </a:r>
          </a:p>
          <a:p>
            <a:r>
              <a:rPr lang="it-IT" b="1" dirty="0" smtClean="0"/>
              <a:t>-vivente fuori dall’acqua </a:t>
            </a:r>
          </a:p>
          <a:p>
            <a:endParaRPr lang="it-IT" dirty="0"/>
          </a:p>
        </p:txBody>
      </p:sp>
      <p:sp>
        <p:nvSpPr>
          <p:cNvPr id="10" name="CasellaDiTesto 9">
            <a:hlinkClick r:id="rId4" action="ppaction://hlinksldjump"/>
          </p:cNvPr>
          <p:cNvSpPr txBox="1"/>
          <p:nvPr/>
        </p:nvSpPr>
        <p:spPr>
          <a:xfrm>
            <a:off x="7812360" y="63093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indietro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01000" cy="1143000"/>
          </a:xfrm>
        </p:spPr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“</a:t>
            </a:r>
            <a:r>
              <a:rPr lang="it-IT" sz="4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Ligustrum lucidum”</a:t>
            </a:r>
          </a:p>
        </p:txBody>
      </p:sp>
      <p:sp>
        <p:nvSpPr>
          <p:cNvPr id="5" name="CasellaDiTesto 4">
            <a:hlinkClick r:id="rId2" action="ppaction://hlinksldjump"/>
          </p:cNvPr>
          <p:cNvSpPr txBox="1"/>
          <p:nvPr/>
        </p:nvSpPr>
        <p:spPr>
          <a:xfrm>
            <a:off x="7596336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indietro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340768"/>
            <a:ext cx="26642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CHIAVE DICOTOMICA: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sempre verde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base troncata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foglie opposte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foglie interne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sommerso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tronco carnoso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bacche </a:t>
            </a:r>
            <a:r>
              <a:rPr lang="it-IT" b="1" dirty="0" smtClean="0"/>
              <a:t>blu</a:t>
            </a:r>
          </a:p>
          <a:p>
            <a:pPr>
              <a:buFont typeface="Calibri" pitchFamily="34" charset="0"/>
              <a:buChar char="‐"/>
            </a:pPr>
            <a:endParaRPr lang="it-IT" b="1" dirty="0" smtClean="0"/>
          </a:p>
          <a:p>
            <a:endParaRPr lang="it-IT" b="1" dirty="0" smtClean="0"/>
          </a:p>
        </p:txBody>
      </p:sp>
      <p:pic>
        <p:nvPicPr>
          <p:cNvPr id="8" name="Immagine 7" descr="12404506_538949139607956_63363158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412776"/>
            <a:ext cx="3720674" cy="494116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44208" y="1340768"/>
            <a:ext cx="26997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Famiglia: </a:t>
            </a:r>
            <a:r>
              <a:rPr lang="it-IT" dirty="0" err="1">
                <a:latin typeface="Comic Sans MS" pitchFamily="66" charset="0"/>
              </a:rPr>
              <a:t>Oleaceae</a:t>
            </a:r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Habitat: </a:t>
            </a:r>
            <a:r>
              <a:rPr lang="it-IT" dirty="0">
                <a:latin typeface="Comic Sans MS" pitchFamily="66" charset="0"/>
              </a:rPr>
              <a:t>USA, Cina, Europa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Fiori: </a:t>
            </a:r>
            <a:r>
              <a:rPr lang="it-IT" dirty="0" smtClean="0">
                <a:latin typeface="Comic Sans MS" pitchFamily="66" charset="0"/>
              </a:rPr>
              <a:t>corolla bianca e petali piccoli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Frutto</a:t>
            </a:r>
            <a:r>
              <a:rPr lang="it-IT" dirty="0">
                <a:solidFill>
                  <a:srgbClr val="960000"/>
                </a:solidFill>
                <a:latin typeface="Comic Sans MS" pitchFamily="66" charset="0"/>
              </a:rPr>
              <a:t>: </a:t>
            </a:r>
            <a:r>
              <a:rPr lang="it-IT" dirty="0" smtClean="0">
                <a:solidFill>
                  <a:srgbClr val="960000"/>
                </a:solidFill>
              </a:rPr>
              <a:t> </a:t>
            </a:r>
            <a:r>
              <a:rPr lang="it-IT" dirty="0">
                <a:latin typeface="Comic Sans MS" pitchFamily="66" charset="0"/>
              </a:rPr>
              <a:t>bacche </a:t>
            </a:r>
            <a:r>
              <a:rPr lang="it-IT" dirty="0" err="1">
                <a:latin typeface="Comic Sans MS" pitchFamily="66" charset="0"/>
              </a:rPr>
              <a:t>subsferiche</a:t>
            </a:r>
            <a:r>
              <a:rPr lang="it-IT" dirty="0">
                <a:latin typeface="Comic Sans MS" pitchFamily="66" charset="0"/>
              </a:rPr>
              <a:t>, nero-bluastre lucide, non commestibili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Nespolo del </a:t>
            </a:r>
            <a:r>
              <a:rPr lang="it-IT" sz="4800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giappone </a:t>
            </a:r>
          </a:p>
        </p:txBody>
      </p:sp>
      <p:pic>
        <p:nvPicPr>
          <p:cNvPr id="4" name="Picture 2" descr="https://scontent-mxp1-1.xx.fbcdn.net/hphotos-xpt1/v/t34.0-12/12388119_538948726274664_1960694142_n.jpg?oh=067f9246edf921cd609c004b432d96e5&amp;oe=5678BF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2430269" cy="324036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5364088" y="1196752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Famiglia:</a:t>
            </a:r>
            <a:r>
              <a:rPr lang="it-IT" dirty="0" smtClean="0">
                <a:solidFill>
                  <a:srgbClr val="960000"/>
                </a:solidFill>
              </a:rPr>
              <a:t> </a:t>
            </a:r>
            <a:r>
              <a:rPr lang="it-IT" dirty="0" err="1" smtClean="0">
                <a:latin typeface="Comic Sans MS" pitchFamily="66" charset="0"/>
              </a:rPr>
              <a:t>Rosaceae</a:t>
            </a:r>
            <a:endParaRPr lang="it-IT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Habitat: </a:t>
            </a:r>
            <a:r>
              <a:rPr lang="it-IT" dirty="0" smtClean="0">
                <a:latin typeface="Comic Sans MS" pitchFamily="66" charset="0"/>
              </a:rPr>
              <a:t>Cina</a:t>
            </a:r>
            <a:r>
              <a:rPr lang="it-IT" dirty="0">
                <a:latin typeface="Comic Sans MS" pitchFamily="66" charset="0"/>
              </a:rPr>
              <a:t>, Europa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Fiori:</a:t>
            </a:r>
            <a:r>
              <a:rPr lang="it-IT" i="1" dirty="0" smtClean="0">
                <a:solidFill>
                  <a:srgbClr val="960000"/>
                </a:solidFill>
              </a:rPr>
              <a:t> </a:t>
            </a:r>
            <a:r>
              <a:rPr lang="it-IT" dirty="0">
                <a:latin typeface="Comic Sans MS" pitchFamily="66" charset="0"/>
              </a:rPr>
              <a:t>fioritura va da novembre a febbraio, con fiori pentameri</a:t>
            </a: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Frutto:</a:t>
            </a:r>
            <a:r>
              <a:rPr lang="it-IT" dirty="0" smtClean="0">
                <a:solidFill>
                  <a:srgbClr val="960000"/>
                </a:solidFill>
              </a:rPr>
              <a:t> </a:t>
            </a:r>
            <a:r>
              <a:rPr lang="it-IT" dirty="0">
                <a:latin typeface="Comic Sans MS" pitchFamily="66" charset="0"/>
              </a:rPr>
              <a:t>giallo o arancione, maturano in primavera, o inizio estate, commestibili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3133904"/>
            <a:ext cx="24127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CHIAVE DICOTOMICA: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legnosa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si clorofilla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spinosa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foglie alterne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foglie interne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a base troncata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fiori con petali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sommerso</a:t>
            </a:r>
          </a:p>
          <a:p>
            <a:pPr>
              <a:buFont typeface="Calibri" pitchFamily="34" charset="0"/>
              <a:buChar char="‐"/>
            </a:pPr>
            <a:endParaRPr lang="it-IT" b="1" dirty="0" smtClean="0"/>
          </a:p>
          <a:p>
            <a:endParaRPr lang="it-IT" b="1" dirty="0" smtClean="0"/>
          </a:p>
        </p:txBody>
      </p:sp>
      <p:pic>
        <p:nvPicPr>
          <p:cNvPr id="19458" name="Picture 2" descr="http://www.erbe.altervista.org/piante/img1/eriobotrya_jap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99926" cy="2924944"/>
          </a:xfrm>
          <a:prstGeom prst="rect">
            <a:avLst/>
          </a:prstGeom>
          <a:noFill/>
        </p:spPr>
      </p:pic>
      <p:sp>
        <p:nvSpPr>
          <p:cNvPr id="9" name="CasellaDiTesto 8">
            <a:hlinkClick r:id="rId4" action="ppaction://hlinksldjump"/>
          </p:cNvPr>
          <p:cNvSpPr txBox="1"/>
          <p:nvPr/>
        </p:nvSpPr>
        <p:spPr>
          <a:xfrm>
            <a:off x="3563888" y="62373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indietro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it-IT" sz="48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960000"/>
                </a:solidFill>
                <a:latin typeface="Eras Bold ITC" pitchFamily="34" charset="0"/>
              </a:rPr>
              <a:t>Il pino domestico</a:t>
            </a:r>
          </a:p>
        </p:txBody>
      </p:sp>
      <p:pic>
        <p:nvPicPr>
          <p:cNvPr id="4" name="Immagine 3" descr="10654040_538949179607952_494109_n.jpg"/>
          <p:cNvPicPr>
            <a:picLocks noChangeAspect="1"/>
          </p:cNvPicPr>
          <p:nvPr/>
        </p:nvPicPr>
        <p:blipFill>
          <a:blip r:embed="rId2" cstate="print"/>
          <a:srcRect l="10721"/>
          <a:stretch>
            <a:fillRect/>
          </a:stretch>
        </p:blipFill>
        <p:spPr>
          <a:xfrm>
            <a:off x="2699792" y="1268760"/>
            <a:ext cx="3597864" cy="53732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79512" y="1340768"/>
            <a:ext cx="266429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CHIAVE DICOTOMICA: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legnosa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sempre verde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lianosa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con angiosperme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succulenta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con clorofilla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spinosa 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frutto secco</a:t>
            </a:r>
          </a:p>
          <a:p>
            <a:pPr>
              <a:buFont typeface="Calibri" pitchFamily="34" charset="0"/>
              <a:buChar char="‐"/>
            </a:pPr>
            <a:r>
              <a:rPr lang="it-IT" b="1" dirty="0" smtClean="0"/>
              <a:t>non sommersa</a:t>
            </a:r>
          </a:p>
          <a:p>
            <a:endParaRPr lang="it-IT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6876256" y="1196752"/>
            <a:ext cx="2051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Famiglia:</a:t>
            </a:r>
            <a:r>
              <a:rPr lang="it-IT" dirty="0" err="1" smtClean="0">
                <a:latin typeface="Comic Sans MS" pitchFamily="66" charset="0"/>
              </a:rPr>
              <a:t>Pinaceae</a:t>
            </a:r>
            <a:endParaRPr lang="it-IT" dirty="0">
              <a:solidFill>
                <a:schemeClr val="accent2"/>
              </a:solidFill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Habitat: </a:t>
            </a:r>
            <a:r>
              <a:rPr lang="it-IT" dirty="0" smtClean="0">
                <a:latin typeface="Comic Sans MS" pitchFamily="66" charset="0"/>
              </a:rPr>
              <a:t>bacino mediterraneo</a:t>
            </a:r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Fiori:</a:t>
            </a:r>
            <a:r>
              <a:rPr lang="it-IT" i="1" dirty="0" smtClean="0">
                <a:solidFill>
                  <a:srgbClr val="960000"/>
                </a:solidFill>
              </a:rPr>
              <a:t> </a:t>
            </a:r>
            <a:r>
              <a:rPr lang="it-IT" dirty="0" smtClean="0">
                <a:latin typeface="Comic Sans MS" pitchFamily="66" charset="0"/>
              </a:rPr>
              <a:t>non producono fiori</a:t>
            </a:r>
            <a:endParaRPr lang="it-IT" dirty="0">
              <a:latin typeface="Comic Sans MS" pitchFamily="66" charset="0"/>
            </a:endParaRPr>
          </a:p>
          <a:p>
            <a:r>
              <a:rPr lang="it-IT" dirty="0" smtClean="0">
                <a:solidFill>
                  <a:srgbClr val="960000"/>
                </a:solidFill>
                <a:latin typeface="Comic Sans MS" pitchFamily="66" charset="0"/>
              </a:rPr>
              <a:t>Frutto:</a:t>
            </a:r>
            <a:r>
              <a:rPr lang="it-IT" dirty="0" smtClean="0">
                <a:solidFill>
                  <a:srgbClr val="960000"/>
                </a:solidFill>
              </a:rPr>
              <a:t> </a:t>
            </a:r>
            <a:r>
              <a:rPr lang="it-IT" dirty="0">
                <a:latin typeface="Comic Sans MS" pitchFamily="66" charset="0"/>
              </a:rPr>
              <a:t>pigne, ovoidali e grandi, maturati rilasciano i semi, cioè i pinoli</a:t>
            </a:r>
          </a:p>
        </p:txBody>
      </p:sp>
      <p:sp>
        <p:nvSpPr>
          <p:cNvPr id="7" name="CasellaDiTesto 6">
            <a:hlinkClick r:id="rId3" action="ppaction://hlinksldjump"/>
          </p:cNvPr>
          <p:cNvSpPr txBox="1"/>
          <p:nvPr/>
        </p:nvSpPr>
        <p:spPr>
          <a:xfrm>
            <a:off x="7596336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indietro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345</Words>
  <Application>Microsoft Office PowerPoint</Application>
  <PresentationFormat>Presentazione su schermo (4:3)</PresentationFormat>
  <Paragraphs>102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Il mondo delle piante </vt:lpstr>
      <vt:lpstr>Diapositiva 2</vt:lpstr>
      <vt:lpstr>LA PALMA</vt:lpstr>
      <vt:lpstr>“Pinus strobus” </vt:lpstr>
      <vt:lpstr>”L’attaccamani”</vt:lpstr>
      <vt:lpstr>“Ligustrum lucidum”</vt:lpstr>
      <vt:lpstr>Nespolo del giappone </vt:lpstr>
      <vt:lpstr>Il pino domestico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Giulia Baruti Federica Chiabrera Cluadia Mandara Gaia Mencarini Giulia Severini</dc:title>
  <dc:creator>user</dc:creator>
  <cp:lastModifiedBy>claudio pellegrini</cp:lastModifiedBy>
  <cp:revision>20</cp:revision>
  <dcterms:created xsi:type="dcterms:W3CDTF">2015-12-20T14:54:27Z</dcterms:created>
  <dcterms:modified xsi:type="dcterms:W3CDTF">2016-06-09T21:18:28Z</dcterms:modified>
</cp:coreProperties>
</file>