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9" r:id="rId5"/>
    <p:sldId id="270" r:id="rId6"/>
    <p:sldId id="260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embeddedFontLst>
    <p:embeddedFont>
      <p:font typeface="Mistral" pitchFamily="66" charset="0"/>
      <p:regular r:id="rId17"/>
    </p:embeddedFont>
    <p:embeddedFont>
      <p:font typeface="Pacifico" charset="0"/>
      <p:regular r:id="rId18"/>
    </p:embeddedFont>
    <p:embeddedFont>
      <p:font typeface="Andalus" pitchFamily="18" charset="-7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6E63"/>
    <a:srgbClr val="FF0000"/>
    <a:srgbClr val="F6A6B1"/>
    <a:srgbClr val="ED5B70"/>
    <a:srgbClr val="E11F4D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4CED019-E272-42CA-B7A3-8C43D085777D}">
  <a:tblStyle styleId="{44CED019-E272-42CA-B7A3-8C43D08577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978CC-EFFE-4F68-A389-B2F7C6E55F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F71AA4-9EE4-497B-AB00-3326EE2A2C27}">
      <dgm:prSet phldrT="[Testo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it-IT" sz="1600" b="1" dirty="0" smtClean="0">
              <a:solidFill>
                <a:schemeClr val="bg1"/>
              </a:solidFill>
              <a:latin typeface="Calibri" pitchFamily="34" charset="0"/>
            </a:rPr>
            <a:t>Componimenti legati alla lotta politica cui prende parte</a:t>
          </a:r>
          <a:endParaRPr lang="it-IT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A28EFEAC-9B51-4D1C-B423-1FA10F722EF1}" type="parTrans" cxnId="{D477DF3E-0734-4D5F-AD8E-16DEDE3DF782}">
      <dgm:prSet/>
      <dgm:spPr/>
      <dgm:t>
        <a:bodyPr/>
        <a:lstStyle/>
        <a:p>
          <a:endParaRPr lang="it-IT"/>
        </a:p>
      </dgm:t>
    </dgm:pt>
    <dgm:pt modelId="{23192B2E-01F9-4566-A2DF-E5BF34DA2428}" type="sibTrans" cxnId="{D477DF3E-0734-4D5F-AD8E-16DEDE3DF782}">
      <dgm:prSet/>
      <dgm:spPr>
        <a:solidFill>
          <a:srgbClr val="C00000"/>
        </a:solidFill>
      </dgm:spPr>
      <dgm:t>
        <a:bodyPr/>
        <a:lstStyle/>
        <a:p>
          <a:endParaRPr lang="it-IT"/>
        </a:p>
      </dgm:t>
    </dgm:pt>
    <dgm:pt modelId="{69F6894E-DCFD-4C67-8B63-4325FB03BBB6}">
      <dgm:prSet phldrT="[Testo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it-IT" sz="1600" b="1" dirty="0" smtClean="0">
              <a:latin typeface="Calibri" pitchFamily="34" charset="0"/>
            </a:rPr>
            <a:t>La sua storia personale diviene paradigma di quella di tutti i suoi compagni</a:t>
          </a:r>
          <a:endParaRPr lang="it-IT" sz="1600" b="1" dirty="0">
            <a:latin typeface="Calibri" pitchFamily="34" charset="0"/>
          </a:endParaRPr>
        </a:p>
      </dgm:t>
    </dgm:pt>
    <dgm:pt modelId="{BE86859E-E11A-4DA7-AD31-E9221B27615A}" type="parTrans" cxnId="{3AF4B675-679B-4F19-82B2-194484D6911A}">
      <dgm:prSet/>
      <dgm:spPr/>
      <dgm:t>
        <a:bodyPr/>
        <a:lstStyle/>
        <a:p>
          <a:endParaRPr lang="it-IT"/>
        </a:p>
      </dgm:t>
    </dgm:pt>
    <dgm:pt modelId="{C4FF9B08-7F9F-4907-99A0-B468A74276F4}" type="sibTrans" cxnId="{3AF4B675-679B-4F19-82B2-194484D6911A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5B8A9FEA-8372-45D1-81E6-714915627011}">
      <dgm:prSet phldrT="[Testo]" custT="1"/>
      <dgm:spPr>
        <a:solidFill>
          <a:srgbClr val="C00000"/>
        </a:solidFill>
      </dgm:spPr>
      <dgm:t>
        <a:bodyPr/>
        <a:lstStyle/>
        <a:p>
          <a:r>
            <a:rPr lang="it-IT" sz="1800" b="1" u="sng" dirty="0" smtClean="0">
              <a:solidFill>
                <a:schemeClr val="bg1"/>
              </a:solidFill>
              <a:latin typeface="Calibri" pitchFamily="34" charset="0"/>
            </a:rPr>
            <a:t>PERSONA LOQUENS</a:t>
          </a:r>
          <a:endParaRPr lang="it-IT" sz="1800" b="1" u="sng" dirty="0">
            <a:solidFill>
              <a:schemeClr val="bg1"/>
            </a:solidFill>
            <a:latin typeface="Calibri" pitchFamily="34" charset="0"/>
          </a:endParaRPr>
        </a:p>
      </dgm:t>
    </dgm:pt>
    <dgm:pt modelId="{2867F8C5-7EC0-499A-8AEA-3BD31FAFA0F5}" type="parTrans" cxnId="{DD1D0D7B-F86B-4424-BCC8-BE064065BC18}">
      <dgm:prSet/>
      <dgm:spPr/>
      <dgm:t>
        <a:bodyPr/>
        <a:lstStyle/>
        <a:p>
          <a:endParaRPr lang="it-IT"/>
        </a:p>
      </dgm:t>
    </dgm:pt>
    <dgm:pt modelId="{ED4E80D4-2CBA-4417-B4DE-A14314E8DB54}" type="sibTrans" cxnId="{DD1D0D7B-F86B-4424-BCC8-BE064065BC18}">
      <dgm:prSet/>
      <dgm:spPr>
        <a:solidFill>
          <a:srgbClr val="C00000"/>
        </a:solidFill>
      </dgm:spPr>
      <dgm:t>
        <a:bodyPr/>
        <a:lstStyle/>
        <a:p>
          <a:endParaRPr lang="it-IT"/>
        </a:p>
      </dgm:t>
    </dgm:pt>
    <dgm:pt modelId="{2B3020E4-F3F4-4180-883F-1A7D62C24E23}" type="pres">
      <dgm:prSet presAssocID="{908978CC-EFFE-4F68-A389-B2F7C6E55FD3}" presName="Name0" presStyleCnt="0">
        <dgm:presLayoutVars>
          <dgm:dir/>
          <dgm:resizeHandles val="exact"/>
        </dgm:presLayoutVars>
      </dgm:prSet>
      <dgm:spPr/>
    </dgm:pt>
    <dgm:pt modelId="{05932259-271A-4EFC-ABB3-23D5C957E275}" type="pres">
      <dgm:prSet presAssocID="{26F71AA4-9EE4-497B-AB00-3326EE2A2C27}" presName="node" presStyleLbl="node1" presStyleIdx="0" presStyleCnt="3" custScaleX="111786" custScaleY="105131" custRadScaleRad="92070">
        <dgm:presLayoutVars>
          <dgm:bulletEnabled val="1"/>
        </dgm:presLayoutVars>
      </dgm:prSet>
      <dgm:spPr/>
    </dgm:pt>
    <dgm:pt modelId="{957DE582-E498-4A46-974D-419B57442A1F}" type="pres">
      <dgm:prSet presAssocID="{23192B2E-01F9-4566-A2DF-E5BF34DA2428}" presName="sibTrans" presStyleLbl="sibTrans2D1" presStyleIdx="0" presStyleCnt="3"/>
      <dgm:spPr/>
    </dgm:pt>
    <dgm:pt modelId="{27106ACA-4505-4E22-B3BC-C331A5017C9E}" type="pres">
      <dgm:prSet presAssocID="{23192B2E-01F9-4566-A2DF-E5BF34DA2428}" presName="connectorText" presStyleLbl="sibTrans2D1" presStyleIdx="0" presStyleCnt="3"/>
      <dgm:spPr/>
    </dgm:pt>
    <dgm:pt modelId="{96A9D0F5-43BB-4006-8AB9-AB2797F63A49}" type="pres">
      <dgm:prSet presAssocID="{69F6894E-DCFD-4C67-8B63-4325FB03BBB6}" presName="node" presStyleLbl="node1" presStyleIdx="1" presStyleCnt="3" custScaleX="113043" custScaleY="108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780A4-CB63-404D-9BD6-B199F77EED64}" type="pres">
      <dgm:prSet presAssocID="{C4FF9B08-7F9F-4907-99A0-B468A74276F4}" presName="sibTrans" presStyleLbl="sibTrans2D1" presStyleIdx="1" presStyleCnt="3"/>
      <dgm:spPr/>
    </dgm:pt>
    <dgm:pt modelId="{5A3906A3-EB09-44BF-8832-0A52C216B6D3}" type="pres">
      <dgm:prSet presAssocID="{C4FF9B08-7F9F-4907-99A0-B468A74276F4}" presName="connectorText" presStyleLbl="sibTrans2D1" presStyleIdx="1" presStyleCnt="3"/>
      <dgm:spPr/>
    </dgm:pt>
    <dgm:pt modelId="{C802E0DE-E25E-4583-AF8A-0DD3004C015C}" type="pres">
      <dgm:prSet presAssocID="{5B8A9FEA-8372-45D1-81E6-714915627011}" presName="node" presStyleLbl="node1" presStyleIdx="2" presStyleCnt="3" custScaleX="105217" custScaleY="1178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BCA9F8-E447-4672-9284-29C47389DFD0}" type="pres">
      <dgm:prSet presAssocID="{ED4E80D4-2CBA-4417-B4DE-A14314E8DB54}" presName="sibTrans" presStyleLbl="sibTrans2D1" presStyleIdx="2" presStyleCnt="3"/>
      <dgm:spPr/>
    </dgm:pt>
    <dgm:pt modelId="{32D1739D-7592-4229-9E9D-EA578A0F39C3}" type="pres">
      <dgm:prSet presAssocID="{ED4E80D4-2CBA-4417-B4DE-A14314E8DB54}" presName="connectorText" presStyleLbl="sibTrans2D1" presStyleIdx="2" presStyleCnt="3"/>
      <dgm:spPr/>
    </dgm:pt>
  </dgm:ptLst>
  <dgm:cxnLst>
    <dgm:cxn modelId="{11FB0BF1-0154-4BDE-B0A9-5A250D67B902}" type="presOf" srcId="{ED4E80D4-2CBA-4417-B4DE-A14314E8DB54}" destId="{3CBCA9F8-E447-4672-9284-29C47389DFD0}" srcOrd="0" destOrd="0" presId="urn:microsoft.com/office/officeart/2005/8/layout/cycle7"/>
    <dgm:cxn modelId="{7A01557C-F7A8-4D41-BD40-274334B5982E}" type="presOf" srcId="{ED4E80D4-2CBA-4417-B4DE-A14314E8DB54}" destId="{32D1739D-7592-4229-9E9D-EA578A0F39C3}" srcOrd="1" destOrd="0" presId="urn:microsoft.com/office/officeart/2005/8/layout/cycle7"/>
    <dgm:cxn modelId="{5D84060D-228B-4E47-A848-CA7457407F44}" type="presOf" srcId="{69F6894E-DCFD-4C67-8B63-4325FB03BBB6}" destId="{96A9D0F5-43BB-4006-8AB9-AB2797F63A49}" srcOrd="0" destOrd="0" presId="urn:microsoft.com/office/officeart/2005/8/layout/cycle7"/>
    <dgm:cxn modelId="{D477DF3E-0734-4D5F-AD8E-16DEDE3DF782}" srcId="{908978CC-EFFE-4F68-A389-B2F7C6E55FD3}" destId="{26F71AA4-9EE4-497B-AB00-3326EE2A2C27}" srcOrd="0" destOrd="0" parTransId="{A28EFEAC-9B51-4D1C-B423-1FA10F722EF1}" sibTransId="{23192B2E-01F9-4566-A2DF-E5BF34DA2428}"/>
    <dgm:cxn modelId="{456886D0-C1AC-498C-8E58-98C2450E94E5}" type="presOf" srcId="{26F71AA4-9EE4-497B-AB00-3326EE2A2C27}" destId="{05932259-271A-4EFC-ABB3-23D5C957E275}" srcOrd="0" destOrd="0" presId="urn:microsoft.com/office/officeart/2005/8/layout/cycle7"/>
    <dgm:cxn modelId="{D8C599E1-718F-49C2-BBE2-FFDE8F4C93D4}" type="presOf" srcId="{5B8A9FEA-8372-45D1-81E6-714915627011}" destId="{C802E0DE-E25E-4583-AF8A-0DD3004C015C}" srcOrd="0" destOrd="0" presId="urn:microsoft.com/office/officeart/2005/8/layout/cycle7"/>
    <dgm:cxn modelId="{3AF4B675-679B-4F19-82B2-194484D6911A}" srcId="{908978CC-EFFE-4F68-A389-B2F7C6E55FD3}" destId="{69F6894E-DCFD-4C67-8B63-4325FB03BBB6}" srcOrd="1" destOrd="0" parTransId="{BE86859E-E11A-4DA7-AD31-E9221B27615A}" sibTransId="{C4FF9B08-7F9F-4907-99A0-B468A74276F4}"/>
    <dgm:cxn modelId="{2608B41D-6707-4C97-99D6-39F51CE82C29}" type="presOf" srcId="{C4FF9B08-7F9F-4907-99A0-B468A74276F4}" destId="{5A3906A3-EB09-44BF-8832-0A52C216B6D3}" srcOrd="1" destOrd="0" presId="urn:microsoft.com/office/officeart/2005/8/layout/cycle7"/>
    <dgm:cxn modelId="{03E47A87-B912-41DE-B00A-44ADEB33DF13}" type="presOf" srcId="{908978CC-EFFE-4F68-A389-B2F7C6E55FD3}" destId="{2B3020E4-F3F4-4180-883F-1A7D62C24E23}" srcOrd="0" destOrd="0" presId="urn:microsoft.com/office/officeart/2005/8/layout/cycle7"/>
    <dgm:cxn modelId="{ED83E29B-3091-45C3-9378-642B19EB5C54}" type="presOf" srcId="{C4FF9B08-7F9F-4907-99A0-B468A74276F4}" destId="{471780A4-CB63-404D-9BD6-B199F77EED64}" srcOrd="0" destOrd="0" presId="urn:microsoft.com/office/officeart/2005/8/layout/cycle7"/>
    <dgm:cxn modelId="{DD1D0D7B-F86B-4424-BCC8-BE064065BC18}" srcId="{908978CC-EFFE-4F68-A389-B2F7C6E55FD3}" destId="{5B8A9FEA-8372-45D1-81E6-714915627011}" srcOrd="2" destOrd="0" parTransId="{2867F8C5-7EC0-499A-8AEA-3BD31FAFA0F5}" sibTransId="{ED4E80D4-2CBA-4417-B4DE-A14314E8DB54}"/>
    <dgm:cxn modelId="{7218EBCE-E19E-4C47-BD5D-B9395B5032C1}" type="presOf" srcId="{23192B2E-01F9-4566-A2DF-E5BF34DA2428}" destId="{957DE582-E498-4A46-974D-419B57442A1F}" srcOrd="0" destOrd="0" presId="urn:microsoft.com/office/officeart/2005/8/layout/cycle7"/>
    <dgm:cxn modelId="{564255B8-A73D-41FE-8D19-5D4FBA650B42}" type="presOf" srcId="{23192B2E-01F9-4566-A2DF-E5BF34DA2428}" destId="{27106ACA-4505-4E22-B3BC-C331A5017C9E}" srcOrd="1" destOrd="0" presId="urn:microsoft.com/office/officeart/2005/8/layout/cycle7"/>
    <dgm:cxn modelId="{1D3C3824-18C4-4651-A1F1-784CF8C36824}" type="presParOf" srcId="{2B3020E4-F3F4-4180-883F-1A7D62C24E23}" destId="{05932259-271A-4EFC-ABB3-23D5C957E275}" srcOrd="0" destOrd="0" presId="urn:microsoft.com/office/officeart/2005/8/layout/cycle7"/>
    <dgm:cxn modelId="{8CCE2C68-CB2D-4DCD-899A-9589503B70BA}" type="presParOf" srcId="{2B3020E4-F3F4-4180-883F-1A7D62C24E23}" destId="{957DE582-E498-4A46-974D-419B57442A1F}" srcOrd="1" destOrd="0" presId="urn:microsoft.com/office/officeart/2005/8/layout/cycle7"/>
    <dgm:cxn modelId="{CF764A8D-6B6E-4707-8F92-540F94C059FB}" type="presParOf" srcId="{957DE582-E498-4A46-974D-419B57442A1F}" destId="{27106ACA-4505-4E22-B3BC-C331A5017C9E}" srcOrd="0" destOrd="0" presId="urn:microsoft.com/office/officeart/2005/8/layout/cycle7"/>
    <dgm:cxn modelId="{0F3213ED-8F7B-49EF-8F39-E36718E8F09B}" type="presParOf" srcId="{2B3020E4-F3F4-4180-883F-1A7D62C24E23}" destId="{96A9D0F5-43BB-4006-8AB9-AB2797F63A49}" srcOrd="2" destOrd="0" presId="urn:microsoft.com/office/officeart/2005/8/layout/cycle7"/>
    <dgm:cxn modelId="{F916DB48-27D4-47C3-8018-D5B44F92AB76}" type="presParOf" srcId="{2B3020E4-F3F4-4180-883F-1A7D62C24E23}" destId="{471780A4-CB63-404D-9BD6-B199F77EED64}" srcOrd="3" destOrd="0" presId="urn:microsoft.com/office/officeart/2005/8/layout/cycle7"/>
    <dgm:cxn modelId="{AF5EBB2F-77E7-43AF-A9A1-34A194D7C310}" type="presParOf" srcId="{471780A4-CB63-404D-9BD6-B199F77EED64}" destId="{5A3906A3-EB09-44BF-8832-0A52C216B6D3}" srcOrd="0" destOrd="0" presId="urn:microsoft.com/office/officeart/2005/8/layout/cycle7"/>
    <dgm:cxn modelId="{5C622F39-001D-4DAC-904A-BAA8495C386E}" type="presParOf" srcId="{2B3020E4-F3F4-4180-883F-1A7D62C24E23}" destId="{C802E0DE-E25E-4583-AF8A-0DD3004C015C}" srcOrd="4" destOrd="0" presId="urn:microsoft.com/office/officeart/2005/8/layout/cycle7"/>
    <dgm:cxn modelId="{5DF5AAF5-5707-49C2-B20B-94DDECFC799B}" type="presParOf" srcId="{2B3020E4-F3F4-4180-883F-1A7D62C24E23}" destId="{3CBCA9F8-E447-4672-9284-29C47389DFD0}" srcOrd="5" destOrd="0" presId="urn:microsoft.com/office/officeart/2005/8/layout/cycle7"/>
    <dgm:cxn modelId="{65D899E6-1840-46B1-8A87-8D87391F1CF7}" type="presParOf" srcId="{3CBCA9F8-E447-4672-9284-29C47389DFD0}" destId="{32D1739D-7592-4229-9E9D-EA578A0F39C3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2650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6815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137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3274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7697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84555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1649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4980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5910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78824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6367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979427" y="2179159"/>
            <a:ext cx="5256584" cy="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acifico"/>
              <a:buNone/>
            </a:pPr>
            <a:r>
              <a:rPr lang="it-IT" sz="7200" b="1" u="sng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L’ INTELLETTUALE    </a:t>
            </a:r>
            <a:endParaRPr sz="7200" b="1" u="sng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530368" y="3551438"/>
            <a:ext cx="792961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u="none" strike="noStrike" cap="none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Arial"/>
              </a:rPr>
              <a:t>Progetto realizzato da:</a:t>
            </a:r>
            <a:endParaRPr sz="160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u="none" strike="noStrike" cap="none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Arial"/>
              </a:rPr>
              <a:t>GIULIA BORGHESI</a:t>
            </a:r>
            <a:endParaRPr sz="160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u="none" strike="noStrike" cap="none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Arial"/>
              </a:rPr>
              <a:t>ISABELLE MORTILLARO</a:t>
            </a:r>
            <a:endParaRPr sz="160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u="none" strike="noStrike" cap="none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Arial"/>
              </a:rPr>
              <a:t>CLAUDIA MARTIELLO</a:t>
            </a:r>
            <a:endParaRPr sz="160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1" u="none" strike="noStrike" cap="none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Arial"/>
              </a:rPr>
              <a:t>MARTINA ANTONUCCI</a:t>
            </a:r>
            <a:endParaRPr sz="3200" b="1" i="1" u="none" strike="noStrike" cap="none">
              <a:solidFill>
                <a:schemeClr val="tx1"/>
              </a:solidFill>
              <a:latin typeface="Andalus" pitchFamily="18" charset="-78"/>
              <a:cs typeface="Andalus" pitchFamily="18" charset="-78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3071802" y="714356"/>
            <a:ext cx="2571768" cy="7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acifico"/>
              <a:buNone/>
            </a:pPr>
            <a:r>
              <a:rPr lang="it-IT" sz="5400" b="1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CALLINO</a:t>
            </a:r>
            <a:endParaRPr sz="5400" b="1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357158" y="357166"/>
            <a:ext cx="2857520" cy="16430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SOCIETÀ DELLA VERGOGNA</a:t>
            </a:r>
            <a:endParaRPr sz="2400" b="1" i="0" u="none" strike="noStrike" cap="none" dirty="0">
              <a:solidFill>
                <a:schemeClr val="lt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5572132" y="285728"/>
            <a:ext cx="3143272" cy="164307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lt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SOCIETÀ DELLA COLPA</a:t>
            </a:r>
            <a:endParaRPr sz="2400" b="1" i="0" u="none" strike="noStrike" cap="none" dirty="0">
              <a:solidFill>
                <a:schemeClr val="lt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219" y="1982055"/>
            <a:ext cx="2299854" cy="209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5786446" y="2525850"/>
            <a:ext cx="33575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τιμῆέν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τε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γάρ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ἐστι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καὶ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ἀγλαὸν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ἀνδρὶ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μάχεσθαι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γῆς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πέρι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καὶ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παίδων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κουριδίης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τ᾽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ἀλόχου</a:t>
            </a:r>
            <a:endParaRPr sz="1600" u="sng">
              <a:solidFill>
                <a:srgbClr val="C0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Δυσμενέσιν</a:t>
            </a:r>
            <a:endParaRPr sz="2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214282" y="2285992"/>
            <a:ext cx="314327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ολλάκι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δηϊοτῆτ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φυγὼν καὶ δοῦπον ἀκόντων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ἔρχετ</a:t>
            </a:r>
            <a:r>
              <a:rPr lang="it-IT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αι, ἐν δ᾽ οἴκωι μοῖρα κίχεν θανάτου.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ἀλλ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᾽ ὁ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μὲν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οὐκ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ἔμ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πης δήμωι φίλος οὐδὲ ποθεινός</a:t>
            </a:r>
            <a:endParaRPr sz="1600" u="sng" dirty="0">
              <a:solidFill>
                <a:srgbClr val="C00000"/>
              </a:solidFill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5072066" y="4857760"/>
            <a:ext cx="378621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“è cosa onorevole e magnifica per un uomo combattere</a:t>
            </a:r>
            <a:r>
              <a:rPr lang="it-IT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 la sua terra e per i figli e per la sposa legittima contro i nemici”</a:t>
            </a:r>
            <a:endParaRPr sz="2000" b="1" i="1" u="sng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357158" y="4857760"/>
            <a:ext cx="442915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“spesso, sfuggito alla mischia e al rombo dei giavellotti ritorna, ma in casa lo coglie destino di morte, ma l’uno, tuttavia, </a:t>
            </a:r>
            <a:r>
              <a:rPr lang="it-IT" sz="2000" b="1" i="1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non è caro al popolo né è degno di rimpianto</a:t>
            </a:r>
            <a:r>
              <a:rPr lang="it-IT" sz="2000" b="1" i="0" u="sng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 b="1" i="0" u="sng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285720" y="214290"/>
            <a:ext cx="7467600" cy="66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acifico"/>
              <a:buNone/>
            </a:pPr>
            <a:r>
              <a:rPr lang="it-IT" sz="5400" b="1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L’INTELLETTUALE POLITICO…</a:t>
            </a:r>
            <a:endParaRPr sz="5400" b="1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6500826" y="5934670"/>
            <a:ext cx="22145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…ALCEO</a:t>
            </a:r>
            <a:endParaRPr sz="5400" b="1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218" y="857231"/>
            <a:ext cx="2244437" cy="246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78125" y="1056534"/>
            <a:ext cx="580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Non comprendo la direzione dei venti, da questa parte rotola un’onda, di là un’altra e </a:t>
            </a:r>
            <a:r>
              <a:rPr lang="it-IT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noi in mezzo siamo portati con la nera nave fiaccati dal violento turbine”</a:t>
            </a:r>
            <a:endParaRPr lang="it-IT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13" name="Diagramma 12"/>
          <p:cNvGraphicFramePr/>
          <p:nvPr/>
        </p:nvGraphicFramePr>
        <p:xfrm>
          <a:off x="249383" y="2757054"/>
          <a:ext cx="5832762" cy="389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5292436" y="3671455"/>
            <a:ext cx="349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“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Ora bisogna bere e che ognuno beva a forza </a:t>
            </a:r>
            <a:r>
              <a:rPr lang="it-IT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poiché è morto </a:t>
            </a:r>
            <a:r>
              <a:rPr lang="it-IT" sz="2400" b="1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Mirsilio</a:t>
            </a:r>
            <a:r>
              <a:rPr lang="it-IT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”</a:t>
            </a:r>
            <a:endParaRPr lang="it-IT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3"/>
          <p:cNvGrpSpPr/>
          <p:nvPr/>
        </p:nvGrpSpPr>
        <p:grpSpPr>
          <a:xfrm>
            <a:off x="1547652" y="332651"/>
            <a:ext cx="5600716" cy="6312724"/>
            <a:chOff x="1224124" y="72003"/>
            <a:chExt cx="5600716" cy="6312724"/>
          </a:xfrm>
        </p:grpSpPr>
        <p:sp>
          <p:nvSpPr>
            <p:cNvPr id="197" name="Google Shape;197;p23"/>
            <p:cNvSpPr/>
            <p:nvPr/>
          </p:nvSpPr>
          <p:spPr>
            <a:xfrm>
              <a:off x="1440151" y="288026"/>
              <a:ext cx="5160660" cy="1792229"/>
            </a:xfrm>
            <a:prstGeom prst="ellipse">
              <a:avLst/>
            </a:prstGeom>
            <a:solidFill>
              <a:srgbClr val="EEB39C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3500448" y="4662895"/>
              <a:ext cx="1000128" cy="6400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 w="285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664308" y="5184574"/>
              <a:ext cx="2688248" cy="1200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2664308" y="5184574"/>
              <a:ext cx="2688248" cy="1200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 b="1" dirty="0">
                  <a:solidFill>
                    <a:srgbClr val="C00000"/>
                  </a:solidFill>
                  <a:latin typeface="Mistral" panose="03090702030407020403" pitchFamily="66" charset="0"/>
                  <a:ea typeface="Calibri"/>
                  <a:cs typeface="Calibri"/>
                  <a:sym typeface="Calibri"/>
                </a:rPr>
                <a:t>SAFFO</a:t>
              </a:r>
              <a:endParaRPr sz="5400" b="1" dirty="0">
                <a:solidFill>
                  <a:srgbClr val="C00000"/>
                </a:solidFill>
                <a:latin typeface="Mistral" panose="03090702030407020403" pitchFamily="66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3288420" y="2204980"/>
              <a:ext cx="1800230" cy="1800230"/>
            </a:xfrm>
            <a:prstGeom prst="ellipse">
              <a:avLst/>
            </a:prstGeom>
            <a:solidFill>
              <a:srgbClr val="E58C69"/>
            </a:solidFill>
            <a:ln w="28575" cap="flat" cmpd="sng">
              <a:solidFill>
                <a:srgbClr val="F1C3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3552058" y="2468618"/>
              <a:ext cx="1272954" cy="1272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Persona agens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000255" y="854407"/>
              <a:ext cx="1800230" cy="1800230"/>
            </a:xfrm>
            <a:prstGeom prst="ellipse">
              <a:avLst/>
            </a:prstGeom>
            <a:solidFill>
              <a:srgbClr val="EAA082"/>
            </a:solidFill>
            <a:ln w="28575" cap="flat" cmpd="sng">
              <a:solidFill>
                <a:srgbClr val="F1C3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2263893" y="1118045"/>
              <a:ext cx="1272954" cy="1272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Tiaso</a:t>
              </a:r>
              <a:endParaRPr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3840491" y="419151"/>
              <a:ext cx="1904272" cy="1814019"/>
            </a:xfrm>
            <a:prstGeom prst="ellipse">
              <a:avLst/>
            </a:prstGeom>
            <a:solidFill>
              <a:srgbClr val="EEB39C"/>
            </a:solidFill>
            <a:ln w="28575" cap="flat" cmpd="sng">
              <a:solidFill>
                <a:srgbClr val="E58C6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4018018" y="668722"/>
              <a:ext cx="1643618" cy="1272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forza dei sentimenti e dell’amore</a:t>
              </a:r>
              <a:endParaRPr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224124" y="72003"/>
              <a:ext cx="5600716" cy="44805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E58C6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 descr="Immagine correla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02" y="1000108"/>
            <a:ext cx="2924554" cy="3143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3" name="Google Shape;213;p24"/>
          <p:cNvGraphicFramePr/>
          <p:nvPr/>
        </p:nvGraphicFramePr>
        <p:xfrm>
          <a:off x="899592" y="4929197"/>
          <a:ext cx="7072350" cy="1706900"/>
        </p:xfrm>
        <a:graphic>
          <a:graphicData uri="http://schemas.openxmlformats.org/drawingml/2006/table">
            <a:tbl>
              <a:tblPr>
                <a:noFill/>
                <a:tableStyleId>{44CED019-E272-42CA-B7A3-8C43D085777D}</a:tableStyleId>
              </a:tblPr>
              <a:tblGrid>
                <a:gridCol w="3536100"/>
                <a:gridCol w="353625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</a:t>
                      </a:r>
                      <a:r>
                        <a:rPr lang="it-IT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Ἐννέ</a:t>
                      </a: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 τὰς Μούσας φασίν τινες· ὡς ὀλιγώρως.</a:t>
                      </a:r>
                      <a:b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Ἢν</a:t>
                      </a: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ἰδέ</a:t>
                      </a: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· καὶ Σαπ</a:t>
                      </a:r>
                      <a:r>
                        <a:rPr lang="it-IT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φὼ</a:t>
                      </a: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-IT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Λεσ</a:t>
                      </a:r>
                      <a:r>
                        <a:rPr lang="it-IT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βόθεν, ἡ δεκάτη.»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«Alcuni dicono che le Muse siano nove; che distratti!</a:t>
                      </a:r>
                      <a:b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Guarda qua: c'è anche </a:t>
                      </a:r>
                      <a:r>
                        <a:rPr lang="it-IT" sz="2000" b="1" u="sng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Saffo</a:t>
                      </a:r>
                      <a:r>
                        <a:rPr lang="it-IT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di Lesbo, la decima.»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</a:tbl>
          </a:graphicData>
        </a:graphic>
      </p:graphicFrame>
      <p:sp>
        <p:nvSpPr>
          <p:cNvPr id="214" name="Google Shape;214;p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20" y="1571612"/>
            <a:ext cx="2564335" cy="2015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074" y="1571612"/>
            <a:ext cx="2612503" cy="205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05892" y="240804"/>
            <a:ext cx="4572000" cy="68788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Vorrei davvero essere morta.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Lei mi lasciava piangendo,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molte cose mi disse e poi questo: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Ah, come terribilmente soffriamo,</a:t>
            </a:r>
          </a:p>
          <a:p>
            <a:pPr algn="ctr"/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Saffo, io contro voglia ti lascio!”.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io le risposi: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“Addio, e serba memoria di me,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tu sai quanto ti amavo.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se non sai, </a:t>
            </a:r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io voglio </a:t>
            </a:r>
          </a:p>
          <a:p>
            <a:pPr algn="ctr"/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che tu </a:t>
            </a:r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rammenti</a:t>
            </a:r>
            <a:endParaRPr lang="it-IT" sz="2100" b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le </a:t>
            </a:r>
            <a:r>
              <a:rPr lang="it-IT" sz="21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cose belle che facemmo insieme: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molte ghirlande di viole,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di rose e di croco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... ti ponevi sul capo al mio fianco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molte corone intrecciate di fiori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cingevi al tenero collo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ti ungevi di un unguento odoroso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e di profumo regale,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sopra un soffice letto</a:t>
            </a:r>
          </a:p>
          <a:p>
            <a:pPr algn="ctr"/>
            <a:r>
              <a:rPr lang="it-IT" sz="2100" dirty="0" smtClean="0">
                <a:latin typeface="Andalus" pitchFamily="18" charset="-78"/>
                <a:cs typeface="Andalus" pitchFamily="18" charset="-78"/>
              </a:rPr>
              <a:t>il desiderio...”.</a:t>
            </a:r>
          </a:p>
          <a:p>
            <a:pPr algn="ctr"/>
            <a:endParaRPr lang="it-IT" sz="2100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285720" y="357166"/>
            <a:ext cx="9358378" cy="71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cifico"/>
              <a:buNone/>
            </a:pPr>
            <a:r>
              <a:rPr lang="it-IT" sz="4800" b="1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r>
              <a:rPr lang="it-IT" sz="5400" b="1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L’INTELLETTUALE NELLA SOCIETÀ</a:t>
            </a:r>
            <a:endParaRPr sz="5400" b="1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714348" y="1214422"/>
            <a:ext cx="768506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 intellettuale è colui che attraverso la letteratura e la poesia si fa portavoce di istanze dominanti o marginali dell’opinione pubblica, di cui viene considerato parte integrante e talvolta guida o ispiratore.</a:t>
            </a:r>
            <a:r>
              <a:rPr lang="it-IT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572" y="3798277"/>
            <a:ext cx="3871437" cy="266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427" y="2852935"/>
            <a:ext cx="4133203" cy="2577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500034" y="2236092"/>
            <a:ext cx="807249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Lo studio dei modelli educativi sviluppati dalla civiltà occidentale, inizia con i greci.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 greci, infatti, furono i primi a porsi il problema di cosa dovrebbe essere un uomo, cioè </a:t>
            </a:r>
            <a:r>
              <a:rPr lang="it-IT" sz="2000" b="0" i="0" u="sng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 riflettere consapevolmente sull’educazione (</a:t>
            </a:r>
            <a:r>
              <a:rPr lang="it-IT" sz="2000" b="0" i="0" u="sng" strike="noStrike" cap="none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paideia</a:t>
            </a:r>
            <a:r>
              <a:rPr lang="it-IT" sz="2000" b="0" i="0" u="sng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) e sulle sue finalità (la virtù, l’eccellenza umana, o </a:t>
            </a:r>
            <a:r>
              <a:rPr lang="it-IT" sz="2000" b="0" i="0" u="sng" strike="noStrike" cap="none" dirty="0" err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areté</a:t>
            </a:r>
            <a:r>
              <a:rPr lang="it-IT" sz="2000" b="0" i="0" u="sng" strike="noStrike" cap="none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000" b="0" i="0" u="sng" strike="noStrike" cap="none" dirty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0" y="309489"/>
            <a:ext cx="889248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EVOLUZIONE DELL’INTELLETTUALE</a:t>
            </a:r>
            <a:endParaRPr dirty="0">
              <a:solidFill>
                <a:srgbClr val="C00000"/>
              </a:solidFill>
              <a:latin typeface="Mistral" panose="03090702030407020403" pitchFamily="66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 NEL TEMPO </a:t>
            </a:r>
            <a:endParaRPr sz="5400" b="1" i="0" u="none" strike="noStrike" cap="none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grpSp>
        <p:nvGrpSpPr>
          <p:cNvPr id="106" name="Google Shape;106;p16"/>
          <p:cNvGrpSpPr/>
          <p:nvPr/>
        </p:nvGrpSpPr>
        <p:grpSpPr>
          <a:xfrm>
            <a:off x="468684" y="4663563"/>
            <a:ext cx="8103844" cy="1460495"/>
            <a:chOff x="0" y="0"/>
            <a:chExt cx="8103844" cy="1460495"/>
          </a:xfrm>
          <a:effectLst/>
        </p:grpSpPr>
        <p:sp>
          <p:nvSpPr>
            <p:cNvPr id="107" name="Google Shape;107;p16"/>
            <p:cNvSpPr/>
            <p:nvPr/>
          </p:nvSpPr>
          <p:spPr>
            <a:xfrm>
              <a:off x="0" y="364598"/>
              <a:ext cx="8103844" cy="584198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205" y="0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 txBox="1"/>
            <p:nvPr/>
          </p:nvSpPr>
          <p:spPr>
            <a:xfrm>
              <a:off x="3205" y="0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OMERO            IX sec. a.C.</a:t>
              </a:r>
              <a:endParaRPr sz="1800" b="1" i="0" u="none" strike="noStrike" cap="none" dirty="0">
                <a:solidFill>
                  <a:schemeClr val="dk1"/>
                </a:solidFill>
                <a:latin typeface="Andalus" pitchFamily="18" charset="-78"/>
                <a:ea typeface="Calibri"/>
                <a:cs typeface="Andalus" pitchFamily="18" charset="-78"/>
                <a:sym typeface="Calibri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30858" y="657223"/>
              <a:ext cx="146049" cy="146049"/>
            </a:xfrm>
            <a:prstGeom prst="ellipse">
              <a:avLst/>
            </a:prstGeom>
            <a:solidFill>
              <a:schemeClr val="bg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474628" y="876297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1277679" y="876297"/>
              <a:ext cx="1840897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ESIODO </a:t>
              </a:r>
              <a:endParaRPr sz="2000" b="1">
                <a:latin typeface="Andalus" pitchFamily="18" charset="-78"/>
                <a:cs typeface="Andalus" pitchFamily="18" charset="-78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VIII-VII sec. a.C</a:t>
              </a:r>
              <a:r>
                <a:rPr lang="it-IT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102281" y="657223"/>
              <a:ext cx="146049" cy="146049"/>
            </a:xfrm>
            <a:prstGeom prst="ellipse">
              <a:avLst/>
            </a:prstGeom>
            <a:solidFill>
              <a:schemeClr val="bg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946051" y="0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2946051" y="0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CALLINO       VII sec. a.C.</a:t>
              </a:r>
              <a:endParaRPr sz="1800" b="1" i="0" u="none" strike="noStrike" cap="none">
                <a:solidFill>
                  <a:schemeClr val="dk1"/>
                </a:solidFill>
                <a:latin typeface="Andalus" pitchFamily="18" charset="-78"/>
                <a:ea typeface="Calibri"/>
                <a:cs typeface="Andalus" pitchFamily="18" charset="-78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573704" y="657223"/>
              <a:ext cx="146049" cy="146049"/>
            </a:xfrm>
            <a:prstGeom prst="ellipse">
              <a:avLst/>
            </a:prstGeom>
            <a:solidFill>
              <a:schemeClr val="bg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4417475" y="876297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4319001" y="876297"/>
              <a:ext cx="1627183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 smtClean="0">
                  <a:solidFill>
                    <a:schemeClr val="tx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 ALCEO           </a:t>
              </a:r>
              <a:r>
                <a:rPr lang="it-IT" sz="1800" b="1" i="0" u="none" strike="noStrike" cap="none" dirty="0">
                  <a:solidFill>
                    <a:schemeClr val="tx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VII-VI sec a.C</a:t>
              </a:r>
              <a:r>
                <a:rPr lang="it-IT" sz="1800" b="0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.</a:t>
              </a:r>
              <a:endParaRPr sz="1800" b="0" i="0" u="none" strike="noStrike" cap="none">
                <a:solidFill>
                  <a:schemeClr val="dk1"/>
                </a:solidFill>
                <a:latin typeface="Andalus" pitchFamily="18" charset="-78"/>
                <a:ea typeface="Calibri"/>
                <a:cs typeface="Andalus" pitchFamily="18" charset="-78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045128" y="657223"/>
              <a:ext cx="146049" cy="146049"/>
            </a:xfrm>
            <a:prstGeom prst="ellipse">
              <a:avLst/>
            </a:prstGeom>
            <a:solidFill>
              <a:schemeClr val="bg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5888898" y="0"/>
              <a:ext cx="1401355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5888898" y="0"/>
              <a:ext cx="1857950" cy="584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SAFFO           </a:t>
              </a:r>
              <a:r>
                <a:rPr lang="it-IT" sz="1800" b="1" i="0" u="none" strike="noStrike" cap="none" dirty="0" smtClean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         VII-VI </a:t>
              </a:r>
              <a:r>
                <a:rPr lang="it-IT" sz="1800" b="1" i="0" u="none" strike="noStrike" cap="none" dirty="0">
                  <a:solidFill>
                    <a:schemeClr val="dk1"/>
                  </a:solidFill>
                  <a:latin typeface="Andalus" pitchFamily="18" charset="-78"/>
                  <a:ea typeface="Calibri"/>
                  <a:cs typeface="Andalus" pitchFamily="18" charset="-78"/>
                  <a:sym typeface="Calibri"/>
                </a:rPr>
                <a:t>sec a.C.</a:t>
              </a:r>
              <a:endParaRPr sz="1800" b="1" i="0" u="none" strike="noStrike" cap="none">
                <a:solidFill>
                  <a:schemeClr val="dk1"/>
                </a:solidFill>
                <a:latin typeface="Andalus" pitchFamily="18" charset="-78"/>
                <a:ea typeface="Calibri"/>
                <a:cs typeface="Andalus" pitchFamily="18" charset="-78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516551" y="657223"/>
              <a:ext cx="146049" cy="146049"/>
            </a:xfrm>
            <a:prstGeom prst="ellipse">
              <a:avLst/>
            </a:prstGeom>
            <a:solidFill>
              <a:schemeClr val="bg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62108"/>
            <a:ext cx="7886700" cy="1325563"/>
          </a:xfrm>
        </p:spPr>
        <p:txBody>
          <a:bodyPr/>
          <a:lstStyle/>
          <a:p>
            <a:pPr algn="ctr"/>
            <a:r>
              <a:rPr lang="it-IT" sz="5400" b="1" dirty="0" smtClean="0">
                <a:solidFill>
                  <a:srgbClr val="C00000"/>
                </a:solidFill>
                <a:latin typeface="Mistral" panose="03090702030407020403" pitchFamily="66" charset="0"/>
              </a:rPr>
              <a:t>OMERO-INTELLETTUALE</a:t>
            </a:r>
            <a:r>
              <a:rPr lang="it-IT" sz="5400" b="1" dirty="0">
                <a:solidFill>
                  <a:srgbClr val="C00000"/>
                </a:solidFill>
                <a:latin typeface="Ministral"/>
              </a:rPr>
              <a:t/>
            </a:r>
            <a:br>
              <a:rPr lang="it-IT" sz="5400" b="1" dirty="0">
                <a:solidFill>
                  <a:srgbClr val="C00000"/>
                </a:solidFill>
                <a:latin typeface="Ministral"/>
              </a:rPr>
            </a:br>
            <a:endParaRPr lang="it-IT" sz="5400" b="1" dirty="0">
              <a:solidFill>
                <a:srgbClr val="C00000"/>
              </a:solidFill>
              <a:latin typeface="Ministr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it-IT" sz="4000" b="1" dirty="0" smtClean="0">
                <a:latin typeface="Andalus" pitchFamily="18" charset="-78"/>
                <a:cs typeface="Andalus" pitchFamily="18" charset="-78"/>
              </a:rPr>
              <a:t>Valori al centro della </a:t>
            </a:r>
            <a:r>
              <a:rPr lang="el-GR" sz="4000" b="1" u="sng" dirty="0" smtClean="0">
                <a:cs typeface="Andalus" pitchFamily="18" charset="-78"/>
              </a:rPr>
              <a:t>παιδεία</a:t>
            </a:r>
            <a:endParaRPr lang="it-IT" sz="4000" b="1" u="sng" dirty="0" smtClean="0">
              <a:latin typeface="Andalus" pitchFamily="18" charset="-78"/>
              <a:cs typeface="Andalus" pitchFamily="18" charset="-78"/>
            </a:endParaRPr>
          </a:p>
          <a:p>
            <a:pPr marL="114300" indent="0" algn="ctr">
              <a:buNone/>
            </a:pPr>
            <a:endParaRPr lang="it-IT" sz="6000" b="1" dirty="0" smtClean="0"/>
          </a:p>
          <a:p>
            <a:pPr marL="114300" indent="0" algn="ctr">
              <a:buNone/>
            </a:pPr>
            <a:r>
              <a:rPr lang="it-IT" sz="4400" dirty="0">
                <a:latin typeface="Andalus" pitchFamily="18" charset="-78"/>
                <a:cs typeface="Andalus" pitchFamily="18" charset="-78"/>
              </a:rPr>
              <a:t>c</a:t>
            </a:r>
            <a:r>
              <a:rPr lang="it-IT" sz="4400" dirty="0" smtClean="0">
                <a:latin typeface="Andalus" pitchFamily="18" charset="-78"/>
                <a:cs typeface="Andalus" pitchFamily="18" charset="-78"/>
              </a:rPr>
              <a:t>he rientravano a far parte della</a:t>
            </a:r>
          </a:p>
          <a:p>
            <a:pPr marL="114300" indent="0" algn="ctr">
              <a:buNone/>
            </a:pPr>
            <a:r>
              <a:rPr lang="it-IT" sz="4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4400" b="1" u="sng" dirty="0" smtClean="0">
                <a:latin typeface="Andalus" pitchFamily="18" charset="-78"/>
                <a:cs typeface="Andalus" pitchFamily="18" charset="-78"/>
              </a:rPr>
              <a:t>società del dono </a:t>
            </a:r>
            <a:endParaRPr lang="it-IT" sz="4400" b="1" u="sng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5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3232" y="378980"/>
            <a:ext cx="7886700" cy="1325563"/>
          </a:xfrm>
        </p:spPr>
        <p:txBody>
          <a:bodyPr/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Glauco 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iomede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49" y="1825625"/>
            <a:ext cx="3716847" cy="3677554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l-GR" dirty="0" smtClean="0">
                <a:cs typeface="Andalus" pitchFamily="18" charset="-78"/>
              </a:rPr>
              <a:t>Γλαῦκος </a:t>
            </a:r>
            <a:r>
              <a:rPr lang="el-GR" dirty="0">
                <a:cs typeface="Andalus" pitchFamily="18" charset="-78"/>
              </a:rPr>
              <a:t>δ' </a:t>
            </a:r>
            <a:r>
              <a:rPr lang="el-GR" dirty="0" smtClean="0">
                <a:cs typeface="Andalus" pitchFamily="18" charset="-78"/>
              </a:rPr>
              <a:t>Ἱππολόχοιο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 πάϊς καὶ Τυ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δέος υἱὸς</a:t>
            </a:r>
            <a:endParaRPr lang="it-IT" dirty="0" smtClean="0">
              <a:latin typeface="Andalus" pitchFamily="18" charset="-78"/>
              <a:cs typeface="Andalus" pitchFamily="18" charset="-78"/>
            </a:endParaRPr>
          </a:p>
          <a:p>
            <a:pPr marL="114300" indent="0">
              <a:buNone/>
            </a:pPr>
            <a:r>
              <a:rPr lang="el-GR" dirty="0" smtClean="0">
                <a:cs typeface="Andalus" pitchFamily="18" charset="-78"/>
              </a:rPr>
              <a:t>ἐς μέσον ἀμφοτέρων συνίτην μεμαῶτε</a:t>
            </a:r>
            <a:r>
              <a:rPr lang="el-GR" dirty="0">
                <a:cs typeface="Andalus" pitchFamily="18" charset="-78"/>
              </a:rPr>
              <a:t>˘ </a:t>
            </a:r>
            <a:r>
              <a:rPr lang="el-GR" dirty="0" smtClean="0">
                <a:cs typeface="Andalus" pitchFamily="18" charset="-78"/>
              </a:rPr>
              <a:t>μάχεσθαι.</a:t>
            </a:r>
            <a:endParaRPr lang="it-IT" dirty="0" smtClean="0">
              <a:latin typeface="Andalus" pitchFamily="18" charset="-78"/>
              <a:cs typeface="Andalus" pitchFamily="18" charset="-78"/>
            </a:endParaRPr>
          </a:p>
          <a:p>
            <a:pPr marL="114300" indent="0">
              <a:buNone/>
            </a:pPr>
            <a:r>
              <a:rPr lang="el-GR" dirty="0" smtClean="0">
                <a:cs typeface="Andalus" pitchFamily="18" charset="-78"/>
              </a:rPr>
              <a:t>οἳ </a:t>
            </a:r>
            <a:r>
              <a:rPr lang="el-GR" dirty="0">
                <a:cs typeface="Andalus" pitchFamily="18" charset="-78"/>
              </a:rPr>
              <a:t>δ' </a:t>
            </a:r>
            <a:r>
              <a:rPr lang="el-GR" dirty="0" smtClean="0">
                <a:cs typeface="Andalus" pitchFamily="18" charset="-78"/>
              </a:rPr>
              <a:t>ὅτε</a:t>
            </a:r>
            <a:r>
              <a:rPr lang="el-GR" dirty="0">
                <a:cs typeface="Andalus" pitchFamily="18" charset="-78"/>
              </a:rPr>
              <a:t>˘ </a:t>
            </a:r>
            <a:r>
              <a:rPr lang="el-GR" dirty="0" smtClean="0">
                <a:cs typeface="Andalus" pitchFamily="18" charset="-78"/>
              </a:rPr>
              <a:t>δὴ σχεδὸν ἦσαν ἐπ</a:t>
            </a:r>
            <a:r>
              <a:rPr lang="el-GR" dirty="0">
                <a:cs typeface="Andalus" pitchFamily="18" charset="-78"/>
              </a:rPr>
              <a:t>' </a:t>
            </a:r>
            <a:r>
              <a:rPr lang="el-GR" dirty="0" smtClean="0">
                <a:cs typeface="Andalus" pitchFamily="18" charset="-78"/>
              </a:rPr>
              <a:t>ἀλλήλοισιν ἰόντε</a:t>
            </a:r>
            <a:r>
              <a:rPr lang="el-GR" dirty="0">
                <a:cs typeface="Andalus" pitchFamily="18" charset="-78"/>
              </a:rPr>
              <a:t>˘</a:t>
            </a:r>
            <a:r>
              <a:rPr lang="el-GR" dirty="0" smtClean="0">
                <a:cs typeface="Andalus" pitchFamily="18" charset="-78"/>
              </a:rPr>
              <a:t>,</a:t>
            </a:r>
            <a:endParaRPr lang="it-IT" dirty="0" smtClean="0">
              <a:latin typeface="Andalus" pitchFamily="18" charset="-78"/>
              <a:cs typeface="Andalus" pitchFamily="18" charset="-78"/>
            </a:endParaRPr>
          </a:p>
          <a:p>
            <a:pPr marL="114300" indent="0">
              <a:buNone/>
            </a:pPr>
            <a:r>
              <a:rPr lang="el-GR" dirty="0" smtClean="0">
                <a:cs typeface="Andalus" pitchFamily="18" charset="-78"/>
              </a:rPr>
              <a:t>τὸν πρότερος προσέ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ειπε</a:t>
            </a:r>
            <a:r>
              <a:rPr lang="el-GR" dirty="0">
                <a:cs typeface="Andalus" pitchFamily="18" charset="-78"/>
              </a:rPr>
              <a:t>˘ βο˘</a:t>
            </a:r>
            <a:r>
              <a:rPr lang="el-GR" dirty="0" smtClean="0">
                <a:cs typeface="Andalus" pitchFamily="18" charset="-78"/>
              </a:rPr>
              <a:t>ὴν ἀγαθὸς Διο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μή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δης</a:t>
            </a:r>
            <a:r>
              <a:rPr lang="el-GR" dirty="0">
                <a:cs typeface="Andalus" pitchFamily="18" charset="-78"/>
              </a:rPr>
              <a:t>·</a:t>
            </a:r>
          </a:p>
          <a:p>
            <a:pPr marL="114300" indent="0">
              <a:buNone/>
            </a:pPr>
            <a:r>
              <a:rPr lang="el-GR" dirty="0" smtClean="0">
                <a:cs typeface="Andalus" pitchFamily="18" charset="-78"/>
              </a:rPr>
              <a:t>τίς δὲ σύ ἐσσι φέριστε</a:t>
            </a:r>
            <a:r>
              <a:rPr lang="el-GR" dirty="0">
                <a:cs typeface="Andalus" pitchFamily="18" charset="-78"/>
              </a:rPr>
              <a:t>˘ </a:t>
            </a:r>
            <a:r>
              <a:rPr lang="el-GR" dirty="0" smtClean="0">
                <a:cs typeface="Andalus" pitchFamily="18" charset="-78"/>
              </a:rPr>
              <a:t>καταθνη</a:t>
            </a:r>
            <a:r>
              <a:rPr lang="it-IT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l-GR" dirty="0" smtClean="0">
                <a:cs typeface="Andalus" pitchFamily="18" charset="-78"/>
              </a:rPr>
              <a:t>τῶν ἀνθρώπων</a:t>
            </a:r>
            <a:r>
              <a:rPr lang="el-GR" dirty="0">
                <a:cs typeface="Andalus" pitchFamily="18" charset="-78"/>
              </a:rPr>
              <a:t>;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63236" y="1879134"/>
            <a:ext cx="2483141" cy="35394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Glauco poi, figlio di </a:t>
            </a:r>
            <a:r>
              <a:rPr lang="it-IT" dirty="0" err="1"/>
              <a:t>Ippoloco</a:t>
            </a:r>
            <a:r>
              <a:rPr lang="it-IT" dirty="0"/>
              <a:t> e il figlio di </a:t>
            </a:r>
            <a:r>
              <a:rPr lang="it-IT" dirty="0" err="1"/>
              <a:t>Tideo</a:t>
            </a:r>
            <a:endParaRPr lang="it-IT" dirty="0"/>
          </a:p>
          <a:p>
            <a:endParaRPr lang="it-IT" dirty="0"/>
          </a:p>
          <a:p>
            <a:r>
              <a:rPr lang="it-IT" dirty="0"/>
              <a:t>si avvicinarono nel mezzo uno rispetto all'altro desiderosi di combattere.</a:t>
            </a:r>
          </a:p>
          <a:p>
            <a:endParaRPr lang="it-IT" dirty="0"/>
          </a:p>
          <a:p>
            <a:r>
              <a:rPr lang="it-IT" dirty="0"/>
              <a:t>Ed essi quando appunto furono vicino andando l'uno contro l'altro,</a:t>
            </a:r>
          </a:p>
          <a:p>
            <a:endParaRPr lang="it-IT" dirty="0"/>
          </a:p>
          <a:p>
            <a:r>
              <a:rPr lang="it-IT" dirty="0"/>
              <a:t>a quello per primo disse Diomede, robusto nel grido:</a:t>
            </a:r>
          </a:p>
          <a:p>
            <a:endParaRPr lang="it-IT" dirty="0"/>
          </a:p>
          <a:p>
            <a:r>
              <a:rPr lang="it-IT" dirty="0"/>
              <a:t>ma chi sei tu, ottimo tra gli uomini mortali?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79221" y="5637402"/>
            <a:ext cx="2385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Iliade VI,119-236</a:t>
            </a:r>
            <a:endParaRPr lang="it-IT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7"/>
          <p:cNvGrpSpPr/>
          <p:nvPr/>
        </p:nvGrpSpPr>
        <p:grpSpPr>
          <a:xfrm>
            <a:off x="1279389" y="289260"/>
            <a:ext cx="6631555" cy="6350917"/>
            <a:chOff x="1065107" y="3532"/>
            <a:chExt cx="6631555" cy="6350917"/>
          </a:xfrm>
        </p:grpSpPr>
        <p:sp>
          <p:nvSpPr>
            <p:cNvPr id="128" name="Google Shape;128;p17"/>
            <p:cNvSpPr/>
            <p:nvPr/>
          </p:nvSpPr>
          <p:spPr>
            <a:xfrm>
              <a:off x="3451381" y="2539399"/>
              <a:ext cx="1812673" cy="1759848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 txBox="1"/>
            <p:nvPr/>
          </p:nvSpPr>
          <p:spPr>
            <a:xfrm>
              <a:off x="3716841" y="2797123"/>
              <a:ext cx="1281753" cy="12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OMERO</a:t>
              </a:r>
              <a:endParaRPr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 rot="-5400000">
              <a:off x="4162179" y="1875869"/>
              <a:ext cx="391077" cy="611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 txBox="1"/>
            <p:nvPr/>
          </p:nvSpPr>
          <p:spPr>
            <a:xfrm rot="-5400000">
              <a:off x="4220841" y="2056794"/>
              <a:ext cx="273754" cy="3667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458725" y="3532"/>
              <a:ext cx="1797984" cy="179798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 txBox="1"/>
            <p:nvPr/>
          </p:nvSpPr>
          <p:spPr>
            <a:xfrm>
              <a:off x="3555005" y="352311"/>
              <a:ext cx="1702191" cy="1271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Enciclopedia tribale</a:t>
              </a: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 rot="-1080000">
              <a:off x="5357348" y="2727380"/>
              <a:ext cx="378470" cy="611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 rot="-1080000">
              <a:off x="5360127" y="2867186"/>
              <a:ext cx="264929" cy="36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5852343" y="1709327"/>
              <a:ext cx="1844319" cy="1831255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 txBox="1"/>
            <p:nvPr/>
          </p:nvSpPr>
          <p:spPr>
            <a:xfrm>
              <a:off x="5932773" y="2005907"/>
              <a:ext cx="1674582" cy="1271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Portavoce dei valori cardine della società</a:t>
              </a: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 rot="3240000">
              <a:off x="4894769" y="4118758"/>
              <a:ext cx="386380" cy="611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 rot="3240000">
              <a:off x="4918660" y="4194133"/>
              <a:ext cx="270466" cy="36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4938063" y="4556465"/>
              <a:ext cx="1797984" cy="179798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5201372" y="4819774"/>
              <a:ext cx="1271366" cy="1271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Aretè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 rot="7560000">
              <a:off x="3434285" y="4118758"/>
              <a:ext cx="386380" cy="611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 txBox="1"/>
            <p:nvPr/>
          </p:nvSpPr>
          <p:spPr>
            <a:xfrm rot="-3240000">
              <a:off x="3526308" y="4194133"/>
              <a:ext cx="270466" cy="36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979388" y="4556465"/>
              <a:ext cx="1797984" cy="179798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116086" y="4819774"/>
              <a:ext cx="1552313" cy="1271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Oggettività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 rot="-9720000">
              <a:off x="2979616" y="2727380"/>
              <a:ext cx="378470" cy="6113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 txBox="1"/>
            <p:nvPr/>
          </p:nvSpPr>
          <p:spPr>
            <a:xfrm rot="1080000">
              <a:off x="3090378" y="2867186"/>
              <a:ext cx="264929" cy="366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065107" y="1742598"/>
              <a:ext cx="1797984" cy="179798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1192487" y="1879297"/>
              <a:ext cx="1617785" cy="12713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Aedo    </a:t>
              </a:r>
              <a:r>
                <a:rPr lang="it-IT" sz="2400" b="1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proto-intellettuale</a:t>
              </a:r>
              <a:endParaRPr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3490628" y="136805"/>
            <a:ext cx="215283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acifico"/>
              <a:buNone/>
            </a:pPr>
            <a:r>
              <a:rPr lang="it-IT" sz="5400" b="1" dirty="0">
                <a:solidFill>
                  <a:srgbClr val="C00000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</a:rPr>
              <a:t>ESIODO</a:t>
            </a:r>
            <a:endParaRPr sz="5400" b="1" dirty="0">
              <a:solidFill>
                <a:srgbClr val="C00000"/>
              </a:solidFill>
              <a:latin typeface="Mistral" panose="03090702030407020403" pitchFamily="66" charset="0"/>
              <a:ea typeface="Pacifico"/>
              <a:cs typeface="Pacifico"/>
              <a:sym typeface="Pacifico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071802" y="1643050"/>
            <a:ext cx="2214578" cy="2143140"/>
          </a:xfrm>
          <a:prstGeom prst="left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 rot="10800000">
            <a:off x="3929058" y="3327875"/>
            <a:ext cx="2000264" cy="2029951"/>
          </a:xfrm>
          <a:prstGeom prst="left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285720" y="2786058"/>
            <a:ext cx="2643206" cy="107721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Poemi</a:t>
            </a:r>
            <a:endParaRPr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autobiografici</a:t>
            </a:r>
            <a:endParaRPr sz="4000" b="1" i="0" u="none" strike="noStrike" cap="none" dirty="0">
              <a:solidFill>
                <a:schemeClr val="dk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3143240" y="1000108"/>
            <a:ext cx="2785970" cy="58477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Individualismo</a:t>
            </a:r>
            <a:endParaRPr sz="3200" b="1" i="0" u="none" strike="noStrike" cap="none" dirty="0">
              <a:solidFill>
                <a:schemeClr val="dk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6143636" y="3327875"/>
            <a:ext cx="2143140" cy="107721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Concetto di verità</a:t>
            </a:r>
            <a:endParaRPr sz="3200" b="1" i="0" u="none" strike="noStrike" cap="none" dirty="0">
              <a:solidFill>
                <a:schemeClr val="dk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3143240" y="5520439"/>
            <a:ext cx="3071834" cy="584775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 dirty="0">
                <a:solidFill>
                  <a:schemeClr val="dk1"/>
                </a:solidFill>
                <a:latin typeface="Andalus" panose="02020603050405020304" pitchFamily="18" charset="-78"/>
                <a:cs typeface="Andalus" panose="02020603050405020304" pitchFamily="18" charset="-78"/>
                <a:sym typeface="Arial"/>
              </a:rPr>
              <a:t>Nuova etica</a:t>
            </a:r>
            <a:endParaRPr sz="3200" b="1" i="0" u="none" strike="noStrike" cap="none" dirty="0">
              <a:solidFill>
                <a:schemeClr val="dk1"/>
              </a:solidFill>
              <a:latin typeface="Andalus" panose="02020603050405020304" pitchFamily="18" charset="-78"/>
              <a:cs typeface="Andalus" panose="02020603050405020304" pitchFamily="18" charset="-78"/>
              <a:sym typeface="Arial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64" y="428604"/>
            <a:ext cx="1805910" cy="25717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389713" y="46828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“Perse, tu mettiti ben in testa quello che ti dico; </a:t>
            </a:r>
            <a:r>
              <a:rPr lang="it-IT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e la Contesa cattiva non distolga il tuo cuore dal lavoro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a guardare e sentire le liti di piazza.” (OPERE E GIORNI 27-29)</a:t>
            </a:r>
            <a:endParaRPr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7525" y="4871471"/>
            <a:ext cx="706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Ascoltami; guardami e ascolta, e secondo giustizia raddrizza i giudizi tu; </a:t>
            </a:r>
            <a:r>
              <a:rPr lang="it-IT" sz="24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io a Perse dirò cose vere. </a:t>
            </a:r>
            <a:endParaRPr lang="it-IT" sz="2400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14401" y="2004007"/>
            <a:ext cx="6345382" cy="122388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κλῦθι ἰδὼν ἀίων τε, δίκῃ δ' ἴθυνε θέμιστας τύνη·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ἐγὼ δέ κε Πέρσῃ ἐτήτυμα μυθησαίμην</a:t>
            </a:r>
            <a:endParaRPr lang="it-I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3661438" y="3520762"/>
            <a:ext cx="844061" cy="122388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86357" y="5728534"/>
            <a:ext cx="329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(OPERE E GIORNI 9-10)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siodo e le m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1" y="430346"/>
            <a:ext cx="5021371" cy="2770054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7/7c/Moreau%2C_Gustave_-_H%C3%A9siode_et_la_Muse_-_1891.jpg/220px-Moreau%2C_Gustave_-_H%C3%A9siode_et_la_Muse_-_1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818" y="2507971"/>
            <a:ext cx="2365107" cy="410668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52331" y="3565948"/>
            <a:ext cx="592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“Sulla cima dell’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Elicona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compivano danze belle ed amabili, e muovevano i piedi veloci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54616" y="4548127"/>
            <a:ext cx="533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… m’ispirarono dentro una voce divina perché cantassi  il futuro e il passato”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17126" y="759813"/>
            <a:ext cx="37268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“Pastori 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villani, gente dappoco e tutta pancia, noi sappiamo dire molte 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menzogne simili 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al vero </a:t>
            </a:r>
            <a:r>
              <a:rPr lang="it-IT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ma </a:t>
            </a:r>
            <a:r>
              <a:rPr lang="it-IT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sappiamo, </a:t>
            </a:r>
            <a:r>
              <a:rPr lang="it-IT" sz="2000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quando vogliamo, dire anche il vero.</a:t>
            </a:r>
            <a:r>
              <a:rPr lang="it-IT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”</a:t>
            </a:r>
            <a:endParaRPr lang="it-IT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694</Words>
  <Application>Microsoft Office PowerPoint</Application>
  <PresentationFormat>Presentazione su schermo (4:3)</PresentationFormat>
  <Paragraphs>104</Paragraphs>
  <Slides>14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Mistral</vt:lpstr>
      <vt:lpstr>Pacifico</vt:lpstr>
      <vt:lpstr>Andalus</vt:lpstr>
      <vt:lpstr>Calibri</vt:lpstr>
      <vt:lpstr>Ministral</vt:lpstr>
      <vt:lpstr>Tema di Office</vt:lpstr>
      <vt:lpstr>L’ INTELLETTUALE    </vt:lpstr>
      <vt:lpstr>    L’INTELLETTUALE NELLA SOCIETÀ</vt:lpstr>
      <vt:lpstr>Diapositiva 3</vt:lpstr>
      <vt:lpstr>OMERO-INTELLETTUALE </vt:lpstr>
      <vt:lpstr>Glauco e Diomede</vt:lpstr>
      <vt:lpstr>Diapositiva 6</vt:lpstr>
      <vt:lpstr>ESIODO</vt:lpstr>
      <vt:lpstr>“Perse, tu mettiti ben in testa quello che ti dico; e la Contesa cattiva non distolga il tuo cuore dal lavoro, a guardare e sentire le liti di piazza.” (OPERE E GIORNI 27-29)</vt:lpstr>
      <vt:lpstr>Diapositiva 9</vt:lpstr>
      <vt:lpstr>CALLINO</vt:lpstr>
      <vt:lpstr>L’INTELLETTUALE POLITICO…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INTELLETTUALE</dc:title>
  <dc:creator>marco</dc:creator>
  <cp:lastModifiedBy>User</cp:lastModifiedBy>
  <cp:revision>40</cp:revision>
  <dcterms:modified xsi:type="dcterms:W3CDTF">2019-05-29T19:15:39Z</dcterms:modified>
</cp:coreProperties>
</file>