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6" r:id="rId2"/>
    <p:sldId id="284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80" r:id="rId22"/>
    <p:sldId id="285" r:id="rId23"/>
    <p:sldId id="279" r:id="rId24"/>
    <p:sldId id="278" r:id="rId25"/>
    <p:sldId id="282" r:id="rId26"/>
    <p:sldId id="283" r:id="rId27"/>
    <p:sldId id="257" r:id="rId2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50" autoAdjust="0"/>
    <p:restoredTop sz="94604" autoAdjust="0"/>
  </p:normalViewPr>
  <p:slideViewPr>
    <p:cSldViewPr>
      <p:cViewPr>
        <p:scale>
          <a:sx n="53" d="100"/>
          <a:sy n="53" d="100"/>
        </p:scale>
        <p:origin x="-974" y="-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BB8D3E-F16E-4F50-BED3-F8701F7247BC}" type="datetimeFigureOut">
              <a:rPr lang="it-IT" smtClean="0"/>
              <a:pPr/>
              <a:t>28/10/2019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81A447-B17E-4BBB-84ED-BE18F6F097CC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58450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A81A447-B17E-4BBB-84ED-BE18F6F097CC}" type="slidenum">
              <a:rPr lang="it-IT" smtClean="0"/>
              <a:pPr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409981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/>
              <a:t>Fare clic per modificare lo stile del sottotitolo dello schema</a:t>
            </a:r>
            <a:endParaRPr kumimoji="0" lang="en-US"/>
          </a:p>
        </p:txBody>
      </p:sp>
      <p:sp>
        <p:nvSpPr>
          <p:cNvPr id="28" name="Titolo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cxnSp>
        <p:nvCxnSpPr>
          <p:cNvPr id="8" name="Connettore 1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1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e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Segnaposto data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1AAB-EE5F-428A-BE0A-1149FEABF9D5}" type="datetimeFigureOut">
              <a:rPr lang="it-IT" smtClean="0"/>
              <a:pPr/>
              <a:t>28/10/2019</a:t>
            </a:fld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D898C1-53C5-43C2-903B-DB7EACE7812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Segnaposto piè di pagina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554">
        <p14:honeycomb/>
        <p:sndAc>
          <p:stSnd>
            <p:snd r:embed="rId1" name="chimes.wav"/>
          </p:stSnd>
        </p:sndAc>
      </p:transition>
    </mc:Choice>
    <mc:Fallback xmlns="">
      <p:transition spd="slow" advTm="3554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1AAB-EE5F-428A-BE0A-1149FEABF9D5}" type="datetimeFigureOut">
              <a:rPr lang="it-IT" smtClean="0"/>
              <a:pPr/>
              <a:t>28/10/2019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98C1-53C5-43C2-903B-DB7EACE7812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554">
        <p14:honeycomb/>
        <p:sndAc>
          <p:stSnd>
            <p:snd r:embed="rId1" name="chimes.wav"/>
          </p:stSnd>
        </p:sndAc>
      </p:transition>
    </mc:Choice>
    <mc:Fallback xmlns="">
      <p:transition spd="slow" advTm="3554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1AAB-EE5F-428A-BE0A-1149FEABF9D5}" type="datetimeFigureOut">
              <a:rPr lang="it-IT" smtClean="0"/>
              <a:pPr/>
              <a:t>28/10/2019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98C1-53C5-43C2-903B-DB7EACE7812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554">
        <p14:honeycomb/>
        <p:sndAc>
          <p:stSnd>
            <p:snd r:embed="rId1" name="chimes.wav"/>
          </p:stSnd>
        </p:sndAc>
      </p:transition>
    </mc:Choice>
    <mc:Fallback xmlns="">
      <p:transition spd="slow" advTm="3554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contenuto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4" name="Segnaposto data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8B41AAB-EE5F-428A-BE0A-1149FEABF9D5}" type="datetimeFigureOut">
              <a:rPr lang="it-IT" smtClean="0"/>
              <a:pPr/>
              <a:t>28/10/2019</a:t>
            </a:fld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5DD898C1-53C5-43C2-903B-DB7EACE7812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6" name="Segnaposto piè di pagina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554">
        <p14:honeycomb/>
        <p:sndAc>
          <p:stSnd>
            <p:snd r:embed="rId1" name="chimes.wav"/>
          </p:stSnd>
        </p:sndAc>
      </p:transition>
    </mc:Choice>
    <mc:Fallback xmlns="">
      <p:transition spd="slow" advTm="3554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1AAB-EE5F-428A-BE0A-1149FEABF9D5}" type="datetimeFigureOut">
              <a:rPr lang="it-IT" smtClean="0"/>
              <a:pPr/>
              <a:t>28/10/2019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98C1-53C5-43C2-903B-DB7EACE7812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cxnSp>
        <p:nvCxnSpPr>
          <p:cNvPr id="7" name="Connettore 1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554">
        <p14:honeycomb/>
        <p:sndAc>
          <p:stSnd>
            <p:snd r:embed="rId1" name="chimes.wav"/>
          </p:stSnd>
        </p:sndAc>
      </p:transition>
    </mc:Choice>
    <mc:Fallback xmlns="">
      <p:transition spd="slow" advTm="3554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1AAB-EE5F-428A-BE0A-1149FEABF9D5}" type="datetimeFigureOut">
              <a:rPr lang="it-IT" smtClean="0"/>
              <a:pPr/>
              <a:t>28/10/2019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98C1-53C5-43C2-903B-DB7EACE7812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1" name="Segnaposto contenuto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554">
        <p14:honeycomb/>
        <p:sndAc>
          <p:stSnd>
            <p:snd r:embed="rId1" name="chimes.wav"/>
          </p:stSnd>
        </p:sndAc>
      </p:transition>
    </mc:Choice>
    <mc:Fallback xmlns="">
      <p:transition spd="slow" advTm="3554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98C1-53C5-43C2-903B-DB7EACE7812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1AAB-EE5F-428A-BE0A-1149FEABF9D5}" type="datetimeFigureOut">
              <a:rPr lang="it-IT" smtClean="0"/>
              <a:pPr/>
              <a:t>28/10/2019</a:t>
            </a:fld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32" name="Segnaposto contenuto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34" name="Segnaposto contenuto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12" name="Segnaposto testo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554">
        <p14:honeycomb/>
        <p:sndAc>
          <p:stSnd>
            <p:snd r:embed="rId1" name="chimes.wav"/>
          </p:stSnd>
        </p:sndAc>
      </p:transition>
    </mc:Choice>
    <mc:Fallback xmlns="">
      <p:transition spd="slow" advTm="3554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1AAB-EE5F-428A-BE0A-1149FEABF9D5}" type="datetimeFigureOut">
              <a:rPr lang="it-IT" smtClean="0"/>
              <a:pPr/>
              <a:t>28/10/2019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98C1-53C5-43C2-903B-DB7EACE7812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554">
        <p14:honeycomb/>
        <p:sndAc>
          <p:stSnd>
            <p:snd r:embed="rId1" name="chimes.wav"/>
          </p:stSnd>
        </p:sndAc>
      </p:transition>
    </mc:Choice>
    <mc:Fallback xmlns="">
      <p:transition spd="slow" advTm="3554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1AAB-EE5F-428A-BE0A-1149FEABF9D5}" type="datetimeFigureOut">
              <a:rPr lang="it-IT" smtClean="0"/>
              <a:pPr/>
              <a:t>28/10/2019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D898C1-53C5-43C2-903B-DB7EACE78124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554">
        <p14:honeycomb/>
        <p:sndAc>
          <p:stSnd>
            <p:snd r:embed="rId1" name="chimes.wav"/>
          </p:stSnd>
        </p:sndAc>
      </p:transition>
    </mc:Choice>
    <mc:Fallback xmlns="">
      <p:transition spd="slow" advTm="3554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egnaposto contenuto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it-IT"/>
              <a:t>Fare clic per modificare stili del testo dello schema</a:t>
            </a:r>
          </a:p>
          <a:p>
            <a:pPr lvl="1" eaLnBrk="1" latinLnBrk="0" hangingPunct="1"/>
            <a:r>
              <a:rPr lang="it-IT"/>
              <a:t>Secondo livello</a:t>
            </a:r>
          </a:p>
          <a:p>
            <a:pPr lvl="2" eaLnBrk="1" latinLnBrk="0" hangingPunct="1"/>
            <a:r>
              <a:rPr lang="it-IT"/>
              <a:t>Terzo livello</a:t>
            </a:r>
          </a:p>
          <a:p>
            <a:pPr lvl="3" eaLnBrk="1" latinLnBrk="0" hangingPunct="1"/>
            <a:r>
              <a:rPr lang="it-IT"/>
              <a:t>Quarto livello</a:t>
            </a:r>
          </a:p>
          <a:p>
            <a:pPr lvl="4" eaLnBrk="1" latinLnBrk="0" hangingPunct="1"/>
            <a:r>
              <a:rPr lang="it-IT"/>
              <a:t>Quinto livello</a:t>
            </a:r>
            <a:endParaRPr kumimoji="0" lang="en-US"/>
          </a:p>
        </p:txBody>
      </p:sp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31" name="Titolo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68B41AAB-EE5F-428A-BE0A-1149FEABF9D5}" type="datetimeFigureOut">
              <a:rPr lang="it-IT" smtClean="0"/>
              <a:pPr/>
              <a:t>28/10/2019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DD898C1-53C5-43C2-903B-DB7EACE7812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554">
        <p14:honeycomb/>
        <p:sndAc>
          <p:stSnd>
            <p:snd r:embed="rId1" name="chimes.wav"/>
          </p:stSnd>
        </p:sndAc>
      </p:transition>
    </mc:Choice>
    <mc:Fallback xmlns="">
      <p:transition spd="slow" advTm="3554">
        <p:fade/>
        <p:sndAc>
          <p:stSnd>
            <p:snd r:embed="rId3" name="chimes.wav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it-IT"/>
              <a:t>Fare clic sull'icona per inserire un'immagine</a:t>
            </a:r>
            <a:endParaRPr kumimoji="0" lang="en-US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</p:txBody>
      </p:sp>
      <p:sp>
        <p:nvSpPr>
          <p:cNvPr id="8" name="Segnaposto data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B41AAB-EE5F-428A-BE0A-1149FEABF9D5}" type="datetimeFigureOut">
              <a:rPr lang="it-IT" smtClean="0"/>
              <a:pPr/>
              <a:t>28/10/2019</a:t>
            </a:fld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DD898C1-53C5-43C2-903B-DB7EACE7812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400" advTm="3554">
        <p14:honeycomb/>
        <p:sndAc>
          <p:stSnd>
            <p:snd r:embed="rId1" name="chimes.wav"/>
          </p:stSnd>
        </p:sndAc>
      </p:transition>
    </mc:Choice>
    <mc:Fallback xmlns="">
      <p:transition spd="slow" advTm="3554">
        <p:fade/>
        <p:sndAc>
          <p:stSnd>
            <p:snd r:embed="rId3" name="chimes.wav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audio" Target="../media/audio12.wav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testo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/>
              <a:t>Fare clic per modificare stili del testo dello schema</a:t>
            </a:r>
          </a:p>
          <a:p>
            <a:pPr lvl="1" eaLnBrk="1" latinLnBrk="0" hangingPunct="1"/>
            <a:r>
              <a:rPr kumimoji="0" lang="it-IT"/>
              <a:t>Secondo livello</a:t>
            </a:r>
          </a:p>
          <a:p>
            <a:pPr lvl="2" eaLnBrk="1" latinLnBrk="0" hangingPunct="1"/>
            <a:r>
              <a:rPr kumimoji="0" lang="it-IT"/>
              <a:t>Terzo livello</a:t>
            </a:r>
          </a:p>
          <a:p>
            <a:pPr lvl="3" eaLnBrk="1" latinLnBrk="0" hangingPunct="1"/>
            <a:r>
              <a:rPr kumimoji="0" lang="it-IT"/>
              <a:t>Quarto livello</a:t>
            </a:r>
          </a:p>
          <a:p>
            <a:pPr lvl="4" eaLnBrk="1" latinLnBrk="0" hangingPunct="1"/>
            <a:r>
              <a:rPr kumimoji="0" lang="it-IT"/>
              <a:t>Quinto livello</a:t>
            </a:r>
            <a:endParaRPr kumimoji="0" lang="en-US"/>
          </a:p>
        </p:txBody>
      </p:sp>
      <p:sp>
        <p:nvSpPr>
          <p:cNvPr id="24" name="Segnaposto data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68B41AAB-EE5F-428A-BE0A-1149FEABF9D5}" type="datetimeFigureOut">
              <a:rPr lang="it-IT" smtClean="0"/>
              <a:pPr/>
              <a:t>28/10/2019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22" name="Segnaposto numero diapositiva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5DD898C1-53C5-43C2-903B-DB7EACE78124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5" name="Segnaposto titolo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it-IT"/>
              <a:t>Fare clic per modificare lo stile del titolo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4400" advTm="3554">
        <p14:honeycomb/>
        <p:sndAc>
          <p:stSnd>
            <p:snd r:embed="rId13" name="chimes.wav"/>
          </p:stSnd>
        </p:sndAc>
      </p:transition>
    </mc:Choice>
    <mc:Fallback xmlns="">
      <p:transition spd="slow" advTm="3554">
        <p:fade/>
        <p:sndAc>
          <p:stSnd>
            <p:snd r:embed="rId14" name="chimes.wav"/>
          </p:stSnd>
        </p:sndAc>
      </p:transition>
    </mc:Fallback>
  </mc:AlternateConten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Relationship Id="rId4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Relationship Id="rId4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Relationship Id="rId4" Type="http://schemas.openxmlformats.org/officeDocument/2006/relationships/image" Target="../media/image1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3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1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5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7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9.xml"/><Relationship Id="rId4" Type="http://schemas.openxmlformats.org/officeDocument/2006/relationships/image" Target="../media/image2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5" Type="http://schemas.openxmlformats.org/officeDocument/2006/relationships/image" Target="../media/image33.jpeg"/><Relationship Id="rId4" Type="http://schemas.openxmlformats.org/officeDocument/2006/relationships/audio" Target="../media/audio4.wav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4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5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.xml"/><Relationship Id="rId4" Type="http://schemas.openxmlformats.org/officeDocument/2006/relationships/image" Target="../media/image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7.xml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3429000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it-IT" sz="3100" b="1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Black" pitchFamily="34" charset="0"/>
              </a:rPr>
              <a:t>   FORMAZIONE SULLA PREVENZIONE           DEL  BULLISMO E DEL CYBERBULLISMO </a:t>
            </a:r>
            <a:br>
              <a:rPr lang="it-IT" sz="3100" b="1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Black" pitchFamily="34" charset="0"/>
              </a:rPr>
            </a:br>
            <a:r>
              <a:rPr lang="it-IT" sz="3100" b="1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Black" pitchFamily="34" charset="0"/>
              </a:rPr>
              <a:t>                 LEGGE  71/2017</a:t>
            </a:r>
            <a:r>
              <a:rPr lang="it-IT" b="1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Black" pitchFamily="34" charset="0"/>
              </a:rPr>
              <a:t/>
            </a:r>
            <a:br>
              <a:rPr lang="it-IT" b="1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Black" pitchFamily="34" charset="0"/>
              </a:rPr>
            </a:br>
            <a:r>
              <a:rPr lang="it-IT" dirty="0">
                <a:effectLst/>
              </a:rPr>
              <a:t/>
            </a:r>
            <a:br>
              <a:rPr lang="it-IT" dirty="0">
                <a:effectLst/>
              </a:rPr>
            </a:br>
            <a:endParaRPr lang="it-IT" dirty="0"/>
          </a:p>
        </p:txBody>
      </p:sp>
      <p:sp>
        <p:nvSpPr>
          <p:cNvPr id="3" name="Rettangolo 2"/>
          <p:cNvSpPr/>
          <p:nvPr/>
        </p:nvSpPr>
        <p:spPr>
          <a:xfrm>
            <a:off x="5196507" y="5715016"/>
            <a:ext cx="2975816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it-IT" sz="1200" b="1" cap="none" spc="0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 CURA DI  </a:t>
            </a:r>
            <a:r>
              <a:rPr lang="it-IT" b="1" cap="none" spc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MARIA  FALCONE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34331190"/>
      </p:ext>
    </p:extLst>
  </p:cSld>
  <p:clrMapOvr>
    <a:masterClrMapping/>
  </p:clrMapOvr>
  <p:transition spd="slow" advTm="12438">
    <p:fade/>
    <p:sndAc>
      <p:stSnd>
        <p:snd r:embed="rId3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4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857232"/>
            <a:ext cx="8286808" cy="5429288"/>
          </a:xfrm>
        </p:spPr>
      </p:pic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285852" y="214290"/>
            <a:ext cx="5786478" cy="1500198"/>
          </a:xfrm>
        </p:spPr>
        <p:txBody>
          <a:bodyPr/>
          <a:lstStyle/>
          <a:p>
            <a:endParaRPr lang="it-IT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1857356" y="357166"/>
            <a:ext cx="4978863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it-IT" sz="2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Black" pitchFamily="34" charset="0"/>
              </a:rPr>
              <a:t>LOCANDINA SEMINARIO</a:t>
            </a:r>
            <a:endParaRPr lang="it-IT" sz="2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5538723"/>
      </p:ext>
    </p:extLst>
  </p:cSld>
  <p:clrMapOvr>
    <a:masterClrMapping/>
  </p:clrMapOvr>
  <p:transition spd="slow" advTm="7453">
    <p:wheel spokes="1"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395536" y="428604"/>
            <a:ext cx="4573579" cy="5786478"/>
          </a:xfrm>
        </p:spPr>
      </p:pic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5000628" y="714356"/>
            <a:ext cx="3672408" cy="5685782"/>
          </a:xfrm>
        </p:spPr>
        <p:txBody>
          <a:bodyPr>
            <a:normAutofit fontScale="77500" lnSpcReduction="20000"/>
          </a:bodyPr>
          <a:lstStyle/>
          <a:p>
            <a:r>
              <a:rPr lang="it-IT" dirty="0">
                <a:latin typeface="Comic Sans MS" pitchFamily="66" charset="0"/>
              </a:rPr>
              <a:t> </a:t>
            </a:r>
            <a:endParaRPr lang="it-IT" dirty="0">
              <a:solidFill>
                <a:schemeClr val="accent1">
                  <a:lumMod val="20000"/>
                  <a:lumOff val="80000"/>
                </a:schemeClr>
              </a:solidFill>
              <a:latin typeface="Comic Sans MS" pitchFamily="66" charset="0"/>
            </a:endParaRPr>
          </a:p>
          <a:p>
            <a:r>
              <a:rPr lang="it-IT" sz="2300" dirty="0">
                <a:solidFill>
                  <a:schemeClr val="accent1">
                    <a:lumMod val="20000"/>
                    <a:lumOff val="80000"/>
                  </a:schemeClr>
                </a:solidFill>
                <a:latin typeface="Arial Black" pitchFamily="34" charset="0"/>
              </a:rPr>
              <a:t>L’INCONTRO SI È CONTRADDISTINTO PER UN NOTEVOLE ED EMOZIONANTE CONFRONTO E HA VEICOLATO MESSAGGI IMPORTANTI, CHE IN UN CONTESTO CARCERARIO ASSUMONO UN VALORE AGGIUNTO: SCATURISCONO UN MECCANISMO DI IDENTIFICAZIONE IN CUI LE PARTI SI IMMEDESIMANO NELLE ESISTENZE UMANE.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9898612"/>
      </p:ext>
    </p:extLst>
  </p:cSld>
  <p:clrMapOvr>
    <a:masterClrMapping/>
  </p:clrMapOvr>
  <p:transition spd="slow" advTm="23749">
    <p:fade/>
    <p:sndAc>
      <p:stSnd>
        <p:snd r:embed="rId3" name="suctio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immagine 6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5643570" y="785794"/>
            <a:ext cx="3104325" cy="5042887"/>
          </a:xfrm>
        </p:spPr>
      </p:pic>
      <p:pic>
        <p:nvPicPr>
          <p:cNvPr id="6" name="Segnaposto immagine 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42910" y="2936501"/>
            <a:ext cx="4721178" cy="3147452"/>
          </a:xfrm>
          <a:prstGeom prst="rect">
            <a:avLst/>
          </a:prstGeom>
        </p:spPr>
      </p:pic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42910" y="571480"/>
            <a:ext cx="4957152" cy="2376264"/>
          </a:xfrm>
        </p:spPr>
        <p:txBody>
          <a:bodyPr>
            <a:normAutofit fontScale="92500" lnSpcReduction="10000"/>
          </a:bodyPr>
          <a:lstStyle/>
          <a:p>
            <a:r>
              <a:rPr lang="it-IT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GLI STUDENTI COMPRENDONO COSÌ </a:t>
            </a:r>
            <a:r>
              <a:rPr lang="it-IT" b="1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“TOCCANDO CON MANO”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 CHE ESISTE UN FILO SOTTILE CHE SEPARA IL MONDO DELLA LEGALITÀ DA QUELLO DELL’ ILLEGALITÀ E CHE A VOLTE, ANCHE INCOSAPEVOLMENTE O PER FRAGILITÀ, PERCORRONO “STRADE SBAGLIATE”, CHE POSSONO AVERE EFFETTI DEVASTANTI</a:t>
            </a:r>
            <a:r>
              <a:rPr lang="it-IT" dirty="0">
                <a:solidFill>
                  <a:schemeClr val="bg2">
                    <a:lumMod val="75000"/>
                  </a:schemeClr>
                </a:solidFill>
                <a:latin typeface="Comic Sans MS" pitchFamily="66" charset="0"/>
              </a:rPr>
              <a:t>.</a:t>
            </a:r>
          </a:p>
          <a:p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0517481"/>
      </p:ext>
    </p:extLst>
  </p:cSld>
  <p:clrMapOvr>
    <a:masterClrMapping/>
  </p:clrMapOvr>
  <p:transition spd="slow" advTm="24046">
    <p:fade/>
    <p:sndAc>
      <p:stSnd>
        <p:snd r:embed="rId3" name="hammer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1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642910" y="2143116"/>
            <a:ext cx="7858180" cy="4109723"/>
          </a:xfrm>
        </p:spPr>
      </p:pic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5857884" y="5357826"/>
            <a:ext cx="642942" cy="661966"/>
          </a:xfrm>
        </p:spPr>
        <p:txBody>
          <a:bodyPr/>
          <a:lstStyle/>
          <a:p>
            <a:r>
              <a:rPr lang="it-IT" dirty="0"/>
              <a:t>c</a:t>
            </a: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571472" y="476672"/>
            <a:ext cx="7429552" cy="1872208"/>
          </a:xfrm>
        </p:spPr>
        <p:txBody>
          <a:bodyPr>
            <a:normAutofit fontScale="90000"/>
          </a:bodyPr>
          <a:lstStyle/>
          <a:p>
            <a:r>
              <a:rPr lang="it-IT" sz="2000" dirty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GLI STUDENTI COMPRENDONO CHE:</a:t>
            </a:r>
            <a:br>
              <a:rPr lang="it-IT" sz="2000" dirty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</a:br>
            <a:r>
              <a:rPr lang="it-IT" sz="2000" dirty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- LA RESPONSABILITÀ È PERSONALE;</a:t>
            </a:r>
            <a:r>
              <a:rPr lang="it-IT" sz="200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/>
            </a:r>
            <a:br>
              <a:rPr lang="it-IT" sz="200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</a:br>
            <a:r>
              <a:rPr lang="it-IT" sz="200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- A </a:t>
            </a:r>
            <a:r>
              <a:rPr lang="it-IT" sz="2000" dirty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14 ANNI VERI ATTI DI BULLISMO POSSONO </a:t>
            </a:r>
            <a:br>
              <a:rPr lang="it-IT" sz="2000" dirty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</a:br>
            <a:r>
              <a:rPr lang="it-IT" sz="2000" dirty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CONFIGURARSI COME REATI E IL MINORE</a:t>
            </a:r>
            <a:br>
              <a:rPr lang="it-IT" sz="2000" dirty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</a:br>
            <a:r>
              <a:rPr lang="it-IT" sz="2000" dirty="0">
                <a:solidFill>
                  <a:schemeClr val="tx1">
                    <a:lumMod val="95000"/>
                  </a:schemeClr>
                </a:solidFill>
                <a:latin typeface="Arial Black" pitchFamily="34" charset="0"/>
              </a:rPr>
              <a:t>DIVENTA IMPUTABILE.</a:t>
            </a:r>
            <a:r>
              <a:rPr lang="it-IT" dirty="0">
                <a:solidFill>
                  <a:schemeClr val="tx1">
                    <a:lumMod val="95000"/>
                  </a:schemeClr>
                </a:solidFill>
              </a:rPr>
              <a:t/>
            </a:r>
            <a:br>
              <a:rPr lang="it-IT" dirty="0">
                <a:solidFill>
                  <a:schemeClr val="tx1">
                    <a:lumMod val="95000"/>
                  </a:schemeClr>
                </a:solidFill>
              </a:rPr>
            </a:br>
            <a:endParaRPr lang="it-IT"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7" name="Segnaposto contenuto 6"/>
          <p:cNvSpPr>
            <a:spLocks noGrp="1"/>
          </p:cNvSpPr>
          <p:nvPr>
            <p:ph sz="quarter" idx="1"/>
          </p:nvPr>
        </p:nvSpPr>
        <p:spPr>
          <a:xfrm>
            <a:off x="4000496" y="5500702"/>
            <a:ext cx="3429024" cy="642942"/>
          </a:xfrm>
        </p:spPr>
        <p:txBody>
          <a:bodyPr>
            <a:normAutofit fontScale="47500" lnSpcReduction="20000"/>
          </a:bodyPr>
          <a:lstStyle/>
          <a:p>
            <a:r>
              <a:rPr lang="it-IT" sz="2800" dirty="0"/>
              <a:t>ISTITUTO PENITENZIARIO </a:t>
            </a:r>
            <a:r>
              <a:rPr lang="it-IT" sz="2800" dirty="0" err="1"/>
              <a:t>DI</a:t>
            </a:r>
            <a:r>
              <a:rPr lang="it-IT" sz="2800" dirty="0"/>
              <a:t>  MONZA</a:t>
            </a:r>
            <a:br>
              <a:rPr lang="it-IT" sz="2800" dirty="0"/>
            </a:br>
            <a:r>
              <a:rPr lang="it-IT" sz="2800" dirty="0"/>
              <a:t> </a:t>
            </a:r>
            <a:br>
              <a:rPr lang="it-IT" sz="2800" dirty="0"/>
            </a:br>
            <a:r>
              <a:rPr lang="it-IT" sz="2800" dirty="0"/>
              <a:t> copyright FABRIZIO RADAELLI     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8075306"/>
      </p:ext>
    </p:extLst>
  </p:cSld>
  <p:clrMapOvr>
    <a:masterClrMapping/>
  </p:clrMapOvr>
  <p:transition spd="slow" advTm="14172">
    <p:checker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642910" y="2143116"/>
            <a:ext cx="4357718" cy="3878172"/>
          </a:xfrm>
        </p:spPr>
      </p:pic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444208" y="2348880"/>
            <a:ext cx="1984248" cy="37338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827584" y="548680"/>
            <a:ext cx="7287344" cy="1531640"/>
          </a:xfrm>
        </p:spPr>
        <p:txBody>
          <a:bodyPr>
            <a:noAutofit/>
          </a:bodyPr>
          <a:lstStyle/>
          <a:p>
            <a:r>
              <a:rPr lang="it-IT" sz="2000" dirty="0">
                <a:latin typeface="Arial Black" pitchFamily="34" charset="0"/>
              </a:rPr>
              <a:t>L’IMPUTABILITÀ È LA CAPACITÀ DI INTENDERE E DI VOLERE DI UNA PERSONA, È LA CAPACITÀ DI PORRE IN ESSERE UN COMPORTAMENTO CONSAPEVOLE E VOLONTARIO.</a:t>
            </a:r>
            <a:r>
              <a:rPr lang="it-IT" sz="2000" dirty="0"/>
              <a:t/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1643050"/>
            <a:ext cx="3491880" cy="464347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2091769"/>
      </p:ext>
    </p:extLst>
  </p:cSld>
  <p:clrMapOvr>
    <a:masterClrMapping/>
  </p:clrMapOvr>
  <p:transition spd="slow" advTm="14062">
    <p:wheel spokes="1"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quarter" idx="1"/>
          </p:nvPr>
        </p:nvPicPr>
        <p:blipFill>
          <a:blip r:embed="rId3"/>
          <a:stretch>
            <a:fillRect/>
          </a:stretch>
        </p:blipFill>
        <p:spPr>
          <a:xfrm>
            <a:off x="857224" y="2357430"/>
            <a:ext cx="7429551" cy="3929090"/>
          </a:xfrm>
        </p:spPr>
      </p:pic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429124" y="5715016"/>
            <a:ext cx="2193816" cy="571504"/>
          </a:xfrm>
        </p:spPr>
        <p:txBody>
          <a:bodyPr>
            <a:normAutofit fontScale="70000" lnSpcReduction="20000"/>
          </a:bodyPr>
          <a:lstStyle/>
          <a:p>
            <a:r>
              <a:rPr lang="it-IT" sz="1400" dirty="0"/>
              <a:t>CALENDARIO 2011 REBIBBIA      COPYRIGHT INFNITO EDIZIONI</a:t>
            </a: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42910" y="428604"/>
            <a:ext cx="7791400" cy="1837798"/>
          </a:xfrm>
        </p:spPr>
        <p:txBody>
          <a:bodyPr>
            <a:normAutofit/>
          </a:bodyPr>
          <a:lstStyle/>
          <a:p>
            <a:r>
              <a:rPr lang="it-IT" sz="2000" dirty="0">
                <a:latin typeface="Arial Black" pitchFamily="34" charset="0"/>
              </a:rPr>
              <a:t>AGLI STUDENTI È STATO RILASCIATO UN ATTESTATO DI PARTECIPAZIONE AL CORSO, VALIDO PER I CREDITI FORMATIVI.</a:t>
            </a:r>
            <a:r>
              <a:rPr lang="it-IT" sz="2000" dirty="0"/>
              <a:t/>
            </a:r>
            <a:br>
              <a:rPr lang="it-IT" sz="2000" dirty="0"/>
            </a:br>
            <a:endParaRPr lang="it-IT" sz="2000" dirty="0"/>
          </a:p>
        </p:txBody>
      </p:sp>
    </p:spTree>
    <p:extLst>
      <p:ext uri="{BB962C8B-B14F-4D97-AF65-F5344CB8AC3E}">
        <p14:creationId xmlns:p14="http://schemas.microsoft.com/office/powerpoint/2010/main" val="918683484"/>
      </p:ext>
    </p:extLst>
  </p:cSld>
  <p:clrMapOvr>
    <a:masterClrMapping/>
  </p:clrMapOvr>
  <p:transition spd="slow" advTm="8125">
    <p:fade/>
    <p:sndAc>
      <p:stSnd>
        <p:snd r:embed="rId2" name="chimes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quarter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4680520" cy="5728228"/>
          </a:xfrm>
        </p:spPr>
      </p:pic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5508104" y="548680"/>
            <a:ext cx="3041920" cy="4641304"/>
          </a:xfrm>
        </p:spPr>
        <p:txBody>
          <a:bodyPr>
            <a:normAutofit fontScale="92500"/>
          </a:bodyPr>
          <a:lstStyle/>
          <a:p>
            <a:r>
              <a:rPr lang="it-IT" dirty="0">
                <a:solidFill>
                  <a:srgbClr val="FF0000"/>
                </a:solidFill>
                <a:latin typeface="Arial Black" pitchFamily="34" charset="0"/>
              </a:rPr>
              <a:t>GLI STUDENTI INSIEME AI DOCENTI SOFIA CORDARO E MARIA FALCONE HANNO PRODOTTO UN LIBRO DAL TITOLO </a:t>
            </a:r>
            <a:r>
              <a:rPr lang="it-IT" b="1" dirty="0">
                <a:solidFill>
                  <a:srgbClr val="FF0000"/>
                </a:solidFill>
                <a:latin typeface="Arial Black" pitchFamily="34" charset="0"/>
              </a:rPr>
              <a:t>“IL RUMORE DEL SILENZIO”</a:t>
            </a:r>
            <a:r>
              <a:rPr lang="it-IT" dirty="0">
                <a:solidFill>
                  <a:srgbClr val="FF0000"/>
                </a:solidFill>
                <a:latin typeface="Arial Black" pitchFamily="34" charset="0"/>
              </a:rPr>
              <a:t> , CHE METTE IN RILIEVO IL CONFRONTO TRA I PRINCIPI DELLA LEGGE 71/2017 E TRACCE DI VISSUTI PERSONALI.</a:t>
            </a:r>
          </a:p>
          <a:p>
            <a:r>
              <a:rPr lang="it-IT" dirty="0">
                <a:solidFill>
                  <a:srgbClr val="FF0000"/>
                </a:solidFill>
                <a:latin typeface="Arial Black" pitchFamily="34" charset="0"/>
              </a:rPr>
              <a:t>IL LIBRO È STATO OGGETTO DI DISCUSSIONE ALL’ESAME DI STATO.</a:t>
            </a:r>
          </a:p>
          <a:p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5508104" y="5517232"/>
            <a:ext cx="3182888" cy="1066800"/>
          </a:xfrm>
        </p:spPr>
        <p:txBody>
          <a:bodyPr/>
          <a:lstStyle/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5810628"/>
      </p:ext>
    </p:extLst>
  </p:cSld>
  <p:clrMapOvr>
    <a:masterClrMapping/>
  </p:clrMapOvr>
  <p:transition spd="slow" advTm="21328">
    <p:fade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 descr="CARC215.JPG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428596" y="428604"/>
            <a:ext cx="4972057" cy="5929354"/>
          </a:xfrm>
        </p:spPr>
      </p:pic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5357818" y="1071546"/>
            <a:ext cx="3257944" cy="5378940"/>
          </a:xfrm>
        </p:spPr>
        <p:txBody>
          <a:bodyPr>
            <a:normAutofit/>
          </a:bodyPr>
          <a:lstStyle/>
          <a:p>
            <a:r>
              <a:rPr lang="it-IT" sz="2000" dirty="0">
                <a:latin typeface="Arial Black" pitchFamily="34" charset="0"/>
              </a:rPr>
              <a:t>ANCHE AI DETENUTI È STATO RILASCIATO UN </a:t>
            </a:r>
            <a:r>
              <a:rPr lang="it-IT" sz="2000" b="1" dirty="0">
                <a:latin typeface="Arial Black" pitchFamily="34" charset="0"/>
              </a:rPr>
              <a:t>ATTESTATO DI PARTECIPAZIONE</a:t>
            </a:r>
            <a:r>
              <a:rPr lang="it-IT" sz="2000" dirty="0">
                <a:latin typeface="Arial Black" pitchFamily="34" charset="0"/>
              </a:rPr>
              <a:t> AL SEMINARIO, VALIDO PER I  CREDITI FORMATIVI ALL’ESAME </a:t>
            </a:r>
            <a:r>
              <a:rPr lang="it-IT" sz="2000" dirty="0" err="1">
                <a:latin typeface="Arial Black" pitchFamily="34" charset="0"/>
              </a:rPr>
              <a:t>DI</a:t>
            </a:r>
            <a:r>
              <a:rPr lang="it-IT" sz="2000" dirty="0">
                <a:latin typeface="Arial Black" pitchFamily="34" charset="0"/>
              </a:rPr>
              <a:t> STATO.</a:t>
            </a:r>
          </a:p>
          <a:p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571604" y="5500702"/>
            <a:ext cx="3643338" cy="566734"/>
          </a:xfrm>
        </p:spPr>
        <p:txBody>
          <a:bodyPr>
            <a:noAutofit/>
          </a:bodyPr>
          <a:lstStyle/>
          <a:p>
            <a:r>
              <a:rPr lang="it-IT" sz="1100" dirty="0">
                <a:solidFill>
                  <a:schemeClr val="tx1"/>
                </a:solidFill>
              </a:rPr>
              <a:t>ISTITUTO PENITENZIARIO  DI MONZA</a:t>
            </a:r>
            <a:br>
              <a:rPr lang="it-IT" sz="1100" dirty="0">
                <a:solidFill>
                  <a:schemeClr val="tx1"/>
                </a:solidFill>
              </a:rPr>
            </a:br>
            <a:r>
              <a:rPr lang="it-IT" sz="1100" dirty="0">
                <a:solidFill>
                  <a:schemeClr val="tx1"/>
                </a:solidFill>
              </a:rPr>
              <a:t/>
            </a:r>
            <a:br>
              <a:rPr lang="it-IT" sz="1100" dirty="0">
                <a:solidFill>
                  <a:schemeClr val="tx1"/>
                </a:solidFill>
              </a:rPr>
            </a:br>
            <a:r>
              <a:rPr lang="it-IT" sz="1100" dirty="0">
                <a:solidFill>
                  <a:schemeClr val="tx1"/>
                </a:solidFill>
              </a:rPr>
              <a:t> </a:t>
            </a:r>
            <a:r>
              <a:rPr lang="it-IT" sz="1100" dirty="0"/>
              <a:t>copyright  </a:t>
            </a:r>
            <a:r>
              <a:rPr lang="it-IT" sz="1100" dirty="0">
                <a:solidFill>
                  <a:schemeClr val="tx1"/>
                </a:solidFill>
              </a:rPr>
              <a:t> FABRIZIO RADAELLI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8994864"/>
      </p:ext>
    </p:extLst>
  </p:cSld>
  <p:clrMapOvr>
    <a:masterClrMapping/>
  </p:clrMapOvr>
  <p:transition spd="slow" advTm="16281">
    <p:fade/>
    <p:sndAc>
      <p:stSnd>
        <p:snd r:embed="rId3" name="whoo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3929058" y="642919"/>
            <a:ext cx="4857784" cy="5286412"/>
          </a:xfrm>
        </p:spPr>
      </p:pic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357158" y="642918"/>
            <a:ext cx="3528392" cy="5559854"/>
          </a:xfrm>
        </p:spPr>
        <p:txBody>
          <a:bodyPr>
            <a:normAutofit fontScale="55000" lnSpcReduction="20000"/>
          </a:bodyPr>
          <a:lstStyle/>
          <a:p>
            <a:r>
              <a:rPr lang="it-IT" sz="3300" dirty="0">
                <a:solidFill>
                  <a:srgbClr val="002060"/>
                </a:solidFill>
                <a:latin typeface="Arial Black" pitchFamily="34" charset="0"/>
              </a:rPr>
              <a:t>TUTTA LA FORMAZIONE SCOLASTICA SUPPORTA IL BUON ESITO DELLA RELAZIONE COMPORTAMENTALE DEI DETENUTI, CHE VIENE ELABORATA DAGLI EDUCATORI E DALLA DIREZIONE DELL’ISTITUTO PENITENZIARIO E TRASMESSA AL MAGISTRATO DI SORVEGLIANZA.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000100" y="0"/>
            <a:ext cx="2845296" cy="10668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4000496" y="5286388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it-IT" sz="1200" dirty="0"/>
              <a:t>ISTITUTO PENITENZIARIO  DI MONZA</a:t>
            </a:r>
            <a:br>
              <a:rPr lang="it-IT" sz="1200" dirty="0"/>
            </a:br>
            <a:r>
              <a:rPr lang="it-IT" sz="1200" dirty="0"/>
              <a:t/>
            </a:r>
            <a:br>
              <a:rPr lang="it-IT" sz="1200" dirty="0"/>
            </a:br>
            <a:r>
              <a:rPr lang="it-IT" sz="1200" dirty="0"/>
              <a:t>copyright FABRIZIO RADAELLI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88863661"/>
      </p:ext>
    </p:extLst>
  </p:cSld>
  <p:clrMapOvr>
    <a:masterClrMapping/>
  </p:clrMapOvr>
  <p:transition spd="slow" advTm="18437">
    <p:fade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quarter" idx="1"/>
          </p:nvPr>
        </p:nvPicPr>
        <p:blipFill>
          <a:blip r:embed="rId4"/>
          <a:stretch>
            <a:fillRect/>
          </a:stretch>
        </p:blipFill>
        <p:spPr>
          <a:xfrm>
            <a:off x="4000496" y="642918"/>
            <a:ext cx="4595346" cy="5623518"/>
          </a:xfrm>
        </p:spPr>
      </p:pic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28596" y="428604"/>
            <a:ext cx="3643338" cy="5572164"/>
          </a:xfrm>
        </p:spPr>
        <p:txBody>
          <a:bodyPr>
            <a:noAutofit/>
          </a:bodyPr>
          <a:lstStyle/>
          <a:p>
            <a:r>
              <a:rPr lang="it-IT" sz="1800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I DETENUTI HANNO DATO  NOTEVOLE RILEVANZA</a:t>
            </a:r>
            <a:r>
              <a:rPr lang="it-IT" sz="1800" b="1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 ALLA </a:t>
            </a:r>
            <a:r>
              <a:rPr lang="it-IT" sz="1800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QUESTIONE DEI DIRITTI INTERNAZIONALI E DELLE DIVERSE FORME DI BULLISMO CHE COINVOLGONO LE DONNE, GLI IMMIGRATI, LE DISABILITÀ, LE MINORANZE, GLI ANIMALI, </a:t>
            </a:r>
            <a:r>
              <a:rPr lang="it-IT" sz="1800" dirty="0" err="1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ETC…</a:t>
            </a:r>
            <a:r>
              <a:rPr lang="it-IT" sz="1800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 </a:t>
            </a:r>
          </a:p>
          <a:p>
            <a:r>
              <a:rPr lang="it-IT" sz="1800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I DETENUTI  HANNO AUTONOMAMENTE PRODOTTO UN </a:t>
            </a:r>
            <a:r>
              <a:rPr lang="it-IT" sz="1800" b="1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VIDEO-LIBRO SUI DIRITTI UMANI</a:t>
            </a:r>
            <a:endParaRPr lang="it-IT" sz="1800" dirty="0">
              <a:solidFill>
                <a:schemeClr val="bg2">
                  <a:lumMod val="75000"/>
                </a:schemeClr>
              </a:solidFill>
              <a:latin typeface="Arial Black" pitchFamily="34" charset="0"/>
            </a:endParaRPr>
          </a:p>
          <a:p>
            <a:endParaRPr lang="it-IT" sz="1800" dirty="0">
              <a:latin typeface="Arial Black" pitchFamily="34" charset="0"/>
            </a:endParaRP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4071934" y="5429264"/>
            <a:ext cx="4029598" cy="1066800"/>
          </a:xfrm>
        </p:spPr>
        <p:txBody>
          <a:bodyPr>
            <a:normAutofit/>
          </a:bodyPr>
          <a:lstStyle/>
          <a:p>
            <a:r>
              <a:rPr lang="it-IT" sz="1200" dirty="0"/>
              <a:t>FOTO  CALENDARIO  2011  REBIBBIA</a:t>
            </a:r>
            <a:br>
              <a:rPr lang="it-IT" sz="1200" dirty="0"/>
            </a:br>
            <a:endParaRPr lang="it-IT" sz="1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18670454"/>
      </p:ext>
    </p:extLst>
  </p:cSld>
  <p:clrMapOvr>
    <a:masterClrMapping/>
  </p:clrMapOvr>
  <p:transition spd="slow" advTm="24594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MU6P104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0034" y="285728"/>
            <a:ext cx="8109422" cy="6064210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4400" y="0"/>
            <a:ext cx="8229600" cy="1219200"/>
          </a:xfrm>
        </p:spPr>
        <p:txBody>
          <a:bodyPr>
            <a:normAutofit/>
          </a:bodyPr>
          <a:lstStyle/>
          <a:p>
            <a:r>
              <a:rPr lang="it-IT" sz="2800" dirty="0"/>
              <a:t>LE MIE MANI POSSONO COSTRUIRE …</a:t>
            </a:r>
          </a:p>
        </p:txBody>
      </p:sp>
      <p:sp>
        <p:nvSpPr>
          <p:cNvPr id="5" name="Rettangolo 4"/>
          <p:cNvSpPr/>
          <p:nvPr/>
        </p:nvSpPr>
        <p:spPr>
          <a:xfrm>
            <a:off x="4572000" y="5643578"/>
            <a:ext cx="3643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200" dirty="0"/>
              <a:t>ISTITUTO PENITENZIARIO </a:t>
            </a:r>
            <a:r>
              <a:rPr lang="it-IT" sz="1200" dirty="0" err="1"/>
              <a:t>DI</a:t>
            </a:r>
            <a:r>
              <a:rPr lang="it-IT" sz="1200" dirty="0"/>
              <a:t> MONZA  2006</a:t>
            </a:r>
          </a:p>
          <a:p>
            <a:endParaRPr lang="it-IT" sz="1200" dirty="0"/>
          </a:p>
          <a:p>
            <a:pPr>
              <a:buNone/>
            </a:pPr>
            <a:r>
              <a:rPr lang="it-IT" sz="1200" dirty="0"/>
              <a:t>     </a:t>
            </a:r>
            <a:r>
              <a:rPr lang="it-IT" sz="1000" dirty="0"/>
              <a:t> COPYRIGHT  </a:t>
            </a:r>
            <a:r>
              <a:rPr lang="it-IT" sz="1200" dirty="0"/>
              <a:t>FABRIZIO RADAELLI</a:t>
            </a:r>
          </a:p>
          <a:p>
            <a:endParaRPr lang="it-IT" dirty="0"/>
          </a:p>
        </p:txBody>
      </p:sp>
    </p:spTree>
  </p:cSld>
  <p:clrMapOvr>
    <a:masterClrMapping/>
  </p:clrMapOvr>
  <p:transition spd="slow" advTm="10297">
    <p:fade/>
    <p:sndAc>
      <p:stSnd>
        <p:snd r:embed="rId2" name="chimes.wav"/>
      </p:stSnd>
    </p:sndAc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476672"/>
            <a:ext cx="8280920" cy="5928319"/>
          </a:xfrm>
          <a:prstGeom prst="rect">
            <a:avLst/>
          </a:prstGeom>
        </p:spPr>
      </p:pic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139952" y="509856"/>
            <a:ext cx="3617984" cy="4569296"/>
          </a:xfrm>
        </p:spPr>
        <p:txBody>
          <a:bodyPr>
            <a:normAutofit/>
          </a:bodyPr>
          <a:lstStyle/>
          <a:p>
            <a:r>
              <a:rPr lang="it-IT" sz="1800" dirty="0">
                <a:solidFill>
                  <a:srgbClr val="FF0000"/>
                </a:solidFill>
                <a:latin typeface="Arial Black" pitchFamily="34" charset="0"/>
              </a:rPr>
              <a:t>UN ALTRO ESITO, NON DI POCO CONTO, È CHE PER UN’INTERA MATTINATA GLI STUDENTI HANNO DOVUTO DEPOSITARE IN PORTINERIA TUTTI I TELEFONINI.</a:t>
            </a:r>
          </a:p>
          <a:p>
            <a:r>
              <a:rPr lang="it-IT" sz="1800" dirty="0">
                <a:solidFill>
                  <a:srgbClr val="FF0000"/>
                </a:solidFill>
                <a:latin typeface="Arial Black" pitchFamily="34" charset="0"/>
              </a:rPr>
              <a:t>CHE DIRE?</a:t>
            </a:r>
          </a:p>
          <a:p>
            <a:r>
              <a:rPr lang="it-IT" sz="1800" dirty="0">
                <a:solidFill>
                  <a:srgbClr val="FF0000"/>
                </a:solidFill>
                <a:latin typeface="Arial Black" pitchFamily="34" charset="0"/>
              </a:rPr>
              <a:t>POSSIAMO COSI’ PARLARE DI </a:t>
            </a:r>
            <a:r>
              <a:rPr lang="it-IT" sz="1800" b="1" dirty="0">
                <a:solidFill>
                  <a:srgbClr val="FF0000"/>
                </a:solidFill>
                <a:latin typeface="Arial Black" pitchFamily="34" charset="0"/>
              </a:rPr>
              <a:t>EDUCAZIONE ALL’INDIPENDENZA</a:t>
            </a:r>
            <a:r>
              <a:rPr lang="it-IT" sz="1800" dirty="0">
                <a:solidFill>
                  <a:srgbClr val="FF0000"/>
                </a:solidFill>
                <a:latin typeface="Arial Black" pitchFamily="34" charset="0"/>
              </a:rPr>
              <a:t>?</a:t>
            </a:r>
          </a:p>
          <a:p>
            <a:endParaRPr lang="it-IT" dirty="0">
              <a:latin typeface="Arial Black" pitchFamily="34" charset="0"/>
            </a:endParaRP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475656" y="476672"/>
            <a:ext cx="1981200" cy="106680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5" name="Segnaposto contenuto 4"/>
          <p:cNvPicPr>
            <a:picLocks noGrp="1" noChangeAspect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332656"/>
            <a:ext cx="1676400" cy="30226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48738398"/>
      </p:ext>
    </p:extLst>
  </p:cSld>
  <p:clrMapOvr>
    <a:masterClrMapping/>
  </p:clrMapOvr>
  <p:transition spd="slow" advTm="22516">
    <p:checker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457200" y="714356"/>
            <a:ext cx="8335732" cy="5055761"/>
          </a:xfrm>
        </p:spPr>
      </p:pic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000100" y="5786454"/>
            <a:ext cx="6286544" cy="781048"/>
          </a:xfrm>
        </p:spPr>
        <p:txBody>
          <a:bodyPr/>
          <a:lstStyle/>
          <a:p>
            <a:r>
              <a:rPr lang="it-IT" dirty="0">
                <a:latin typeface="Arial Black" pitchFamily="34" charset="0"/>
              </a:rPr>
              <a:t>CASA CIRCONDARIALE REBIBBIA TERZA CASA </a:t>
            </a:r>
            <a:br>
              <a:rPr lang="it-IT" dirty="0">
                <a:latin typeface="Arial Black" pitchFamily="34" charset="0"/>
              </a:rPr>
            </a:br>
            <a:r>
              <a:rPr lang="it-IT" dirty="0">
                <a:latin typeface="Arial Black" pitchFamily="34" charset="0"/>
              </a:rPr>
              <a:t>SEMINARIO  7 FEBBRAIO 2018</a:t>
            </a: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797688"/>
      </p:ext>
    </p:extLst>
  </p:cSld>
  <p:clrMapOvr>
    <a:masterClrMapping/>
  </p:clrMapOvr>
  <p:transition spd="slow" advTm="6374">
    <p:fade/>
    <p:sndAc>
      <p:stSnd>
        <p:snd r:embed="rId3" name="camera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20180207_123030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2000240"/>
            <a:ext cx="8143932" cy="4643470"/>
          </a:xfrm>
        </p:spPr>
      </p:pic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3500430" y="5881694"/>
            <a:ext cx="5286412" cy="976306"/>
          </a:xfrm>
        </p:spPr>
        <p:txBody>
          <a:bodyPr>
            <a:normAutofit/>
          </a:bodyPr>
          <a:lstStyle/>
          <a:p>
            <a:r>
              <a:rPr lang="it-IT" sz="1400" dirty="0">
                <a:solidFill>
                  <a:srgbClr val="FFC000"/>
                </a:solidFill>
                <a:latin typeface="Arial Black" pitchFamily="34" charset="0"/>
              </a:rPr>
              <a:t>CASA CIRCONDARIALE REBIBBIA TERZA CASA  7 FEBBRAIO 2018</a:t>
            </a:r>
            <a:endParaRPr lang="it-IT" sz="1400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714348" y="-214338"/>
            <a:ext cx="7143800" cy="2071726"/>
          </a:xfrm>
        </p:spPr>
        <p:txBody>
          <a:bodyPr>
            <a:normAutofit/>
          </a:bodyPr>
          <a:lstStyle/>
          <a:p>
            <a:r>
              <a:rPr lang="it-IT" dirty="0">
                <a:latin typeface="Arial Black" pitchFamily="34" charset="0"/>
              </a:rPr>
              <a:t>Altre esperienze  realizzate in occasione della </a:t>
            </a:r>
            <a:br>
              <a:rPr lang="it-IT" dirty="0">
                <a:latin typeface="Arial Black" pitchFamily="34" charset="0"/>
              </a:rPr>
            </a:br>
            <a:r>
              <a:rPr lang="it-IT" dirty="0">
                <a:latin typeface="Arial Black" pitchFamily="34" charset="0"/>
              </a:rPr>
              <a:t>giornata nazionale contro il bullismo e il cyberbullismo :</a:t>
            </a:r>
            <a:br>
              <a:rPr lang="it-IT" dirty="0">
                <a:latin typeface="Arial Black" pitchFamily="34" charset="0"/>
              </a:rPr>
            </a:br>
            <a:r>
              <a:rPr lang="it-IT" dirty="0">
                <a:latin typeface="Arial Black" pitchFamily="34" charset="0"/>
              </a:rPr>
              <a:t>- Seminario sul Bullismo 7 Febbraio  2017</a:t>
            </a:r>
            <a:br>
              <a:rPr lang="it-IT" dirty="0">
                <a:latin typeface="Arial Black" pitchFamily="34" charset="0"/>
              </a:rPr>
            </a:br>
            <a:r>
              <a:rPr lang="it-IT" dirty="0">
                <a:latin typeface="Arial Black" pitchFamily="34" charset="0"/>
              </a:rPr>
              <a:t>- Seminario sul Bullismo 7 Febbraio  2018 </a:t>
            </a:r>
          </a:p>
        </p:txBody>
      </p:sp>
    </p:spTree>
  </p:cSld>
  <p:clrMapOvr>
    <a:masterClrMapping/>
  </p:clrMapOvr>
  <p:transition spd="slow" advTm="15860">
    <p:fade/>
    <p:sndAc>
      <p:stSnd>
        <p:snd r:embed="rId2" name="chimes.wav"/>
      </p:stSnd>
    </p:sndAc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 descr="20180207_123030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214282" y="500042"/>
            <a:ext cx="8643998" cy="5310513"/>
          </a:xfrm>
        </p:spPr>
      </p:pic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285720" y="714356"/>
            <a:ext cx="3714776" cy="6429396"/>
          </a:xfrm>
        </p:spPr>
        <p:txBody>
          <a:bodyPr>
            <a:normAutofit fontScale="77500" lnSpcReduction="20000"/>
          </a:bodyPr>
          <a:lstStyle/>
          <a:p>
            <a:r>
              <a:rPr lang="it-IT" sz="2000" b="1" dirty="0">
                <a:latin typeface="+mj-lt"/>
              </a:rPr>
              <a:t> </a:t>
            </a:r>
            <a:r>
              <a:rPr lang="it-IT" sz="2300" b="1" dirty="0">
                <a:latin typeface="+mj-lt"/>
              </a:rPr>
              <a:t>LE FOTO SONO STATE AUTORIZZATE DAL DIPARTIMENTO DELL’AMMINISTRAIZONE PENITENZIARIA   E I DETENUTI HANNO SOTTOSCRITTO LIBERATORIA.</a:t>
            </a:r>
          </a:p>
          <a:p>
            <a:r>
              <a:rPr lang="it-IT" sz="2300" b="1" dirty="0">
                <a:latin typeface="+mj-lt"/>
              </a:rPr>
              <a:t>RITRAGGONO MOMENTI DI COSTRUTTIVA E POSITIVA VITA SOCIALE </a:t>
            </a:r>
          </a:p>
          <a:p>
            <a:endParaRPr lang="it-IT" b="1" dirty="0">
              <a:latin typeface="+mj-lt"/>
            </a:endParaRPr>
          </a:p>
          <a:p>
            <a:r>
              <a:rPr lang="it-IT" b="1" dirty="0">
                <a:latin typeface="+mj-lt"/>
              </a:rPr>
              <a:t>. </a:t>
            </a:r>
            <a:r>
              <a:rPr lang="it-IT" b="1" dirty="0"/>
              <a:t> </a:t>
            </a:r>
          </a:p>
          <a:p>
            <a:r>
              <a:rPr lang="it-IT" dirty="0"/>
              <a:t> </a:t>
            </a:r>
          </a:p>
          <a:p>
            <a:r>
              <a:rPr lang="it-IT" dirty="0"/>
              <a:t> </a:t>
            </a:r>
          </a:p>
          <a:p>
            <a:r>
              <a:rPr lang="it-IT" dirty="0"/>
              <a:t> </a:t>
            </a:r>
          </a:p>
          <a:p>
            <a:r>
              <a:rPr lang="it-IT" dirty="0"/>
              <a:t> </a:t>
            </a:r>
          </a:p>
          <a:p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3428992" y="5286388"/>
            <a:ext cx="6643734" cy="1066800"/>
          </a:xfrm>
        </p:spPr>
        <p:txBody>
          <a:bodyPr>
            <a:normAutofit/>
          </a:bodyPr>
          <a:lstStyle/>
          <a:p>
            <a:r>
              <a:rPr lang="it-IT" sz="1200" dirty="0">
                <a:solidFill>
                  <a:srgbClr val="FFC000"/>
                </a:solidFill>
                <a:latin typeface="Arial Black" pitchFamily="34" charset="0"/>
              </a:rPr>
              <a:t>CASA CIRCONDARIALE REBIBBIA TERZA CASA </a:t>
            </a:r>
            <a:br>
              <a:rPr lang="it-IT" sz="1200" dirty="0">
                <a:solidFill>
                  <a:srgbClr val="FFC000"/>
                </a:solidFill>
                <a:latin typeface="Arial Black" pitchFamily="34" charset="0"/>
              </a:rPr>
            </a:br>
            <a:r>
              <a:rPr lang="it-IT" sz="1200" dirty="0">
                <a:solidFill>
                  <a:srgbClr val="FFC000"/>
                </a:solidFill>
                <a:latin typeface="Arial Black" pitchFamily="34" charset="0"/>
              </a:rPr>
              <a:t>SEMINARIO  7 FEBBRAIO 2018</a:t>
            </a:r>
            <a:endParaRPr lang="it-IT" sz="12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870203"/>
      </p:ext>
    </p:extLst>
  </p:cSld>
  <p:clrMapOvr>
    <a:masterClrMapping/>
  </p:clrMapOvr>
  <p:transition spd="slow" advTm="11219">
    <p:checker/>
    <p:sndAc>
      <p:stSnd>
        <p:snd r:embed="rId2" name="chimes.wav"/>
      </p:stSnd>
    </p:sndAc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32656"/>
            <a:ext cx="8507915" cy="6192688"/>
          </a:xfrm>
        </p:spPr>
      </p:pic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1475656" y="404664"/>
            <a:ext cx="5040560" cy="6024732"/>
          </a:xfrm>
        </p:spPr>
        <p:txBody>
          <a:bodyPr>
            <a:normAutofit fontScale="25000" lnSpcReduction="20000"/>
          </a:bodyPr>
          <a:lstStyle/>
          <a:p>
            <a:r>
              <a:rPr lang="it-IT" sz="7200" dirty="0"/>
              <a:t> </a:t>
            </a:r>
          </a:p>
          <a:p>
            <a:r>
              <a:rPr lang="it-IT" sz="7200" b="1" dirty="0"/>
              <a:t>RINGRAZIAMENTI</a:t>
            </a:r>
            <a:endParaRPr lang="it-IT" sz="7200" dirty="0"/>
          </a:p>
          <a:p>
            <a:r>
              <a:rPr lang="it-IT" sz="7200" dirty="0"/>
              <a:t>ALLA PROFESSORESSA, SOFIA CORDARO PER LA PREZIOSA COLLABORAZIONE</a:t>
            </a:r>
          </a:p>
          <a:p>
            <a:r>
              <a:rPr lang="it-IT" sz="7200" dirty="0"/>
              <a:t>AI DETENUTI E AGLI STUDENTI</a:t>
            </a:r>
          </a:p>
          <a:p>
            <a:r>
              <a:rPr lang="it-IT" sz="7200" dirty="0"/>
              <a:t>ALLA DIREZIONE DI REBIBBIA, AGLI EDUCATORI, ALLA POLIZIA PENITENZIARIA</a:t>
            </a:r>
          </a:p>
          <a:p>
            <a:r>
              <a:rPr lang="it-IT" sz="7200" dirty="0"/>
              <a:t>AL DIRIGENTE SCOLASTICO, ORNELLA VOLPICELLI</a:t>
            </a:r>
          </a:p>
          <a:p>
            <a:r>
              <a:rPr lang="it-IT" sz="7200"/>
              <a:t> AI  DIRIGENTI SCOLASTICI</a:t>
            </a:r>
            <a:r>
              <a:rPr lang="it-IT" sz="7200" dirty="0"/>
              <a:t>, PAOLA SENESE </a:t>
            </a:r>
            <a:r>
              <a:rPr lang="it-IT" sz="7200"/>
              <a:t>E GABRIELLA </a:t>
            </a:r>
            <a:r>
              <a:rPr lang="it-IT" sz="7200" dirty="0"/>
              <a:t>ROMANO</a:t>
            </a:r>
          </a:p>
          <a:p>
            <a:r>
              <a:rPr lang="it-IT" sz="7200" dirty="0"/>
              <a:t>ALLA VICEPRESIDE, ISABELLA GUADAGNI</a:t>
            </a:r>
          </a:p>
          <a:p>
            <a:r>
              <a:rPr lang="it-IT" sz="7200" dirty="0"/>
              <a:t>ALLE PROFESSORESSE, ANNAMARIA LOSITO</a:t>
            </a:r>
          </a:p>
          <a:p>
            <a:r>
              <a:rPr lang="it-IT" sz="7200" dirty="0"/>
              <a:t>E MARINA FURLANI</a:t>
            </a:r>
          </a:p>
          <a:p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443049"/>
      </p:ext>
    </p:extLst>
  </p:cSld>
  <p:clrMapOvr>
    <a:masterClrMapping/>
  </p:clrMapOvr>
  <p:transition spd="slow" advTm="25500">
    <p:fade/>
    <p:sndAc>
      <p:stSnd>
        <p:snd r:embed="rId2" name="voltage.wav"/>
      </p:stSnd>
    </p:sndAc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IMG_2669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28596" y="838163"/>
            <a:ext cx="8215370" cy="5476913"/>
          </a:xfrm>
        </p:spPr>
      </p:pic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000496" y="928670"/>
            <a:ext cx="4765552" cy="1428736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RIPRODUZIONE IN MINIATURA DEL COLOSSEO</a:t>
            </a:r>
          </a:p>
          <a:p>
            <a:r>
              <a:rPr lang="it-IT" dirty="0">
                <a:solidFill>
                  <a:schemeClr val="tx1">
                    <a:lumMod val="95000"/>
                  </a:schemeClr>
                </a:solidFill>
              </a:rPr>
              <a:t>REALIZZATO DA  J.H.R A REBIBBIA </a:t>
            </a:r>
          </a:p>
          <a:p>
            <a:r>
              <a:rPr lang="it-IT" dirty="0"/>
              <a:t>                                      2019</a:t>
            </a: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428728" y="0"/>
            <a:ext cx="5072098" cy="781048"/>
          </a:xfrm>
        </p:spPr>
        <p:txBody>
          <a:bodyPr/>
          <a:lstStyle/>
          <a:p>
            <a:r>
              <a:rPr lang="it-IT" sz="2000" dirty="0"/>
              <a:t>GRAFICA A CURA </a:t>
            </a:r>
            <a:r>
              <a:rPr lang="it-IT" sz="2000" dirty="0" err="1"/>
              <a:t>DI</a:t>
            </a:r>
            <a:r>
              <a:rPr lang="it-IT" sz="2000" dirty="0"/>
              <a:t> R. (</a:t>
            </a:r>
            <a:r>
              <a:rPr lang="it-IT" sz="2000" dirty="0" err="1"/>
              <a:t>J.H.R</a:t>
            </a:r>
            <a:r>
              <a:rPr lang="it-IT" sz="2000" dirty="0"/>
              <a:t>)</a:t>
            </a:r>
          </a:p>
        </p:txBody>
      </p:sp>
    </p:spTree>
  </p:cSld>
  <p:clrMapOvr>
    <a:masterClrMapping/>
  </p:clrMapOvr>
  <p:transition spd="slow" advTm="15281">
    <p:fade/>
    <p:sndAc>
      <p:stSnd>
        <p:snd r:embed="rId2" name="chimes.wav"/>
      </p:stSnd>
    </p:sndAc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 descr="MU6P1101.JPG"/>
          <p:cNvPicPr>
            <a:picLocks noGrp="1" noChangeAspect="1"/>
          </p:cNvPicPr>
          <p:nvPr>
            <p:ph sz="quarter"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285728"/>
            <a:ext cx="8258204" cy="6286544"/>
          </a:xfrm>
        </p:spPr>
      </p:pic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5500694" y="5643578"/>
            <a:ext cx="3000396" cy="852486"/>
          </a:xfrm>
        </p:spPr>
        <p:txBody>
          <a:bodyPr>
            <a:normAutofit/>
          </a:bodyPr>
          <a:lstStyle/>
          <a:p>
            <a:r>
              <a:rPr lang="it-IT" sz="1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ISTITUTO PENITENZIARIO  </a:t>
            </a:r>
            <a:r>
              <a:rPr lang="it-IT" sz="1200" dirty="0" err="1">
                <a:solidFill>
                  <a:schemeClr val="bg1">
                    <a:lumMod val="85000"/>
                    <a:lumOff val="15000"/>
                  </a:schemeClr>
                </a:solidFill>
              </a:rPr>
              <a:t>DI</a:t>
            </a:r>
            <a:r>
              <a:rPr lang="it-IT" sz="1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MONZA</a:t>
            </a:r>
            <a:br>
              <a:rPr lang="it-IT" sz="1200" dirty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it-IT" sz="1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/>
            </a:r>
            <a:br>
              <a:rPr lang="it-IT" sz="1200" dirty="0">
                <a:solidFill>
                  <a:schemeClr val="bg1">
                    <a:lumMod val="85000"/>
                    <a:lumOff val="15000"/>
                  </a:schemeClr>
                </a:solidFill>
              </a:rPr>
            </a:br>
            <a:r>
              <a:rPr lang="it-IT" sz="1200" dirty="0">
                <a:solidFill>
                  <a:schemeClr val="bg1">
                    <a:lumMod val="85000"/>
                    <a:lumOff val="15000"/>
                  </a:schemeClr>
                </a:solidFill>
              </a:rPr>
              <a:t> copyright   FABRIZIO RADAELI</a:t>
            </a:r>
          </a:p>
        </p:txBody>
      </p:sp>
      <p:sp>
        <p:nvSpPr>
          <p:cNvPr id="6" name="Rettangolo 5"/>
          <p:cNvSpPr/>
          <p:nvPr/>
        </p:nvSpPr>
        <p:spPr>
          <a:xfrm>
            <a:off x="133905" y="500042"/>
            <a:ext cx="9010095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 MIE MANI SANNO COSTRUIRE INTRECCIANDO </a:t>
            </a:r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 TRAME </a:t>
            </a:r>
          </a:p>
          <a:p>
            <a:pPr algn="ctr"/>
            <a:r>
              <a:rPr lang="it-IT" sz="3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DELLA VITA</a:t>
            </a:r>
          </a:p>
          <a:p>
            <a:pPr algn="ctr"/>
            <a:r>
              <a:rPr lang="it-IT" sz="32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</a:p>
        </p:txBody>
      </p:sp>
    </p:spTree>
  </p:cSld>
  <p:clrMapOvr>
    <a:masterClrMapping/>
  </p:clrMapOvr>
  <p:transition spd="slow" advTm="9610">
    <p:fade/>
    <p:sndAc>
      <p:stSnd>
        <p:snd r:embed="rId2" name="chimes.wav"/>
      </p:stSnd>
    </p:sndAc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620688"/>
            <a:ext cx="8192910" cy="5544616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2192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928662" y="571480"/>
            <a:ext cx="568508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it-IT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GRAZIE A TUTTI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05540760"/>
      </p:ext>
    </p:extLst>
  </p:cSld>
  <p:clrMapOvr>
    <a:masterClrMapping/>
  </p:clrMapOvr>
  <p:transition spd="slow" advTm="12078">
    <p:fade/>
    <p:sndAc>
      <p:stSnd>
        <p:snd r:embed="rId4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4" cstate="print"/>
          <a:stretch>
            <a:fillRect/>
          </a:stretch>
        </p:blipFill>
        <p:spPr>
          <a:xfrm>
            <a:off x="500034" y="1928801"/>
            <a:ext cx="8215370" cy="4643471"/>
          </a:xfrm>
        </p:spPr>
      </p:pic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571472" y="1214422"/>
            <a:ext cx="8229600" cy="1219200"/>
          </a:xfrm>
        </p:spPr>
        <p:txBody>
          <a:bodyPr>
            <a:normAutofit fontScale="90000"/>
          </a:bodyPr>
          <a:lstStyle/>
          <a:p>
            <a:r>
              <a:rPr lang="it-IT" sz="2200" b="1" dirty="0">
                <a:solidFill>
                  <a:schemeClr val="bg2">
                    <a:lumMod val="75000"/>
                  </a:schemeClr>
                </a:solidFill>
                <a:effectLst/>
                <a:latin typeface="Arial Black" pitchFamily="34" charset="0"/>
              </a:rPr>
              <a:t>FORMAZIONE SULLA PREVENZIONE DEL BULLISMO E DEL CYBERBULLISMO</a:t>
            </a:r>
            <a:r>
              <a:rPr lang="it-IT" sz="2200" dirty="0">
                <a:solidFill>
                  <a:schemeClr val="bg2">
                    <a:lumMod val="75000"/>
                  </a:schemeClr>
                </a:solidFill>
                <a:effectLst/>
                <a:latin typeface="Arial Black" pitchFamily="34" charset="0"/>
              </a:rPr>
              <a:t> </a:t>
            </a:r>
            <a:r>
              <a:rPr lang="it-IT" sz="2200" b="1" dirty="0">
                <a:solidFill>
                  <a:schemeClr val="bg2">
                    <a:lumMod val="75000"/>
                  </a:schemeClr>
                </a:solidFill>
                <a:effectLst/>
                <a:latin typeface="Arial Black" pitchFamily="34" charset="0"/>
              </a:rPr>
              <a:t>LEGGE 71/2017</a:t>
            </a:r>
            <a:r>
              <a:rPr lang="it-IT" sz="2000" dirty="0">
                <a:effectLst/>
              </a:rPr>
              <a:t/>
            </a:r>
            <a:br>
              <a:rPr lang="it-IT" sz="2000" dirty="0">
                <a:effectLst/>
              </a:rPr>
            </a:br>
            <a:r>
              <a:rPr lang="it-IT" sz="2000" b="1" dirty="0">
                <a:effectLst/>
              </a:rPr>
              <a:t> </a:t>
            </a:r>
            <a:r>
              <a:rPr lang="it-IT" sz="2000" dirty="0">
                <a:effectLst/>
              </a:rPr>
              <a:t/>
            </a:r>
            <a:br>
              <a:rPr lang="it-IT" sz="2000" dirty="0">
                <a:effectLst/>
              </a:rPr>
            </a:br>
            <a:r>
              <a:rPr lang="it-IT" sz="2000" dirty="0">
                <a:effectLst/>
                <a:latin typeface="Arial Black" pitchFamily="34" charset="0"/>
              </a:rPr>
              <a:t>PROGETTO TRA CARCERE E SCUOLA</a:t>
            </a:r>
            <a:r>
              <a:rPr lang="it-IT" sz="2000" dirty="0"/>
              <a:t/>
            </a:r>
            <a:br>
              <a:rPr lang="it-IT" sz="2000" dirty="0"/>
            </a:br>
            <a:r>
              <a:rPr lang="it-IT" sz="2000" dirty="0">
                <a:effectLst/>
                <a:latin typeface="Arial Black" pitchFamily="34" charset="0"/>
              </a:rPr>
              <a:t>UN PERCORSO DI EDUCAZIONE E DI RIPARAZIONE</a:t>
            </a:r>
            <a:r>
              <a:rPr lang="it-IT" dirty="0">
                <a:effectLst/>
                <a:latin typeface="Arial Black" pitchFamily="34" charset="0"/>
              </a:rPr>
              <a:t/>
            </a:r>
            <a:br>
              <a:rPr lang="it-IT" dirty="0">
                <a:effectLst/>
                <a:latin typeface="Arial Black" pitchFamily="34" charset="0"/>
              </a:rPr>
            </a:br>
            <a:endParaRPr lang="it-IT" dirty="0">
              <a:latin typeface="Arial Black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3786182" y="5715016"/>
            <a:ext cx="3643338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GRUPPO STUDENTESSE IIS </a:t>
            </a:r>
            <a:r>
              <a:rPr lang="it-IT" b="1" dirty="0" err="1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Croce-Aleramo</a:t>
            </a:r>
            <a:r>
              <a:rPr lang="it-IT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ROMA- 2019</a:t>
            </a:r>
            <a:endParaRPr lang="it-IT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FF0000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55472631"/>
      </p:ext>
    </p:extLst>
  </p:cSld>
  <p:clrMapOvr>
    <a:masterClrMapping/>
  </p:clrMapOvr>
  <p:transition spd="slow" advTm="22813">
    <p:checker/>
    <p:sndAc>
      <p:stSnd>
        <p:snd r:embed="rId3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 0.033 0.027 0.06 0.06 0.06 C 0.099 0.06 0.113 0.03 0.119 0.012 L 0.125 -0.012 C 0.131 -0.03 0.146 -0.06 0.19 -0.06 C 0.218 -0.06 0.25 -0.033 0.25 0 C 0.25 0.033 0.218 0.06 0.19 0.06 C 0.146 0.06 0.131 0.03 0.125 0.012 L 0.119 -0.012 C 0.113 -0.03 0.099 -0.06 0.06 -0.06 C 0.027 -0.06 0 -0.033 0 0 Z" pathEditMode="relative" ptsTypes="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olo 2"/>
          <p:cNvSpPr>
            <a:spLocks noGrp="1"/>
          </p:cNvSpPr>
          <p:nvPr>
            <p:ph type="title"/>
          </p:nvPr>
        </p:nvSpPr>
        <p:spPr>
          <a:xfrm>
            <a:off x="374848" y="428604"/>
            <a:ext cx="8229600" cy="1571636"/>
          </a:xfrm>
        </p:spPr>
        <p:txBody>
          <a:bodyPr>
            <a:noAutofit/>
          </a:bodyPr>
          <a:lstStyle/>
          <a:p>
            <a:r>
              <a:rPr lang="it-IT" sz="1800" dirty="0">
                <a:effectLst/>
                <a:latin typeface="Arial Black" pitchFamily="34" charset="0"/>
              </a:rPr>
              <a:t>FINALITÀ:</a:t>
            </a:r>
            <a:br>
              <a:rPr lang="it-IT" sz="1800" dirty="0">
                <a:effectLst/>
                <a:latin typeface="Arial Black" pitchFamily="34" charset="0"/>
              </a:rPr>
            </a:br>
            <a:r>
              <a:rPr lang="it-IT" sz="1800" dirty="0">
                <a:effectLst/>
                <a:latin typeface="Arial Black" pitchFamily="34" charset="0"/>
              </a:rPr>
              <a:t> </a:t>
            </a:r>
            <a:br>
              <a:rPr lang="it-IT" sz="1800" dirty="0">
                <a:effectLst/>
                <a:latin typeface="Arial Black" pitchFamily="34" charset="0"/>
              </a:rPr>
            </a:br>
            <a:r>
              <a:rPr lang="it-IT" sz="2000" b="1" dirty="0">
                <a:solidFill>
                  <a:schemeClr val="bg2">
                    <a:lumMod val="75000"/>
                  </a:schemeClr>
                </a:solidFill>
                <a:effectLst/>
                <a:latin typeface="Arial Black" pitchFamily="34" charset="0"/>
              </a:rPr>
              <a:t>EDUCARE O EX-DUCERE 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effectLst/>
                <a:latin typeface="Arial Black" pitchFamily="34" charset="0"/>
              </a:rPr>
              <a:t>PER TIRAR FUORI LE POTENZIALITÀ</a:t>
            </a:r>
            <a:br>
              <a:rPr lang="it-IT" sz="2000" dirty="0">
                <a:solidFill>
                  <a:schemeClr val="bg2">
                    <a:lumMod val="75000"/>
                  </a:schemeClr>
                </a:solidFill>
                <a:effectLst/>
                <a:latin typeface="Arial Black" pitchFamily="34" charset="0"/>
              </a:rPr>
            </a:br>
            <a:r>
              <a:rPr lang="it-IT" sz="2000" dirty="0">
                <a:solidFill>
                  <a:schemeClr val="bg2">
                    <a:lumMod val="75000"/>
                  </a:schemeClr>
                </a:solidFill>
                <a:effectLst/>
                <a:latin typeface="Arial Black" pitchFamily="34" charset="0"/>
              </a:rPr>
              <a:t> </a:t>
            </a:r>
            <a:br>
              <a:rPr lang="it-IT" sz="2000" dirty="0">
                <a:solidFill>
                  <a:schemeClr val="bg2">
                    <a:lumMod val="75000"/>
                  </a:schemeClr>
                </a:solidFill>
                <a:effectLst/>
                <a:latin typeface="Arial Black" pitchFamily="34" charset="0"/>
              </a:rPr>
            </a:br>
            <a:r>
              <a:rPr lang="it-IT" sz="2000" b="1" dirty="0">
                <a:solidFill>
                  <a:schemeClr val="bg2">
                    <a:lumMod val="75000"/>
                  </a:schemeClr>
                </a:solidFill>
                <a:effectLst/>
                <a:latin typeface="Arial Black" pitchFamily="34" charset="0"/>
              </a:rPr>
              <a:t>RIPARARE O RIMEDIARE</a:t>
            </a:r>
            <a:r>
              <a:rPr lang="it-IT" sz="2000" dirty="0">
                <a:solidFill>
                  <a:schemeClr val="bg2">
                    <a:lumMod val="75000"/>
                  </a:schemeClr>
                </a:solidFill>
                <a:effectLst/>
                <a:latin typeface="Arial Black" pitchFamily="34" charset="0"/>
              </a:rPr>
              <a:t> ALLE CONSEGUENZE LESIVE DI UNA CONDOTTA</a:t>
            </a:r>
            <a:r>
              <a:rPr lang="it-IT" sz="1800" dirty="0">
                <a:effectLst/>
              </a:rPr>
              <a:t/>
            </a:r>
            <a:br>
              <a:rPr lang="it-IT" sz="1800" dirty="0">
                <a:effectLst/>
              </a:rPr>
            </a:br>
            <a:endParaRPr lang="it-IT" sz="1800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2000240"/>
            <a:ext cx="8358246" cy="4357718"/>
          </a:xfrm>
          <a:prstGeom prst="rect">
            <a:avLst/>
          </a:prstGeom>
        </p:spPr>
      </p:pic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4572000" y="5715016"/>
            <a:ext cx="3214710" cy="714380"/>
          </a:xfrm>
        </p:spPr>
        <p:txBody>
          <a:bodyPr>
            <a:normAutofit/>
          </a:bodyPr>
          <a:lstStyle/>
          <a:p>
            <a:r>
              <a:rPr lang="it-IT" sz="1200" dirty="0"/>
              <a:t>ISTITUTO PENITENZIARIO DI MONZA </a:t>
            </a:r>
          </a:p>
          <a:p>
            <a:pPr>
              <a:buNone/>
            </a:pPr>
            <a:r>
              <a:rPr lang="it-IT" sz="1000" dirty="0"/>
              <a:t>       COPYRIGHT   </a:t>
            </a:r>
            <a:r>
              <a:rPr lang="it-IT" sz="1200" dirty="0"/>
              <a:t>FABRIZIO RADAELLI</a:t>
            </a:r>
          </a:p>
        </p:txBody>
      </p:sp>
      <p:sp>
        <p:nvSpPr>
          <p:cNvPr id="8" name="Segnaposto contenuto 5"/>
          <p:cNvSpPr txBox="1">
            <a:spLocks/>
          </p:cNvSpPr>
          <p:nvPr/>
        </p:nvSpPr>
        <p:spPr>
          <a:xfrm>
            <a:off x="7572396" y="428604"/>
            <a:ext cx="857256" cy="35719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marL="274320" marR="0" lvl="0" indent="-27432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ct val="85000"/>
              <a:tabLst/>
              <a:defRPr/>
            </a:pPr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4386693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19074581"/>
      </p:ext>
    </p:extLst>
  </p:cSld>
  <p:clrMapOvr>
    <a:masterClrMapping/>
  </p:clrMapOvr>
  <p:transition spd="slow" advTm="20499">
    <p:dissolve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egnaposto contenuto 6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428596" y="1285860"/>
            <a:ext cx="5286412" cy="4929222"/>
          </a:xfrm>
        </p:spPr>
      </p:pic>
      <p:sp>
        <p:nvSpPr>
          <p:cNvPr id="6" name="Segnaposto testo 5"/>
          <p:cNvSpPr>
            <a:spLocks noGrp="1"/>
          </p:cNvSpPr>
          <p:nvPr>
            <p:ph type="body" idx="2"/>
          </p:nvPr>
        </p:nvSpPr>
        <p:spPr>
          <a:xfrm>
            <a:off x="5724128" y="1826128"/>
            <a:ext cx="2952328" cy="4339175"/>
          </a:xfrm>
        </p:spPr>
        <p:txBody>
          <a:bodyPr>
            <a:normAutofit/>
          </a:bodyPr>
          <a:lstStyle/>
          <a:p>
            <a:r>
              <a:rPr lang="it-IT" dirty="0">
                <a:latin typeface="Arial Black" pitchFamily="34" charset="0"/>
              </a:rPr>
              <a:t>HANNO PARTECIPATO AD INCONTRI DI GRUPPO SECONDO UN MODELLO DI TIPO</a:t>
            </a:r>
            <a:r>
              <a:rPr lang="it-IT" b="1" dirty="0">
                <a:latin typeface="Arial Black" pitchFamily="34" charset="0"/>
              </a:rPr>
              <a:t> INTERATTIVO E PARTECIPATIVO </a:t>
            </a:r>
            <a:r>
              <a:rPr lang="it-IT" dirty="0">
                <a:latin typeface="Arial Black" pitchFamily="34" charset="0"/>
              </a:rPr>
              <a:t>E</a:t>
            </a:r>
            <a:r>
              <a:rPr lang="it-IT" b="1" dirty="0">
                <a:latin typeface="Arial Black" pitchFamily="34" charset="0"/>
              </a:rPr>
              <a:t> </a:t>
            </a:r>
            <a:r>
              <a:rPr lang="it-IT" dirty="0">
                <a:latin typeface="Arial Black" pitchFamily="34" charset="0"/>
              </a:rPr>
              <a:t>IN FORMAZIONE EXTRACURRICULARE.</a:t>
            </a:r>
          </a:p>
          <a:p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1403648" y="188640"/>
            <a:ext cx="5472608" cy="1152128"/>
          </a:xfrm>
        </p:spPr>
        <p:txBody>
          <a:bodyPr>
            <a:normAutofit/>
          </a:bodyPr>
          <a:lstStyle/>
          <a:p>
            <a:r>
              <a:rPr lang="it-IT" dirty="0">
                <a:solidFill>
                  <a:schemeClr val="bg2">
                    <a:lumMod val="75000"/>
                  </a:schemeClr>
                </a:solidFill>
                <a:latin typeface="Arial Black" pitchFamily="34" charset="0"/>
              </a:rPr>
              <a:t>GLI STUDENTI DELL’ IIS CROCE – ALERAMO NELL’A.S. 2018-2019</a:t>
            </a:r>
            <a:r>
              <a:rPr lang="it-IT" dirty="0"/>
              <a:t/>
            </a:r>
            <a:br>
              <a:rPr lang="it-IT" dirty="0"/>
            </a:br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64856254"/>
      </p:ext>
    </p:extLst>
  </p:cSld>
  <p:clrMapOvr>
    <a:masterClrMapping/>
  </p:clrMapOvr>
  <p:transition spd="slow" advTm="22828">
    <p:cover/>
    <p:sndAc>
      <p:stSnd>
        <p:snd r:embed="rId3" name="voltag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012160" y="1600200"/>
            <a:ext cx="2753888" cy="3733800"/>
          </a:xfrm>
        </p:spPr>
        <p:txBody>
          <a:bodyPr>
            <a:normAutofit lnSpcReduction="10000"/>
          </a:bodyPr>
          <a:lstStyle/>
          <a:p>
            <a:r>
              <a:rPr lang="it-IT" sz="1800" dirty="0">
                <a:latin typeface="Arial Black" pitchFamily="34" charset="0"/>
              </a:rPr>
              <a:t>CONOSCERE LA NORMATIVA IN MATERIA </a:t>
            </a:r>
            <a:r>
              <a:rPr lang="it-IT" sz="1800" dirty="0" err="1">
                <a:latin typeface="Arial Black" pitchFamily="34" charset="0"/>
              </a:rPr>
              <a:t>DI</a:t>
            </a:r>
            <a:r>
              <a:rPr lang="it-IT" sz="1800" dirty="0">
                <a:latin typeface="Arial Black" pitchFamily="34" charset="0"/>
              </a:rPr>
              <a:t> BULLISMO</a:t>
            </a:r>
          </a:p>
          <a:p>
            <a:r>
              <a:rPr lang="it-IT" sz="1800" dirty="0">
                <a:latin typeface="Arial Black" pitchFamily="34" charset="0"/>
              </a:rPr>
              <a:t>COMPRENDERE CON CONSAPEVOLEZZA E RESPONSABILITÀ IL PROPRIO MONDO INTERIORE</a:t>
            </a:r>
          </a:p>
          <a:p>
            <a:endParaRPr lang="it-IT" dirty="0"/>
          </a:p>
        </p:txBody>
      </p:sp>
      <p:pic>
        <p:nvPicPr>
          <p:cNvPr id="6" name="Segnaposto immagin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642918"/>
            <a:ext cx="5429288" cy="6000792"/>
          </a:xfrm>
          <a:prstGeom prst="rect">
            <a:avLst/>
          </a:prstGeom>
        </p:spPr>
      </p:pic>
      <p:sp>
        <p:nvSpPr>
          <p:cNvPr id="2" name="Segnaposto contenuto 1"/>
          <p:cNvSpPr>
            <a:spLocks noGrp="1"/>
          </p:cNvSpPr>
          <p:nvPr>
            <p:ph sz="quarter" idx="1"/>
          </p:nvPr>
        </p:nvSpPr>
        <p:spPr>
          <a:xfrm flipV="1">
            <a:off x="285720" y="285728"/>
            <a:ext cx="461922" cy="57152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6156176" y="833630"/>
            <a:ext cx="2426377" cy="461665"/>
          </a:xfrm>
          <a:prstGeom prst="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it-IT" sz="2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00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 Black" pitchFamily="34" charset="0"/>
              </a:rPr>
              <a:t>OBIETTIVI</a:t>
            </a:r>
            <a:r>
              <a:rPr lang="it-IT" sz="2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00206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  <a:r>
              <a:rPr lang="it-IT" sz="24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 </a:t>
            </a:r>
          </a:p>
        </p:txBody>
      </p:sp>
      <p:sp>
        <p:nvSpPr>
          <p:cNvPr id="7" name="Titolo 6"/>
          <p:cNvSpPr>
            <a:spLocks noGrp="1"/>
          </p:cNvSpPr>
          <p:nvPr>
            <p:ph type="title"/>
          </p:nvPr>
        </p:nvSpPr>
        <p:spPr>
          <a:xfrm>
            <a:off x="2857488" y="5214950"/>
            <a:ext cx="4214842" cy="1066800"/>
          </a:xfrm>
        </p:spPr>
        <p:txBody>
          <a:bodyPr>
            <a:normAutofit/>
          </a:bodyPr>
          <a:lstStyle/>
          <a:p>
            <a:r>
              <a:rPr lang="it-IT" sz="1200" dirty="0"/>
              <a:t> ISTITUTO PENITENZIARIO </a:t>
            </a:r>
            <a:r>
              <a:rPr lang="it-IT" sz="1200" dirty="0" err="1"/>
              <a:t>DI</a:t>
            </a:r>
            <a:r>
              <a:rPr lang="it-IT" sz="1200" dirty="0"/>
              <a:t>  MONZA</a:t>
            </a:r>
            <a:br>
              <a:rPr lang="it-IT" sz="1200" dirty="0"/>
            </a:br>
            <a:r>
              <a:rPr lang="it-IT" sz="1200" dirty="0"/>
              <a:t/>
            </a:r>
            <a:br>
              <a:rPr lang="it-IT" sz="1200" dirty="0"/>
            </a:br>
            <a:r>
              <a:rPr lang="it-IT" sz="1000" dirty="0"/>
              <a:t> COPYRIGHT  </a:t>
            </a:r>
            <a:r>
              <a:rPr lang="it-IT" sz="1200" dirty="0"/>
              <a:t>FABRIZIO RADAELLI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34363086"/>
      </p:ext>
    </p:extLst>
  </p:cSld>
  <p:clrMapOvr>
    <a:masterClrMapping/>
  </p:clrMapOvr>
  <p:transition spd="slow" advTm="18672">
    <p:fade/>
    <p:sndAc>
      <p:stSnd>
        <p:snd r:embed="rId3" name="push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egnaposto contenuto 4"/>
          <p:cNvPicPr>
            <a:picLocks noGrp="1" noChangeAspect="1"/>
          </p:cNvPicPr>
          <p:nvPr>
            <p:ph sz="quarter" idx="1"/>
          </p:nvPr>
        </p:nvPicPr>
        <p:blipFill>
          <a:blip r:embed="rId4" cstate="print"/>
          <a:stretch>
            <a:fillRect/>
          </a:stretch>
        </p:blipFill>
        <p:spPr>
          <a:xfrm>
            <a:off x="571472" y="642918"/>
            <a:ext cx="5214974" cy="5643602"/>
          </a:xfrm>
        </p:spPr>
      </p:pic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5796136" y="1412776"/>
            <a:ext cx="3041920" cy="4021832"/>
          </a:xfrm>
        </p:spPr>
        <p:txBody>
          <a:bodyPr>
            <a:normAutofit/>
          </a:bodyPr>
          <a:lstStyle/>
          <a:p>
            <a:r>
              <a:rPr lang="it-IT" dirty="0"/>
              <a:t> </a:t>
            </a:r>
          </a:p>
          <a:p>
            <a:r>
              <a:rPr lang="it-IT" dirty="0">
                <a:latin typeface="Arial Black" pitchFamily="34" charset="0"/>
              </a:rPr>
              <a:t>L’AGIRE EDUCATIVO PARTE SEMPRE DA UN PRESUPPOSTO INTERNO ED È</a:t>
            </a:r>
            <a:r>
              <a:rPr lang="it-IT" sz="1400" b="1" dirty="0"/>
              <a:t> </a:t>
            </a:r>
            <a:r>
              <a:rPr lang="it-IT" dirty="0">
                <a:latin typeface="Arial Black" pitchFamily="34" charset="0"/>
              </a:rPr>
              <a:t>CIÒ CHE COSTITUISCE </a:t>
            </a:r>
            <a:r>
              <a:rPr lang="it-IT" b="1" dirty="0">
                <a:latin typeface="Arial Black" pitchFamily="34" charset="0"/>
              </a:rPr>
              <a:t>LO STILE EDUCATIVO DI OGNI PERSONA, </a:t>
            </a:r>
            <a:r>
              <a:rPr lang="it-IT" dirty="0">
                <a:latin typeface="Arial Black" pitchFamily="34" charset="0"/>
              </a:rPr>
              <a:t>NONCHÈ LA MODALITÀ DI UNA RELAZIONE CON SE STESSI E CON GLI ALTRI</a:t>
            </a:r>
            <a:r>
              <a:rPr lang="it-IT" dirty="0"/>
              <a:t>.</a:t>
            </a:r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6858016" y="0"/>
            <a:ext cx="1981200" cy="10668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7" name="Titolo 6"/>
          <p:cNvSpPr txBox="1">
            <a:spLocks/>
          </p:cNvSpPr>
          <p:nvPr/>
        </p:nvSpPr>
        <p:spPr>
          <a:xfrm>
            <a:off x="2857488" y="5214950"/>
            <a:ext cx="4214842" cy="1066800"/>
          </a:xfrm>
          <a:prstGeom prst="rect">
            <a:avLst/>
          </a:prstGeom>
          <a:ln w="6350" cap="rnd">
            <a:noFill/>
          </a:ln>
        </p:spPr>
        <p:txBody>
          <a:bodyPr vert="horz" lIns="91440" tIns="91440" anchor="b" anchorCtr="0">
            <a:normAutofit/>
          </a:bodyPr>
          <a:lstStyle/>
          <a:p>
            <a:pPr lvl="0">
              <a:spcBef>
                <a:spcPct val="0"/>
              </a:spcBef>
              <a:defRPr/>
            </a:pPr>
            <a:r>
              <a:rPr kumimoji="0" lang="it-IT" sz="1200" b="1" i="0" u="none" strike="noStrike" kern="1200" cap="none" spc="-50" normalizeH="0" baseline="0" noProof="0" dirty="0">
                <a:ln w="3175"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ISTITUTO PENITENZIARIO </a:t>
            </a:r>
            <a:r>
              <a:rPr kumimoji="0" lang="it-IT" sz="1200" b="1" i="0" u="none" strike="noStrike" kern="1200" cap="none" spc="-50" normalizeH="0" baseline="0" noProof="0" dirty="0" err="1">
                <a:ln w="3175"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</a:t>
            </a:r>
            <a:r>
              <a:rPr kumimoji="0" lang="it-IT" sz="1200" b="1" i="0" u="none" strike="noStrike" kern="1200" cap="none" spc="-50" normalizeH="0" baseline="0" noProof="0" dirty="0">
                <a:ln w="3175"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MONZA</a:t>
            </a:r>
            <a:br>
              <a:rPr kumimoji="0" lang="it-IT" sz="1200" b="1" i="0" u="none" strike="noStrike" kern="1200" cap="none" spc="-50" normalizeH="0" baseline="0" noProof="0" dirty="0">
                <a:ln w="3175"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it-IT" sz="1000" b="1" i="0" u="none" strike="noStrike" kern="1200" cap="none" spc="-50" normalizeH="0" baseline="0" noProof="0" dirty="0">
                <a:ln w="3175"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it-IT" sz="1000" b="1" i="0" u="none" strike="noStrike" kern="1200" cap="none" spc="-50" normalizeH="0" baseline="0" noProof="0" dirty="0">
                <a:ln w="3175"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lang="it-IT" sz="1000" dirty="0"/>
              <a:t> COPYRIGHT </a:t>
            </a:r>
            <a:r>
              <a:rPr kumimoji="0" lang="it-IT" sz="1200" b="1" i="0" u="none" strike="noStrike" kern="1200" cap="none" spc="-50" normalizeH="0" baseline="0" noProof="0" dirty="0">
                <a:ln w="3175"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FABRIZIO RADAELLI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00726015"/>
      </p:ext>
    </p:extLst>
  </p:cSld>
  <p:clrMapOvr>
    <a:masterClrMapping/>
  </p:clrMapOvr>
  <p:transition spd="slow" advTm="15812">
    <p:fade/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1170" y="785793"/>
            <a:ext cx="5033149" cy="5595536"/>
          </a:xfrm>
          <a:prstGeom prst="rect">
            <a:avLst/>
          </a:prstGeom>
        </p:spPr>
      </p:pic>
      <p:pic>
        <p:nvPicPr>
          <p:cNvPr id="5" name="Segnaposto contenuto 4"/>
          <p:cNvPicPr>
            <a:picLocks noGrp="1" noChangeAspect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538" y="5429264"/>
            <a:ext cx="1585140" cy="833222"/>
          </a:xfrm>
        </p:spPr>
      </p:pic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428596" y="928670"/>
            <a:ext cx="3286148" cy="4818836"/>
          </a:xfrm>
        </p:spPr>
        <p:txBody>
          <a:bodyPr>
            <a:normAutofit fontScale="85000" lnSpcReduction="10000"/>
          </a:bodyPr>
          <a:lstStyle/>
          <a:p>
            <a:r>
              <a:rPr lang="it-IT" sz="1800" dirty="0">
                <a:solidFill>
                  <a:srgbClr val="FF0000"/>
                </a:solidFill>
                <a:latin typeface="Arial Black" pitchFamily="34" charset="0"/>
              </a:rPr>
              <a:t>I DETENUTI DELLA CASA DI RECLUSIONE DI REBIBBIA, CHE NELL’A.S. 2018-2019 HANNO PARTECIPATO AI CORSI SCOLASTICI PROPOSTI DAL CENTRO PROVINCIALE ISTRUZIONE ADULTI – </a:t>
            </a:r>
            <a:r>
              <a:rPr lang="it-IT" sz="1800" b="1" dirty="0">
                <a:solidFill>
                  <a:srgbClr val="FF0000"/>
                </a:solidFill>
                <a:latin typeface="Arial Black" pitchFamily="34" charset="0"/>
              </a:rPr>
              <a:t>CPIA1 ROMA,</a:t>
            </a:r>
            <a:r>
              <a:rPr lang="it-IT" sz="1800" dirty="0">
                <a:solidFill>
                  <a:srgbClr val="FF0000"/>
                </a:solidFill>
                <a:latin typeface="Arial Black" pitchFamily="34" charset="0"/>
              </a:rPr>
              <a:t> HANNO PRODOTTO SISTEMATICAMENTE RIFLESSIONI SUI DIRITTI E I DOVERI, SULLA CITTADINANZA ATTIVA, SUI SIGNIFICATI DEL </a:t>
            </a:r>
            <a:r>
              <a:rPr lang="it-IT" sz="1800" b="1" dirty="0">
                <a:solidFill>
                  <a:srgbClr val="FF0000"/>
                </a:solidFill>
                <a:latin typeface="Arial Black" pitchFamily="34" charset="0"/>
              </a:rPr>
              <a:t>RISPETTO </a:t>
            </a:r>
            <a:r>
              <a:rPr lang="it-IT" sz="1800" dirty="0">
                <a:solidFill>
                  <a:srgbClr val="FF0000"/>
                </a:solidFill>
                <a:latin typeface="Arial Black" pitchFamily="34" charset="0"/>
              </a:rPr>
              <a:t>E DELLA </a:t>
            </a:r>
            <a:r>
              <a:rPr lang="it-IT" sz="1800" b="1" dirty="0">
                <a:solidFill>
                  <a:srgbClr val="FF0000"/>
                </a:solidFill>
                <a:latin typeface="Arial Black" pitchFamily="34" charset="0"/>
              </a:rPr>
              <a:t>DIGNITÀ</a:t>
            </a:r>
            <a:r>
              <a:rPr lang="it-IT" sz="1800" dirty="0">
                <a:solidFill>
                  <a:srgbClr val="FF0000"/>
                </a:solidFill>
                <a:latin typeface="Arial Black" pitchFamily="34" charset="0"/>
              </a:rPr>
              <a:t> PER SE STESSI E PER GLI ALTRI.</a:t>
            </a:r>
          </a:p>
          <a:p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 flipV="1">
            <a:off x="6012160" y="928669"/>
            <a:ext cx="2376264" cy="268081"/>
          </a:xfrm>
        </p:spPr>
        <p:txBody>
          <a:bodyPr>
            <a:normAutofit fontScale="90000"/>
          </a:bodyPr>
          <a:lstStyle/>
          <a:p>
            <a:r>
              <a:rPr lang="it-IT" dirty="0"/>
              <a:t>CCC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0504722"/>
      </p:ext>
    </p:extLst>
  </p:cSld>
  <p:clrMapOvr>
    <a:masterClrMapping/>
  </p:clrMapOvr>
  <p:transition spd="slow" advTm="36735">
    <p:cover/>
    <p:sndAc>
      <p:stSnd>
        <p:snd r:embed="rId3" name="arrow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36 0.062 L 0.108 0.062 L 0.072 0.125 L 0.108 0.187 L 0.036 0.187 L 0 0.25 L -0.036 0.187 L -0.108 0.187 L -0.072 0.125 L -0.108 0.062 L -0.036 0.062 L 0 0 Z" pathEditMode="relative" ptsTypes="">
                                      <p:cBhvr>
                                        <p:cTn id="1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28992" y="357166"/>
            <a:ext cx="5466289" cy="6115844"/>
          </a:xfrm>
          <a:prstGeom prst="rect">
            <a:avLst/>
          </a:prstGeom>
        </p:spPr>
      </p:pic>
      <p:pic>
        <p:nvPicPr>
          <p:cNvPr id="5" name="Segnaposto contenuto 4"/>
          <p:cNvPicPr>
            <a:picLocks noGrp="1" noChangeAspect="1"/>
          </p:cNvPicPr>
          <p:nvPr>
            <p:ph sz="quarter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166" y="5500702"/>
            <a:ext cx="1388016" cy="927904"/>
          </a:xfrm>
        </p:spPr>
      </p:pic>
      <p:sp>
        <p:nvSpPr>
          <p:cNvPr id="3" name="Segnaposto testo 2"/>
          <p:cNvSpPr>
            <a:spLocks noGrp="1"/>
          </p:cNvSpPr>
          <p:nvPr>
            <p:ph type="body" idx="2"/>
          </p:nvPr>
        </p:nvSpPr>
        <p:spPr>
          <a:xfrm>
            <a:off x="642910" y="357166"/>
            <a:ext cx="2602548" cy="5237774"/>
          </a:xfrm>
        </p:spPr>
        <p:txBody>
          <a:bodyPr>
            <a:normAutofit fontScale="85000" lnSpcReduction="20000"/>
          </a:bodyPr>
          <a:lstStyle/>
          <a:p>
            <a:r>
              <a:rPr lang="it-IT" dirty="0"/>
              <a:t> </a:t>
            </a:r>
            <a:endParaRPr lang="it-IT" dirty="0">
              <a:solidFill>
                <a:srgbClr val="FF0000"/>
              </a:solidFill>
            </a:endParaRPr>
          </a:p>
          <a:p>
            <a:r>
              <a:rPr lang="it-IT" sz="2400" dirty="0">
                <a:solidFill>
                  <a:srgbClr val="FF0000"/>
                </a:solidFill>
                <a:latin typeface="Arial Black" pitchFamily="34" charset="0"/>
              </a:rPr>
              <a:t>IL GIORNO 3 APRILE 2019 </a:t>
            </a:r>
            <a:r>
              <a:rPr lang="it-IT" sz="2400" b="1" dirty="0">
                <a:solidFill>
                  <a:srgbClr val="FF0000"/>
                </a:solidFill>
                <a:latin typeface="Arial Black" pitchFamily="34" charset="0"/>
              </a:rPr>
              <a:t>GLI STUDENTI HANNO INCONTRATO I DETENUTI</a:t>
            </a:r>
            <a:r>
              <a:rPr lang="it-IT" sz="2400" dirty="0">
                <a:solidFill>
                  <a:srgbClr val="FF0000"/>
                </a:solidFill>
                <a:latin typeface="Arial Black" pitchFamily="34" charset="0"/>
              </a:rPr>
              <a:t> PER CONFRONTARSI SULLE TEMATICHE CHE HANNO ANALIZZATO, ELABORATO E COMPRESO IN SEDI SEPARATE.</a:t>
            </a:r>
          </a:p>
          <a:p>
            <a:endParaRPr lang="it-IT" dirty="0"/>
          </a:p>
        </p:txBody>
      </p:sp>
      <p:sp>
        <p:nvSpPr>
          <p:cNvPr id="4" name="Titolo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1964807"/>
      </p:ext>
    </p:extLst>
  </p:cSld>
  <p:clrMapOvr>
    <a:masterClrMapping/>
  </p:clrMapOvr>
  <p:transition spd="slow" advTm="16782">
    <p:blinds dir="vert"/>
    <p:sndAc>
      <p:stSnd>
        <p:snd r:embed="rId3" name="coin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|2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7|4.1|4.5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|3.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5.9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2.8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1.4|2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4|10.2|2.7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2.4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2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|10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3.2|1.1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30.7|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2.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arta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Carta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Carta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937</TotalTime>
  <Words>500</Words>
  <Application>Microsoft Office PowerPoint</Application>
  <PresentationFormat>Presentazione su schermo (4:3)</PresentationFormat>
  <Paragraphs>78</Paragraphs>
  <Slides>27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27</vt:i4>
      </vt:variant>
    </vt:vector>
  </HeadingPairs>
  <TitlesOfParts>
    <vt:vector size="28" baseType="lpstr">
      <vt:lpstr>Carta</vt:lpstr>
      <vt:lpstr>   FORMAZIONE SULLA PREVENZIONE           DEL  BULLISMO E DEL CYBERBULLISMO                   LEGGE  71/2017  </vt:lpstr>
      <vt:lpstr>LE MIE MANI POSSONO COSTRUIRE …</vt:lpstr>
      <vt:lpstr>FORMAZIONE SULLA PREVENZIONE DEL BULLISMO E DEL CYBERBULLISMO LEGGE 71/2017   PROGETTO TRA CARCERE E SCUOLA UN PERCORSO DI EDUCAZIONE E DI RIPARAZIONE </vt:lpstr>
      <vt:lpstr>FINALITÀ:   EDUCARE O EX-DUCERE PER TIRAR FUORI LE POTENZIALITÀ   RIPARARE O RIMEDIARE ALLE CONSEGUENZE LESIVE DI UNA CONDOTTA </vt:lpstr>
      <vt:lpstr>GLI STUDENTI DELL’ IIS CROCE – ALERAMO NELL’A.S. 2018-2019 </vt:lpstr>
      <vt:lpstr> ISTITUTO PENITENZIARIO DI  MONZA   COPYRIGHT  FABRIZIO RADAELLI</vt:lpstr>
      <vt:lpstr>Presentazione standard di PowerPoint</vt:lpstr>
      <vt:lpstr>CCC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GLI STUDENTI COMPRENDONO CHE: - LA RESPONSABILITÀ È PERSONALE; - A 14 ANNI VERI ATTI DI BULLISMO POSSONO  CONFIGURARSI COME REATI E IL MINORE DIVENTA IMPUTABILE. </vt:lpstr>
      <vt:lpstr>L’IMPUTABILITÀ È LA CAPACITÀ DI INTENDERE E DI VOLERE DI UNA PERSONA, È LA CAPACITÀ DI PORRE IN ESSERE UN COMPORTAMENTO CONSAPEVOLE E VOLONTARIO. </vt:lpstr>
      <vt:lpstr>AGLI STUDENTI È STATO RILASCIATO UN ATTESTATO DI PARTECIPAZIONE AL CORSO, VALIDO PER I CREDITI FORMATIVI. </vt:lpstr>
      <vt:lpstr>Presentazione standard di PowerPoint</vt:lpstr>
      <vt:lpstr>ISTITUTO PENITENZIARIO  DI MONZA   copyright   FABRIZIO RADAELLI</vt:lpstr>
      <vt:lpstr>Presentazione standard di PowerPoint</vt:lpstr>
      <vt:lpstr>FOTO  CALENDARIO  2011  REBIBBIA </vt:lpstr>
      <vt:lpstr>Presentazione standard di PowerPoint</vt:lpstr>
      <vt:lpstr>CASA CIRCONDARIALE REBIBBIA TERZA CASA  SEMINARIO  7 FEBBRAIO 2018</vt:lpstr>
      <vt:lpstr>Altre esperienze  realizzate in occasione della  giornata nazionale contro il bullismo e il cyberbullismo : - Seminario sul Bullismo 7 Febbraio  2017 - Seminario sul Bullismo 7 Febbraio  2018 </vt:lpstr>
      <vt:lpstr>CASA CIRCONDARIALE REBIBBIA TERZA CASA  SEMINARIO  7 FEBBRAIO 2018</vt:lpstr>
      <vt:lpstr>Presentazione standard di PowerPoint</vt:lpstr>
      <vt:lpstr>GRAFICA A CURA DI R. (J.H.R)</vt:lpstr>
      <vt:lpstr>ISTITUTO PENITENZIARIO  DI MONZA   copyright   FABRIZIO RADAELI</vt:lpstr>
      <vt:lpstr>Presentazione standard di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ruko stone</dc:creator>
  <cp:lastModifiedBy>scleto</cp:lastModifiedBy>
  <cp:revision>86</cp:revision>
  <dcterms:created xsi:type="dcterms:W3CDTF">2019-10-15T07:27:07Z</dcterms:created>
  <dcterms:modified xsi:type="dcterms:W3CDTF">2019-10-28T15:14:14Z</dcterms:modified>
</cp:coreProperties>
</file>