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F52"/>
    <a:srgbClr val="59A1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2" autoAdjust="0"/>
    <p:restoredTop sz="96512" autoAdjust="0"/>
  </p:normalViewPr>
  <p:slideViewPr>
    <p:cSldViewPr snapToGrid="0" snapToObjects="1">
      <p:cViewPr varScale="1">
        <p:scale>
          <a:sx n="73" d="100"/>
          <a:sy n="73" d="100"/>
        </p:scale>
        <p:origin x="-13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1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9407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5397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460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846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0255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325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5714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4979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800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764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ACEF0-FF9B-A848-B9B4-F622F2E95A89}" type="datetimeFigureOut">
              <a:rPr lang="it-IT" smtClean="0"/>
              <a:pPr/>
              <a:t>10/06/2019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AA59-FC90-2846-A35E-B4F36EE93BE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31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1182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64694" y="664730"/>
            <a:ext cx="7845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Qui sacrificammo insieme un giorno: </a:t>
            </a:r>
          </a:p>
          <a:p>
            <a:r>
              <a:rPr lang="it-IT" dirty="0" smtClean="0"/>
              <a:t>giurammo di non tradire mai i compagni,</a:t>
            </a:r>
          </a:p>
          <a:p>
            <a:r>
              <a:rPr lang="it-IT" dirty="0"/>
              <a:t>m</a:t>
            </a:r>
            <a:r>
              <a:rPr lang="it-IT" dirty="0" smtClean="0"/>
              <a:t>orire piuttosto e rivestirci di terra</a:t>
            </a:r>
          </a:p>
          <a:p>
            <a:r>
              <a:rPr lang="it-IT" dirty="0"/>
              <a:t>c</a:t>
            </a:r>
            <a:r>
              <a:rPr lang="it-IT" dirty="0" smtClean="0"/>
              <a:t>aduti per le mani dei tiranni.</a:t>
            </a:r>
          </a:p>
          <a:p>
            <a:pPr algn="r"/>
            <a:r>
              <a:rPr lang="it-IT" dirty="0" err="1" smtClean="0"/>
              <a:t>Fr</a:t>
            </a:r>
            <a:r>
              <a:rPr lang="it-IT" dirty="0" smtClean="0"/>
              <a:t>. 129 V. Alceo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664694" y="2864445"/>
            <a:ext cx="7762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ἔγχεε κέρναις ἔνα καὶ δύο</a:t>
            </a:r>
          </a:p>
          <a:p>
            <a:r>
              <a:rPr lang="el-GR" dirty="0"/>
              <a:t>πλἠαις κὰκ κεφάλας, &lt;ἁ&gt; δ`ἀτἐρα τἁν ἀτέραν κύλιξ</a:t>
            </a:r>
          </a:p>
          <a:p>
            <a:r>
              <a:rPr lang="it-IT" dirty="0" err="1" smtClean="0"/>
              <a:t>Ὠ</a:t>
            </a:r>
            <a:r>
              <a:rPr lang="el-GR" dirty="0" smtClean="0"/>
              <a:t>θήτω</a:t>
            </a:r>
            <a:endParaRPr lang="it-IT" dirty="0" smtClean="0"/>
          </a:p>
          <a:p>
            <a:pPr algn="r"/>
            <a:r>
              <a:rPr lang="it-IT" dirty="0" err="1" smtClean="0"/>
              <a:t>Fr</a:t>
            </a:r>
            <a:r>
              <a:rPr lang="it-IT" dirty="0" smtClean="0"/>
              <a:t>. 346 V. Alceo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64694" y="4783685"/>
            <a:ext cx="78457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Ma io, che so godere con misura del vino dolce come il miele, voglio tornare a casa e cedere al sonno che fa scordare gli affanni. Ci arriverò nello stato in cui il vino è più grato a bersi per gli uomini, senza restar sobrio ma senza essermi ubriacato.</a:t>
            </a:r>
          </a:p>
          <a:p>
            <a:pPr algn="r"/>
            <a:r>
              <a:rPr lang="it-IT" dirty="0" smtClean="0"/>
              <a:t>Silloge </a:t>
            </a:r>
            <a:r>
              <a:rPr lang="it-IT" dirty="0" err="1" smtClean="0"/>
              <a:t>teognidea</a:t>
            </a:r>
            <a:r>
              <a:rPr lang="it-IT" dirty="0" smtClean="0"/>
              <a:t>, 475-478; </a:t>
            </a:r>
            <a:r>
              <a:rPr lang="it-IT" dirty="0" err="1" smtClean="0"/>
              <a:t>Teognide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58873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2913" y="801455"/>
            <a:ext cx="820185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algn="ctr">
              <a:defRPr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it-IT" dirty="0"/>
              <a:t>L’etica religiosa nella civiltà della vergogna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62913" y="2346851"/>
            <a:ext cx="8201854" cy="193899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0000"/>
                </a:solidFill>
              </a:defRPr>
            </a:lvl1pPr>
          </a:lstStyle>
          <a:p>
            <a:pPr algn="just"/>
            <a:r>
              <a:rPr lang="it-IT" dirty="0"/>
              <a:t>Il mondo degli dei e quello umano erano strettamente collegati, in quanto gli dei avevano un ruolo attivo nelle decisioni e nel corso degli eventi. Il comportamento dell’uomo era fortemente influenzato dalla volontà divina e dal timore della loro ira. Infine i riti religiosi erano prevalentemente collettivi. </a:t>
            </a:r>
          </a:p>
        </p:txBody>
      </p:sp>
    </p:spTree>
    <p:extLst>
      <p:ext uri="{BB962C8B-B14F-4D97-AF65-F5344CB8AC3E}">
        <p14:creationId xmlns:p14="http://schemas.microsoft.com/office/powerpoint/2010/main" xmlns="" val="130888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44247" y="1114165"/>
            <a:ext cx="8658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 fermò dietro di lui e lo prese, il </a:t>
            </a:r>
            <a:r>
              <a:rPr lang="it-IT" dirty="0" err="1" smtClean="0"/>
              <a:t>Pelide</a:t>
            </a:r>
            <a:r>
              <a:rPr lang="it-IT" dirty="0"/>
              <a:t> </a:t>
            </a:r>
            <a:r>
              <a:rPr lang="it-IT" dirty="0" smtClean="0"/>
              <a:t>dalla bionda chioma [</a:t>
            </a:r>
            <a:r>
              <a:rPr lang="mr-IN" dirty="0" smtClean="0"/>
              <a:t>…</a:t>
            </a:r>
            <a:r>
              <a:rPr lang="it-IT" dirty="0" smtClean="0"/>
              <a:t>] “son venuta qui a placare il tuo sdegno, se mi vuoi dar retta: dal ciel son venuta”.</a:t>
            </a:r>
          </a:p>
          <a:p>
            <a:pPr algn="r"/>
            <a:r>
              <a:rPr lang="it-IT" dirty="0" smtClean="0"/>
              <a:t>Iliade I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9452" y="2481943"/>
            <a:ext cx="619406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“ Pesante sciagura il non obbedire,</a:t>
            </a:r>
          </a:p>
          <a:p>
            <a:r>
              <a:rPr lang="it-IT" dirty="0" smtClean="0"/>
              <a:t>Ma pesante anche se dovrò uccidere mia figlia,</a:t>
            </a:r>
          </a:p>
          <a:p>
            <a:r>
              <a:rPr lang="it-IT" dirty="0" smtClean="0"/>
              <a:t>La gioia della mia casa</a:t>
            </a:r>
          </a:p>
          <a:p>
            <a:r>
              <a:rPr lang="it-IT" dirty="0" smtClean="0"/>
              <a:t>Macchiando queste mani paterne sull’altare</a:t>
            </a:r>
          </a:p>
          <a:p>
            <a:r>
              <a:rPr lang="it-IT" dirty="0" smtClean="0"/>
              <a:t>Con un fiotto di sangue della vergine sgozzata</a:t>
            </a:r>
          </a:p>
          <a:p>
            <a:r>
              <a:rPr lang="it-IT" dirty="0" smtClean="0"/>
              <a:t>Quali di queste decisioni è priva di mali?</a:t>
            </a:r>
          </a:p>
          <a:p>
            <a:r>
              <a:rPr lang="it-IT" dirty="0" smtClean="0"/>
              <a:t>Come potrei abbandonare le navi</a:t>
            </a:r>
          </a:p>
          <a:p>
            <a:r>
              <a:rPr lang="it-IT" dirty="0" smtClean="0"/>
              <a:t>Rompendo l’alleanza?</a:t>
            </a:r>
          </a:p>
          <a:p>
            <a:r>
              <a:rPr lang="it-IT" dirty="0" smtClean="0"/>
              <a:t>Desiderare con passione bramosa</a:t>
            </a:r>
          </a:p>
          <a:p>
            <a:r>
              <a:rPr lang="it-IT" dirty="0" smtClean="0"/>
              <a:t>Un sacrificio che plachi i venti,</a:t>
            </a:r>
          </a:p>
          <a:p>
            <a:r>
              <a:rPr lang="it-IT" dirty="0" smtClean="0"/>
              <a:t>E il sangue della vergine,</a:t>
            </a:r>
          </a:p>
          <a:p>
            <a:r>
              <a:rPr lang="it-IT" dirty="0" smtClean="0"/>
              <a:t>È lecito. E che ciò sia un bene”.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                               L’ Agamennone di Eschilo; vv206-217</a:t>
            </a:r>
          </a:p>
        </p:txBody>
      </p:sp>
    </p:spTree>
    <p:extLst>
      <p:ext uri="{BB962C8B-B14F-4D97-AF65-F5344CB8AC3E}">
        <p14:creationId xmlns:p14="http://schemas.microsoft.com/office/powerpoint/2010/main" xmlns="" val="255366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3008" y="954907"/>
            <a:ext cx="8402099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it-IT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L’etica religiosa nella civiltà della colpa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3008" y="2470383"/>
            <a:ext cx="8402099" cy="1938992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0000"/>
                </a:solidFill>
              </a:defRPr>
            </a:lvl1pPr>
          </a:lstStyle>
          <a:p>
            <a:pPr algn="just"/>
            <a:r>
              <a:rPr lang="it-IT" dirty="0"/>
              <a:t>Grazie ad un maggior individualismo e una maggior autoaffermazione, il rapporto uomo-dio </a:t>
            </a:r>
            <a:r>
              <a:rPr lang="it-IT" dirty="0" smtClean="0"/>
              <a:t>subisce dei profondi cambiamenti. Infatti se da una </a:t>
            </a:r>
            <a:r>
              <a:rPr lang="it-IT" smtClean="0"/>
              <a:t>parte l’uomo raggiunge </a:t>
            </a:r>
            <a:r>
              <a:rPr lang="it-IT" dirty="0" smtClean="0"/>
              <a:t>una maggiore consapevolezza di sé e delle proprie azioni, dall’altra, </a:t>
            </a:r>
            <a:r>
              <a:rPr lang="it-IT" dirty="0"/>
              <a:t>tuttavia, la religiosità diventa più esclusiva e diretta. </a:t>
            </a:r>
          </a:p>
        </p:txBody>
      </p:sp>
    </p:spTree>
    <p:extLst>
      <p:ext uri="{BB962C8B-B14F-4D97-AF65-F5344CB8AC3E}">
        <p14:creationId xmlns:p14="http://schemas.microsoft.com/office/powerpoint/2010/main" xmlns="" val="1091202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59468" y="1565361"/>
            <a:ext cx="78159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600" dirty="0" smtClean="0"/>
              <a:t>Un giorno esse insegnarono un bel canto ad Esiodo,</a:t>
            </a:r>
          </a:p>
          <a:p>
            <a:pPr algn="just"/>
            <a:r>
              <a:rPr lang="it-IT" sz="2600" dirty="0" smtClean="0"/>
              <a:t>Mentre pascolava le greggi alle falde del sacro Elicona.</a:t>
            </a:r>
          </a:p>
          <a:p>
            <a:pPr algn="r"/>
            <a:r>
              <a:rPr lang="it-IT" sz="2600" dirty="0" smtClean="0"/>
              <a:t>Esiodo, Teogonia 22-23</a:t>
            </a:r>
            <a:endParaRPr lang="it-IT" sz="2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9468" y="4040014"/>
            <a:ext cx="78159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Vienimi accanto, come una volta</a:t>
            </a:r>
          </a:p>
          <a:p>
            <a:r>
              <a:rPr lang="it-IT" sz="2600" dirty="0"/>
              <a:t>Quando udito il mio grido da lontano: giungesti </a:t>
            </a:r>
          </a:p>
          <a:p>
            <a:r>
              <a:rPr lang="it-IT" sz="2600" dirty="0"/>
              <a:t>Lasciando la caso d’oro del padre.</a:t>
            </a:r>
          </a:p>
          <a:p>
            <a:pPr algn="r"/>
            <a:r>
              <a:rPr lang="it-IT" sz="2600" dirty="0" err="1"/>
              <a:t>Fr</a:t>
            </a:r>
            <a:r>
              <a:rPr lang="it-IT" sz="2600" dirty="0"/>
              <a:t>. 1 V. Saffo</a:t>
            </a:r>
          </a:p>
        </p:txBody>
      </p:sp>
    </p:spTree>
    <p:extLst>
      <p:ext uri="{BB962C8B-B14F-4D97-AF65-F5344CB8AC3E}">
        <p14:creationId xmlns:p14="http://schemas.microsoft.com/office/powerpoint/2010/main" xmlns="" val="3919672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7624" y="520105"/>
            <a:ext cx="8395247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it-IT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L’etica familiare nella civiltà della vergogna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913955" y="2136634"/>
            <a:ext cx="7323509" cy="2677656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0000"/>
                </a:solidFill>
              </a:defRPr>
            </a:lvl1pPr>
          </a:lstStyle>
          <a:p>
            <a:pPr algn="just"/>
            <a:r>
              <a:rPr lang="it-IT" dirty="0"/>
              <a:t>Il solo compito dell’uomo omerico era quello di combattere e  di difendere l’onore della propria stirpe. Era moralmente costretto ad adempiere a questo dovere, proprio come la donna doveva occuparsi delle faccende domestiche. I figli, invece, dovevano tenere alto l’onore della stirpe, superando anche i propri antenati. I ruoli erano quindi ben definiti all’interno della famiglia.</a:t>
            </a:r>
          </a:p>
        </p:txBody>
      </p:sp>
    </p:spTree>
    <p:extLst>
      <p:ext uri="{BB962C8B-B14F-4D97-AF65-F5344CB8AC3E}">
        <p14:creationId xmlns:p14="http://schemas.microsoft.com/office/powerpoint/2010/main" xmlns="" val="312884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2261" y="1108718"/>
            <a:ext cx="64451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ἀλλ' εἰς οἶκον ἰοῦσα τὰ σ' αὐτῆς ἔργα κόμιζε</a:t>
            </a:r>
          </a:p>
          <a:p>
            <a:r>
              <a:rPr lang="el-GR" sz="2400" dirty="0"/>
              <a:t>ἱστόν τ' ἠλακάτην τε, καὶ ἀμφιπόλοισι κέλευε</a:t>
            </a:r>
          </a:p>
          <a:p>
            <a:r>
              <a:rPr lang="el-GR" sz="2400" dirty="0"/>
              <a:t>ἔργον ἐποίχεσθαι· πόλεμος δ' ἄνδρεσσι μελήσει</a:t>
            </a:r>
          </a:p>
          <a:p>
            <a:r>
              <a:rPr lang="el-GR" sz="2400" dirty="0"/>
              <a:t>πᾶσι, μάλιστα δ' ἐμοί, τοὶ Ἰλίῳ ἐγγεγάασιν</a:t>
            </a:r>
            <a:r>
              <a:rPr lang="el-GR" sz="2400" dirty="0" smtClean="0"/>
              <a:t>.</a:t>
            </a:r>
            <a:endParaRPr lang="it-IT" sz="2400" dirty="0" smtClean="0"/>
          </a:p>
          <a:p>
            <a:pPr algn="r"/>
            <a:r>
              <a:rPr lang="it-IT" sz="2400" dirty="0" smtClean="0"/>
              <a:t>Iliade, </a:t>
            </a:r>
            <a:r>
              <a:rPr lang="it-IT" sz="2400" dirty="0" err="1" smtClean="0"/>
              <a:t>vv</a:t>
            </a:r>
            <a:r>
              <a:rPr lang="it-IT" sz="2400" dirty="0" smtClean="0"/>
              <a:t>. 490-493, VI</a:t>
            </a:r>
            <a:endParaRPr lang="it-IT" sz="2400" dirty="0"/>
          </a:p>
        </p:txBody>
      </p:sp>
      <p:sp>
        <p:nvSpPr>
          <p:cNvPr id="6" name="Rettangolo 5"/>
          <p:cNvSpPr/>
          <p:nvPr/>
        </p:nvSpPr>
        <p:spPr>
          <a:xfrm>
            <a:off x="1506299" y="4200477"/>
            <a:ext cx="69685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καί ποτέ τις εἴποι πατρός γ' ὅδε πολλὸν ἀμείνων</a:t>
            </a:r>
          </a:p>
          <a:p>
            <a:r>
              <a:rPr lang="el-GR" sz="2400" dirty="0"/>
              <a:t>ἐκ πολέμου ἀνιόντα· φέροι δ' ἔναρα βροτόεντα</a:t>
            </a:r>
          </a:p>
          <a:p>
            <a:r>
              <a:rPr lang="el-GR" sz="2400" dirty="0"/>
              <a:t>κτείνας δήϊον ἄνδρα, χαρείη δὲ φρένα </a:t>
            </a:r>
            <a:r>
              <a:rPr lang="el-GR" sz="2400" dirty="0" smtClean="0"/>
              <a:t>μήτηρ</a:t>
            </a:r>
            <a:r>
              <a:rPr lang="it-IT" sz="2400" dirty="0" smtClean="0"/>
              <a:t>.</a:t>
            </a:r>
            <a:endParaRPr lang="it-IT" sz="2400" dirty="0"/>
          </a:p>
          <a:p>
            <a:pPr algn="r"/>
            <a:r>
              <a:rPr lang="it-IT" sz="2400" dirty="0" smtClean="0"/>
              <a:t>Iliade, </a:t>
            </a:r>
            <a:r>
              <a:rPr lang="it-IT" sz="2400" dirty="0" err="1" smtClean="0"/>
              <a:t>vv</a:t>
            </a:r>
            <a:r>
              <a:rPr lang="it-IT" sz="2400" dirty="0" smtClean="0"/>
              <a:t>. 479-481, VI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51760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22066" y="705953"/>
            <a:ext cx="7769214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/>
          <a:p>
            <a:pPr algn="ctr"/>
            <a:r>
              <a:rPr lang="it-IT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L’etica familiare nella civiltà della colpa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22066" y="2273061"/>
            <a:ext cx="7769214" cy="2308324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0000"/>
                </a:solidFill>
              </a:defRPr>
            </a:lvl1pPr>
          </a:lstStyle>
          <a:p>
            <a:pPr algn="just"/>
            <a:r>
              <a:rPr lang="it-IT" dirty="0" smtClean="0"/>
              <a:t>Con il passaggio dalla società della vergogna a quella della colpa, non </a:t>
            </a:r>
            <a:r>
              <a:rPr lang="it-IT" dirty="0"/>
              <a:t>si guarda più alla singola famiglia ma </a:t>
            </a:r>
            <a:r>
              <a:rPr lang="it-IT" dirty="0" smtClean="0"/>
              <a:t>alla patria </a:t>
            </a:r>
            <a:r>
              <a:rPr lang="it-IT" dirty="0"/>
              <a:t>al suo intero, </a:t>
            </a:r>
            <a:r>
              <a:rPr lang="it-IT" dirty="0" smtClean="0"/>
              <a:t>essendoci un </a:t>
            </a:r>
            <a:r>
              <a:rPr lang="it-IT" dirty="0"/>
              <a:t>maggior senso di collettività. I giovani hanno il compito di mettersi in prima </a:t>
            </a:r>
            <a:r>
              <a:rPr lang="it-IT" dirty="0" smtClean="0"/>
              <a:t>linea e di farsi avanti al posto dei più anziani, non più figure esclusivamente solenni e sagge, ma anche parte attiva della schiera oplitica.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0780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68868" y="1018180"/>
            <a:ext cx="757037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È prezioso e splendido per un uomo combattere per la terra, i figli, la sposa legittima contro i nemici; </a:t>
            </a:r>
            <a:endParaRPr lang="it-IT" sz="2400" dirty="0" smtClean="0"/>
          </a:p>
          <a:p>
            <a:pPr algn="r"/>
            <a:r>
              <a:rPr lang="it-IT" sz="2400" dirty="0" err="1" smtClean="0"/>
              <a:t>Callino</a:t>
            </a:r>
            <a:endParaRPr lang="it-IT" sz="24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868868" y="2955204"/>
            <a:ext cx="75703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αἰσχρὸν γὰρ δὴ τοῦτο, μετὰ προμάχοισι πεσόντα</a:t>
            </a:r>
          </a:p>
          <a:p>
            <a:r>
              <a:rPr lang="el-GR" sz="2400" dirty="0"/>
              <a:t>κεῖσθαι πρόσθε νέων ἄνδρα παλαιότερον,</a:t>
            </a:r>
          </a:p>
          <a:p>
            <a:r>
              <a:rPr lang="el-GR" sz="2400" dirty="0"/>
              <a:t>ἤδη λευκὸν ἔχοντα κάρη πολιόν τε γένειον,</a:t>
            </a:r>
          </a:p>
          <a:p>
            <a:r>
              <a:rPr lang="el-GR" sz="2400" dirty="0"/>
              <a:t>θυμὸν ἀποπνείοντ᾽ ἄλκιμον ἐν κονίηι,</a:t>
            </a:r>
          </a:p>
          <a:p>
            <a:r>
              <a:rPr lang="is-IS" sz="2400" dirty="0"/>
              <a:t>αἱματόεντ᾽ αἰδοῖα φίλαις ἐν χερσὶν ἔχοντα ‒                       </a:t>
            </a:r>
            <a:r>
              <a:rPr lang="el-GR" sz="2400" dirty="0" smtClean="0"/>
              <a:t>αἰσχρὰτά</a:t>
            </a:r>
            <a:r>
              <a:rPr lang="el-GR" sz="2400" dirty="0"/>
              <a:t> γ᾽ ὀφθαλμοῖς καὶ νεμεσητὸν ἰδεῖν ‒</a:t>
            </a:r>
          </a:p>
          <a:p>
            <a:r>
              <a:rPr lang="el-GR" sz="2400" dirty="0"/>
              <a:t>καὶχρόα γυμνωθέντα</a:t>
            </a:r>
            <a:r>
              <a:rPr lang="el-GR" sz="2400" dirty="0" smtClean="0"/>
              <a:t>:</a:t>
            </a:r>
            <a:endParaRPr lang="it-IT" sz="2400" dirty="0" smtClean="0"/>
          </a:p>
          <a:p>
            <a:pPr algn="r"/>
            <a:r>
              <a:rPr lang="it-IT" sz="2400" dirty="0" err="1" smtClean="0"/>
              <a:t>Tirteo</a:t>
            </a:r>
            <a:r>
              <a:rPr lang="it-IT" sz="2400" dirty="0" smtClean="0"/>
              <a:t>, </a:t>
            </a:r>
            <a:r>
              <a:rPr lang="it-IT" sz="2400" dirty="0" err="1" smtClean="0"/>
              <a:t>fr</a:t>
            </a:r>
            <a:r>
              <a:rPr lang="it-IT" sz="2400" dirty="0" smtClean="0"/>
              <a:t>. 6-7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36048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819280" y="937767"/>
            <a:ext cx="3757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PROGETTO REALIZZATO DA:</a:t>
            </a:r>
          </a:p>
        </p:txBody>
      </p:sp>
      <p:sp>
        <p:nvSpPr>
          <p:cNvPr id="7" name="Rettangolo 6"/>
          <p:cNvSpPr/>
          <p:nvPr/>
        </p:nvSpPr>
        <p:spPr>
          <a:xfrm>
            <a:off x="911863" y="2206714"/>
            <a:ext cx="2971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ROBERT BUTNARU</a:t>
            </a:r>
          </a:p>
        </p:txBody>
      </p:sp>
      <p:sp>
        <p:nvSpPr>
          <p:cNvPr id="8" name="Rettangolo 7"/>
          <p:cNvSpPr/>
          <p:nvPr/>
        </p:nvSpPr>
        <p:spPr>
          <a:xfrm>
            <a:off x="2587451" y="2729934"/>
            <a:ext cx="3181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IRENE CHIRICHIGNO</a:t>
            </a:r>
          </a:p>
        </p:txBody>
      </p:sp>
      <p:sp>
        <p:nvSpPr>
          <p:cNvPr id="9" name="Rettangolo 8"/>
          <p:cNvSpPr/>
          <p:nvPr/>
        </p:nvSpPr>
        <p:spPr>
          <a:xfrm>
            <a:off x="4595126" y="3235039"/>
            <a:ext cx="2442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EMILIA COCCIA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860622" y="3758259"/>
            <a:ext cx="2851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GIORGIO MICHELI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2018495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955878" y="1870674"/>
            <a:ext cx="74686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5400" i="1" dirty="0" err="1" smtClean="0"/>
              <a:t>ἦθος</a:t>
            </a:r>
            <a:r>
              <a:rPr lang="it-IT" sz="5400" dirty="0" smtClean="0"/>
              <a:t> </a:t>
            </a:r>
          </a:p>
          <a:p>
            <a:pPr algn="just"/>
            <a:r>
              <a:rPr lang="it-IT" sz="2800" dirty="0" smtClean="0">
                <a:cs typeface="Verdana"/>
              </a:rPr>
              <a:t>Quel </a:t>
            </a:r>
            <a:r>
              <a:rPr lang="it-IT" sz="2800" dirty="0">
                <a:cs typeface="Verdana"/>
              </a:rPr>
              <a:t>ramo della filosofia che si occupa di qualsiasi forma di </a:t>
            </a:r>
            <a:r>
              <a:rPr lang="it-IT" sz="2800" dirty="0" smtClean="0">
                <a:cs typeface="Verdana"/>
              </a:rPr>
              <a:t>comportamento umano</a:t>
            </a:r>
            <a:r>
              <a:rPr lang="it-IT" sz="2800" dirty="0">
                <a:cs typeface="Verdana"/>
              </a:rPr>
              <a:t>, politico, giuridico o </a:t>
            </a:r>
            <a:r>
              <a:rPr lang="it-IT" sz="2800" dirty="0" smtClean="0">
                <a:cs typeface="Verdana"/>
              </a:rPr>
              <a:t>morale.</a:t>
            </a:r>
            <a:endParaRPr lang="it-IT" sz="2800" dirty="0"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47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4211" y="321064"/>
            <a:ext cx="8475578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algn="ctr">
              <a:defRPr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it-IT" dirty="0"/>
              <a:t>L’etica militare nella civiltà della vergogna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34211" y="1591572"/>
            <a:ext cx="8475578" cy="341632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0000"/>
                </a:solidFill>
              </a:defRPr>
            </a:lvl1pPr>
          </a:lstStyle>
          <a:p>
            <a:pPr algn="just"/>
            <a:r>
              <a:rPr lang="it-IT" dirty="0"/>
              <a:t>Il guerriero greco doveva incarnare un canone stereotipato e generalmente condiviso dalla società.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L’accettazione da parte della società dipendeva da determinati comportamenti: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dimostrarsi in ogni occasione coraggioso;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perseguire la gloria individuale;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rispettare il codice che regolava i duelli;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tenere alto l’onore della stirpe.</a:t>
            </a:r>
          </a:p>
        </p:txBody>
      </p:sp>
    </p:spTree>
    <p:extLst>
      <p:ext uri="{BB962C8B-B14F-4D97-AF65-F5344CB8AC3E}">
        <p14:creationId xmlns:p14="http://schemas.microsoft.com/office/powerpoint/2010/main" xmlns="" val="185058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74315" y="375599"/>
            <a:ext cx="61899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Palatino-Roman"/>
              </a:rPr>
              <a:t>τοιοῦτοι δ' εἴ πέρ μοι ἐείκοσιν ἀντεβόλησαν,</a:t>
            </a:r>
          </a:p>
          <a:p>
            <a:r>
              <a:rPr lang="el-GR" dirty="0">
                <a:latin typeface="Palatino-Roman"/>
              </a:rPr>
              <a:t>πάντές κ' αὐτόθ' ὄλοντο ἐμῷ ὑπὸ δουρὶ δαμέντες.</a:t>
            </a:r>
          </a:p>
          <a:p>
            <a:r>
              <a:rPr lang="el-GR" dirty="0">
                <a:latin typeface="Palatino-Roman"/>
              </a:rPr>
              <a:t>ἀλλά με μοῖρ' ὀλοὴ καὶ Λητοῦς ἔκτανεν υἱός,</a:t>
            </a:r>
          </a:p>
          <a:p>
            <a:pPr algn="just"/>
            <a:r>
              <a:rPr lang="el-GR" dirty="0" smtClean="0">
                <a:latin typeface="Palatino-Roman"/>
              </a:rPr>
              <a:t>ἀνδρῶν </a:t>
            </a:r>
            <a:r>
              <a:rPr lang="el-GR" dirty="0">
                <a:latin typeface="Palatino-Roman"/>
              </a:rPr>
              <a:t>δ' Εὔφορβος· σὺ δέ με τρίτος ἐξεναρίζεις</a:t>
            </a:r>
            <a:r>
              <a:rPr lang="el-GR" dirty="0" smtClean="0">
                <a:latin typeface="Palatino-Roman"/>
              </a:rPr>
              <a:t>.</a:t>
            </a:r>
            <a:endParaRPr lang="it-IT" dirty="0" smtClean="0">
              <a:latin typeface="Palatino-Roman"/>
            </a:endParaRPr>
          </a:p>
          <a:p>
            <a:pPr algn="r"/>
            <a:r>
              <a:rPr lang="it-IT" dirty="0" smtClean="0">
                <a:latin typeface="Palatino-Roman"/>
              </a:rPr>
              <a:t>Iliade XVI 847-850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891790" y="1861558"/>
            <a:ext cx="4897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Ma se pure venti uomini come te mi fossero venuti incontro, tutti qui sarebbero periti domati dalla mia lancia. Ma mi uccisero il destino funesto e il figlio di </a:t>
            </a:r>
            <a:r>
              <a:rPr lang="it-IT" dirty="0" err="1" smtClean="0"/>
              <a:t>Latona</a:t>
            </a:r>
            <a:r>
              <a:rPr lang="it-IT" dirty="0" smtClean="0"/>
              <a:t>, e tra gli uomini </a:t>
            </a:r>
            <a:r>
              <a:rPr lang="it-IT" dirty="0" err="1" smtClean="0"/>
              <a:t>Euforbo</a:t>
            </a:r>
            <a:r>
              <a:rPr lang="it-IT" dirty="0" smtClean="0"/>
              <a:t>: tu mi uccidi per terzo.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74315" y="3565255"/>
            <a:ext cx="53703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l-GR" dirty="0">
                <a:solidFill>
                  <a:srgbClr val="000000"/>
                </a:solidFill>
                <a:latin typeface="Palatino-Roman"/>
              </a:rPr>
              <a:t>καί ποτέ τις εἴποι πατρός γ' ὅδε πολλὸν ἀμείνων</a:t>
            </a:r>
          </a:p>
          <a:p>
            <a:pPr algn="just"/>
            <a:r>
              <a:rPr lang="el-GR" dirty="0" smtClean="0">
                <a:solidFill>
                  <a:srgbClr val="000000"/>
                </a:solidFill>
                <a:latin typeface="Palatino-Roman"/>
              </a:rPr>
              <a:t>ἐκ </a:t>
            </a:r>
            <a:r>
              <a:rPr lang="el-GR" dirty="0">
                <a:solidFill>
                  <a:srgbClr val="000000"/>
                </a:solidFill>
                <a:latin typeface="Palatino-Roman"/>
              </a:rPr>
              <a:t>πολέμου ἀνιόντα· φέροι δ' ἔναρα βροτόεντα</a:t>
            </a:r>
          </a:p>
          <a:p>
            <a:pPr algn="just"/>
            <a:r>
              <a:rPr lang="el-GR" dirty="0">
                <a:solidFill>
                  <a:srgbClr val="000000"/>
                </a:solidFill>
                <a:latin typeface="Palatino-Roman"/>
              </a:rPr>
              <a:t>κτείνας δήϊον ἄνδρα, χαρείη δὲ φρένα μήτηρ</a:t>
            </a:r>
            <a:r>
              <a:rPr lang="el-GR" dirty="0" smtClean="0">
                <a:solidFill>
                  <a:srgbClr val="000000"/>
                </a:solidFill>
                <a:latin typeface="Palatino-Roman"/>
              </a:rPr>
              <a:t>.</a:t>
            </a:r>
            <a:endParaRPr lang="it-IT" dirty="0" smtClean="0">
              <a:solidFill>
                <a:srgbClr val="000000"/>
              </a:solidFill>
              <a:latin typeface="Palatino-Roman"/>
            </a:endParaRPr>
          </a:p>
          <a:p>
            <a:pPr algn="just"/>
            <a:endParaRPr lang="it-IT" dirty="0" smtClean="0">
              <a:solidFill>
                <a:srgbClr val="000000"/>
              </a:solidFill>
              <a:latin typeface="Palatino-Roman"/>
            </a:endParaRPr>
          </a:p>
          <a:p>
            <a:pPr algn="r"/>
            <a:r>
              <a:rPr lang="it-IT" dirty="0" smtClean="0">
                <a:solidFill>
                  <a:srgbClr val="000000"/>
                </a:solidFill>
                <a:latin typeface="Palatino-Roman"/>
              </a:rPr>
              <a:t>Iliade VI 479-481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891790" y="5042583"/>
            <a:ext cx="4897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E un giorno qualcuno possa dire, quando torna dalla guerra: “Costui è molto più forte addirittura del padre” e porti le spoglie sanguinanti dopo aver ucciso un guerriero nemico e gioisca in cuore la madre.”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65576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409660" y="624310"/>
            <a:ext cx="8288831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algn="ctr">
              <a:defRPr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it-IT" dirty="0"/>
              <a:t>L’etica militare nella civiltà della colpa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09660" y="2034528"/>
            <a:ext cx="8288831" cy="304698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just"/>
            <a:r>
              <a:rPr lang="it-IT" dirty="0">
                <a:solidFill>
                  <a:schemeClr val="tx1"/>
                </a:solidFill>
              </a:rPr>
              <a:t>Con la nascita delle polis il codice militare viene modificato: l’uomo non viene più visto come individuo svincolato ma come parte di un gruppo. Nasce così la falange oplitica.</a:t>
            </a:r>
          </a:p>
          <a:p>
            <a:pPr algn="just"/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it-IT" dirty="0">
                <a:solidFill>
                  <a:schemeClr val="tx1"/>
                </a:solidFill>
              </a:rPr>
              <a:t>I valori su cui si fonda questa nuova società sono: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>
                <a:solidFill>
                  <a:schemeClr val="tx1"/>
                </a:solidFill>
              </a:rPr>
              <a:t>la collaborazione tra soldati e la fiducia nei </a:t>
            </a:r>
            <a:r>
              <a:rPr lang="it-IT" dirty="0" smtClean="0">
                <a:solidFill>
                  <a:schemeClr val="tx1"/>
                </a:solidFill>
              </a:rPr>
              <a:t>compagni;</a:t>
            </a:r>
            <a:endParaRPr lang="it-IT" dirty="0">
              <a:solidFill>
                <a:schemeClr val="tx1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>
                <a:solidFill>
                  <a:schemeClr val="tx1"/>
                </a:solidFill>
              </a:rPr>
              <a:t>la difesa della patria e della </a:t>
            </a:r>
            <a:r>
              <a:rPr lang="it-IT" dirty="0" smtClean="0">
                <a:solidFill>
                  <a:schemeClr val="tx1"/>
                </a:solidFill>
              </a:rPr>
              <a:t>famiglia;</a:t>
            </a:r>
            <a:endParaRPr lang="it-IT" dirty="0">
              <a:solidFill>
                <a:schemeClr val="tx1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il </a:t>
            </a:r>
            <a:r>
              <a:rPr lang="it-IT" dirty="0">
                <a:solidFill>
                  <a:schemeClr val="tx1"/>
                </a:solidFill>
              </a:rPr>
              <a:t>riconoscimento dell’importanza della morte in </a:t>
            </a:r>
            <a:r>
              <a:rPr lang="it-IT" dirty="0" smtClean="0">
                <a:solidFill>
                  <a:schemeClr val="tx1"/>
                </a:solidFill>
              </a:rPr>
              <a:t>battaglia.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94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01553" y="177898"/>
            <a:ext cx="538833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l-GR" dirty="0">
                <a:latin typeface="Palatino-Roman"/>
              </a:rPr>
              <a:t>τιμῆέν τε γάρ ἐστι καὶ ἀγλαὸν ἀνδρὶ μάχεσθαι</a:t>
            </a:r>
            <a:endParaRPr lang="it-IT" dirty="0">
              <a:latin typeface="Palatino-Roman"/>
            </a:endParaRPr>
          </a:p>
          <a:p>
            <a:pPr>
              <a:lnSpc>
                <a:spcPct val="60000"/>
              </a:lnSpc>
            </a:pPr>
            <a:endParaRPr lang="el-GR" dirty="0">
              <a:latin typeface="Palatino-Roman"/>
            </a:endParaRPr>
          </a:p>
          <a:p>
            <a:pPr>
              <a:lnSpc>
                <a:spcPct val="60000"/>
              </a:lnSpc>
            </a:pPr>
            <a:r>
              <a:rPr lang="el-GR" dirty="0">
                <a:latin typeface="Palatino-Roman"/>
              </a:rPr>
              <a:t>γῆς πέρι καὶ παίδων κουριδίης τ’ ἀλόχου</a:t>
            </a:r>
          </a:p>
          <a:p>
            <a:pPr>
              <a:lnSpc>
                <a:spcPct val="60000"/>
              </a:lnSpc>
            </a:pPr>
            <a:endParaRPr lang="el-GR" dirty="0">
              <a:latin typeface="Palatino-Roman"/>
            </a:endParaRPr>
          </a:p>
          <a:p>
            <a:pPr>
              <a:lnSpc>
                <a:spcPct val="60000"/>
              </a:lnSpc>
            </a:pPr>
            <a:r>
              <a:rPr lang="el-GR" dirty="0" smtClean="0">
                <a:latin typeface="Palatino-Roman"/>
              </a:rPr>
              <a:t>Δυσμενέσιν·</a:t>
            </a:r>
            <a:endParaRPr lang="it-IT" dirty="0" smtClean="0">
              <a:latin typeface="Palatino-Roman"/>
            </a:endParaRPr>
          </a:p>
          <a:p>
            <a:pPr>
              <a:lnSpc>
                <a:spcPct val="60000"/>
              </a:lnSpc>
            </a:pPr>
            <a:endParaRPr lang="it-IT" dirty="0">
              <a:latin typeface="Palatino-Roman"/>
            </a:endParaRPr>
          </a:p>
          <a:p>
            <a:pPr>
              <a:lnSpc>
                <a:spcPct val="60000"/>
              </a:lnSpc>
            </a:pPr>
            <a:r>
              <a:rPr lang="it-IT" dirty="0" err="1" smtClean="0">
                <a:latin typeface="Palatino-Roman"/>
              </a:rPr>
              <a:t>Callino</a:t>
            </a:r>
            <a:r>
              <a:rPr lang="it-IT" dirty="0" smtClean="0">
                <a:latin typeface="Palatino-Roman"/>
              </a:rPr>
              <a:t>, </a:t>
            </a:r>
            <a:r>
              <a:rPr lang="it-IT" dirty="0" err="1" smtClean="0">
                <a:latin typeface="Palatino-Roman"/>
              </a:rPr>
              <a:t>Stobeo</a:t>
            </a:r>
            <a:r>
              <a:rPr lang="it-IT" dirty="0" smtClean="0">
                <a:latin typeface="Palatino-Roman"/>
              </a:rPr>
              <a:t> </a:t>
            </a:r>
            <a:r>
              <a:rPr lang="it-IT" dirty="0" err="1" smtClean="0">
                <a:latin typeface="Palatino-Roman"/>
              </a:rPr>
              <a:t>Hantologia</a:t>
            </a:r>
            <a:r>
              <a:rPr lang="it-IT" dirty="0" smtClean="0">
                <a:latin typeface="Palatino-Roman"/>
              </a:rPr>
              <a:t> IV 10,12</a:t>
            </a:r>
            <a:endParaRPr lang="it-IT" dirty="0">
              <a:latin typeface="Palatino-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55494" y="1584796"/>
            <a:ext cx="5213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/>
              <a:t>E’ cosa onorevole e splendida per l’uomo combattere</a:t>
            </a:r>
          </a:p>
          <a:p>
            <a:pPr algn="just"/>
            <a:r>
              <a:rPr lang="it-IT" dirty="0"/>
              <a:t>contro i nemici, difendendo la terra, i figli e la moglie</a:t>
            </a:r>
          </a:p>
          <a:p>
            <a:pPr algn="just"/>
            <a:r>
              <a:rPr lang="it-IT" dirty="0"/>
              <a:t>l</a:t>
            </a:r>
            <a:r>
              <a:rPr lang="it-IT" dirty="0" smtClean="0"/>
              <a:t>egittima;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01553" y="2703860"/>
            <a:ext cx="5327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Palatino-Roman"/>
              </a:rPr>
              <a:t>Τεθνάμεναι γὰρ καλὸν ἐνὶ προμάχοισι πεσόντα</a:t>
            </a:r>
          </a:p>
          <a:p>
            <a:r>
              <a:rPr lang="el-GR" dirty="0">
                <a:latin typeface="Palatino-Roman"/>
              </a:rPr>
              <a:t>ἄνδρ' ἀγαθόν, περὶ ᾗ πατρίδι μαρνάμενον.</a:t>
            </a:r>
            <a:endParaRPr lang="it-IT" dirty="0">
              <a:latin typeface="Palatino-Roman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055494" y="3524540"/>
            <a:ext cx="509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Giacere morto è bello, quando un prode lotta</a:t>
            </a:r>
          </a:p>
          <a:p>
            <a:pPr algn="just"/>
            <a:r>
              <a:rPr lang="it-IT" dirty="0"/>
              <a:t>per la sua patria e cade in prima fila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01553" y="4292510"/>
            <a:ext cx="574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latin typeface="Palatino-Roman"/>
              </a:rPr>
              <a:t>ὦ νέοι, ἀλλὰ μάχεσθε παρ᾽ ἀλλήλοισι μένοντες,</a:t>
            </a:r>
          </a:p>
          <a:p>
            <a:r>
              <a:rPr lang="el-GR" dirty="0">
                <a:latin typeface="Palatino-Roman"/>
              </a:rPr>
              <a:t>μηδὲ φυγῆς αἰσχρῆς ἄρχετε μηδὲ φόβου,</a:t>
            </a:r>
          </a:p>
          <a:p>
            <a:r>
              <a:rPr lang="el-GR" dirty="0">
                <a:latin typeface="Palatino-Roman"/>
              </a:rPr>
              <a:t>ἀλλὰ μέγαν ποιεῖσθε καὶ ἄλκιμον ἐν φρεσὶ θυμόν,</a:t>
            </a:r>
          </a:p>
          <a:p>
            <a:r>
              <a:rPr lang="el-GR" dirty="0">
                <a:latin typeface="Palatino-Roman"/>
              </a:rPr>
              <a:t>μηδὲ φιλοψυχεῖτ᾽ ἀνδράσι μαρνάμενοι·</a:t>
            </a:r>
            <a:endParaRPr lang="it-IT" dirty="0">
              <a:latin typeface="Palatino-Roman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055494" y="5492839"/>
            <a:ext cx="5940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 giovani, suvvia combattete restando gli uni accanto agli altri e non date inizio alla fuga vergognosa né alla paura, ma rendete grande e forte l’animo in petto e non amate la vita combattendo contro uomini;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01553" y="6313758"/>
            <a:ext cx="150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Tirteo</a:t>
            </a:r>
            <a:r>
              <a:rPr lang="it-IT" dirty="0" smtClean="0"/>
              <a:t>, </a:t>
            </a:r>
            <a:r>
              <a:rPr lang="it-IT" dirty="0" err="1" smtClean="0"/>
              <a:t>frr</a:t>
            </a:r>
            <a:r>
              <a:rPr lang="it-IT" dirty="0" smtClean="0"/>
              <a:t>. 6-7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60226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09662" y="653049"/>
            <a:ext cx="8370764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algn="ctr">
              <a:defRPr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it-IT" dirty="0"/>
              <a:t>L’etica sociale nella civiltà della vergogna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09662" y="1906751"/>
            <a:ext cx="8370764" cy="304698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0000"/>
                </a:solidFill>
              </a:defRPr>
            </a:lvl1pPr>
          </a:lstStyle>
          <a:p>
            <a:pPr algn="just"/>
            <a:r>
              <a:rPr lang="it-IT" dirty="0" smtClean="0"/>
              <a:t>All’apice</a:t>
            </a:r>
            <a:r>
              <a:rPr lang="it-IT" dirty="0" smtClean="0"/>
              <a:t> </a:t>
            </a:r>
            <a:r>
              <a:rPr lang="it-IT" dirty="0"/>
              <a:t>della società dell’VIII secolo c’era il sovrano, che era accerchiato dal gruppo di aristocratici guerrieri. Venivano riconosciuti come cittadini solamente quelli che prendevano parte alla guerra e dimostravano grande valore. All’interno della società l’uomo doveva: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rispettare i vincoli di </a:t>
            </a:r>
            <a:r>
              <a:rPr lang="it-IT" dirty="0" smtClean="0"/>
              <a:t>ospitalità;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riconoscerei limiti della propria classe </a:t>
            </a:r>
            <a:r>
              <a:rPr lang="it-IT" dirty="0" smtClean="0"/>
              <a:t>sociale;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Rivendicare i torti subiti al proprio nome e alla propria </a:t>
            </a:r>
            <a:r>
              <a:rPr lang="it-IT" dirty="0" smtClean="0"/>
              <a:t>stirpe.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5117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68696" y="557827"/>
            <a:ext cx="8357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Io sono dunque per te ospite e amico in </a:t>
            </a:r>
            <a:r>
              <a:rPr lang="it-IT" dirty="0" err="1" smtClean="0"/>
              <a:t>Argolide</a:t>
            </a:r>
            <a:r>
              <a:rPr lang="it-IT" dirty="0" smtClean="0"/>
              <a:t> e tu in Licia, semmai io vi giunga. Non incrociamo le lance tra noi, anche se siamo in battaglia. [</a:t>
            </a:r>
            <a:r>
              <a:rPr lang="mr-IN" dirty="0" smtClean="0"/>
              <a:t>…</a:t>
            </a:r>
            <a:r>
              <a:rPr lang="it-IT" dirty="0" smtClean="0"/>
              <a:t>] scambiamoci invece le armi  perché sappiano anche costoro che siamo ospiti per tradizione antica e questo è il nostro vanto. </a:t>
            </a:r>
          </a:p>
          <a:p>
            <a:pPr algn="r"/>
            <a:r>
              <a:rPr lang="it-IT" dirty="0" smtClean="0"/>
              <a:t>Iliade, IV 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68696" y="2799106"/>
            <a:ext cx="835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Tersite consigliere scriteriato, anche se sei oratore eloquente, smettila e non volere da solo disputare coi re: non penso infatti che uomo peggiore di te ci sia, fra quanti con gli </a:t>
            </a:r>
            <a:r>
              <a:rPr lang="it-IT" dirty="0" err="1" smtClean="0"/>
              <a:t>Atridi</a:t>
            </a:r>
            <a:r>
              <a:rPr lang="it-IT" dirty="0" smtClean="0"/>
              <a:t> son venuti all’assedio di Troia.</a:t>
            </a:r>
          </a:p>
          <a:p>
            <a:pPr algn="r"/>
            <a:r>
              <a:rPr lang="it-IT" dirty="0" smtClean="0"/>
              <a:t>Iliade, II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8696" y="4840792"/>
            <a:ext cx="8357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Si, un giorno verrà agli Achei rimpianto di Achille, a tutti quanti. Ma allora tu non avrai potere, con tuo cruccio, di portar loro soccorso quando numerosi cadranno giù moribondi sotto i colpi di Ettore sterminatore di guerrieri. E tu allora dentro ti roderai dalla rabbia per non aver onorato il più valoroso degli Achei.</a:t>
            </a:r>
          </a:p>
          <a:p>
            <a:pPr algn="r"/>
            <a:r>
              <a:rPr lang="it-IT" dirty="0" smtClean="0"/>
              <a:t>Iliade, 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54399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61474" y="441547"/>
            <a:ext cx="8020206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relaxedInset"/>
              <a:contourClr>
                <a:srgbClr val="DDDDDD"/>
              </a:contourClr>
            </a:sp3d>
          </a:bodyPr>
          <a:lstStyle>
            <a:defPPr>
              <a:defRPr lang="it-IT"/>
            </a:defPPr>
            <a:lvl1pPr algn="ctr">
              <a:defRPr sz="32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it-IT" dirty="0"/>
              <a:t>L’etica sociale nella civiltà della colpa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61474" y="1844842"/>
            <a:ext cx="8114632" cy="3046988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2400">
                <a:solidFill>
                  <a:srgbClr val="000000"/>
                </a:solidFill>
              </a:defRPr>
            </a:lvl1pPr>
          </a:lstStyle>
          <a:p>
            <a:pPr algn="just"/>
            <a:r>
              <a:rPr lang="it-IT" dirty="0"/>
              <a:t>All’interno della polis nascono i simposi, come risposta ad un cambiamento sociale portato dall’affiorare di un nuova classe sociale, i mercanti, e con l’ascesa al potere del tiranno. All’interno del simposio l’uomo doveva:</a:t>
            </a:r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a</a:t>
            </a:r>
            <a:r>
              <a:rPr lang="it-IT" dirty="0" smtClean="0"/>
              <a:t>derire </a:t>
            </a:r>
            <a:r>
              <a:rPr lang="it-IT" dirty="0"/>
              <a:t>e sostenere i valori condivisi </a:t>
            </a:r>
            <a:r>
              <a:rPr lang="it-IT" dirty="0" smtClean="0"/>
              <a:t>dall’eteria;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r</a:t>
            </a:r>
            <a:r>
              <a:rPr lang="it-IT" dirty="0" smtClean="0"/>
              <a:t>imanere </a:t>
            </a:r>
            <a:r>
              <a:rPr lang="it-IT" dirty="0"/>
              <a:t>fedele al gruppo e ai principi cementificatisi </a:t>
            </a:r>
            <a:r>
              <a:rPr lang="it-IT" dirty="0" smtClean="0"/>
              <a:t>all’interno;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r>
              <a:rPr lang="it-IT" dirty="0"/>
              <a:t>r</a:t>
            </a:r>
            <a:r>
              <a:rPr lang="it-IT" dirty="0" smtClean="0"/>
              <a:t>ispettare </a:t>
            </a:r>
            <a:r>
              <a:rPr lang="it-IT" dirty="0"/>
              <a:t>il principio della </a:t>
            </a:r>
            <a:r>
              <a:rPr lang="it-IT" dirty="0" smtClean="0"/>
              <a:t>moderazione.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35479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1413</Words>
  <Application>Microsoft Office PowerPoint</Application>
  <PresentationFormat>Presentazione su schermo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mnac</dc:creator>
  <cp:lastModifiedBy>Winuser</cp:lastModifiedBy>
  <cp:revision>53</cp:revision>
  <dcterms:created xsi:type="dcterms:W3CDTF">2019-04-16T12:33:24Z</dcterms:created>
  <dcterms:modified xsi:type="dcterms:W3CDTF">2019-06-10T17:35:29Z</dcterms:modified>
</cp:coreProperties>
</file>