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3004800" cy="9753600"/>
  <p:notesSz cx="6858000" cy="9144000"/>
  <p:defaultTextStyle>
    <a:lvl1pPr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1pPr>
    <a:lvl2pPr indent="2286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2pPr>
    <a:lvl3pPr indent="4572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3pPr>
    <a:lvl4pPr indent="6858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4pPr>
    <a:lvl5pPr indent="9144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5pPr>
    <a:lvl6pPr indent="11430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6pPr>
    <a:lvl7pPr indent="13716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7pPr>
    <a:lvl8pPr indent="16002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8pPr>
    <a:lvl9pPr indent="18288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381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 b="off" i="off">
        <a:font>
          <a:latin typeface="Hoefler Text"/>
          <a:ea typeface="Hoefler Text"/>
          <a:cs typeface="Hoefler Text"/>
        </a:font>
        <a:srgbClr val="3C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C5F5E"/>
              </a:solidFill>
              <a:prstDash val="solid"/>
              <a:miter lim="400000"/>
            </a:ln>
          </a:top>
          <a:bottom>
            <a:ln w="12700" cap="flat">
              <a:solidFill>
                <a:srgbClr val="3C5F5E"/>
              </a:solidFill>
              <a:prstDash val="solid"/>
              <a:miter lim="400000"/>
            </a:ln>
          </a:bottom>
          <a:insideH>
            <a:ln w="12700" cap="flat">
              <a:solidFill>
                <a:srgbClr val="3C5F5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3C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C5F5E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5C2C3">
              <a:alpha val="63000"/>
            </a:srgbClr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3C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C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C5F5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2727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354851"/>
              </a:solidFill>
              <a:prstDash val="solid"/>
              <a:miter lim="400000"/>
            </a:ln>
          </a:left>
          <a:right>
            <a:ln w="12700" cap="flat">
              <a:solidFill>
                <a:srgbClr val="354851"/>
              </a:solidFill>
              <a:prstDash val="solid"/>
              <a:miter lim="400000"/>
            </a:ln>
          </a:right>
          <a:top>
            <a:ln w="12700" cap="flat">
              <a:solidFill>
                <a:srgbClr val="354851"/>
              </a:solidFill>
              <a:prstDash val="solid"/>
              <a:miter lim="400000"/>
            </a:ln>
          </a:top>
          <a:bottom>
            <a:ln w="12700" cap="flat">
              <a:solidFill>
                <a:srgbClr val="354851"/>
              </a:solidFill>
              <a:prstDash val="solid"/>
              <a:miter lim="400000"/>
            </a:ln>
          </a:bottom>
          <a:insideH>
            <a:ln w="12700" cap="flat">
              <a:solidFill>
                <a:srgbClr val="354851"/>
              </a:solidFill>
              <a:prstDash val="solid"/>
              <a:miter lim="400000"/>
            </a:ln>
          </a:insideH>
          <a:insideV>
            <a:ln w="12700" cap="flat">
              <a:solidFill>
                <a:srgbClr val="3548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solidFill>
                <a:srgbClr val="3548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54851"/>
              </a:solidFill>
              <a:prstDash val="solid"/>
              <a:miter lim="400000"/>
            </a:ln>
          </a:top>
          <a:bottom>
            <a:ln w="12700" cap="flat">
              <a:solidFill>
                <a:srgbClr val="354851"/>
              </a:solidFill>
              <a:prstDash val="solid"/>
              <a:miter lim="400000"/>
            </a:ln>
          </a:bottom>
          <a:insideH>
            <a:ln w="12700" cap="flat">
              <a:solidFill>
                <a:srgbClr val="354851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79E9E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548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7784"/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54851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7784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6E4D7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E7E4DC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4E1D9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A99C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9AAA9"/>
              </a:solidFill>
              <a:prstDash val="solid"/>
              <a:miter lim="400000"/>
            </a:ln>
          </a:top>
          <a:bottom>
            <a:ln w="12700" cap="flat">
              <a:solidFill>
                <a:srgbClr val="A9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AA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422" y="-9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787400" y="1511300"/>
            <a:ext cx="11430000" cy="3810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276D6D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</a:rPr>
              <a:t>Testo titolo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787400" y="5308600"/>
            <a:ext cx="11430000" cy="1447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Corpo livello cinque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787400" y="7188200"/>
            <a:ext cx="11430000" cy="1270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276D6D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</a:rPr>
              <a:t>Testo titolo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787400" y="8407400"/>
            <a:ext cx="11430000" cy="1041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Corpo livello cinque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787400" y="3657600"/>
            <a:ext cx="114300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767367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</a:rPr>
              <a:t>Testo titolo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57200" y="1244600"/>
            <a:ext cx="5600700" cy="34671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767367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</a:rPr>
              <a:t>Testo titolo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457200" y="4851400"/>
            <a:ext cx="5600700" cy="3632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Corpo livello cinque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767367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</a:rPr>
              <a:t>Testo titolo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767367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</a:rPr>
              <a:t>Testo titolo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Corpo livello cinque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767367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</a:rPr>
              <a:t>Testo titolo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787400" y="2768600"/>
            <a:ext cx="5486400" cy="5715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2800"/>
              </a:spcBef>
              <a:buBlip>
                <a:blip r:embed="rId2"/>
              </a:buBlip>
              <a:defRPr sz="3000"/>
            </a:lvl1pPr>
            <a:lvl2pPr marL="685800" indent="-342900">
              <a:spcBef>
                <a:spcPts val="2800"/>
              </a:spcBef>
              <a:buBlip>
                <a:blip r:embed="rId2"/>
              </a:buBlip>
              <a:defRPr sz="3000"/>
            </a:lvl2pPr>
            <a:lvl3pPr marL="1028700" indent="-342900">
              <a:spcBef>
                <a:spcPts val="2800"/>
              </a:spcBef>
              <a:buBlip>
                <a:blip r:embed="rId2"/>
              </a:buBlip>
              <a:defRPr sz="3000"/>
            </a:lvl3pPr>
            <a:lvl4pPr marL="1371600" indent="-342900">
              <a:spcBef>
                <a:spcPts val="2800"/>
              </a:spcBef>
              <a:buBlip>
                <a:blip r:embed="rId2"/>
              </a:buBlip>
              <a:defRPr sz="3000"/>
            </a:lvl4pPr>
            <a:lvl5pPr marL="1714500" indent="-3429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E5E5E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E5E5E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E5E5E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E5E5E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E5E5E"/>
                </a:solidFill>
              </a:rPr>
              <a:t>Corpo livello cinque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787400" y="1257300"/>
            <a:ext cx="11430000" cy="7239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Corpo livello cinque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3 -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767367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</a:rPr>
              <a:t>Testo titolo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Corpo livello cinque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584200">
        <a:defRPr sz="780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1pPr>
      <a:lvl2pPr indent="228600" algn="ctr" defTabSz="584200">
        <a:defRPr sz="780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2pPr>
      <a:lvl3pPr indent="457200" algn="ctr" defTabSz="584200">
        <a:defRPr sz="780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3pPr>
      <a:lvl4pPr indent="685800" algn="ctr" defTabSz="584200">
        <a:defRPr sz="780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4pPr>
      <a:lvl5pPr indent="914400" algn="ctr" defTabSz="584200">
        <a:defRPr sz="780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5pPr>
      <a:lvl6pPr indent="1143000" algn="ctr" defTabSz="584200">
        <a:defRPr sz="780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6pPr>
      <a:lvl7pPr indent="1371600" algn="ctr" defTabSz="584200">
        <a:defRPr sz="780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7pPr>
      <a:lvl8pPr indent="1600200" algn="ctr" defTabSz="584200">
        <a:defRPr sz="780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8pPr>
      <a:lvl9pPr indent="1828800" algn="ctr" defTabSz="584200">
        <a:defRPr sz="780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9pPr>
    </p:titleStyle>
    <p:bodyStyle>
      <a:lvl1pPr marL="393700" indent="-393700" defTabSz="584200">
        <a:spcBef>
          <a:spcPts val="3600"/>
        </a:spcBef>
        <a:buSzPct val="50000"/>
        <a:buBlip>
          <a:blip r:embed="rId15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1pPr>
      <a:lvl2pPr marL="787400" indent="-393700" defTabSz="584200">
        <a:spcBef>
          <a:spcPts val="3600"/>
        </a:spcBef>
        <a:buSzPct val="50000"/>
        <a:buBlip>
          <a:blip r:embed="rId15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2pPr>
      <a:lvl3pPr marL="1181100" indent="-393700" defTabSz="584200">
        <a:spcBef>
          <a:spcPts val="3600"/>
        </a:spcBef>
        <a:buSzPct val="50000"/>
        <a:buBlip>
          <a:blip r:embed="rId15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3pPr>
      <a:lvl4pPr marL="1574800" indent="-393700" defTabSz="584200">
        <a:spcBef>
          <a:spcPts val="3600"/>
        </a:spcBef>
        <a:buSzPct val="50000"/>
        <a:buBlip>
          <a:blip r:embed="rId15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4pPr>
      <a:lvl5pPr marL="1968500" indent="-393700" defTabSz="584200">
        <a:spcBef>
          <a:spcPts val="3600"/>
        </a:spcBef>
        <a:buSzPct val="50000"/>
        <a:buBlip>
          <a:blip r:embed="rId15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5pPr>
      <a:lvl6pPr marL="2362200" indent="-393700" defTabSz="584200">
        <a:spcBef>
          <a:spcPts val="3600"/>
        </a:spcBef>
        <a:buSzPct val="50000"/>
        <a:buBlip>
          <a:blip r:embed="rId15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6pPr>
      <a:lvl7pPr marL="2755900" indent="-393700" defTabSz="584200">
        <a:spcBef>
          <a:spcPts val="3600"/>
        </a:spcBef>
        <a:buSzPct val="50000"/>
        <a:buBlip>
          <a:blip r:embed="rId15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7pPr>
      <a:lvl8pPr marL="3149600" indent="-393700" defTabSz="584200">
        <a:spcBef>
          <a:spcPts val="3600"/>
        </a:spcBef>
        <a:buSzPct val="50000"/>
        <a:buBlip>
          <a:blip r:embed="rId15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8pPr>
      <a:lvl9pPr marL="3543300" indent="-393700" defTabSz="584200">
        <a:spcBef>
          <a:spcPts val="3600"/>
        </a:spcBef>
        <a:buSzPct val="50000"/>
        <a:buBlip>
          <a:blip r:embed="rId15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9pPr>
    </p:bodyStyle>
    <p:otherStyle>
      <a:lvl1pPr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1pPr>
      <a:lvl2pPr indent="2286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2pPr>
      <a:lvl3pPr indent="4572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3pPr>
      <a:lvl4pPr indent="6858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4pPr>
      <a:lvl5pPr indent="9144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5pPr>
      <a:lvl6pPr indent="11430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6pPr>
      <a:lvl7pPr indent="13716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7pPr>
      <a:lvl8pPr indent="16002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8pPr>
      <a:lvl9pPr indent="18288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mov"/><Relationship Id="rId5" Type="http://schemas.openxmlformats.org/officeDocument/2006/relationships/image" Target="../media/image7.png"/><Relationship Id="rId4" Type="http://schemas.microsoft.com/office/2007/relationships/media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787400" y="2556328"/>
            <a:ext cx="11430000" cy="3810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60831">
              <a:defRPr sz="12671">
                <a:effectLst>
                  <a:outerShdw blurRad="60959" dist="12192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12671">
                <a:solidFill>
                  <a:srgbClr val="276D6D"/>
                </a:solidFill>
                <a:effectLst>
                  <a:outerShdw blurRad="60959" dist="12192" dir="5400000" rotWithShape="0">
                    <a:srgbClr val="000000">
                      <a:alpha val="30000"/>
                    </a:srgbClr>
                  </a:outerShdw>
                </a:effectLst>
              </a:rPr>
              <a:t>Dissezione di una trota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body" idx="1"/>
          </p:nvPr>
        </p:nvSpPr>
        <p:spPr>
          <a:xfrm>
            <a:off x="980923" y="5927876"/>
            <a:ext cx="11430001" cy="2512182"/>
          </a:xfrm>
          <a:prstGeom prst="rect">
            <a:avLst/>
          </a:prstGeom>
          <a:blipFill>
            <a:blip r:embed="rId2" cstate="print"/>
          </a:blipFill>
        </p:spPr>
        <p:txBody>
          <a:bodyPr/>
          <a:lstStyle>
            <a:lvl1pPr defTabSz="578358">
              <a:defRPr sz="7919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919">
                <a:solidFill>
                  <a:srgbClr val="FFFFFF"/>
                </a:solidFill>
              </a:rPr>
              <a:t>Il cuore si trova in prossimità del capo.</a:t>
            </a:r>
          </a:p>
        </p:txBody>
      </p:sp>
      <p:pic>
        <p:nvPicPr>
          <p:cNvPr id="62" name="F390C6A7-C903-4E6C-8567-A7E360A1EA8F-L0-001.jpeg"/>
          <p:cNvPicPr/>
          <p:nvPr/>
        </p:nvPicPr>
        <p:blipFill>
          <a:blip r:embed="rId3" cstate="print">
            <a:extLst/>
          </a:blip>
          <a:srcRect l="8942" t="3791" r="8942" b="14093"/>
          <a:stretch>
            <a:fillRect/>
          </a:stretch>
        </p:blipFill>
        <p:spPr>
          <a:xfrm>
            <a:off x="374847" y="825802"/>
            <a:ext cx="6167061" cy="4190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BFB03937-389D-41EE-AA99-946544AFBF3F-L0-001.jpeg"/>
          <p:cNvPicPr/>
          <p:nvPr/>
        </p:nvPicPr>
        <p:blipFill>
          <a:blip r:embed="rId4" cstate="print">
            <a:extLst/>
          </a:blip>
          <a:srcRect l="6216" t="31701" r="18915" b="21428"/>
          <a:stretch>
            <a:fillRect/>
          </a:stretch>
        </p:blipFill>
        <p:spPr>
          <a:xfrm>
            <a:off x="7205234" y="801989"/>
            <a:ext cx="5077381" cy="42381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body" idx="1"/>
          </p:nvPr>
        </p:nvSpPr>
        <p:spPr>
          <a:xfrm>
            <a:off x="787400" y="7321247"/>
            <a:ext cx="11430000" cy="1970316"/>
          </a:xfrm>
          <a:prstGeom prst="rect">
            <a:avLst/>
          </a:prstGeom>
          <a:blipFill>
            <a:blip r:embed="rId2" cstate="print"/>
          </a:blipFill>
        </p:spPr>
        <p:txBody>
          <a:bodyPr/>
          <a:lstStyle>
            <a:lvl1pPr>
              <a:defRPr sz="85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500">
                <a:solidFill>
                  <a:srgbClr val="FFFFFF"/>
                </a:solidFill>
              </a:rPr>
              <a:t>Fegato</a:t>
            </a:r>
          </a:p>
        </p:txBody>
      </p:sp>
      <p:pic>
        <p:nvPicPr>
          <p:cNvPr id="66" name="F5452185-F46B-4B42-A95A-19B55756A606-L0-001.jpe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727853" y="357595"/>
            <a:ext cx="7549094" cy="6581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body" idx="1"/>
          </p:nvPr>
        </p:nvSpPr>
        <p:spPr>
          <a:xfrm>
            <a:off x="787400" y="6893024"/>
            <a:ext cx="11430000" cy="2321129"/>
          </a:xfrm>
          <a:prstGeom prst="rect">
            <a:avLst/>
          </a:prstGeom>
          <a:blipFill>
            <a:blip r:embed="rId2" cstate="print"/>
          </a:blipFill>
        </p:spPr>
        <p:txBody>
          <a:bodyPr>
            <a:normAutofit lnSpcReduction="10000"/>
          </a:bodyPr>
          <a:lstStyle>
            <a:lvl1pPr defTabSz="572516">
              <a:defRPr sz="5096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96" dirty="0">
                <a:solidFill>
                  <a:srgbClr val="FFFFFF"/>
                </a:solidFill>
              </a:rPr>
              <a:t>In </a:t>
            </a:r>
            <a:r>
              <a:rPr sz="5096" dirty="0" err="1">
                <a:solidFill>
                  <a:srgbClr val="FFFFFF"/>
                </a:solidFill>
              </a:rPr>
              <a:t>questa</a:t>
            </a:r>
            <a:r>
              <a:rPr sz="5096" dirty="0">
                <a:solidFill>
                  <a:srgbClr val="FFFFFF"/>
                </a:solidFill>
              </a:rPr>
              <a:t> </a:t>
            </a:r>
            <a:r>
              <a:rPr sz="5096" dirty="0" err="1">
                <a:solidFill>
                  <a:srgbClr val="FFFFFF"/>
                </a:solidFill>
              </a:rPr>
              <a:t>immagine</a:t>
            </a:r>
            <a:r>
              <a:rPr sz="5096" dirty="0">
                <a:solidFill>
                  <a:srgbClr val="FFFFFF"/>
                </a:solidFill>
              </a:rPr>
              <a:t> </a:t>
            </a:r>
            <a:r>
              <a:rPr sz="5096" dirty="0" err="1">
                <a:solidFill>
                  <a:srgbClr val="FFFFFF"/>
                </a:solidFill>
              </a:rPr>
              <a:t>sono</a:t>
            </a:r>
            <a:r>
              <a:rPr sz="5096" dirty="0">
                <a:solidFill>
                  <a:srgbClr val="FFFFFF"/>
                </a:solidFill>
              </a:rPr>
              <a:t> </a:t>
            </a:r>
            <a:r>
              <a:rPr sz="5096" dirty="0" err="1">
                <a:solidFill>
                  <a:srgbClr val="FFFFFF"/>
                </a:solidFill>
              </a:rPr>
              <a:t>presenti</a:t>
            </a:r>
            <a:r>
              <a:rPr sz="5096" dirty="0">
                <a:solidFill>
                  <a:srgbClr val="FFFFFF"/>
                </a:solidFill>
              </a:rPr>
              <a:t> </a:t>
            </a:r>
            <a:r>
              <a:rPr sz="5096" dirty="0" smtClean="0">
                <a:solidFill>
                  <a:srgbClr val="FFFFFF"/>
                </a:solidFill>
              </a:rPr>
              <a:t>lo </a:t>
            </a:r>
            <a:r>
              <a:rPr sz="5096" dirty="0" err="1">
                <a:solidFill>
                  <a:srgbClr val="FFFFFF"/>
                </a:solidFill>
              </a:rPr>
              <a:t>stomaco</a:t>
            </a:r>
            <a:r>
              <a:rPr sz="5096" dirty="0">
                <a:solidFill>
                  <a:srgbClr val="FFFFFF"/>
                </a:solidFill>
              </a:rPr>
              <a:t>, </a:t>
            </a:r>
            <a:r>
              <a:rPr sz="5096" dirty="0" err="1">
                <a:solidFill>
                  <a:srgbClr val="FFFFFF"/>
                </a:solidFill>
              </a:rPr>
              <a:t>il</a:t>
            </a:r>
            <a:r>
              <a:rPr sz="5096" dirty="0">
                <a:solidFill>
                  <a:srgbClr val="FFFFFF"/>
                </a:solidFill>
              </a:rPr>
              <a:t> </a:t>
            </a:r>
            <a:r>
              <a:rPr sz="5096" dirty="0" err="1">
                <a:solidFill>
                  <a:srgbClr val="FFFFFF"/>
                </a:solidFill>
              </a:rPr>
              <a:t>fegato</a:t>
            </a:r>
            <a:r>
              <a:rPr sz="5096" dirty="0">
                <a:solidFill>
                  <a:srgbClr val="FFFFFF"/>
                </a:solidFill>
              </a:rPr>
              <a:t> e </a:t>
            </a:r>
            <a:r>
              <a:rPr sz="5096" dirty="0" err="1">
                <a:solidFill>
                  <a:srgbClr val="FFFFFF"/>
                </a:solidFill>
              </a:rPr>
              <a:t>l'intestino</a:t>
            </a:r>
            <a:r>
              <a:rPr sz="5096" dirty="0">
                <a:solidFill>
                  <a:srgbClr val="FFFFFF"/>
                </a:solidFill>
              </a:rPr>
              <a:t> </a:t>
            </a:r>
            <a:r>
              <a:rPr sz="5096" dirty="0" err="1">
                <a:solidFill>
                  <a:srgbClr val="FFFFFF"/>
                </a:solidFill>
              </a:rPr>
              <a:t>della</a:t>
            </a:r>
            <a:r>
              <a:rPr sz="5096" dirty="0">
                <a:solidFill>
                  <a:srgbClr val="FFFFFF"/>
                </a:solidFill>
              </a:rPr>
              <a:t> </a:t>
            </a:r>
            <a:r>
              <a:rPr sz="5096" dirty="0" err="1">
                <a:solidFill>
                  <a:srgbClr val="FFFFFF"/>
                </a:solidFill>
              </a:rPr>
              <a:t>trota</a:t>
            </a:r>
            <a:r>
              <a:rPr sz="5096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69" name="A6F31D27-1A75-46C9-BD5E-59C8B0AD0D12-L0-001.jpeg"/>
          <p:cNvPicPr/>
          <p:nvPr/>
        </p:nvPicPr>
        <p:blipFill>
          <a:blip r:embed="rId3" cstate="print">
            <a:extLst/>
          </a:blip>
          <a:srcRect b="9938"/>
          <a:stretch>
            <a:fillRect/>
          </a:stretch>
        </p:blipFill>
        <p:spPr>
          <a:xfrm>
            <a:off x="1395809" y="530052"/>
            <a:ext cx="10213351" cy="63131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xfrm>
            <a:off x="7367209" y="2072519"/>
            <a:ext cx="4656668" cy="5608562"/>
          </a:xfrm>
          <a:prstGeom prst="rect">
            <a:avLst/>
          </a:prstGeom>
          <a:blipFill>
            <a:blip r:embed="rId2" cstate="print"/>
          </a:blipFill>
        </p:spPr>
        <p:txBody>
          <a:bodyPr/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900">
                <a:solidFill>
                  <a:srgbClr val="FFFFFF"/>
                </a:solidFill>
              </a:rPr>
              <a:t>Infine abbiamo eseguito una dissezione trasversale nella zona caudale del pesce.</a:t>
            </a:r>
          </a:p>
        </p:txBody>
      </p:sp>
      <p:pic>
        <p:nvPicPr>
          <p:cNvPr id="72" name="B700244F-C32B-478A-9819-3718FE7C2943-L0-001.jpe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40851" y="677333"/>
            <a:ext cx="6227022" cy="83989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CD569843-F4D1-42EF-BD23-68A857415DA9-L0-001.jpeg"/>
          <p:cNvPicPr/>
          <p:nvPr/>
        </p:nvPicPr>
        <p:blipFill>
          <a:blip r:embed="rId2" cstate="print">
            <a:extLst/>
          </a:blip>
          <a:srcRect l="17458" r="28070"/>
          <a:stretch>
            <a:fillRect/>
          </a:stretch>
        </p:blipFill>
        <p:spPr>
          <a:xfrm>
            <a:off x="1883171" y="1073943"/>
            <a:ext cx="9238403" cy="4684785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3114886" y="6439383"/>
            <a:ext cx="6775028" cy="2499603"/>
          </a:xfrm>
          <a:prstGeom prst="rect">
            <a:avLst/>
          </a:prstGeom>
          <a:blipFill>
            <a:blip r:embed="rId3" cstate="print"/>
          </a:blipFill>
        </p:spPr>
        <p:txBody>
          <a:bodyPr/>
          <a:lstStyle/>
          <a:p>
            <a:pPr lvl="0" defTabSz="467359">
              <a:defRPr sz="1800">
                <a:solidFill>
                  <a:srgbClr val="000000"/>
                </a:solidFill>
              </a:defRPr>
            </a:pPr>
            <a:r>
              <a:rPr sz="3920">
                <a:solidFill>
                  <a:srgbClr val="FFFFFF"/>
                </a:solidFill>
              </a:rPr>
              <a:t>Andrea Grassi</a:t>
            </a:r>
          </a:p>
          <a:p>
            <a:pPr lvl="0" defTabSz="467359">
              <a:defRPr sz="1800">
                <a:solidFill>
                  <a:srgbClr val="000000"/>
                </a:solidFill>
              </a:defRPr>
            </a:pPr>
            <a:r>
              <a:rPr sz="3920">
                <a:solidFill>
                  <a:srgbClr val="FFFFFF"/>
                </a:solidFill>
              </a:rPr>
              <a:t>Zoe Malvagna</a:t>
            </a:r>
          </a:p>
          <a:p>
            <a:pPr lvl="0" defTabSz="467359">
              <a:defRPr sz="1800">
                <a:solidFill>
                  <a:srgbClr val="000000"/>
                </a:solidFill>
              </a:defRPr>
            </a:pPr>
            <a:r>
              <a:rPr sz="3920">
                <a:solidFill>
                  <a:srgbClr val="FFFFFF"/>
                </a:solidFill>
              </a:rPr>
              <a:t>Costanza Culla</a:t>
            </a:r>
          </a:p>
          <a:p>
            <a:pPr lvl="0" defTabSz="467359">
              <a:defRPr sz="1800">
                <a:solidFill>
                  <a:srgbClr val="000000"/>
                </a:solidFill>
              </a:defRPr>
            </a:pPr>
            <a:r>
              <a:rPr sz="3920">
                <a:solidFill>
                  <a:srgbClr val="FFFFFF"/>
                </a:solidFill>
              </a:rPr>
              <a:t>IC Liceo Giulio Cesare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453728" y="6028928"/>
            <a:ext cx="11468706" cy="3092753"/>
          </a:xfrm>
          <a:prstGeom prst="rect">
            <a:avLst/>
          </a:prstGeom>
          <a:blipFill>
            <a:blip r:embed="rId2" cstate="print"/>
          </a:blipFill>
        </p:spPr>
        <p:txBody>
          <a:bodyPr>
            <a:normAutofit fontScale="92500" lnSpcReduction="20000"/>
          </a:bodyPr>
          <a:lstStyle>
            <a:lvl1pPr>
              <a:defRPr sz="65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500" dirty="0">
                <a:solidFill>
                  <a:srgbClr val="FFFFFF"/>
                </a:solidFill>
              </a:rPr>
              <a:t>In </a:t>
            </a:r>
            <a:r>
              <a:rPr sz="6500" dirty="0" err="1">
                <a:solidFill>
                  <a:srgbClr val="FFFFFF"/>
                </a:solidFill>
              </a:rPr>
              <a:t>laboratorio</a:t>
            </a:r>
            <a:r>
              <a:rPr sz="6500" dirty="0">
                <a:solidFill>
                  <a:srgbClr val="FFFFFF"/>
                </a:solidFill>
              </a:rPr>
              <a:t> </a:t>
            </a:r>
            <a:r>
              <a:rPr sz="6500" dirty="0" err="1">
                <a:solidFill>
                  <a:srgbClr val="FFFFFF"/>
                </a:solidFill>
              </a:rPr>
              <a:t>abbiamo</a:t>
            </a:r>
            <a:r>
              <a:rPr sz="6500" dirty="0">
                <a:solidFill>
                  <a:srgbClr val="FFFFFF"/>
                </a:solidFill>
              </a:rPr>
              <a:t> </a:t>
            </a:r>
            <a:r>
              <a:rPr sz="6500" dirty="0" err="1">
                <a:solidFill>
                  <a:srgbClr val="FFFFFF"/>
                </a:solidFill>
              </a:rPr>
              <a:t>eseguito</a:t>
            </a:r>
            <a:r>
              <a:rPr sz="6500" dirty="0">
                <a:solidFill>
                  <a:srgbClr val="FFFFFF"/>
                </a:solidFill>
              </a:rPr>
              <a:t> la </a:t>
            </a:r>
            <a:r>
              <a:rPr sz="6500" dirty="0" err="1">
                <a:solidFill>
                  <a:srgbClr val="FFFFFF"/>
                </a:solidFill>
              </a:rPr>
              <a:t>dissezione</a:t>
            </a:r>
            <a:r>
              <a:rPr sz="6500" dirty="0">
                <a:solidFill>
                  <a:srgbClr val="FFFFFF"/>
                </a:solidFill>
              </a:rPr>
              <a:t> </a:t>
            </a:r>
            <a:r>
              <a:rPr sz="6500" dirty="0" err="1">
                <a:solidFill>
                  <a:srgbClr val="FFFFFF"/>
                </a:solidFill>
              </a:rPr>
              <a:t>di</a:t>
            </a:r>
            <a:r>
              <a:rPr sz="6500" dirty="0">
                <a:solidFill>
                  <a:srgbClr val="FFFFFF"/>
                </a:solidFill>
              </a:rPr>
              <a:t> </a:t>
            </a:r>
            <a:r>
              <a:rPr sz="6500" dirty="0" err="1">
                <a:solidFill>
                  <a:srgbClr val="FFFFFF"/>
                </a:solidFill>
              </a:rPr>
              <a:t>una</a:t>
            </a:r>
            <a:r>
              <a:rPr sz="6500" dirty="0">
                <a:solidFill>
                  <a:srgbClr val="FFFFFF"/>
                </a:solidFill>
              </a:rPr>
              <a:t> </a:t>
            </a:r>
            <a:r>
              <a:rPr sz="6500" dirty="0" err="1">
                <a:solidFill>
                  <a:srgbClr val="FFFFFF"/>
                </a:solidFill>
              </a:rPr>
              <a:t>trota</a:t>
            </a:r>
            <a:r>
              <a:rPr sz="6500" dirty="0">
                <a:solidFill>
                  <a:srgbClr val="FFFFFF"/>
                </a:solidFill>
              </a:rPr>
              <a:t>, </a:t>
            </a:r>
            <a:r>
              <a:rPr sz="6500" dirty="0" err="1">
                <a:solidFill>
                  <a:srgbClr val="FFFFFF"/>
                </a:solidFill>
              </a:rPr>
              <a:t>che</a:t>
            </a:r>
            <a:r>
              <a:rPr sz="6500" dirty="0">
                <a:solidFill>
                  <a:srgbClr val="FFFFFF"/>
                </a:solidFill>
              </a:rPr>
              <a:t> è un </a:t>
            </a:r>
            <a:r>
              <a:rPr sz="6500" dirty="0" err="1">
                <a:solidFill>
                  <a:srgbClr val="FFFFFF"/>
                </a:solidFill>
              </a:rPr>
              <a:t>pesce</a:t>
            </a:r>
            <a:r>
              <a:rPr sz="6500" dirty="0">
                <a:solidFill>
                  <a:srgbClr val="FFFFFF"/>
                </a:solidFill>
              </a:rPr>
              <a:t> </a:t>
            </a:r>
            <a:r>
              <a:rPr sz="6500" dirty="0" err="1">
                <a:solidFill>
                  <a:srgbClr val="FFFFFF"/>
                </a:solidFill>
              </a:rPr>
              <a:t>osseo</a:t>
            </a:r>
            <a:r>
              <a:rPr sz="6500" dirty="0">
                <a:solidFill>
                  <a:srgbClr val="FFFFFF"/>
                </a:solidFill>
              </a:rPr>
              <a:t> </a:t>
            </a:r>
            <a:r>
              <a:rPr sz="6500" dirty="0" err="1">
                <a:solidFill>
                  <a:srgbClr val="FFFFFF"/>
                </a:solidFill>
              </a:rPr>
              <a:t>da</a:t>
            </a:r>
            <a:r>
              <a:rPr sz="6500" dirty="0">
                <a:solidFill>
                  <a:srgbClr val="FFFFFF"/>
                </a:solidFill>
              </a:rPr>
              <a:t> </a:t>
            </a:r>
            <a:r>
              <a:rPr sz="6500" dirty="0" err="1">
                <a:solidFill>
                  <a:srgbClr val="FFFFFF"/>
                </a:solidFill>
              </a:rPr>
              <a:t>allevamento</a:t>
            </a:r>
            <a:r>
              <a:rPr sz="65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36" name="AF097970-1484-4422-A0ED-82B321017383-L0-001.jpe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25736" y="412304"/>
            <a:ext cx="11701529" cy="5576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6790432" y="484313"/>
            <a:ext cx="5364811" cy="8280920"/>
          </a:xfrm>
          <a:prstGeom prst="rect">
            <a:avLst/>
          </a:prstGeom>
          <a:blipFill>
            <a:blip r:embed="rId3" cstate="print"/>
          </a:blipFill>
        </p:spPr>
        <p:txBody>
          <a:bodyPr>
            <a:normAutofit fontScale="92500"/>
          </a:bodyPr>
          <a:lstStyle>
            <a:lvl1pPr defTabSz="578358">
              <a:defRPr sz="5742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42" dirty="0">
                <a:solidFill>
                  <a:srgbClr val="FFFFFF"/>
                </a:solidFill>
              </a:rPr>
              <a:t>Con le </a:t>
            </a:r>
            <a:r>
              <a:rPr sz="5742" dirty="0" err="1">
                <a:solidFill>
                  <a:srgbClr val="FFFFFF"/>
                </a:solidFill>
              </a:rPr>
              <a:t>dita</a:t>
            </a:r>
            <a:r>
              <a:rPr sz="5742" dirty="0">
                <a:solidFill>
                  <a:srgbClr val="FFFFFF"/>
                </a:solidFill>
              </a:rPr>
              <a:t>, </a:t>
            </a:r>
            <a:r>
              <a:rPr sz="5742" dirty="0" err="1">
                <a:solidFill>
                  <a:srgbClr val="FFFFFF"/>
                </a:solidFill>
              </a:rPr>
              <a:t>passate</a:t>
            </a:r>
            <a:r>
              <a:rPr sz="5742" dirty="0">
                <a:solidFill>
                  <a:srgbClr val="FFFFFF"/>
                </a:solidFill>
              </a:rPr>
              <a:t> </a:t>
            </a:r>
            <a:r>
              <a:rPr sz="5742" dirty="0" err="1">
                <a:solidFill>
                  <a:srgbClr val="FFFFFF"/>
                </a:solidFill>
              </a:rPr>
              <a:t>sulla</a:t>
            </a:r>
            <a:r>
              <a:rPr sz="5742" dirty="0">
                <a:solidFill>
                  <a:srgbClr val="FFFFFF"/>
                </a:solidFill>
              </a:rPr>
              <a:t> </a:t>
            </a:r>
            <a:r>
              <a:rPr sz="5742" dirty="0" err="1">
                <a:solidFill>
                  <a:srgbClr val="FFFFFF"/>
                </a:solidFill>
              </a:rPr>
              <a:t>pelle</a:t>
            </a:r>
            <a:r>
              <a:rPr sz="5742" dirty="0">
                <a:solidFill>
                  <a:srgbClr val="FFFFFF"/>
                </a:solidFill>
              </a:rPr>
              <a:t> del </a:t>
            </a:r>
            <a:r>
              <a:rPr sz="5742" dirty="0" err="1" smtClean="0">
                <a:solidFill>
                  <a:srgbClr val="FFFFFF"/>
                </a:solidFill>
              </a:rPr>
              <a:t>pesce,abbiamo</a:t>
            </a:r>
            <a:r>
              <a:rPr sz="5742" dirty="0" smtClean="0">
                <a:solidFill>
                  <a:srgbClr val="FFFFFF"/>
                </a:solidFill>
              </a:rPr>
              <a:t> </a:t>
            </a:r>
            <a:r>
              <a:rPr sz="5742" dirty="0" err="1">
                <a:solidFill>
                  <a:srgbClr val="FFFFFF"/>
                </a:solidFill>
              </a:rPr>
              <a:t>notato</a:t>
            </a:r>
            <a:r>
              <a:rPr sz="5742" dirty="0">
                <a:solidFill>
                  <a:srgbClr val="FFFFFF"/>
                </a:solidFill>
              </a:rPr>
              <a:t> </a:t>
            </a:r>
            <a:r>
              <a:rPr sz="5742" dirty="0" err="1">
                <a:solidFill>
                  <a:srgbClr val="FFFFFF"/>
                </a:solidFill>
              </a:rPr>
              <a:t>che</a:t>
            </a:r>
            <a:r>
              <a:rPr sz="5742" dirty="0">
                <a:solidFill>
                  <a:srgbClr val="FFFFFF"/>
                </a:solidFill>
              </a:rPr>
              <a:t> </a:t>
            </a:r>
            <a:r>
              <a:rPr lang="it-IT" sz="5742" dirty="0" smtClean="0">
                <a:solidFill>
                  <a:srgbClr val="FFFFFF"/>
                </a:solidFill>
              </a:rPr>
              <a:t>la</a:t>
            </a:r>
            <a:r>
              <a:rPr sz="5742" dirty="0" smtClean="0">
                <a:solidFill>
                  <a:srgbClr val="FFFFFF"/>
                </a:solidFill>
              </a:rPr>
              <a:t> </a:t>
            </a:r>
            <a:r>
              <a:rPr lang="it-IT" sz="5742" dirty="0" smtClean="0">
                <a:solidFill>
                  <a:srgbClr val="FFFFFF"/>
                </a:solidFill>
              </a:rPr>
              <a:t>superficie</a:t>
            </a:r>
            <a:r>
              <a:rPr lang="it-IT" dirty="0" smtClean="0"/>
              <a:t> </a:t>
            </a:r>
            <a:r>
              <a:rPr sz="5742" dirty="0" err="1" smtClean="0">
                <a:solidFill>
                  <a:srgbClr val="FFFFFF"/>
                </a:solidFill>
              </a:rPr>
              <a:t>della</a:t>
            </a:r>
            <a:r>
              <a:rPr sz="5742" dirty="0" smtClean="0">
                <a:solidFill>
                  <a:srgbClr val="FFFFFF"/>
                </a:solidFill>
              </a:rPr>
              <a:t> </a:t>
            </a:r>
            <a:r>
              <a:rPr sz="5742" dirty="0" err="1">
                <a:solidFill>
                  <a:srgbClr val="FFFFFF"/>
                </a:solidFill>
              </a:rPr>
              <a:t>trota</a:t>
            </a:r>
            <a:r>
              <a:rPr sz="5742" dirty="0">
                <a:solidFill>
                  <a:srgbClr val="FFFFFF"/>
                </a:solidFill>
              </a:rPr>
              <a:t> era </a:t>
            </a:r>
            <a:r>
              <a:rPr sz="5742" dirty="0" err="1">
                <a:solidFill>
                  <a:srgbClr val="FFFFFF"/>
                </a:solidFill>
              </a:rPr>
              <a:t>leggermente</a:t>
            </a:r>
            <a:r>
              <a:rPr sz="5742" dirty="0">
                <a:solidFill>
                  <a:srgbClr val="FFFFFF"/>
                </a:solidFill>
              </a:rPr>
              <a:t> </a:t>
            </a:r>
            <a:r>
              <a:rPr sz="5742" dirty="0" err="1">
                <a:solidFill>
                  <a:srgbClr val="FFFFFF"/>
                </a:solidFill>
              </a:rPr>
              <a:t>squamato</a:t>
            </a:r>
            <a:r>
              <a:rPr sz="5742" dirty="0">
                <a:solidFill>
                  <a:srgbClr val="FFFFFF"/>
                </a:solidFill>
              </a:rPr>
              <a:t> </a:t>
            </a:r>
            <a:r>
              <a:rPr sz="5742" dirty="0" err="1">
                <a:solidFill>
                  <a:srgbClr val="FFFFFF"/>
                </a:solidFill>
              </a:rPr>
              <a:t>ruvido</a:t>
            </a:r>
            <a:r>
              <a:rPr sz="5742" dirty="0">
                <a:solidFill>
                  <a:srgbClr val="FFFFFF"/>
                </a:solidFill>
              </a:rPr>
              <a:t>  al </a:t>
            </a:r>
            <a:r>
              <a:rPr sz="5742" dirty="0" err="1">
                <a:solidFill>
                  <a:srgbClr val="FFFFFF"/>
                </a:solidFill>
              </a:rPr>
              <a:t>tatto</a:t>
            </a:r>
            <a:r>
              <a:rPr sz="5742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39" name="FullSizeRender.mov"/>
          <p:cNvPicPr/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71714" y="348342"/>
            <a:ext cx="5094515" cy="905691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584282" y="6821016"/>
            <a:ext cx="11430001" cy="2232248"/>
          </a:xfrm>
          <a:prstGeom prst="rect">
            <a:avLst/>
          </a:prstGeom>
          <a:blipFill>
            <a:blip r:embed="rId2" cstate="print"/>
          </a:blipFill>
        </p:spPr>
        <p:txBody>
          <a:bodyPr>
            <a:normAutofit fontScale="92500"/>
          </a:bodyPr>
          <a:lstStyle>
            <a:lvl1pPr defTabSz="455675">
              <a:defRPr sz="4601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1" dirty="0">
                <a:solidFill>
                  <a:srgbClr val="FFFFFF"/>
                </a:solidFill>
              </a:rPr>
              <a:t>La </a:t>
            </a:r>
            <a:r>
              <a:rPr sz="4601" dirty="0" err="1">
                <a:solidFill>
                  <a:srgbClr val="FFFFFF"/>
                </a:solidFill>
              </a:rPr>
              <a:t>trota</a:t>
            </a:r>
            <a:r>
              <a:rPr sz="4601" dirty="0">
                <a:solidFill>
                  <a:srgbClr val="FFFFFF"/>
                </a:solidFill>
              </a:rPr>
              <a:t> ha </a:t>
            </a:r>
            <a:r>
              <a:rPr sz="4601" dirty="0" err="1">
                <a:solidFill>
                  <a:srgbClr val="FFFFFF"/>
                </a:solidFill>
              </a:rPr>
              <a:t>sei</a:t>
            </a:r>
            <a:r>
              <a:rPr sz="4601" dirty="0">
                <a:solidFill>
                  <a:srgbClr val="FFFFFF"/>
                </a:solidFill>
              </a:rPr>
              <a:t> </a:t>
            </a:r>
            <a:r>
              <a:rPr sz="4601" dirty="0" err="1">
                <a:solidFill>
                  <a:srgbClr val="FFFFFF"/>
                </a:solidFill>
              </a:rPr>
              <a:t>pinne</a:t>
            </a:r>
            <a:r>
              <a:rPr sz="4601" dirty="0">
                <a:solidFill>
                  <a:srgbClr val="FFFFFF"/>
                </a:solidFill>
              </a:rPr>
              <a:t>, </a:t>
            </a:r>
            <a:r>
              <a:rPr sz="4601" dirty="0" err="1">
                <a:solidFill>
                  <a:srgbClr val="FFFFFF"/>
                </a:solidFill>
              </a:rPr>
              <a:t>disposte</a:t>
            </a:r>
            <a:r>
              <a:rPr sz="4601" dirty="0">
                <a:solidFill>
                  <a:srgbClr val="FFFFFF"/>
                </a:solidFill>
              </a:rPr>
              <a:t> </a:t>
            </a:r>
            <a:r>
              <a:rPr sz="4601" dirty="0" err="1">
                <a:solidFill>
                  <a:srgbClr val="FFFFFF"/>
                </a:solidFill>
              </a:rPr>
              <a:t>sul</a:t>
            </a:r>
            <a:r>
              <a:rPr sz="4601" dirty="0">
                <a:solidFill>
                  <a:srgbClr val="FFFFFF"/>
                </a:solidFill>
              </a:rPr>
              <a:t> </a:t>
            </a:r>
            <a:r>
              <a:rPr sz="4601" dirty="0" err="1">
                <a:solidFill>
                  <a:srgbClr val="FFFFFF"/>
                </a:solidFill>
              </a:rPr>
              <a:t>corpo</a:t>
            </a:r>
            <a:r>
              <a:rPr sz="4601" dirty="0">
                <a:solidFill>
                  <a:srgbClr val="FFFFFF"/>
                </a:solidFill>
              </a:rPr>
              <a:t> come </a:t>
            </a:r>
            <a:r>
              <a:rPr sz="4601" dirty="0" err="1">
                <a:solidFill>
                  <a:srgbClr val="FFFFFF"/>
                </a:solidFill>
              </a:rPr>
              <a:t>viene</a:t>
            </a:r>
            <a:r>
              <a:rPr sz="4601" dirty="0">
                <a:solidFill>
                  <a:srgbClr val="FFFFFF"/>
                </a:solidFill>
              </a:rPr>
              <a:t> </a:t>
            </a:r>
            <a:r>
              <a:rPr sz="4601" dirty="0" err="1">
                <a:solidFill>
                  <a:srgbClr val="FFFFFF"/>
                </a:solidFill>
              </a:rPr>
              <a:t>illustrato</a:t>
            </a:r>
            <a:r>
              <a:rPr sz="4601" dirty="0">
                <a:solidFill>
                  <a:srgbClr val="FFFFFF"/>
                </a:solidFill>
              </a:rPr>
              <a:t> </a:t>
            </a:r>
            <a:r>
              <a:rPr sz="4601" dirty="0" err="1">
                <a:solidFill>
                  <a:srgbClr val="FFFFFF"/>
                </a:solidFill>
              </a:rPr>
              <a:t>sopra</a:t>
            </a:r>
            <a:r>
              <a:rPr sz="4601" dirty="0">
                <a:solidFill>
                  <a:srgbClr val="FFFFFF"/>
                </a:solidFill>
              </a:rPr>
              <a:t> e </a:t>
            </a:r>
            <a:r>
              <a:rPr sz="4601" dirty="0" err="1">
                <a:solidFill>
                  <a:srgbClr val="FFFFFF"/>
                </a:solidFill>
              </a:rPr>
              <a:t>inoltre</a:t>
            </a:r>
            <a:r>
              <a:rPr sz="4601" dirty="0">
                <a:solidFill>
                  <a:srgbClr val="FFFFFF"/>
                </a:solidFill>
              </a:rPr>
              <a:t> ha </a:t>
            </a:r>
            <a:r>
              <a:rPr sz="4601" dirty="0" err="1">
                <a:solidFill>
                  <a:srgbClr val="FFFFFF"/>
                </a:solidFill>
              </a:rPr>
              <a:t>una</a:t>
            </a:r>
            <a:r>
              <a:rPr sz="4601" dirty="0">
                <a:solidFill>
                  <a:srgbClr val="FFFFFF"/>
                </a:solidFill>
              </a:rPr>
              <a:t> forma </a:t>
            </a:r>
            <a:r>
              <a:rPr sz="4601" dirty="0" err="1">
                <a:solidFill>
                  <a:srgbClr val="FFFFFF"/>
                </a:solidFill>
              </a:rPr>
              <a:t>allungata</a:t>
            </a:r>
            <a:r>
              <a:rPr sz="4601" dirty="0">
                <a:solidFill>
                  <a:srgbClr val="FFFFFF"/>
                </a:solidFill>
              </a:rPr>
              <a:t> e </a:t>
            </a:r>
            <a:r>
              <a:rPr sz="4601" dirty="0" err="1">
                <a:solidFill>
                  <a:srgbClr val="FFFFFF"/>
                </a:solidFill>
              </a:rPr>
              <a:t>idrodinamica</a:t>
            </a:r>
            <a:r>
              <a:rPr sz="4601" dirty="0">
                <a:solidFill>
                  <a:srgbClr val="FFFFFF"/>
                </a:solidFill>
              </a:rPr>
              <a:t>. </a:t>
            </a:r>
          </a:p>
        </p:txBody>
      </p:sp>
      <p:pic>
        <p:nvPicPr>
          <p:cNvPr id="42" name="0DDF25FE-AE07-42BD-82BE-EE34D4D764F0-L0-001.jpeg"/>
          <p:cNvPicPr/>
          <p:nvPr/>
        </p:nvPicPr>
        <p:blipFill>
          <a:blip r:embed="rId3" cstate="print">
            <a:extLst/>
          </a:blip>
          <a:srcRect r="11301"/>
          <a:stretch>
            <a:fillRect/>
          </a:stretch>
        </p:blipFill>
        <p:spPr>
          <a:xfrm>
            <a:off x="2415860" y="354619"/>
            <a:ext cx="7766756" cy="65672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561709C9-BCC9-4BE7-9B8A-2BFDFB89BA29-L0-001.jpe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89563" y="1109643"/>
            <a:ext cx="5318948" cy="7534314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/>
          <p:nvPr/>
        </p:nvSpPr>
        <p:spPr>
          <a:xfrm>
            <a:off x="6788452" y="800100"/>
            <a:ext cx="5504544" cy="7747000"/>
          </a:xfrm>
          <a:prstGeom prst="rect">
            <a:avLst/>
          </a:prstGeom>
          <a:blipFill>
            <a:blip r:embed="rId3" cstate="print"/>
          </a:blipFill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3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300">
                <a:solidFill>
                  <a:srgbClr val="FFFFFF"/>
                </a:solidFill>
              </a:rPr>
              <a:t>Il capo della trota comprende: gli occhi;  le narici estremamente sottili; la bocca che presenta denti minuti e le branchie, fondamentali per la respirazione.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48ED4AEF-B51B-4177-98C5-2376B3495DF7-L0-00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111225" y="1219974"/>
            <a:ext cx="5485240" cy="7313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D8C46C8C-3C30-4EB4-AD82-D311B9AEB18A-L0-001.jpeg"/>
          <p:cNvPicPr/>
          <p:nvPr/>
        </p:nvPicPr>
        <p:blipFill>
          <a:blip r:embed="rId3" cstate="print">
            <a:extLst/>
          </a:blip>
          <a:srcRect l="23015" t="43253" r="11640"/>
          <a:stretch>
            <a:fillRect/>
          </a:stretch>
        </p:blipFill>
        <p:spPr>
          <a:xfrm>
            <a:off x="412997" y="1290439"/>
            <a:ext cx="6194706" cy="71728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787400" y="4948808"/>
            <a:ext cx="11430000" cy="3960440"/>
          </a:xfrm>
          <a:prstGeom prst="rect">
            <a:avLst/>
          </a:prstGeom>
          <a:blipFill>
            <a:blip r:embed="rId2" cstate="print"/>
          </a:blipFill>
        </p:spPr>
        <p:txBody>
          <a:bodyPr>
            <a:normAutofit lnSpcReduction="10000"/>
          </a:bodyPr>
          <a:lstStyle>
            <a:lvl1pPr>
              <a:defRPr sz="52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 err="1">
                <a:solidFill>
                  <a:srgbClr val="FFFFFF"/>
                </a:solidFill>
              </a:rPr>
              <a:t>Estraendo</a:t>
            </a:r>
            <a:r>
              <a:rPr sz="5200" dirty="0">
                <a:solidFill>
                  <a:srgbClr val="FFFFFF"/>
                </a:solidFill>
              </a:rPr>
              <a:t>  </a:t>
            </a:r>
            <a:r>
              <a:rPr sz="5200" dirty="0" err="1">
                <a:solidFill>
                  <a:srgbClr val="FFFFFF"/>
                </a:solidFill>
              </a:rPr>
              <a:t>l'occhio</a:t>
            </a:r>
            <a:r>
              <a:rPr sz="5200" dirty="0">
                <a:solidFill>
                  <a:srgbClr val="FFFFFF"/>
                </a:solidFill>
              </a:rPr>
              <a:t> </a:t>
            </a:r>
            <a:r>
              <a:rPr sz="5200" dirty="0" err="1">
                <a:solidFill>
                  <a:srgbClr val="FFFFFF"/>
                </a:solidFill>
              </a:rPr>
              <a:t>dalla</a:t>
            </a:r>
            <a:r>
              <a:rPr sz="5200" dirty="0">
                <a:solidFill>
                  <a:srgbClr val="FFFFFF"/>
                </a:solidFill>
              </a:rPr>
              <a:t> </a:t>
            </a:r>
            <a:r>
              <a:rPr sz="5200" dirty="0" err="1">
                <a:solidFill>
                  <a:srgbClr val="FFFFFF"/>
                </a:solidFill>
              </a:rPr>
              <a:t>testa</a:t>
            </a:r>
            <a:r>
              <a:rPr sz="5200" dirty="0">
                <a:solidFill>
                  <a:srgbClr val="FFFFFF"/>
                </a:solidFill>
              </a:rPr>
              <a:t> </a:t>
            </a:r>
            <a:r>
              <a:rPr sz="5200" dirty="0" err="1">
                <a:solidFill>
                  <a:srgbClr val="FFFFFF"/>
                </a:solidFill>
              </a:rPr>
              <a:t>della</a:t>
            </a:r>
            <a:r>
              <a:rPr sz="5200" dirty="0">
                <a:solidFill>
                  <a:srgbClr val="FFFFFF"/>
                </a:solidFill>
              </a:rPr>
              <a:t> </a:t>
            </a:r>
            <a:r>
              <a:rPr sz="5200" dirty="0" err="1">
                <a:solidFill>
                  <a:srgbClr val="FFFFFF"/>
                </a:solidFill>
              </a:rPr>
              <a:t>trota</a:t>
            </a:r>
            <a:r>
              <a:rPr sz="5200" dirty="0">
                <a:solidFill>
                  <a:srgbClr val="FFFFFF"/>
                </a:solidFill>
              </a:rPr>
              <a:t>, vi </a:t>
            </a:r>
            <a:r>
              <a:rPr sz="5200" dirty="0" err="1">
                <a:solidFill>
                  <a:srgbClr val="FFFFFF"/>
                </a:solidFill>
              </a:rPr>
              <a:t>abbiamo</a:t>
            </a:r>
            <a:r>
              <a:rPr sz="5200" dirty="0">
                <a:solidFill>
                  <a:srgbClr val="FFFFFF"/>
                </a:solidFill>
              </a:rPr>
              <a:t> </a:t>
            </a:r>
            <a:r>
              <a:rPr sz="5200" dirty="0" err="1">
                <a:solidFill>
                  <a:srgbClr val="FFFFFF"/>
                </a:solidFill>
              </a:rPr>
              <a:t>trovato</a:t>
            </a:r>
            <a:r>
              <a:rPr sz="5200" dirty="0">
                <a:solidFill>
                  <a:srgbClr val="FFFFFF"/>
                </a:solidFill>
              </a:rPr>
              <a:t> </a:t>
            </a:r>
            <a:r>
              <a:rPr sz="5200" dirty="0" err="1">
                <a:solidFill>
                  <a:srgbClr val="FFFFFF"/>
                </a:solidFill>
              </a:rPr>
              <a:t>il</a:t>
            </a:r>
            <a:r>
              <a:rPr sz="5200" dirty="0">
                <a:solidFill>
                  <a:srgbClr val="FFFFFF"/>
                </a:solidFill>
              </a:rPr>
              <a:t> </a:t>
            </a:r>
            <a:r>
              <a:rPr sz="5200" dirty="0" err="1">
                <a:solidFill>
                  <a:srgbClr val="FFFFFF"/>
                </a:solidFill>
              </a:rPr>
              <a:t>cristallino</a:t>
            </a:r>
            <a:r>
              <a:rPr sz="5200" dirty="0">
                <a:solidFill>
                  <a:srgbClr val="FFFFFF"/>
                </a:solidFill>
              </a:rPr>
              <a:t>, </a:t>
            </a:r>
            <a:r>
              <a:rPr sz="5200" dirty="0" err="1">
                <a:solidFill>
                  <a:srgbClr val="FFFFFF"/>
                </a:solidFill>
              </a:rPr>
              <a:t>di</a:t>
            </a:r>
            <a:r>
              <a:rPr sz="5200" dirty="0">
                <a:solidFill>
                  <a:srgbClr val="FFFFFF"/>
                </a:solidFill>
              </a:rPr>
              <a:t> forma </a:t>
            </a:r>
            <a:r>
              <a:rPr sz="5200" dirty="0" err="1">
                <a:solidFill>
                  <a:srgbClr val="FFFFFF"/>
                </a:solidFill>
              </a:rPr>
              <a:t>sferica</a:t>
            </a:r>
            <a:r>
              <a:rPr sz="5200" dirty="0">
                <a:solidFill>
                  <a:srgbClr val="FFFFFF"/>
                </a:solidFill>
              </a:rPr>
              <a:t> e non </a:t>
            </a:r>
            <a:r>
              <a:rPr sz="5200" dirty="0" err="1">
                <a:solidFill>
                  <a:srgbClr val="FFFFFF"/>
                </a:solidFill>
              </a:rPr>
              <a:t>biconvessa</a:t>
            </a:r>
            <a:r>
              <a:rPr sz="5200" dirty="0">
                <a:solidFill>
                  <a:srgbClr val="FFFFFF"/>
                </a:solidFill>
              </a:rPr>
              <a:t> come </a:t>
            </a:r>
            <a:r>
              <a:rPr sz="5200" dirty="0" err="1">
                <a:solidFill>
                  <a:srgbClr val="FFFFFF"/>
                </a:solidFill>
              </a:rPr>
              <a:t>invece</a:t>
            </a:r>
            <a:r>
              <a:rPr sz="5200" dirty="0">
                <a:solidFill>
                  <a:srgbClr val="FFFFFF"/>
                </a:solidFill>
              </a:rPr>
              <a:t> per </a:t>
            </a:r>
            <a:r>
              <a:rPr sz="5200" dirty="0" err="1">
                <a:solidFill>
                  <a:srgbClr val="FFFFFF"/>
                </a:solidFill>
              </a:rPr>
              <a:t>quello</a:t>
            </a:r>
            <a:r>
              <a:rPr sz="5200" dirty="0">
                <a:solidFill>
                  <a:srgbClr val="FFFFFF"/>
                </a:solidFill>
              </a:rPr>
              <a:t> </a:t>
            </a:r>
            <a:r>
              <a:rPr sz="5200" dirty="0" err="1">
                <a:solidFill>
                  <a:srgbClr val="FFFFFF"/>
                </a:solidFill>
              </a:rPr>
              <a:t>umano</a:t>
            </a:r>
            <a:r>
              <a:rPr sz="5200" dirty="0">
                <a:solidFill>
                  <a:srgbClr val="FFFFFF"/>
                </a:solidFill>
              </a:rPr>
              <a:t>. </a:t>
            </a:r>
          </a:p>
        </p:txBody>
      </p:sp>
      <p:pic>
        <p:nvPicPr>
          <p:cNvPr id="51" name="EF5C63F1-391E-4303-BC57-1E86EDDC969A-L0-001.jpe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53445" y="730552"/>
            <a:ext cx="5118101" cy="426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D20BEC1F-588E-4B29-B6AE-A4D90E5A1663-L0-001.jpe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055178" y="1023406"/>
            <a:ext cx="6448577" cy="36814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xfrm>
            <a:off x="7483323" y="824290"/>
            <a:ext cx="4734077" cy="8105020"/>
          </a:xfrm>
          <a:prstGeom prst="rect">
            <a:avLst/>
          </a:prstGeom>
          <a:blipFill>
            <a:blip r:embed="rId2" cstate="print"/>
          </a:blipFill>
        </p:spPr>
        <p:txBody>
          <a:bodyPr>
            <a:normAutofit fontScale="92500" lnSpcReduction="10000"/>
          </a:bodyPr>
          <a:lstStyle>
            <a:lvl1pPr defTabSz="531622">
              <a:defRPr sz="455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50">
                <a:solidFill>
                  <a:srgbClr val="FFFFFF"/>
                </a:solidFill>
              </a:rPr>
              <a:t>Effettuando la dissezione longitudinale del ventre ci è stato possibile vedere gli organi interni: la vescica natatoria, il fegato, lo stomaco, l'intestino e il cuore.</a:t>
            </a:r>
          </a:p>
        </p:txBody>
      </p:sp>
      <p:pic>
        <p:nvPicPr>
          <p:cNvPr id="55" name="2EAD7B3B-BE8D-4C3D-88E8-3EACCF40266D-L0-001.jpe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16076" y="593472"/>
            <a:ext cx="6424991" cy="85666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8431589" y="700337"/>
            <a:ext cx="3785811" cy="8068712"/>
          </a:xfrm>
          <a:prstGeom prst="rect">
            <a:avLst/>
          </a:prstGeom>
          <a:blipFill>
            <a:blip r:embed="rId2" cstate="print"/>
          </a:blipFill>
        </p:spPr>
        <p:txBody>
          <a:bodyPr>
            <a:normAutofit lnSpcReduction="10000"/>
          </a:bodyPr>
          <a:lstStyle>
            <a:lvl1pPr defTabSz="490727">
              <a:defRPr sz="504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40" dirty="0">
                <a:solidFill>
                  <a:srgbClr val="FFFFFF"/>
                </a:solidFill>
              </a:rPr>
              <a:t>La </a:t>
            </a:r>
            <a:r>
              <a:rPr sz="5040" dirty="0" err="1">
                <a:solidFill>
                  <a:srgbClr val="FFFFFF"/>
                </a:solidFill>
              </a:rPr>
              <a:t>vescica</a:t>
            </a:r>
            <a:r>
              <a:rPr sz="5040" dirty="0">
                <a:solidFill>
                  <a:srgbClr val="FFFFFF"/>
                </a:solidFill>
              </a:rPr>
              <a:t> </a:t>
            </a:r>
            <a:r>
              <a:rPr sz="5040" dirty="0" err="1">
                <a:solidFill>
                  <a:srgbClr val="FFFFFF"/>
                </a:solidFill>
              </a:rPr>
              <a:t>natatoria</a:t>
            </a:r>
            <a:r>
              <a:rPr sz="5040" dirty="0">
                <a:solidFill>
                  <a:srgbClr val="FFFFFF"/>
                </a:solidFill>
              </a:rPr>
              <a:t> </a:t>
            </a:r>
            <a:r>
              <a:rPr sz="5040" dirty="0" err="1">
                <a:solidFill>
                  <a:srgbClr val="FFFFFF"/>
                </a:solidFill>
              </a:rPr>
              <a:t>migliora</a:t>
            </a:r>
            <a:r>
              <a:rPr sz="5040" dirty="0">
                <a:solidFill>
                  <a:srgbClr val="FFFFFF"/>
                </a:solidFill>
              </a:rPr>
              <a:t> </a:t>
            </a:r>
            <a:r>
              <a:rPr sz="5040" dirty="0" err="1">
                <a:solidFill>
                  <a:srgbClr val="FFFFFF"/>
                </a:solidFill>
              </a:rPr>
              <a:t>il</a:t>
            </a:r>
            <a:r>
              <a:rPr sz="5040" dirty="0">
                <a:solidFill>
                  <a:srgbClr val="FFFFFF"/>
                </a:solidFill>
              </a:rPr>
              <a:t> </a:t>
            </a:r>
            <a:r>
              <a:rPr sz="4000" dirty="0" err="1" smtClean="0">
                <a:solidFill>
                  <a:srgbClr val="FFFFFF"/>
                </a:solidFill>
              </a:rPr>
              <a:t>galleggiam</a:t>
            </a:r>
            <a:r>
              <a:rPr lang="it-IT" sz="4000" dirty="0" smtClean="0">
                <a:solidFill>
                  <a:srgbClr val="FFFFFF"/>
                </a:solidFill>
              </a:rPr>
              <a:t>e</a:t>
            </a:r>
            <a:r>
              <a:rPr sz="4000" dirty="0" err="1" smtClean="0">
                <a:solidFill>
                  <a:srgbClr val="FFFFFF"/>
                </a:solidFill>
              </a:rPr>
              <a:t>nto</a:t>
            </a:r>
            <a:r>
              <a:rPr sz="4000" dirty="0" smtClean="0">
                <a:solidFill>
                  <a:srgbClr val="FFFFFF"/>
                </a:solidFill>
              </a:rPr>
              <a:t> </a:t>
            </a:r>
            <a:r>
              <a:rPr sz="5040" dirty="0" err="1">
                <a:solidFill>
                  <a:srgbClr val="FFFFFF"/>
                </a:solidFill>
              </a:rPr>
              <a:t>della</a:t>
            </a:r>
            <a:r>
              <a:rPr sz="5040" dirty="0">
                <a:solidFill>
                  <a:srgbClr val="FFFFFF"/>
                </a:solidFill>
              </a:rPr>
              <a:t> </a:t>
            </a:r>
            <a:r>
              <a:rPr sz="5040" dirty="0" err="1">
                <a:solidFill>
                  <a:srgbClr val="FFFFFF"/>
                </a:solidFill>
              </a:rPr>
              <a:t>trota</a:t>
            </a:r>
            <a:r>
              <a:rPr sz="5040" dirty="0">
                <a:solidFill>
                  <a:srgbClr val="FFFFFF"/>
                </a:solidFill>
              </a:rPr>
              <a:t> </a:t>
            </a:r>
            <a:r>
              <a:rPr sz="5040" dirty="0" err="1">
                <a:solidFill>
                  <a:srgbClr val="FFFFFF"/>
                </a:solidFill>
              </a:rPr>
              <a:t>che</a:t>
            </a:r>
            <a:r>
              <a:rPr sz="5040" dirty="0">
                <a:solidFill>
                  <a:srgbClr val="FFFFFF"/>
                </a:solidFill>
              </a:rPr>
              <a:t> </a:t>
            </a:r>
            <a:r>
              <a:rPr sz="5040" dirty="0" err="1">
                <a:solidFill>
                  <a:srgbClr val="FFFFFF"/>
                </a:solidFill>
              </a:rPr>
              <a:t>può</a:t>
            </a:r>
            <a:r>
              <a:rPr sz="5040" dirty="0">
                <a:solidFill>
                  <a:srgbClr val="FFFFFF"/>
                </a:solidFill>
              </a:rPr>
              <a:t> </a:t>
            </a:r>
            <a:r>
              <a:rPr sz="5040" dirty="0" err="1">
                <a:solidFill>
                  <a:srgbClr val="FFFFFF"/>
                </a:solidFill>
              </a:rPr>
              <a:t>così</a:t>
            </a:r>
            <a:r>
              <a:rPr sz="5040" dirty="0">
                <a:solidFill>
                  <a:srgbClr val="FFFFFF"/>
                </a:solidFill>
              </a:rPr>
              <a:t> </a:t>
            </a:r>
            <a:r>
              <a:rPr sz="5040" dirty="0" err="1">
                <a:solidFill>
                  <a:srgbClr val="FFFFFF"/>
                </a:solidFill>
              </a:rPr>
              <a:t>nuotare</a:t>
            </a:r>
            <a:r>
              <a:rPr sz="5040" dirty="0">
                <a:solidFill>
                  <a:srgbClr val="FFFFFF"/>
                </a:solidFill>
              </a:rPr>
              <a:t> con </a:t>
            </a:r>
            <a:r>
              <a:rPr sz="5040" dirty="0" err="1">
                <a:solidFill>
                  <a:srgbClr val="FFFFFF"/>
                </a:solidFill>
              </a:rPr>
              <a:t>meno</a:t>
            </a:r>
            <a:r>
              <a:rPr sz="5040" dirty="0">
                <a:solidFill>
                  <a:srgbClr val="FFFFFF"/>
                </a:solidFill>
              </a:rPr>
              <a:t> </a:t>
            </a:r>
            <a:r>
              <a:rPr sz="5040" dirty="0" err="1">
                <a:solidFill>
                  <a:srgbClr val="FFFFFF"/>
                </a:solidFill>
              </a:rPr>
              <a:t>dispendio</a:t>
            </a:r>
            <a:r>
              <a:rPr sz="5040" dirty="0">
                <a:solidFill>
                  <a:srgbClr val="FFFFFF"/>
                </a:solidFill>
              </a:rPr>
              <a:t> </a:t>
            </a:r>
            <a:r>
              <a:rPr sz="5040" dirty="0" err="1">
                <a:solidFill>
                  <a:srgbClr val="FFFFFF"/>
                </a:solidFill>
              </a:rPr>
              <a:t>di</a:t>
            </a:r>
            <a:r>
              <a:rPr sz="5040" dirty="0">
                <a:solidFill>
                  <a:srgbClr val="FFFFFF"/>
                </a:solidFill>
              </a:rPr>
              <a:t> </a:t>
            </a:r>
            <a:r>
              <a:rPr sz="5040" dirty="0" err="1">
                <a:solidFill>
                  <a:srgbClr val="FFFFFF"/>
                </a:solidFill>
              </a:rPr>
              <a:t>energia</a:t>
            </a:r>
            <a:r>
              <a:rPr sz="5040" dirty="0">
                <a:solidFill>
                  <a:srgbClr val="FFFFFF"/>
                </a:solidFill>
              </a:rPr>
              <a:t>.    </a:t>
            </a:r>
          </a:p>
        </p:txBody>
      </p:sp>
      <p:pic>
        <p:nvPicPr>
          <p:cNvPr id="58" name="20BEBEAF-DCFA-48AF-9BEE-007AF5FABCDE-L0-001.jpeg"/>
          <p:cNvPicPr/>
          <p:nvPr/>
        </p:nvPicPr>
        <p:blipFill>
          <a:blip r:embed="rId3" cstate="print">
            <a:extLst/>
          </a:blip>
          <a:srcRect b="21620"/>
          <a:stretch>
            <a:fillRect/>
          </a:stretch>
        </p:blipFill>
        <p:spPr>
          <a:xfrm>
            <a:off x="555026" y="641240"/>
            <a:ext cx="7627100" cy="4483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9B8E9B31-C0FE-424D-9D40-6F281A765D06-L0-001.jpe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93371" y="5783414"/>
            <a:ext cx="7550454" cy="34506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mony">
  <a:themeElements>
    <a:clrScheme name="Harmony">
      <a:dk1>
        <a:srgbClr val="5E5E5E"/>
      </a:dk1>
      <a:lt1>
        <a:srgbClr val="5E0033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3C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Harmony">
  <a:themeElements>
    <a:clrScheme name="Harmony">
      <a:dk1>
        <a:srgbClr val="000000"/>
      </a:dk1>
      <a:lt1>
        <a:srgbClr val="FFFFFF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3C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217</Words>
  <Application>Microsoft Office PowerPoint</Application>
  <PresentationFormat>Personalizzato</PresentationFormat>
  <Paragraphs>16</Paragraphs>
  <Slides>14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Harmony</vt:lpstr>
      <vt:lpstr>Dissezione di una trota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Dissezione di una trota</dc:title>
  <dc:creator>aula 305</dc:creator>
  <cp:lastModifiedBy>claudio pellegrini</cp:lastModifiedBy>
  <cp:revision>6</cp:revision>
  <dcterms:modified xsi:type="dcterms:W3CDTF">2015-09-08T12:42:10Z</dcterms:modified>
</cp:coreProperties>
</file>