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embeddedFontLst>
    <p:embeddedFont>
      <p:font typeface="Libre Baskerville" charset="0"/>
      <p:regular r:id="rId27"/>
      <p:bold r:id="rId28"/>
      <p:italic r:id="rId29"/>
    </p:embeddedFont>
    <p:embeddedFont>
      <p:font typeface="Libre Franklin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g2vAYqA9UGbGF3zCNsnTsIGtcF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48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3e91df13a_3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3e91df13a_3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3e91df13a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3e91df13a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3e91df13a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63e91df13a_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3e91df13a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3e91df13a_3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3e91df13a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63e91df13a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3e91df13a_3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63e91df13a_3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3e91df13a_3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3e91df13a_3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3e91df13a_3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3e91df13a_3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3e91df13a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3e91df13a_3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3e91df13a_3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63e91df13a_3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bg>
      <p:bgPr>
        <a:blipFill rotWithShape="1">
          <a:blip r:embed="rId2">
            <a:alphaModFix/>
          </a:blip>
          <a:tile tx="0" ty="0" sx="55000" sy="55000" flip="none" algn="tl"/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" name="Google Shape;15;p20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blipFill rotWithShape="1">
            <a:blip r:embed="rId2">
              <a:alphaModFix/>
            </a:blip>
            <a:tile tx="0" ty="0" sx="55000" sy="55000" flip="none" algn="tl"/>
          </a:blip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" name="Google Shape;16;p20"/>
          <p:cNvSpPr txBox="1"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580"/>
              </a:spcBef>
              <a:spcAft>
                <a:spcPts val="0"/>
              </a:spcAft>
              <a:buSzPts val="2210"/>
              <a:buNone/>
              <a:defRPr sz="2600">
                <a:solidFill>
                  <a:schemeClr val="dk2"/>
                </a:solidFill>
              </a:defRPr>
            </a:lvl1pPr>
            <a:lvl2pPr lvl="1" algn="ctr">
              <a:spcBef>
                <a:spcPts val="37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7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70"/>
              </a:spcBef>
              <a:spcAft>
                <a:spcPts val="0"/>
              </a:spcAft>
              <a:buSzPts val="1440"/>
              <a:buNone/>
              <a:defRPr/>
            </a:lvl4pPr>
            <a:lvl5pPr lvl="4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20" name="Google Shape;20;p20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" name="Google Shape;21;p20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2" name="Google Shape;22;p2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" name="Google Shape;23;p20"/>
          <p:cNvSpPr txBox="1"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Libre Franklin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9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body" idx="1"/>
          </p:nvPr>
        </p:nvSpPr>
        <p:spPr>
          <a:xfrm rot="5400000">
            <a:off x="2514600" y="-15240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0"/>
          <p:cNvSpPr txBox="1">
            <a:spLocks noGrp="1"/>
          </p:cNvSpPr>
          <p:nvPr>
            <p:ph type="title"/>
          </p:nvPr>
        </p:nvSpPr>
        <p:spPr>
          <a:xfrm rot="5400000">
            <a:off x="4709477" y="2194564"/>
            <a:ext cx="5851525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body" idx="1"/>
          </p:nvPr>
        </p:nvSpPr>
        <p:spPr>
          <a:xfrm rot="5400000">
            <a:off x="7699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0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stazione sezione" type="secHead">
  <p:cSld name="SECTION_HEADER">
    <p:bg>
      <p:bgPr>
        <a:blipFill rotWithShape="1">
          <a:blip r:embed="rId2">
            <a:alphaModFix/>
          </a:blip>
          <a:tile tx="0" ty="0" sx="55000" sy="55000" flip="none" algn="tl"/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2" name="Google Shape;32;p2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blipFill rotWithShape="1">
            <a:blip r:embed="rId2">
              <a:alphaModFix/>
            </a:blip>
            <a:tile tx="0" ty="0" sx="55000" sy="55000" flip="none" algn="tl"/>
          </a:blip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sz="40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204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1400"/>
              <a:buFont typeface="Libre Baskerville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ft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/>
          <p:nvPr/>
        </p:nvSpPr>
        <p:spPr>
          <a:xfrm rot="10800000" flipH="1">
            <a:off x="69412" y="2376830"/>
            <a:ext cx="9013515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8" name="Google Shape;38;p22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9" name="Google Shape;39;p22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0" name="Google Shape;40;p22"/>
          <p:cNvSpPr>
            <a:spLocks noGrp="1"/>
          </p:cNvSpPr>
          <p:nvPr>
            <p:ph type="sldNum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2040"/>
              <a:buNone/>
              <a:defRPr sz="2400" b="1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1600"/>
              <a:buFont typeface="Libre Baskerville"/>
              <a:buNone/>
              <a:defRPr sz="1600" b="1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2040"/>
              <a:buNone/>
              <a:defRPr sz="2400" b="1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1600"/>
              <a:buFont typeface="Libre Baskerville"/>
              <a:buNone/>
              <a:defRPr sz="1600" b="1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body" idx="3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4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5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8" name="Google Shape;68;p2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905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1530"/>
              <a:buNone/>
              <a:defRPr sz="1800"/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900"/>
              <a:buFont typeface="Libre Baskerville"/>
              <a:buNone/>
              <a:defRPr sz="900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2"/>
          </p:nvPr>
        </p:nvSpPr>
        <p:spPr>
          <a:xfrm>
            <a:off x="2971800" y="1600200"/>
            <a:ext cx="5715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 txBox="1"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Franklin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1"/>
          </p:nvPr>
        </p:nvSpPr>
        <p:spPr>
          <a:xfrm>
            <a:off x="914400" y="5445825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1360"/>
              <a:buFont typeface="Libre Baskerville"/>
              <a:buNone/>
              <a:defRPr sz="1600"/>
            </a:lvl1pPr>
            <a:lvl2pPr marL="914400" lvl="1" indent="-293369" algn="l">
              <a:spcBef>
                <a:spcPts val="37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82575" algn="l">
              <a:spcBef>
                <a:spcPts val="370"/>
              </a:spcBef>
              <a:spcAft>
                <a:spcPts val="0"/>
              </a:spcAft>
              <a:buSzPts val="850"/>
              <a:buChar char="⚫"/>
              <a:defRPr sz="1000"/>
            </a:lvl3pPr>
            <a:lvl4pPr marL="1828800" lvl="3" indent="-274319" algn="l">
              <a:spcBef>
                <a:spcPts val="370"/>
              </a:spcBef>
              <a:spcAft>
                <a:spcPts val="0"/>
              </a:spcAft>
              <a:buSzPts val="720"/>
              <a:buChar char="⚫"/>
              <a:defRPr sz="900"/>
            </a:lvl4pPr>
            <a:lvl5pPr marL="2286000" lvl="4" indent="-285750" algn="l">
              <a:spcBef>
                <a:spcPts val="370"/>
              </a:spcBef>
              <a:spcAft>
                <a:spcPts val="0"/>
              </a:spcAft>
              <a:buSzPts val="900"/>
              <a:buFont typeface="Libre Baskerville"/>
              <a:buChar char="o"/>
              <a:defRPr sz="900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>
            <a:spLocks noGrp="1"/>
          </p:cNvSpPr>
          <p:nvPr>
            <p:ph type="sldNum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81" name="Google Shape;81;p28"/>
          <p:cNvSpPr/>
          <p:nvPr/>
        </p:nvSpPr>
        <p:spPr>
          <a:xfrm rot="10800000" flipH="1">
            <a:off x="68307" y="4683555"/>
            <a:ext cx="900684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2" name="Google Shape;82;p28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3" name="Google Shape;83;p28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4" name="Google Shape;84;p28"/>
          <p:cNvSpPr>
            <a:spLocks noGrp="1"/>
          </p:cNvSpPr>
          <p:nvPr>
            <p:ph type="pic" idx="2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" name="Google Shape;7;p19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" name="Google Shape;8;p19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subTitle" idx="1"/>
          </p:nvPr>
        </p:nvSpPr>
        <p:spPr>
          <a:xfrm>
            <a:off x="1357290" y="371475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rPr lang="it-IT" sz="3600" b="1">
                <a:solidFill>
                  <a:srgbClr val="C00000"/>
                </a:solidFill>
              </a:rPr>
              <a:t>Dell’IC “VIA VOLSINIO”</a:t>
            </a:r>
            <a:endParaRPr/>
          </a:p>
          <a:p>
            <a:pPr marL="0" lvl="0" indent="0" algn="ctr" rtl="0">
              <a:spcBef>
                <a:spcPts val="580"/>
              </a:spcBef>
              <a:spcAft>
                <a:spcPts val="0"/>
              </a:spcAft>
              <a:buSzPts val="3060"/>
              <a:buNone/>
            </a:pPr>
            <a:r>
              <a:rPr lang="it-IT" sz="3600" b="1">
                <a:solidFill>
                  <a:srgbClr val="C00000"/>
                </a:solidFill>
              </a:rPr>
              <a:t>Plesso  “G. Mazzini”</a:t>
            </a:r>
            <a:endParaRPr/>
          </a:p>
        </p:txBody>
      </p:sp>
      <p:sp>
        <p:nvSpPr>
          <p:cNvPr id="102" name="Google Shape;102;p1"/>
          <p:cNvSpPr txBox="1">
            <a:spLocks noGrp="1"/>
          </p:cNvSpPr>
          <p:nvPr>
            <p:ph type="ctrTitle"/>
          </p:nvPr>
        </p:nvSpPr>
        <p:spPr>
          <a:xfrm>
            <a:off x="714348" y="1428736"/>
            <a:ext cx="7815290" cy="264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Libre Franklin"/>
              <a:buNone/>
            </a:pPr>
            <a:r>
              <a:rPr lang="it-IT" sz="3959" b="1"/>
              <a:t>IL  CONFLICT </a:t>
            </a:r>
            <a:r>
              <a:rPr lang="it-IT" sz="3959" b="1">
                <a:solidFill>
                  <a:schemeClr val="lt1"/>
                </a:solidFill>
              </a:rPr>
              <a:t>CORNER</a:t>
            </a:r>
            <a:r>
              <a:rPr lang="it-IT" sz="3600">
                <a:solidFill>
                  <a:schemeClr val="lt1"/>
                </a:solidFill>
              </a:rPr>
              <a:t/>
            </a:r>
            <a:br>
              <a:rPr lang="it-IT" sz="3600">
                <a:solidFill>
                  <a:schemeClr val="lt1"/>
                </a:solidFill>
              </a:rPr>
            </a:br>
            <a:r>
              <a:rPr lang="it-IT" sz="3600">
                <a:solidFill>
                  <a:schemeClr val="lt1"/>
                </a:solidFill>
              </a:rPr>
              <a:t>appunti di un’esperienza con gli alunni</a:t>
            </a:r>
            <a:br>
              <a:rPr lang="it-IT" sz="3600">
                <a:solidFill>
                  <a:schemeClr val="lt1"/>
                </a:solidFill>
              </a:rPr>
            </a:br>
            <a:r>
              <a:rPr lang="it-IT" sz="3600">
                <a:solidFill>
                  <a:srgbClr val="C00000"/>
                </a:solidFill>
              </a:rPr>
              <a:t/>
            </a:r>
            <a:br>
              <a:rPr lang="it-IT" sz="3600">
                <a:solidFill>
                  <a:srgbClr val="C00000"/>
                </a:solidFill>
              </a:rPr>
            </a:br>
            <a:endParaRPr sz="36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Libre Franklin"/>
              <a:buNone/>
            </a:pPr>
            <a:r>
              <a:rPr lang="it-IT" dirty="0">
                <a:solidFill>
                  <a:srgbClr val="C00000"/>
                </a:solidFill>
              </a:rPr>
              <a:t>IL Metodo Litigare bene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184" name="Google Shape;184;p14"/>
          <p:cNvSpPr txBox="1">
            <a:spLocks noGrp="1"/>
          </p:cNvSpPr>
          <p:nvPr>
            <p:ph type="body" idx="1"/>
          </p:nvPr>
        </p:nvSpPr>
        <p:spPr>
          <a:xfrm>
            <a:off x="0" y="1214422"/>
            <a:ext cx="8686800" cy="535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73050" lvl="0" indent="0" algn="just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it-IT" dirty="0"/>
              <a:t>Il metodo Litigare bene ideato da Daniele Novara sostiene che sia possibile litigare e litigare con metodo. </a:t>
            </a:r>
            <a:endParaRPr/>
          </a:p>
          <a:p>
            <a:pPr marL="273050" lvl="0" indent="0" algn="just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/>
          </a:p>
          <a:p>
            <a:pPr marL="273050" lvl="0" indent="0" algn="just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rPr lang="it-IT" dirty="0"/>
              <a:t>Il litigio non è più visto in termini colpevolizzanti, la nostra proposta è di aiutare adulti e bambini a sviluppare le competenze necessarie per imparare a litigare in modo efficace, mantenendo vive le relazioni. </a:t>
            </a:r>
            <a:endParaRPr/>
          </a:p>
          <a:p>
            <a:pPr marL="273050" lvl="0" indent="0" algn="just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/>
          </a:p>
          <a:p>
            <a:pPr marL="273050" lvl="0" indent="0" algn="just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rPr lang="it-IT" dirty="0"/>
              <a:t>I bambini sono competenti ed è possibile sostenere </a:t>
            </a:r>
            <a:r>
              <a:rPr lang="it-IT" dirty="0" err="1"/>
              <a:t>maieuticamente</a:t>
            </a:r>
            <a:r>
              <a:rPr lang="it-IT" dirty="0"/>
              <a:t> lo sviluppo delle risorse e delle capacità che già hanno di relazionarsi tra loro per crescere nuovi adulti in grado di integrare il conflitto in relazioni efficaci e creative. </a:t>
            </a:r>
            <a:endParaRPr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Libre Franklin"/>
              <a:buNone/>
            </a:pPr>
            <a:r>
              <a:rPr lang="it-IT">
                <a:solidFill>
                  <a:srgbClr val="C00000"/>
                </a:solidFill>
              </a:rPr>
              <a:t>IL Metodo Litigare bene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214282" y="1142984"/>
            <a:ext cx="8686800" cy="512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339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10"/>
              <a:buNone/>
            </a:pPr>
            <a:endParaRPr/>
          </a:p>
          <a:p>
            <a:pPr marL="273050" lvl="0" indent="0" algn="just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rPr lang="it-IT" dirty="0"/>
              <a:t>Il conflitto ha una funzione protettiva nello sviluppo sociale di bambini e ragazzi. </a:t>
            </a:r>
            <a:endParaRPr/>
          </a:p>
          <a:p>
            <a:pPr marL="273050" lvl="0" indent="0" algn="just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/>
          </a:p>
          <a:p>
            <a:pPr marL="273050" lvl="0" indent="0" algn="just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rPr lang="it-IT" dirty="0"/>
              <a:t>Con i conflitti possono imparare a stare al mondo senza eliminare gli altri (violenza). </a:t>
            </a:r>
            <a:endParaRPr/>
          </a:p>
          <a:p>
            <a:pPr marL="273050" lvl="0" indent="0" algn="just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/>
          </a:p>
          <a:p>
            <a:pPr marL="273050" lvl="0" indent="0" algn="just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rPr lang="it-IT" dirty="0"/>
              <a:t>È necessario pertanto, da parte dell’adulto che ha responsabilità educative e di accoglienza, attivare un processo di rivisitazione che crei competenze a partire da una nuova capacità di lettura della situazione, districandosi fra aspetti emotivi, relazionali ed organizzativi.</a:t>
            </a:r>
            <a:endParaRPr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endParaRPr/>
          </a:p>
        </p:txBody>
      </p:sp>
      <p:pic>
        <p:nvPicPr>
          <p:cNvPr id="196" name="Google Shape;196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4330" y="214290"/>
            <a:ext cx="8735388" cy="5062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6116" y="4714884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63e91df13a_3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3553" y="194872"/>
            <a:ext cx="4796853" cy="6430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endParaRPr/>
          </a:p>
        </p:txBody>
      </p:sp>
      <p:sp>
        <p:nvSpPr>
          <p:cNvPr id="210" name="Google Shape;210;p17"/>
          <p:cNvSpPr txBox="1">
            <a:spLocks noGrp="1"/>
          </p:cNvSpPr>
          <p:nvPr>
            <p:ph type="body" idx="1"/>
          </p:nvPr>
        </p:nvSpPr>
        <p:spPr>
          <a:xfrm>
            <a:off x="914400" y="633700"/>
            <a:ext cx="7772400" cy="53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0" algn="l" rtl="0">
              <a:spcBef>
                <a:spcPts val="5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833" y="299802"/>
            <a:ext cx="8604354" cy="6235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g63e91df13a_3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8466" y="209862"/>
            <a:ext cx="4856813" cy="6415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63e91df13a_3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653" y="194873"/>
            <a:ext cx="5291528" cy="647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3e91df13a_3_13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63e91df13a_3_13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2" name="Google Shape;232;g63e91df13a_3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325" y="506950"/>
            <a:ext cx="8813523" cy="601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3e91df13a_3_25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63e91df13a_3_25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9" name="Google Shape;239;g63e91df13a_3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475" y="274650"/>
            <a:ext cx="8350698" cy="6363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3e91df13a_3_31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63e91df13a_3_31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6" name="Google Shape;246;g63e91df13a_3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861" y="299804"/>
            <a:ext cx="8694295" cy="635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endParaRPr/>
          </a:p>
        </p:txBody>
      </p:sp>
      <p:pic>
        <p:nvPicPr>
          <p:cNvPr id="108" name="Google Shape;108;p2" descr="C:\Users\HP\Desktop\conflit corner\FOTO-VIDEO _Via Volsinio_ (2018)\20181120_09030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919017" y="1662309"/>
            <a:ext cx="6303797" cy="3550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0496" y="285728"/>
            <a:ext cx="4714908" cy="628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3e91df13a_3_19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63e91df13a_3_1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3" name="Google Shape;253;g63e91df13a_3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882" y="719526"/>
            <a:ext cx="8784235" cy="5002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63e91df13a_3_37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63e91df13a_3_37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0" name="Google Shape;260;g63e91df13a_3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301" y="164890"/>
            <a:ext cx="6979733" cy="6528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63e91df13a_3_50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63e91df13a_3_50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7" name="Google Shape;267;g63e91df13a_3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12" y="314795"/>
            <a:ext cx="8814217" cy="6098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63e91df13a_3_56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63e91df13a_3_56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4" name="Google Shape;274;g63e91df13a_3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32" y="404737"/>
            <a:ext cx="8934136" cy="5976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"/>
          <p:cNvSpPr txBox="1">
            <a:spLocks noGrp="1"/>
          </p:cNvSpPr>
          <p:nvPr>
            <p:ph type="subTitle" idx="1"/>
          </p:nvPr>
        </p:nvSpPr>
        <p:spPr>
          <a:xfrm>
            <a:off x="1357290" y="371475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rPr lang="it-IT" sz="3600" b="1">
                <a:solidFill>
                  <a:srgbClr val="C00000"/>
                </a:solidFill>
              </a:rPr>
              <a:t>Dell’IC “VIA VOLSINIO”</a:t>
            </a:r>
            <a:endParaRPr/>
          </a:p>
          <a:p>
            <a:pPr marL="0" lvl="0" indent="0" algn="ctr" rtl="0">
              <a:spcBef>
                <a:spcPts val="580"/>
              </a:spcBef>
              <a:spcAft>
                <a:spcPts val="0"/>
              </a:spcAft>
              <a:buSzPts val="3060"/>
              <a:buNone/>
            </a:pPr>
            <a:r>
              <a:rPr lang="it-IT" sz="3600" b="1">
                <a:solidFill>
                  <a:srgbClr val="C00000"/>
                </a:solidFill>
              </a:rPr>
              <a:t>Plesso  “G. Mazzini”</a:t>
            </a:r>
            <a:endParaRPr/>
          </a:p>
        </p:txBody>
      </p:sp>
      <p:sp>
        <p:nvSpPr>
          <p:cNvPr id="280" name="Google Shape;280;p18"/>
          <p:cNvSpPr txBox="1">
            <a:spLocks noGrp="1"/>
          </p:cNvSpPr>
          <p:nvPr>
            <p:ph type="ctrTitle"/>
          </p:nvPr>
        </p:nvSpPr>
        <p:spPr>
          <a:xfrm>
            <a:off x="714348" y="1428736"/>
            <a:ext cx="7815290" cy="264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Libre Franklin"/>
              <a:buNone/>
            </a:pPr>
            <a:r>
              <a:rPr lang="it-IT" sz="3959" b="1"/>
              <a:t>IL  CONFLICT </a:t>
            </a:r>
            <a:r>
              <a:rPr lang="it-IT" sz="3959" b="1">
                <a:solidFill>
                  <a:schemeClr val="lt1"/>
                </a:solidFill>
              </a:rPr>
              <a:t>CORNER</a:t>
            </a:r>
            <a:r>
              <a:rPr lang="it-IT" sz="3600">
                <a:solidFill>
                  <a:schemeClr val="lt1"/>
                </a:solidFill>
              </a:rPr>
              <a:t/>
            </a:r>
            <a:br>
              <a:rPr lang="it-IT" sz="3600">
                <a:solidFill>
                  <a:schemeClr val="lt1"/>
                </a:solidFill>
              </a:rPr>
            </a:br>
            <a:r>
              <a:rPr lang="it-IT" sz="3600">
                <a:solidFill>
                  <a:schemeClr val="lt1"/>
                </a:solidFill>
              </a:rPr>
              <a:t>appunti di un’esperienza con gli alunni</a:t>
            </a:r>
            <a:br>
              <a:rPr lang="it-IT" sz="3600">
                <a:solidFill>
                  <a:schemeClr val="lt1"/>
                </a:solidFill>
              </a:rPr>
            </a:br>
            <a:r>
              <a:rPr lang="it-IT" sz="3600">
                <a:solidFill>
                  <a:srgbClr val="C00000"/>
                </a:solidFill>
              </a:rPr>
              <a:t/>
            </a:r>
            <a:br>
              <a:rPr lang="it-IT" sz="3600">
                <a:solidFill>
                  <a:srgbClr val="C00000"/>
                </a:solidFill>
              </a:rPr>
            </a:br>
            <a:endParaRPr sz="36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Libre Franklin"/>
              <a:buNone/>
            </a:pPr>
            <a:r>
              <a:rPr lang="it-IT">
                <a:solidFill>
                  <a:srgbClr val="C00000"/>
                </a:solidFill>
              </a:rPr>
              <a:t>LE EMOZIONI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115" name="Google Shape;115;p3"/>
          <p:cNvSpPr txBox="1">
            <a:spLocks noGrp="1"/>
          </p:cNvSpPr>
          <p:nvPr>
            <p:ph type="body" idx="1"/>
          </p:nvPr>
        </p:nvSpPr>
        <p:spPr>
          <a:xfrm>
            <a:off x="500034" y="1785927"/>
            <a:ext cx="8229600" cy="128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74320" lvl="0" indent="-274320" algn="ctr" rtl="0"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it-IT" sz="2800">
                <a:solidFill>
                  <a:srgbClr val="002060"/>
                </a:solidFill>
              </a:rPr>
              <a:t> COSA PROVIAMO QUANDO ASSISTIAMO </a:t>
            </a:r>
            <a:endParaRPr/>
          </a:p>
          <a:p>
            <a:pPr marL="274320" lvl="0" indent="-274320" algn="ctr" rtl="0">
              <a:spcBef>
                <a:spcPts val="580"/>
              </a:spcBef>
              <a:spcAft>
                <a:spcPts val="0"/>
              </a:spcAft>
              <a:buSzPts val="2380"/>
              <a:buNone/>
            </a:pPr>
            <a:r>
              <a:rPr lang="it-IT" sz="2800">
                <a:solidFill>
                  <a:srgbClr val="002060"/>
                </a:solidFill>
              </a:rPr>
              <a:t>AL CONFLITTO TRA  I NOSTRI ALUNNI?</a:t>
            </a:r>
            <a:endParaRPr sz="2800">
              <a:solidFill>
                <a:srgbClr val="002060"/>
              </a:solidFill>
            </a:endParaRPr>
          </a:p>
        </p:txBody>
      </p:sp>
      <p:pic>
        <p:nvPicPr>
          <p:cNvPr id="116" name="Google Shape;116;p3" descr="Risultato immagini per emoji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5770" y="254832"/>
            <a:ext cx="2518348" cy="1451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 descr="Risultato immagini per emoji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9471" y="3045345"/>
            <a:ext cx="2347853" cy="1811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 descr="Risultato immagini per emoji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14942" y="3177916"/>
            <a:ext cx="3344442" cy="3252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>
            <a:spLocks noGrp="1"/>
          </p:cNvSpPr>
          <p:nvPr>
            <p:ph type="body" idx="1"/>
          </p:nvPr>
        </p:nvSpPr>
        <p:spPr>
          <a:xfrm>
            <a:off x="714348" y="785794"/>
            <a:ext cx="7772400" cy="5019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just" rtl="0">
              <a:spcBef>
                <a:spcPts val="0"/>
              </a:spcBef>
              <a:spcAft>
                <a:spcPts val="0"/>
              </a:spcAft>
              <a:buSzPts val="2380"/>
              <a:buChar char="⚫"/>
            </a:pPr>
            <a:r>
              <a:rPr lang="it-IT" sz="2400" b="1" dirty="0">
                <a:solidFill>
                  <a:srgbClr val="C00000"/>
                </a:solidFill>
              </a:rPr>
              <a:t>Scoraggiamento</a:t>
            </a:r>
            <a:r>
              <a:rPr lang="it-IT" sz="2400" dirty="0"/>
              <a:t>:  </a:t>
            </a:r>
            <a:r>
              <a:rPr lang="it-IT" sz="2400" dirty="0">
                <a:solidFill>
                  <a:srgbClr val="002060"/>
                </a:solidFill>
              </a:rPr>
              <a:t>Che avvilimento! Non gli ho proprio insegnato nulla!</a:t>
            </a:r>
            <a:endParaRPr sz="2400"/>
          </a:p>
          <a:p>
            <a:pPr marL="274320" lvl="0" indent="-123190" algn="just" rtl="0">
              <a:spcBef>
                <a:spcPts val="580"/>
              </a:spcBef>
              <a:spcAft>
                <a:spcPts val="0"/>
              </a:spcAft>
              <a:buSzPts val="2380"/>
              <a:buNone/>
            </a:pPr>
            <a:endParaRPr sz="2400"/>
          </a:p>
          <a:p>
            <a:pPr marL="274320" lvl="0" indent="-274320" algn="just" rtl="0">
              <a:spcBef>
                <a:spcPts val="580"/>
              </a:spcBef>
              <a:spcAft>
                <a:spcPts val="0"/>
              </a:spcAft>
              <a:buSzPts val="2380"/>
              <a:buChar char="⚫"/>
            </a:pPr>
            <a:r>
              <a:rPr lang="it-IT" sz="2400" b="1" dirty="0">
                <a:solidFill>
                  <a:srgbClr val="C00000"/>
                </a:solidFill>
              </a:rPr>
              <a:t>Ansia</a:t>
            </a:r>
            <a:r>
              <a:rPr lang="it-IT" sz="2400" dirty="0"/>
              <a:t>:  </a:t>
            </a:r>
            <a:r>
              <a:rPr lang="it-IT" sz="2400" dirty="0">
                <a:solidFill>
                  <a:srgbClr val="002060"/>
                </a:solidFill>
              </a:rPr>
              <a:t>Devo separarli subito!</a:t>
            </a:r>
            <a:endParaRPr sz="2400"/>
          </a:p>
          <a:p>
            <a:pPr marL="274320" lvl="0" indent="-123190" algn="just" rtl="0">
              <a:spcBef>
                <a:spcPts val="580"/>
              </a:spcBef>
              <a:spcAft>
                <a:spcPts val="0"/>
              </a:spcAft>
              <a:buSzPts val="2380"/>
              <a:buNone/>
            </a:pPr>
            <a:endParaRPr sz="2400"/>
          </a:p>
          <a:p>
            <a:pPr marL="274320" lvl="0" indent="-274320" algn="just" rtl="0">
              <a:spcBef>
                <a:spcPts val="580"/>
              </a:spcBef>
              <a:spcAft>
                <a:spcPts val="0"/>
              </a:spcAft>
              <a:buSzPts val="2380"/>
              <a:buChar char="⚫"/>
            </a:pPr>
            <a:r>
              <a:rPr lang="it-IT" sz="2400" b="1" dirty="0">
                <a:solidFill>
                  <a:srgbClr val="C00000"/>
                </a:solidFill>
              </a:rPr>
              <a:t>Fastidio</a:t>
            </a:r>
            <a:r>
              <a:rPr lang="it-IT" sz="2400" dirty="0"/>
              <a:t>: </a:t>
            </a:r>
            <a:r>
              <a:rPr lang="it-IT" sz="2400" dirty="0" smtClean="0">
                <a:solidFill>
                  <a:srgbClr val="002060"/>
                </a:solidFill>
              </a:rPr>
              <a:t>Interrompono </a:t>
            </a:r>
            <a:r>
              <a:rPr lang="it-IT" sz="2400" dirty="0">
                <a:solidFill>
                  <a:srgbClr val="002060"/>
                </a:solidFill>
              </a:rPr>
              <a:t>di nuovo la lezione!</a:t>
            </a:r>
            <a:endParaRPr sz="2400"/>
          </a:p>
          <a:p>
            <a:pPr marL="274320" lvl="0" indent="-123190" algn="just" rtl="0">
              <a:spcBef>
                <a:spcPts val="580"/>
              </a:spcBef>
              <a:spcAft>
                <a:spcPts val="0"/>
              </a:spcAft>
              <a:buSzPts val="2380"/>
              <a:buNone/>
            </a:pPr>
            <a:endParaRPr sz="2400"/>
          </a:p>
          <a:p>
            <a:pPr marL="274320" lvl="0" indent="-274320" algn="just" rtl="0">
              <a:spcBef>
                <a:spcPts val="580"/>
              </a:spcBef>
              <a:spcAft>
                <a:spcPts val="0"/>
              </a:spcAft>
              <a:buSzPts val="2380"/>
              <a:buChar char="⚫"/>
            </a:pPr>
            <a:r>
              <a:rPr lang="it-IT" sz="2400" b="1" dirty="0">
                <a:solidFill>
                  <a:srgbClr val="C00000"/>
                </a:solidFill>
              </a:rPr>
              <a:t>Dispiacere</a:t>
            </a:r>
            <a:r>
              <a:rPr lang="it-IT" sz="2400" dirty="0"/>
              <a:t>:  </a:t>
            </a:r>
            <a:r>
              <a:rPr lang="it-IT" sz="2400" dirty="0">
                <a:solidFill>
                  <a:srgbClr val="002060"/>
                </a:solidFill>
              </a:rPr>
              <a:t>Ne risente il clima di gruppo!</a:t>
            </a:r>
            <a:endParaRPr sz="2400"/>
          </a:p>
          <a:p>
            <a:pPr marL="274320" lvl="0" indent="-123190" algn="just" rtl="0">
              <a:spcBef>
                <a:spcPts val="580"/>
              </a:spcBef>
              <a:spcAft>
                <a:spcPts val="0"/>
              </a:spcAft>
              <a:buSzPts val="2380"/>
              <a:buNone/>
            </a:pPr>
            <a:endParaRPr sz="2400"/>
          </a:p>
          <a:p>
            <a:pPr marL="274320" lvl="0" indent="-274320" algn="just" rtl="0">
              <a:spcBef>
                <a:spcPts val="580"/>
              </a:spcBef>
              <a:spcAft>
                <a:spcPts val="0"/>
              </a:spcAft>
              <a:buSzPts val="2380"/>
              <a:buChar char="⚫"/>
            </a:pPr>
            <a:r>
              <a:rPr lang="it-IT" sz="2400" b="1" dirty="0">
                <a:solidFill>
                  <a:srgbClr val="C00000"/>
                </a:solidFill>
              </a:rPr>
              <a:t>Determinazione</a:t>
            </a:r>
            <a:r>
              <a:rPr lang="it-IT" sz="2400" dirty="0"/>
              <a:t>: </a:t>
            </a:r>
            <a:r>
              <a:rPr lang="it-IT" sz="2400" dirty="0">
                <a:solidFill>
                  <a:srgbClr val="002060"/>
                </a:solidFill>
              </a:rPr>
              <a:t>Devo risolvere!</a:t>
            </a:r>
            <a:endParaRPr sz="240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5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5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5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5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5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5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500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500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500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5" descr="Risultato immagini per emoji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3025" y="3257082"/>
            <a:ext cx="4683716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 descr="Risultato immagini per emoji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8778" y="2967818"/>
            <a:ext cx="1704993" cy="89184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615793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Libre Franklin"/>
              <a:buNone/>
            </a:pPr>
            <a:r>
              <a:rPr lang="it-IT">
                <a:solidFill>
                  <a:srgbClr val="C00000"/>
                </a:solidFill>
              </a:rPr>
              <a:t>Cosa possiamo fare?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131" name="Google Shape;131;p5"/>
          <p:cNvSpPr txBox="1">
            <a:spLocks noGrp="1"/>
          </p:cNvSpPr>
          <p:nvPr>
            <p:ph type="body" idx="1"/>
          </p:nvPr>
        </p:nvSpPr>
        <p:spPr>
          <a:xfrm>
            <a:off x="928662" y="1857364"/>
            <a:ext cx="5300674" cy="340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74320" lvl="0" indent="-2743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80"/>
              <a:buChar char="⚫"/>
            </a:pPr>
            <a:r>
              <a:rPr lang="it-IT" sz="2800" dirty="0">
                <a:solidFill>
                  <a:srgbClr val="002060"/>
                </a:solidFill>
              </a:rPr>
              <a:t>Lasciare le cose come stanno?</a:t>
            </a:r>
            <a:endParaRPr/>
          </a:p>
          <a:p>
            <a:pPr marL="274320" lvl="0" indent="-274320" algn="l" rtl="0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SzPts val="2380"/>
              <a:buChar char="⚫"/>
            </a:pPr>
            <a:r>
              <a:rPr lang="it-IT" sz="2800" dirty="0">
                <a:solidFill>
                  <a:srgbClr val="002060"/>
                </a:solidFill>
              </a:rPr>
              <a:t>Aspettare che tutto si risolva?</a:t>
            </a:r>
            <a:endParaRPr/>
          </a:p>
          <a:p>
            <a:pPr marL="274320" lvl="0" indent="-274320" algn="l" rtl="0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SzPts val="2380"/>
              <a:buChar char="⚫"/>
            </a:pPr>
            <a:r>
              <a:rPr lang="it-IT" sz="2800" dirty="0">
                <a:solidFill>
                  <a:srgbClr val="002060"/>
                </a:solidFill>
              </a:rPr>
              <a:t>Intervenire drasticamente?</a:t>
            </a:r>
            <a:endParaRPr/>
          </a:p>
          <a:p>
            <a:pPr marL="274320" lvl="0" indent="-274320" algn="l" rtl="0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SzPts val="2380"/>
              <a:buChar char="⚫"/>
            </a:pPr>
            <a:r>
              <a:rPr lang="it-IT" sz="2800" dirty="0">
                <a:solidFill>
                  <a:srgbClr val="002060"/>
                </a:solidFill>
              </a:rPr>
              <a:t>Pregare che tutto finisca bene???</a:t>
            </a:r>
            <a:endParaRPr sz="2800">
              <a:solidFill>
                <a:srgbClr val="002060"/>
              </a:solidFill>
            </a:endParaRPr>
          </a:p>
        </p:txBody>
      </p:sp>
      <p:pic>
        <p:nvPicPr>
          <p:cNvPr id="132" name="Google Shape;132;p5" descr="Risultato immagini per emoji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51095" y="0"/>
            <a:ext cx="3634550" cy="1738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 descr="Risultato immagini per emoji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4811" y="2460726"/>
            <a:ext cx="947711" cy="947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 descr="Risultato immagini per emoji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49375" y="1814271"/>
            <a:ext cx="928718" cy="92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 descr="Risultato immagini per emoji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98231" y="4631961"/>
            <a:ext cx="3687580" cy="2088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body" idx="1"/>
          </p:nvPr>
        </p:nvSpPr>
        <p:spPr>
          <a:xfrm>
            <a:off x="928662" y="428604"/>
            <a:ext cx="7772400" cy="571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74320" lvl="0" indent="-274320" algn="ctr" rtl="0">
              <a:spcBef>
                <a:spcPts val="0"/>
              </a:spcBef>
              <a:spcAft>
                <a:spcPts val="0"/>
              </a:spcAft>
              <a:buSzPts val="2720"/>
              <a:buNone/>
            </a:pPr>
            <a:r>
              <a:rPr lang="it-IT" sz="3200">
                <a:solidFill>
                  <a:srgbClr val="C00000"/>
                </a:solidFill>
              </a:rPr>
              <a:t>….possiamo  attingere ad un METODO </a:t>
            </a:r>
            <a:endParaRPr/>
          </a:p>
          <a:p>
            <a:pPr marL="274320" lvl="0" indent="-274320" algn="ctr" rtl="0">
              <a:spcBef>
                <a:spcPts val="580"/>
              </a:spcBef>
              <a:spcAft>
                <a:spcPts val="0"/>
              </a:spcAft>
              <a:buSzPts val="2720"/>
              <a:buNone/>
            </a:pPr>
            <a:r>
              <a:rPr lang="it-IT" sz="3200">
                <a:solidFill>
                  <a:srgbClr val="C00000"/>
                </a:solidFill>
              </a:rPr>
              <a:t>che cerca di dare un MODO </a:t>
            </a:r>
            <a:endParaRPr/>
          </a:p>
          <a:p>
            <a:pPr marL="274320" lvl="0" indent="-274320" algn="ctr" rtl="0">
              <a:spcBef>
                <a:spcPts val="580"/>
              </a:spcBef>
              <a:spcAft>
                <a:spcPts val="0"/>
              </a:spcAft>
              <a:buSzPts val="2720"/>
              <a:buNone/>
            </a:pPr>
            <a:r>
              <a:rPr lang="it-IT" sz="3200">
                <a:solidFill>
                  <a:srgbClr val="C00000"/>
                </a:solidFill>
              </a:rPr>
              <a:t>di ENTRARE</a:t>
            </a:r>
            <a:endParaRPr/>
          </a:p>
          <a:p>
            <a:pPr marL="274320" lvl="0" indent="-274320" algn="ctr" rtl="0">
              <a:spcBef>
                <a:spcPts val="580"/>
              </a:spcBef>
              <a:spcAft>
                <a:spcPts val="0"/>
              </a:spcAft>
              <a:buSzPts val="2720"/>
              <a:buNone/>
            </a:pPr>
            <a:r>
              <a:rPr lang="it-IT" sz="3200">
                <a:solidFill>
                  <a:srgbClr val="C00000"/>
                </a:solidFill>
              </a:rPr>
              <a:t> e di STARE</a:t>
            </a:r>
            <a:endParaRPr/>
          </a:p>
          <a:p>
            <a:pPr marL="274320" lvl="0" indent="-274320" algn="ctr" rtl="0">
              <a:spcBef>
                <a:spcPts val="580"/>
              </a:spcBef>
              <a:spcAft>
                <a:spcPts val="0"/>
              </a:spcAft>
              <a:buSzPts val="2720"/>
              <a:buNone/>
            </a:pPr>
            <a:r>
              <a:rPr lang="it-IT" sz="3200">
                <a:solidFill>
                  <a:srgbClr val="C00000"/>
                </a:solidFill>
              </a:rPr>
              <a:t>NEL CONFLITTO:</a:t>
            </a:r>
            <a:endParaRPr/>
          </a:p>
          <a:p>
            <a:pPr marL="274320" lvl="0" indent="-274320" algn="ctr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/>
          </a:p>
          <a:p>
            <a:pPr marL="274320" lvl="0" indent="-274320" algn="ctr" rtl="0">
              <a:spcBef>
                <a:spcPts val="580"/>
              </a:spcBef>
              <a:spcAft>
                <a:spcPts val="0"/>
              </a:spcAft>
              <a:buSzPts val="3400"/>
              <a:buNone/>
            </a:pPr>
            <a:endParaRPr sz="4000" b="1">
              <a:solidFill>
                <a:srgbClr val="002060"/>
              </a:solidFill>
            </a:endParaRPr>
          </a:p>
          <a:p>
            <a:pPr marL="274320" lvl="0" indent="-274320" algn="ctr" rtl="0">
              <a:spcBef>
                <a:spcPts val="580"/>
              </a:spcBef>
              <a:spcAft>
                <a:spcPts val="0"/>
              </a:spcAft>
              <a:buSzPts val="3400"/>
              <a:buNone/>
            </a:pPr>
            <a:r>
              <a:rPr lang="it-IT" sz="4000" b="1">
                <a:solidFill>
                  <a:srgbClr val="002060"/>
                </a:solidFill>
              </a:rPr>
              <a:t>IL METODO     </a:t>
            </a:r>
            <a:endParaRPr/>
          </a:p>
          <a:p>
            <a:pPr marL="274320" lvl="0" indent="-274320" algn="ctr" rtl="0">
              <a:spcBef>
                <a:spcPts val="580"/>
              </a:spcBef>
              <a:spcAft>
                <a:spcPts val="0"/>
              </a:spcAft>
              <a:buSzPts val="3400"/>
              <a:buNone/>
            </a:pPr>
            <a:r>
              <a:rPr lang="it-IT" sz="4000" b="1">
                <a:solidFill>
                  <a:srgbClr val="002060"/>
                </a:solidFill>
              </a:rPr>
              <a:t>LITIGARE BENE</a:t>
            </a:r>
            <a:endParaRPr sz="4000" b="1">
              <a:solidFill>
                <a:srgbClr val="002060"/>
              </a:solidFill>
            </a:endParaRPr>
          </a:p>
        </p:txBody>
      </p:sp>
      <p:pic>
        <p:nvPicPr>
          <p:cNvPr id="141" name="Google Shape;141;p6" descr="Risultato immagini per emoji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28" y="216716"/>
            <a:ext cx="6719609" cy="4326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"/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78793" y="633054"/>
            <a:ext cx="6845337" cy="5874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>
            <a:spLocks noGrp="1"/>
          </p:cNvSpPr>
          <p:nvPr>
            <p:ph type="body" idx="1"/>
          </p:nvPr>
        </p:nvSpPr>
        <p:spPr>
          <a:xfrm>
            <a:off x="571472" y="1285860"/>
            <a:ext cx="8115328" cy="5000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33985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endParaRPr b="1"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it-IT" b="1">
                <a:solidFill>
                  <a:srgbClr val="002060"/>
                </a:solidFill>
              </a:rPr>
              <a:t>NON CERCARE IL COLPEVOLE</a:t>
            </a:r>
            <a:endParaRPr/>
          </a:p>
          <a:p>
            <a:pPr marL="274320" lvl="0" indent="-133985" algn="l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 b="1">
              <a:solidFill>
                <a:srgbClr val="002060"/>
              </a:solidFill>
            </a:endParaRPr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it-IT" b="1">
                <a:solidFill>
                  <a:srgbClr val="002060"/>
                </a:solidFill>
              </a:rPr>
              <a:t>NON IMPORRE LA SOLUZIONE</a:t>
            </a:r>
            <a:endParaRPr/>
          </a:p>
          <a:p>
            <a:pPr marL="274320" lvl="0" indent="-133985" algn="l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 b="1">
              <a:solidFill>
                <a:srgbClr val="002060"/>
              </a:solidFill>
            </a:endParaRPr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it-IT" b="1">
                <a:solidFill>
                  <a:srgbClr val="002060"/>
                </a:solidFill>
              </a:rPr>
              <a:t>FAVORIRE LA VERSIONE RECIPROCA DEL LITIGIO</a:t>
            </a:r>
            <a:endParaRPr/>
          </a:p>
          <a:p>
            <a:pPr marL="274320" lvl="0" indent="-133985" algn="l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 b="1">
              <a:solidFill>
                <a:srgbClr val="002060"/>
              </a:solidFill>
            </a:endParaRPr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it-IT" b="1">
                <a:solidFill>
                  <a:srgbClr val="002060"/>
                </a:solidFill>
              </a:rPr>
              <a:t>FAVORIRE L’ACCORDO CREATO DA LORO STESSI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152" name="Google Shape;152;p8"/>
          <p:cNvSpPr txBox="1">
            <a:spLocks noGrp="1"/>
          </p:cNvSpPr>
          <p:nvPr>
            <p:ph type="title"/>
          </p:nvPr>
        </p:nvSpPr>
        <p:spPr>
          <a:xfrm>
            <a:off x="928688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Libre Franklin"/>
              <a:buNone/>
            </a:pPr>
            <a:r>
              <a:rPr lang="it-IT">
                <a:solidFill>
                  <a:srgbClr val="C00000"/>
                </a:solidFill>
              </a:rPr>
              <a:t>IL Metodo Litigare bene</a:t>
            </a:r>
            <a:endParaRPr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Libre Franklin"/>
              <a:buNone/>
            </a:pPr>
            <a:r>
              <a:rPr lang="it-IT" dirty="0">
                <a:solidFill>
                  <a:srgbClr val="C00000"/>
                </a:solidFill>
              </a:rPr>
              <a:t>IL Metodo Litigare bene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1"/>
          </p:nvPr>
        </p:nvSpPr>
        <p:spPr>
          <a:xfrm>
            <a:off x="0" y="1285860"/>
            <a:ext cx="8686800" cy="528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ctr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endParaRPr/>
          </a:p>
          <a:p>
            <a:pPr marL="273050" lvl="0" indent="0" algn="just" rtl="0">
              <a:spcBef>
                <a:spcPts val="580"/>
              </a:spcBef>
              <a:spcAft>
                <a:spcPts val="0"/>
              </a:spcAft>
              <a:buSzPts val="2210"/>
              <a:buFont typeface="Wingdings" pitchFamily="2" charset="2"/>
              <a:buChar char="Ø"/>
            </a:pPr>
            <a:r>
              <a:rPr lang="it-IT" dirty="0" smtClean="0"/>
              <a:t>Si cambiano le regole</a:t>
            </a:r>
          </a:p>
          <a:p>
            <a:pPr marL="273050" lvl="0" indent="0" algn="just" rtl="0">
              <a:spcBef>
                <a:spcPts val="580"/>
              </a:spcBef>
              <a:spcAft>
                <a:spcPts val="0"/>
              </a:spcAft>
              <a:buSzPts val="2210"/>
              <a:buFont typeface="Wingdings" pitchFamily="2" charset="2"/>
              <a:buChar char="Ø"/>
            </a:pPr>
            <a:r>
              <a:rPr lang="it-IT" dirty="0" smtClean="0"/>
              <a:t>Non si cerca il colpevole</a:t>
            </a:r>
          </a:p>
          <a:p>
            <a:pPr marL="273050" lvl="0" indent="0" algn="just" rtl="0">
              <a:spcBef>
                <a:spcPts val="580"/>
              </a:spcBef>
              <a:spcAft>
                <a:spcPts val="0"/>
              </a:spcAft>
              <a:buSzPts val="2210"/>
              <a:buFont typeface="Wingdings" pitchFamily="2" charset="2"/>
              <a:buChar char="Ø"/>
            </a:pPr>
            <a:r>
              <a:rPr lang="it-IT" dirty="0" smtClean="0"/>
              <a:t>Restituisce ai bambini la libertà di litigare</a:t>
            </a:r>
          </a:p>
          <a:p>
            <a:pPr marL="273050" lvl="0" indent="0" algn="just" rtl="0">
              <a:spcBef>
                <a:spcPts val="580"/>
              </a:spcBef>
              <a:spcAft>
                <a:spcPts val="0"/>
              </a:spcAft>
              <a:buSzPts val="2210"/>
              <a:buFont typeface="Wingdings" pitchFamily="2" charset="2"/>
              <a:buChar char="Ø"/>
            </a:pPr>
            <a:r>
              <a:rPr lang="it-IT" dirty="0" smtClean="0"/>
              <a:t>Permette di costruirsi una soggettività che include gli altri e i legami con gli altri</a:t>
            </a:r>
          </a:p>
          <a:p>
            <a:pPr marL="273050" lvl="0" indent="0" algn="just" rtl="0">
              <a:spcBef>
                <a:spcPts val="580"/>
              </a:spcBef>
              <a:spcAft>
                <a:spcPts val="0"/>
              </a:spcAft>
              <a:buSzPts val="2210"/>
              <a:buFont typeface="Wingdings" pitchFamily="2" charset="2"/>
              <a:buChar char="Ø"/>
            </a:pPr>
            <a:r>
              <a:rPr lang="it-IT" dirty="0" smtClean="0"/>
              <a:t>In un’esperienza di limite e di autoregolazione</a:t>
            </a:r>
          </a:p>
          <a:p>
            <a:pPr marL="273050" lvl="0" indent="0" algn="just" rtl="0">
              <a:spcBef>
                <a:spcPts val="580"/>
              </a:spcBef>
              <a:spcAft>
                <a:spcPts val="0"/>
              </a:spcAft>
              <a:buSzPts val="2210"/>
              <a:buFont typeface="Wingdings" pitchFamily="2" charset="2"/>
              <a:buChar char="Ø"/>
            </a:pPr>
            <a:endParaRPr lang="it-IT" dirty="0" smtClean="0"/>
          </a:p>
          <a:p>
            <a:pPr marL="273050" lvl="0" indent="0" algn="just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 lang="it-IT" dirty="0" smtClean="0"/>
          </a:p>
          <a:p>
            <a:pPr marL="273050" lvl="0" indent="0" algn="just" rtl="0">
              <a:spcBef>
                <a:spcPts val="580"/>
              </a:spcBef>
              <a:spcAft>
                <a:spcPts val="0"/>
              </a:spcAft>
              <a:buSzPts val="2210"/>
              <a:buFont typeface="Wingdings" pitchFamily="2" charset="2"/>
              <a:buChar char="Ø"/>
            </a:pPr>
            <a:endParaRPr lang="it-IT" dirty="0" smtClean="0"/>
          </a:p>
          <a:p>
            <a:pPr marL="273050" lvl="0" indent="0" algn="just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 lang="it-IT" dirty="0" smtClean="0"/>
          </a:p>
          <a:p>
            <a:pPr marL="273050" lvl="0" indent="0" algn="just" rtl="0">
              <a:spcBef>
                <a:spcPts val="580"/>
              </a:spcBef>
              <a:spcAft>
                <a:spcPts val="0"/>
              </a:spcAft>
              <a:buSzPts val="2210"/>
              <a:buFont typeface="Wingdings" pitchFamily="2" charset="2"/>
              <a:buChar char="Ø"/>
            </a:pPr>
            <a:endParaRPr lang="it-IT" dirty="0" smtClean="0"/>
          </a:p>
          <a:p>
            <a:pPr marL="273050" lvl="0" indent="0" algn="just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o">
  <a:themeElements>
    <a:clrScheme name="Universo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373</Words>
  <PresentationFormat>Presentazione su schermo (4:3)</PresentationFormat>
  <Paragraphs>65</Paragraphs>
  <Slides>24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0" baseType="lpstr">
      <vt:lpstr>Arial</vt:lpstr>
      <vt:lpstr>Libre Baskerville</vt:lpstr>
      <vt:lpstr>Noto Sans Symbols</vt:lpstr>
      <vt:lpstr>Libre Franklin</vt:lpstr>
      <vt:lpstr>Wingdings</vt:lpstr>
      <vt:lpstr>Universo</vt:lpstr>
      <vt:lpstr>IL  CONFLICT CORNER appunti di un’esperienza con gli alunni  </vt:lpstr>
      <vt:lpstr>Diapositiva 2</vt:lpstr>
      <vt:lpstr>LE EMOZIONI</vt:lpstr>
      <vt:lpstr>Diapositiva 4</vt:lpstr>
      <vt:lpstr>Cosa possiamo fare?</vt:lpstr>
      <vt:lpstr>Diapositiva 6</vt:lpstr>
      <vt:lpstr>Diapositiva 7</vt:lpstr>
      <vt:lpstr>IL Metodo Litigare bene</vt:lpstr>
      <vt:lpstr>IL Metodo Litigare bene</vt:lpstr>
      <vt:lpstr>IL Metodo Litigare bene</vt:lpstr>
      <vt:lpstr>IL Metodo Litigare bene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IL  CONFLICT CORNER appunti di un’esperienza con gli alunni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 CONFLICT CORNER appunti di un’esperienza con gli alunni  </dc:title>
  <dc:creator>HP</dc:creator>
  <cp:lastModifiedBy>HP</cp:lastModifiedBy>
  <cp:revision>8</cp:revision>
  <dcterms:created xsi:type="dcterms:W3CDTF">2019-10-06T16:57:04Z</dcterms:created>
  <dcterms:modified xsi:type="dcterms:W3CDTF">2019-11-04T16:45:35Z</dcterms:modified>
</cp:coreProperties>
</file>