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624"/>
  </p:normalViewPr>
  <p:slideViewPr>
    <p:cSldViewPr snapToGrid="0" snapToObjects="1">
      <p:cViewPr varScale="1">
        <p:scale>
          <a:sx n="84" d="100"/>
          <a:sy n="84" d="100"/>
        </p:scale>
        <p:origin x="200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723DBA-6FA6-C149-BE0B-A6078222C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37CD85-8F8B-A04A-B963-BF6FF9C8B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EB3F9B-6EDC-E943-A843-EF56A8FC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B62A3F-6314-764A-B284-2B0FE1CF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7E274B-30BB-8F49-A346-3C880C19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25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325EC-8DA9-C94D-89FC-A040CD0E0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1C6116-CD7C-874E-8EBD-05A2EAA35D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A9CA54-1D03-2E46-BFA1-39A6B972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211E2B-D813-904D-97EF-98C76C17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A99CC5-0966-3D44-876F-0D099ED6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77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B01FD6-11F7-7041-977C-926BBFA38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644213-9EC2-BC49-9DAD-8C297F43C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5C0E9A-54D1-EC46-81F7-7B965A89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CF9DEE-5E89-7443-B939-68804B62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A4AE41-6D6C-494D-929F-5296A5CF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19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7099BF-4378-EA49-BE69-491FF9F2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9F2384-914F-B44B-8DD0-7719E03FD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644574-B86D-A049-9A21-0D433B0B1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CDFDCF-FBD0-0E41-9CA9-AC02F7CC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075256-2884-9B40-BA9A-94BC7CC8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06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9C013-023A-A941-9BA1-96FD91BA6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7F90F3-98E1-C74A-87FA-EA7C30537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6B5CC7-2731-BB44-803D-78983661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5F514D-F78C-0441-B674-9565CEB1C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117036-7791-F94B-8E38-B0DD0F97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43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2997F1-5E54-F549-B3FF-357D7BC73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16BF26-F7F6-FC48-9B2F-5C4E75EDE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E586EB-83F4-5442-91BA-790CF5AB9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6F059B-7B39-C74C-A7C0-5694C172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15171B-E8AA-2847-BB3F-E7496660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49A4A4-1BF1-284E-8575-A7F12222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23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6F8E7E-FE51-7541-8C21-0B2A51DA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506602-7E80-6145-BE8F-697ADE5EF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B3BC90-D68B-4D45-BEE2-C3D0FFA2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40C515-37F2-5C48-8F0B-F0C47524D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4DD41C0-EABE-2F44-A17B-3FBE2A443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28ACC5-CC27-1941-A116-DB9411FF7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15091F3-AB07-C144-9741-2B245C2B3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4CB050-808C-E749-BDB6-F9DD4A50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05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B09A6-BBFE-684C-A11B-36F9FF6F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8FADD6-1276-4848-9ECB-86A15252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7D74C8-1BBE-6040-AE0C-EC63745A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45FFDD-03FE-7B45-A88F-EB41B893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61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BA4289-1D2E-B342-8B92-413A97B7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ACC0782-CAD1-3341-9A2E-ADCBB1CA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AD3188-C778-174D-9064-CC737C553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63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CDA5EA-E947-DC48-BF47-C06010D9F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2A8E7A-2AB2-9345-A993-97DAA0DA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2CF35D-F627-AB48-8673-BAEE8CA1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162281-D72E-1747-ACCE-7BB42951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92A0BB-D372-F14C-A9A3-12E3E19F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465A4A-FCA7-8D41-B9B9-FBB28DAB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15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A95E91-7613-5D42-BC73-517E5F4F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CDDD8C-FADE-5744-AD0F-6FED7E00D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C4D13A-4254-3642-8313-AD05C5E41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7D6E64-3631-A046-BD26-107895DBB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708ABB-826F-2F45-AB90-63B6EADEC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94F2BE-CD48-5E44-893A-DF801B713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66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1EB08C2-0DB4-9941-990B-719CCA43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098E73-ADD4-2743-A35D-334915BDE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BD7898-7C8B-D44F-B163-A04775B2F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433E-C8B2-DE42-8353-61480FAAA6B6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A1791C-E137-304F-A296-A6DCEAA84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7263FC-6902-EE4C-A372-4E6D04874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C3444-223D-B044-85C8-53E98CE1F8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56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253332A-8FEF-1240-A694-F95C5711A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6000"/>
          </a:blip>
          <a:srcRect t="34536" r="-1" b="13660"/>
          <a:stretch/>
        </p:blipFill>
        <p:spPr>
          <a:xfrm>
            <a:off x="1357312" y="378618"/>
            <a:ext cx="8729663" cy="6100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B70D65-C2B4-1840-A408-347A796706FC}"/>
              </a:ext>
            </a:extLst>
          </p:cNvPr>
          <p:cNvSpPr txBox="1"/>
          <p:nvPr/>
        </p:nvSpPr>
        <p:spPr>
          <a:xfrm>
            <a:off x="1728788" y="642938"/>
            <a:ext cx="895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ISTITUTO COMPRENSIVO FRATELLI BANDIERA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E3AE88-AE48-2A45-8F21-4E4797FA497B}"/>
              </a:ext>
            </a:extLst>
          </p:cNvPr>
          <p:cNvSpPr txBox="1"/>
          <p:nvPr/>
        </p:nvSpPr>
        <p:spPr>
          <a:xfrm>
            <a:off x="1085850" y="1557338"/>
            <a:ext cx="1085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SERVIZIO DI </a:t>
            </a:r>
            <a:r>
              <a:rPr lang="it-IT" sz="2800" b="1" dirty="0"/>
              <a:t>TUTELA SALUTE MENTALE E RIABILTAZIONE ETA’ EVOLUTIVA (TSMREE</a:t>
            </a:r>
            <a:r>
              <a:rPr lang="it-IT" sz="2800" dirty="0"/>
              <a:t>) ASL 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496D5F-7D59-5342-8724-FDFE4B5D9376}"/>
              </a:ext>
            </a:extLst>
          </p:cNvPr>
          <p:cNvSpPr txBox="1"/>
          <p:nvPr/>
        </p:nvSpPr>
        <p:spPr>
          <a:xfrm>
            <a:off x="1328738" y="2928938"/>
            <a:ext cx="93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PROGETTO </a:t>
            </a:r>
          </a:p>
          <a:p>
            <a:pPr algn="ctr"/>
            <a:r>
              <a:rPr lang="it-IT" sz="2400" b="1" i="1" dirty="0"/>
              <a:t>ART</a:t>
            </a:r>
            <a:r>
              <a:rPr lang="it-IT" sz="2000" b="1" i="1" dirty="0"/>
              <a:t>ISTICA</a:t>
            </a:r>
            <a:r>
              <a:rPr lang="it-IT" sz="2400" b="1" i="1" dirty="0"/>
              <a:t>MENTE IN Movimento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326246-D8D1-7A4B-AE86-15FD4DC76522}"/>
              </a:ext>
            </a:extLst>
          </p:cNvPr>
          <p:cNvSpPr txBox="1"/>
          <p:nvPr/>
        </p:nvSpPr>
        <p:spPr>
          <a:xfrm>
            <a:off x="1843088" y="4229100"/>
            <a:ext cx="821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PERCORSO EDUCATIVO E RELAZIONALE SULLA TEMATICA DEL BULLISMO COME ESPRESSIONE DI DISAGIO</a:t>
            </a:r>
          </a:p>
        </p:txBody>
      </p:sp>
    </p:spTree>
    <p:extLst>
      <p:ext uri="{BB962C8B-B14F-4D97-AF65-F5344CB8AC3E}">
        <p14:creationId xmlns:p14="http://schemas.microsoft.com/office/powerpoint/2010/main" val="328533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2C0E61-9524-8444-AFF6-5792491CBB0F}"/>
              </a:ext>
            </a:extLst>
          </p:cNvPr>
          <p:cNvSpPr txBox="1"/>
          <p:nvPr/>
        </p:nvSpPr>
        <p:spPr>
          <a:xfrm>
            <a:off x="2021305" y="1540042"/>
            <a:ext cx="80130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ALCUNI ESEMPI DI LETTURA DEL PERCORSO DI ARTETERAPIA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PROPOSTI DALLA DOTT.SSA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TIZIANA DELLA PORTA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TSMREE II</a:t>
            </a:r>
          </a:p>
        </p:txBody>
      </p:sp>
    </p:spTree>
    <p:extLst>
      <p:ext uri="{BB962C8B-B14F-4D97-AF65-F5344CB8AC3E}">
        <p14:creationId xmlns:p14="http://schemas.microsoft.com/office/powerpoint/2010/main" val="12254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AD8BF2-2C5B-0E46-B73B-8ACC4044E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91" y="200024"/>
            <a:ext cx="5146717" cy="622935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21B561-635E-974A-810C-8D1FA393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279" y="200024"/>
            <a:ext cx="5146717" cy="63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21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770E17-C4E3-E24B-9EDD-6E1EB4A09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285750"/>
            <a:ext cx="5146717" cy="5943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883605-A278-8346-A3CB-7254FFD9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36948"/>
            <a:ext cx="4568845" cy="60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5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6824A4-181F-A144-B791-11B0A5FC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35" y="340583"/>
            <a:ext cx="4635522" cy="61768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7C1E7A-B3B2-F34E-9C09-C5AC07DE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80" y="340583"/>
            <a:ext cx="4761658" cy="6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37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5E9D72-8805-9442-A9EE-A377D2EB8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4" y="275024"/>
            <a:ext cx="4697433" cy="62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FEF325-97DB-E64B-B1B0-3C39CC58C723}"/>
              </a:ext>
            </a:extLst>
          </p:cNvPr>
          <p:cNvSpPr txBox="1"/>
          <p:nvPr/>
        </p:nvSpPr>
        <p:spPr>
          <a:xfrm>
            <a:off x="1914525" y="571500"/>
            <a:ext cx="730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SCOPO DEL PROGETTO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69EBA2-BA31-8942-8F75-795ADDFF18A0}"/>
              </a:ext>
            </a:extLst>
          </p:cNvPr>
          <p:cNvSpPr txBox="1"/>
          <p:nvPr/>
        </p:nvSpPr>
        <p:spPr>
          <a:xfrm>
            <a:off x="1443038" y="1285875"/>
            <a:ext cx="878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PREVENIRE E INDIVIDUARE EPISODI DI PREPOTENZA E VITTIMISMO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CBC77F-0210-D74D-837D-3B73610C8390}"/>
              </a:ext>
            </a:extLst>
          </p:cNvPr>
          <p:cNvSpPr txBox="1"/>
          <p:nvPr/>
        </p:nvSpPr>
        <p:spPr>
          <a:xfrm>
            <a:off x="1643063" y="2071688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PROMUOVERE  IL BENESSERE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6CFBAB-96A0-8B46-B65E-5898A3D3CD4A}"/>
              </a:ext>
            </a:extLst>
          </p:cNvPr>
          <p:cNvSpPr txBox="1"/>
          <p:nvPr/>
        </p:nvSpPr>
        <p:spPr>
          <a:xfrm>
            <a:off x="2400300" y="2714625"/>
            <a:ext cx="664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PREVENIRE COMPORTAMENTI A RISCHIO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AUTO ED ETERO AGGRESSIVITA’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DISAGIO SCOLASTICO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DISPERSIONE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936720-4488-D548-8D8A-1720AA181B30}"/>
              </a:ext>
            </a:extLst>
          </p:cNvPr>
          <p:cNvSpPr txBox="1"/>
          <p:nvPr/>
        </p:nvSpPr>
        <p:spPr>
          <a:xfrm>
            <a:off x="1643063" y="4186238"/>
            <a:ext cx="961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POTENZIARE LA GESTIONE POSITIVA DELLE RELAZIONI TRA COETANEI ALL’INTERNO DELLA CLASSE</a:t>
            </a:r>
          </a:p>
        </p:txBody>
      </p:sp>
    </p:spTree>
    <p:extLst>
      <p:ext uri="{BB962C8B-B14F-4D97-AF65-F5344CB8AC3E}">
        <p14:creationId xmlns:p14="http://schemas.microsoft.com/office/powerpoint/2010/main" val="23413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41AA63-3584-394B-BC90-15C464FFDCD2}"/>
              </a:ext>
            </a:extLst>
          </p:cNvPr>
          <p:cNvSpPr txBox="1"/>
          <p:nvPr/>
        </p:nvSpPr>
        <p:spPr>
          <a:xfrm>
            <a:off x="2686050" y="685800"/>
            <a:ext cx="655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RIFERIMENTI NORMATIVI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3CC3C9-DC71-D647-B639-AB2E2260184D}"/>
              </a:ext>
            </a:extLst>
          </p:cNvPr>
          <p:cNvSpPr txBox="1"/>
          <p:nvPr/>
        </p:nvSpPr>
        <p:spPr>
          <a:xfrm>
            <a:off x="1585914" y="1771650"/>
            <a:ext cx="898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dirty="0"/>
              <a:t>C.M. 257/94 ( programmi di prevenzione e recupero della dispersione scolastica e degli insuccessi educativi)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E1C18D-3CBB-6B41-86E3-BDFC3EA8CCB6}"/>
              </a:ext>
            </a:extLst>
          </p:cNvPr>
          <p:cNvSpPr txBox="1"/>
          <p:nvPr/>
        </p:nvSpPr>
        <p:spPr>
          <a:xfrm>
            <a:off x="1595437" y="3241119"/>
            <a:ext cx="882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dirty="0"/>
              <a:t>L.2017/71 ( contrasto del </a:t>
            </a:r>
            <a:r>
              <a:rPr lang="it-IT" sz="2400" dirty="0" err="1"/>
              <a:t>cyberbullismo</a:t>
            </a:r>
            <a:r>
              <a:rPr lang="it-IT" sz="2400" dirty="0"/>
              <a:t> con azioni a carattere preventivo)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B19743-51D6-0D4E-8834-277DF0F3B4C0}"/>
              </a:ext>
            </a:extLst>
          </p:cNvPr>
          <p:cNvSpPr/>
          <p:nvPr/>
        </p:nvSpPr>
        <p:spPr>
          <a:xfrm>
            <a:off x="1595437" y="5060095"/>
            <a:ext cx="8348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sz="2400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PTOF ( potenziamento inclusione scolastica con supporto e collaborazione dei servizi territoriali)</a:t>
            </a:r>
          </a:p>
        </p:txBody>
      </p:sp>
    </p:spTree>
    <p:extLst>
      <p:ext uri="{BB962C8B-B14F-4D97-AF65-F5344CB8AC3E}">
        <p14:creationId xmlns:p14="http://schemas.microsoft.com/office/powerpoint/2010/main" val="59634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14197C-7B7C-8E48-BF54-5C5339A59F2E}"/>
              </a:ext>
            </a:extLst>
          </p:cNvPr>
          <p:cNvSpPr txBox="1"/>
          <p:nvPr/>
        </p:nvSpPr>
        <p:spPr>
          <a:xfrm>
            <a:off x="3900488" y="628650"/>
            <a:ext cx="492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FINALITA’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A4BB64-08C1-3D4F-B13C-86563F684C8C}"/>
              </a:ext>
            </a:extLst>
          </p:cNvPr>
          <p:cNvSpPr txBox="1"/>
          <p:nvPr/>
        </p:nvSpPr>
        <p:spPr>
          <a:xfrm>
            <a:off x="1602581" y="1639225"/>
            <a:ext cx="898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000" dirty="0"/>
              <a:t>Supportare i docenti nella prevenzione e nell’identificazione dei casi, fornire strategie di gestione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7E0F97-8836-524F-98F5-1FF821FAB191}"/>
              </a:ext>
            </a:extLst>
          </p:cNvPr>
          <p:cNvSpPr txBox="1"/>
          <p:nvPr/>
        </p:nvSpPr>
        <p:spPr>
          <a:xfrm>
            <a:off x="1500189" y="2857119"/>
            <a:ext cx="8786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dirty="0"/>
              <a:t>Individuare situazioni che necessitano della presa in carico del SSN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A72705-D19C-F941-AFFA-C39F9BEC7BA0}"/>
              </a:ext>
            </a:extLst>
          </p:cNvPr>
          <p:cNvSpPr txBox="1"/>
          <p:nvPr/>
        </p:nvSpPr>
        <p:spPr>
          <a:xfrm>
            <a:off x="1757363" y="4086225"/>
            <a:ext cx="8529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000" dirty="0"/>
              <a:t>Favorire l’integrazione fra i servizi (TSMREE, scuola e genitori)</a:t>
            </a:r>
          </a:p>
        </p:txBody>
      </p:sp>
    </p:spTree>
    <p:extLst>
      <p:ext uri="{BB962C8B-B14F-4D97-AF65-F5344CB8AC3E}">
        <p14:creationId xmlns:p14="http://schemas.microsoft.com/office/powerpoint/2010/main" val="8721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B4AEF7-FBB2-F546-91A8-5855FE6771F8}"/>
              </a:ext>
            </a:extLst>
          </p:cNvPr>
          <p:cNvSpPr txBox="1"/>
          <p:nvPr/>
        </p:nvSpPr>
        <p:spPr>
          <a:xfrm>
            <a:off x="3071813" y="41433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OBIETTIVI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4DF5DB-D248-DA47-AC80-8C411E6754EE}"/>
              </a:ext>
            </a:extLst>
          </p:cNvPr>
          <p:cNvSpPr txBox="1"/>
          <p:nvPr/>
        </p:nvSpPr>
        <p:spPr>
          <a:xfrm>
            <a:off x="1502569" y="1104603"/>
            <a:ext cx="918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b="1" u="sng" dirty="0"/>
              <a:t>Identificare, pianificare e promuovere</a:t>
            </a:r>
            <a:r>
              <a:rPr lang="it-IT" dirty="0"/>
              <a:t> strategie di intervento, di contrasto al fenomeno del bullismo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26FC76-BF98-874D-AD41-7B593366EE22}"/>
              </a:ext>
            </a:extLst>
          </p:cNvPr>
          <p:cNvSpPr txBox="1"/>
          <p:nvPr/>
        </p:nvSpPr>
        <p:spPr>
          <a:xfrm>
            <a:off x="1502569" y="2028825"/>
            <a:ext cx="862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Prevenire</a:t>
            </a:r>
            <a:r>
              <a:rPr lang="it-IT" dirty="0"/>
              <a:t> il fenomeno mediante il miglioramento della stima di sé e degli altri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077BA3-1B88-064D-8042-2166AEAEF56C}"/>
              </a:ext>
            </a:extLst>
          </p:cNvPr>
          <p:cNvSpPr txBox="1"/>
          <p:nvPr/>
        </p:nvSpPr>
        <p:spPr>
          <a:xfrm>
            <a:off x="1502569" y="2614613"/>
            <a:ext cx="862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Indurre a </a:t>
            </a:r>
            <a:r>
              <a:rPr lang="it-IT"/>
              <a:t>comportamenti responsabili </a:t>
            </a:r>
            <a:r>
              <a:rPr lang="it-IT" dirty="0"/>
              <a:t>e consapevoli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2B0915-11B0-9641-AF41-A1734CE95030}"/>
              </a:ext>
            </a:extLst>
          </p:cNvPr>
          <p:cNvSpPr txBox="1"/>
          <p:nvPr/>
        </p:nvSpPr>
        <p:spPr>
          <a:xfrm>
            <a:off x="1502569" y="3271838"/>
            <a:ext cx="895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Migliorare le capacità comunicative e di empatia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11E5FF-39BA-504E-991E-E9E1484E2517}"/>
              </a:ext>
            </a:extLst>
          </p:cNvPr>
          <p:cNvSpPr txBox="1"/>
          <p:nvPr/>
        </p:nvSpPr>
        <p:spPr>
          <a:xfrm>
            <a:off x="1502569" y="3914775"/>
            <a:ext cx="862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Promuovere la partecipazione scolastica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F0CFEC-D95F-034A-927C-4A2C952C8346}"/>
              </a:ext>
            </a:extLst>
          </p:cNvPr>
          <p:cNvSpPr txBox="1"/>
          <p:nvPr/>
        </p:nvSpPr>
        <p:spPr>
          <a:xfrm>
            <a:off x="1502569" y="4572000"/>
            <a:ext cx="709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Sviluppare competenze e potenzialità negli adolescenti che hanno particolari difficoltà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31F8803-6C71-E641-9ACC-C50EAB30044B}"/>
              </a:ext>
            </a:extLst>
          </p:cNvPr>
          <p:cNvSpPr txBox="1"/>
          <p:nvPr/>
        </p:nvSpPr>
        <p:spPr>
          <a:xfrm>
            <a:off x="1502570" y="5472113"/>
            <a:ext cx="7512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Sviluppare il senso di appartenenza e di fiducia verso la comunità</a:t>
            </a:r>
          </a:p>
          <a:p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419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2386C5-3092-9C43-ACC8-2174C6A5FC90}"/>
              </a:ext>
            </a:extLst>
          </p:cNvPr>
          <p:cNvSpPr txBox="1"/>
          <p:nvPr/>
        </p:nvSpPr>
        <p:spPr>
          <a:xfrm>
            <a:off x="2171699" y="357188"/>
            <a:ext cx="810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MODALITA’ DI INTERVENTO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5791581-2A31-5541-951E-4D9C538D110C}"/>
              </a:ext>
            </a:extLst>
          </p:cNvPr>
          <p:cNvSpPr txBox="1"/>
          <p:nvPr/>
        </p:nvSpPr>
        <p:spPr>
          <a:xfrm>
            <a:off x="1088232" y="3755464"/>
            <a:ext cx="3346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dirty="0"/>
              <a:t>Giochi di rispecchiamento e di ruolo coadiuvati dall’utilizzo di grafica, pittura, scultura e scrittura creativa e autobiografica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FADA8D6-5EC7-5147-8BBA-644382654250}"/>
              </a:ext>
            </a:extLst>
          </p:cNvPr>
          <p:cNvSpPr txBox="1"/>
          <p:nvPr/>
        </p:nvSpPr>
        <p:spPr>
          <a:xfrm>
            <a:off x="8514157" y="3441139"/>
            <a:ext cx="28003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2400" dirty="0"/>
              <a:t>Incontro con i docenti per la restituzione delle informazioni circa le dinamiche di gruppo e le necessarie strategie di intervento</a:t>
            </a:r>
          </a:p>
          <a:p>
            <a:r>
              <a:rPr lang="it-IT" dirty="0"/>
              <a:t> 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3044318-4B4A-F748-8027-22658043F6BA}"/>
              </a:ext>
            </a:extLst>
          </p:cNvPr>
          <p:cNvSpPr txBox="1"/>
          <p:nvPr/>
        </p:nvSpPr>
        <p:spPr>
          <a:xfrm>
            <a:off x="1088232" y="1431086"/>
            <a:ext cx="2400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Colloqui con i docenti per impostare le attività laboratoriali</a:t>
            </a:r>
            <a:r>
              <a:rPr lang="it-IT" sz="2400" dirty="0">
                <a:effectLst/>
              </a:rPr>
              <a:t> </a:t>
            </a:r>
            <a:endParaRPr lang="it-IT" sz="24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55968F1-B5F5-7640-809C-70921850C759}"/>
              </a:ext>
            </a:extLst>
          </p:cNvPr>
          <p:cNvSpPr txBox="1"/>
          <p:nvPr/>
        </p:nvSpPr>
        <p:spPr>
          <a:xfrm>
            <a:off x="8978501" y="1779327"/>
            <a:ext cx="1871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Creazione dello spazio laboratoriale</a:t>
            </a:r>
          </a:p>
        </p:txBody>
      </p:sp>
    </p:spTree>
    <p:extLst>
      <p:ext uri="{BB962C8B-B14F-4D97-AF65-F5344CB8AC3E}">
        <p14:creationId xmlns:p14="http://schemas.microsoft.com/office/powerpoint/2010/main" val="40843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C3C2AD-3064-AB48-B454-7F8B06CCBD11}"/>
              </a:ext>
            </a:extLst>
          </p:cNvPr>
          <p:cNvSpPr txBox="1"/>
          <p:nvPr/>
        </p:nvSpPr>
        <p:spPr>
          <a:xfrm>
            <a:off x="1143000" y="657225"/>
            <a:ext cx="4271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OPERATORI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000" dirty="0"/>
              <a:t>EDUCATRICE PROFESSIONALE</a:t>
            </a:r>
          </a:p>
          <a:p>
            <a:pPr algn="ctr"/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PSICOLOGA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822433-1D70-8844-8AD9-747F8C8750D1}"/>
              </a:ext>
            </a:extLst>
          </p:cNvPr>
          <p:cNvSpPr txBox="1"/>
          <p:nvPr/>
        </p:nvSpPr>
        <p:spPr>
          <a:xfrm>
            <a:off x="6815138" y="657225"/>
            <a:ext cx="4100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DESTINATARI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000" dirty="0"/>
              <a:t>ALUNNI SCUOLA SECONDARIA DI PRIMO GRADO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62BE6A-5FB4-3342-9B90-6B9A9F18D546}"/>
              </a:ext>
            </a:extLst>
          </p:cNvPr>
          <p:cNvSpPr txBox="1"/>
          <p:nvPr/>
        </p:nvSpPr>
        <p:spPr>
          <a:xfrm>
            <a:off x="4143375" y="2686050"/>
            <a:ext cx="4529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DOCENTI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000" dirty="0"/>
              <a:t>TUTTI I DOCENTI DELLE CLASSI COINVOLTE</a:t>
            </a:r>
          </a:p>
        </p:txBody>
      </p:sp>
    </p:spTree>
    <p:extLst>
      <p:ext uri="{BB962C8B-B14F-4D97-AF65-F5344CB8AC3E}">
        <p14:creationId xmlns:p14="http://schemas.microsoft.com/office/powerpoint/2010/main" val="6593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BFE57A-B672-2B4C-8A75-78023EE72BD9}"/>
              </a:ext>
            </a:extLst>
          </p:cNvPr>
          <p:cNvSpPr txBox="1"/>
          <p:nvPr/>
        </p:nvSpPr>
        <p:spPr>
          <a:xfrm>
            <a:off x="3386138" y="500063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TEMPI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459E8C-DE66-714C-9A09-4EFAEADA074D}"/>
              </a:ext>
            </a:extLst>
          </p:cNvPr>
          <p:cNvSpPr txBox="1"/>
          <p:nvPr/>
        </p:nvSpPr>
        <p:spPr>
          <a:xfrm>
            <a:off x="1343025" y="1385888"/>
            <a:ext cx="97583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OGNI CLASSE SONO PREVISTI: </a:t>
            </a:r>
          </a:p>
          <a:p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5 INCONTRI DI DUE ORE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1 INCONTRO A SETTIMANA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1 ORA A SETTIMANA PER ALLESTIMENTO LABORATORIO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2 ORE A SETTIMANA PER ELABORAZIONE MATERIALE LABORATORIO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dirty="0"/>
          </a:p>
          <a:p>
            <a:pPr marL="285750" indent="-285750">
              <a:buFont typeface="Wingdings" pitchFamily="2" charset="2"/>
              <a:buChar char="ü"/>
            </a:pPr>
            <a:r>
              <a:rPr lang="it-IT" dirty="0"/>
              <a:t>2 ORE DI RESTITUZIONE PER I DOCENTI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77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6C215D-507B-F544-A6A5-D24C4FD9891C}"/>
              </a:ext>
            </a:extLst>
          </p:cNvPr>
          <p:cNvSpPr txBox="1"/>
          <p:nvPr/>
        </p:nvSpPr>
        <p:spPr>
          <a:xfrm>
            <a:off x="3028950" y="400050"/>
            <a:ext cx="628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RISULTATI DEL PROGETTO PILOTA</a:t>
            </a:r>
          </a:p>
          <a:p>
            <a:pPr algn="ctr"/>
            <a:r>
              <a:rPr lang="it-IT" sz="2400" b="1" dirty="0" err="1"/>
              <a:t>a.s.</a:t>
            </a:r>
            <a:r>
              <a:rPr lang="it-IT" sz="2400" b="1" dirty="0"/>
              <a:t> 2018 - 2019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870D51-229E-4A49-B7C0-6A99EA46994A}"/>
              </a:ext>
            </a:extLst>
          </p:cNvPr>
          <p:cNvSpPr txBox="1"/>
          <p:nvPr/>
        </p:nvSpPr>
        <p:spPr>
          <a:xfrm>
            <a:off x="1157288" y="2057400"/>
            <a:ext cx="930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ALUNNI HANNO IMPARATO A RICONOSCERE I COMPORTAMENTI DANNOSI PER IL GRUPPO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B1F8AC-ED87-8141-ABF3-380A5EC4E3CF}"/>
              </a:ext>
            </a:extLst>
          </p:cNvPr>
          <p:cNvSpPr txBox="1"/>
          <p:nvPr/>
        </p:nvSpPr>
        <p:spPr>
          <a:xfrm>
            <a:off x="1157289" y="2888397"/>
            <a:ext cx="8901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SONO STATE INDIVIDUATE SITUAZIONI PARTICOLARI CHE NECESSITAVANO DI INTERVENTI DA PARTE DEGLI OPERATORI ASL.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E2FE9D-2FE1-9C49-B4C9-9ED24C57939D}"/>
              </a:ext>
            </a:extLst>
          </p:cNvPr>
          <p:cNvSpPr txBox="1"/>
          <p:nvPr/>
        </p:nvSpPr>
        <p:spPr>
          <a:xfrm>
            <a:off x="1157288" y="3671888"/>
            <a:ext cx="930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SONO STATE CONTATTATE LE FAMIGLIE DEGLI ALUNNI BISOGNOSI DI PARTICOLARE ATTENZIONE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CDF919-6B2D-554C-9DE2-0543E598707B}"/>
              </a:ext>
            </a:extLst>
          </p:cNvPr>
          <p:cNvSpPr txBox="1"/>
          <p:nvPr/>
        </p:nvSpPr>
        <p:spPr>
          <a:xfrm>
            <a:off x="1157288" y="4314825"/>
            <a:ext cx="930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DOCENTI HANNO AVUTO A DISPOSIZIONE INFORMAZIONI E STRUMENTI PER INTERVENTI SUL GRUPPO E/O SUI SINGOLI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416C4D-B294-2246-BBD6-8C72C5F348B0}"/>
              </a:ext>
            </a:extLst>
          </p:cNvPr>
          <p:cNvSpPr txBox="1"/>
          <p:nvPr/>
        </p:nvSpPr>
        <p:spPr>
          <a:xfrm>
            <a:off x="1157288" y="5272088"/>
            <a:ext cx="8901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DOCENTI COINVOLTI NELLE ATTIVITA’ LABORATORIALI CONDOTTE DA EDUCATRICE PROFESSIONALE E PSICOLOGA HANNO USUFRUITO DI FORMAZIONE IN ITINERE FINALIZZATA ALLA GESTIONE DEI CONFLITTI </a:t>
            </a:r>
          </a:p>
        </p:txBody>
      </p:sp>
    </p:spTree>
    <p:extLst>
      <p:ext uri="{BB962C8B-B14F-4D97-AF65-F5344CB8AC3E}">
        <p14:creationId xmlns:p14="http://schemas.microsoft.com/office/powerpoint/2010/main" val="16141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448</Words>
  <Application>Microsoft Macintosh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balzano.paola@icfratellibandiera.info</dc:creator>
  <cp:lastModifiedBy>balzano.paola@icfratellibandiera.info</cp:lastModifiedBy>
  <cp:revision>23</cp:revision>
  <dcterms:created xsi:type="dcterms:W3CDTF">2019-10-28T19:58:53Z</dcterms:created>
  <dcterms:modified xsi:type="dcterms:W3CDTF">2019-10-29T16:15:01Z</dcterms:modified>
</cp:coreProperties>
</file>