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2" r:id="rId2"/>
    <p:sldId id="274" r:id="rId3"/>
    <p:sldId id="275" r:id="rId4"/>
    <p:sldId id="276" r:id="rId5"/>
    <p:sldId id="278" r:id="rId6"/>
    <p:sldId id="279" r:id="rId7"/>
    <p:sldId id="280" r:id="rId8"/>
    <p:sldId id="256" r:id="rId9"/>
    <p:sldId id="268" r:id="rId10"/>
    <p:sldId id="258" r:id="rId11"/>
    <p:sldId id="259" r:id="rId12"/>
    <p:sldId id="261" r:id="rId13"/>
    <p:sldId id="263" r:id="rId14"/>
    <p:sldId id="264" r:id="rId15"/>
    <p:sldId id="266" r:id="rId16"/>
    <p:sldId id="267" r:id="rId17"/>
    <p:sldId id="269" r:id="rId18"/>
    <p:sldId id="281" r:id="rId19"/>
    <p:sldId id="282" r:id="rId20"/>
    <p:sldId id="283" r:id="rId21"/>
    <p:sldId id="284" r:id="rId22"/>
    <p:sldId id="293" r:id="rId23"/>
    <p:sldId id="294" r:id="rId24"/>
    <p:sldId id="295" r:id="rId25"/>
    <p:sldId id="296" r:id="rId26"/>
    <p:sldId id="297" r:id="rId27"/>
    <p:sldId id="298" r:id="rId28"/>
    <p:sldId id="286" r:id="rId29"/>
    <p:sldId id="299" r:id="rId30"/>
    <p:sldId id="257" r:id="rId31"/>
    <p:sldId id="300" r:id="rId32"/>
    <p:sldId id="288" r:id="rId33"/>
    <p:sldId id="301" r:id="rId34"/>
    <p:sldId id="302" r:id="rId35"/>
    <p:sldId id="290" r:id="rId36"/>
    <p:sldId id="313" r:id="rId37"/>
    <p:sldId id="314" r:id="rId38"/>
    <p:sldId id="315" r:id="rId39"/>
    <p:sldId id="316" r:id="rId40"/>
    <p:sldId id="31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565" autoAdjust="0"/>
  </p:normalViewPr>
  <p:slideViewPr>
    <p:cSldViewPr snapToGrid="0" snapToObjects="1">
      <p:cViewPr>
        <p:scale>
          <a:sx n="59" d="100"/>
          <a:sy n="59" d="100"/>
        </p:scale>
        <p:origin x="-749" y="-24"/>
      </p:cViewPr>
      <p:guideLst>
        <p:guide orient="horz" pos="2183"/>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02079D-2C65-4BB2-B3C0-E97F7B2CA3B8}" type="datetimeFigureOut">
              <a:rPr lang="it-IT" smtClean="0"/>
              <a:t>21/11/2017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604ABD-0778-4159-AFA6-1E67C16CF2E3}" type="slidenum">
              <a:rPr lang="it-IT" smtClean="0"/>
              <a:t>‹N›</a:t>
            </a:fld>
            <a:endParaRPr lang="it-IT"/>
          </a:p>
        </p:txBody>
      </p:sp>
    </p:spTree>
    <p:extLst>
      <p:ext uri="{BB962C8B-B14F-4D97-AF65-F5344CB8AC3E}">
        <p14:creationId xmlns:p14="http://schemas.microsoft.com/office/powerpoint/2010/main" val="3599172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4604ABD-0778-4159-AFA6-1E67C16CF2E3}" type="slidenum">
              <a:rPr lang="it-IT" smtClean="0"/>
              <a:t>8</a:t>
            </a:fld>
            <a:endParaRPr lang="it-IT"/>
          </a:p>
        </p:txBody>
      </p:sp>
    </p:spTree>
    <p:extLst>
      <p:ext uri="{BB962C8B-B14F-4D97-AF65-F5344CB8AC3E}">
        <p14:creationId xmlns:p14="http://schemas.microsoft.com/office/powerpoint/2010/main" val="106843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it-IT" smtClean="0"/>
              <a:t>Fare clic per modificare stile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pPr/>
              <a:t>11/21/2017</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‹N›</a:t>
            </a:fld>
            <a:endParaRPr lang="en-US" dirty="0"/>
          </a:p>
        </p:txBody>
      </p:sp>
      <p:sp>
        <p:nvSpPr>
          <p:cNvPr id="9" name="Footer Placeholder 8"/>
          <p:cNvSpPr>
            <a:spLocks noGrp="1"/>
          </p:cNvSpPr>
          <p:nvPr>
            <p:ph type="ftr" sz="quarter" idx="12"/>
          </p:nvPr>
        </p:nvSpPr>
        <p:spPr/>
        <p:txBody>
          <a:bodyPr/>
          <a:lstStyle/>
          <a:p>
            <a:r>
              <a:rPr lang="en-US" smtClean="0"/>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pPr/>
              <a:t>11/21/2017</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Fare clic per modificare stile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pPr/>
              <a:t>11/21/2017</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pPr/>
              <a:t>11/21/2017</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it-IT" smtClean="0"/>
              <a:t>Fare clic per modificare stile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09CAEA93-55E7-4DA9-90C2-089A26EEFEC4}" type="datetime1">
              <a:rPr lang="en-US" smtClean="0"/>
              <a:pPr/>
              <a:t>11/21/2017</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‹N›</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pPr/>
              <a:t>11/21/2017</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‹N›</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7" name="Date Placeholder 6"/>
          <p:cNvSpPr>
            <a:spLocks noGrp="1"/>
          </p:cNvSpPr>
          <p:nvPr>
            <p:ph type="dt" sz="half" idx="10"/>
          </p:nvPr>
        </p:nvSpPr>
        <p:spPr/>
        <p:txBody>
          <a:bodyPr/>
          <a:lstStyle/>
          <a:p>
            <a:fld id="{F7EAEB24-CE78-465C-A726-91D0868FA48F}" type="datetime1">
              <a:rPr lang="en-US" smtClean="0"/>
              <a:pPr/>
              <a:t>11/21/2017</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‹N›</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pPr/>
              <a:t>11/21/2017</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pPr/>
              <a:t>11/21/2017</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it-IT" smtClean="0"/>
              <a:t>Fare clic per modificare stile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118BBB94-68E6-4675-A946-F1C5994EDBD7}" type="datetime1">
              <a:rPr lang="en-US" smtClean="0"/>
              <a:pPr/>
              <a:t>11/21/2017</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it-IT" smtClean="0"/>
              <a:t>Fare clic per modificare stile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DC3B8377-21E3-4835-B75D-4E2847E2750F}" type="datetime1">
              <a:rPr lang="en-US" smtClean="0"/>
              <a:pPr/>
              <a:t>11/21/2017</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it-IT" smtClean="0"/>
              <a:t>Fare clic per modificare stile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pPr/>
              <a:t>11/21/2017</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‹N›</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microsoft.com/office/2007/relationships/media" Target="../media/media2.wma"/><Relationship Id="rId7" Type="http://schemas.openxmlformats.org/officeDocument/2006/relationships/image" Target="../media/image58.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7.jpeg"/><Relationship Id="rId5" Type="http://schemas.openxmlformats.org/officeDocument/2006/relationships/slideLayout" Target="../slideLayouts/slideLayout2.xml"/><Relationship Id="rId10" Type="http://schemas.openxmlformats.org/officeDocument/2006/relationships/hyperlink" Target="https://en.wikipedia.org/wiki/B%C3%A9ziers" TargetMode="External"/><Relationship Id="rId4" Type="http://schemas.openxmlformats.org/officeDocument/2006/relationships/audio" Target="../media/media2.wma"/><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it.wikipedia.org/wiki/Tragedia_greca" TargetMode="External"/><Relationship Id="rId13" Type="http://schemas.openxmlformats.org/officeDocument/2006/relationships/hyperlink" Target="http://www.theatreolympics2016.pl/en/calendar/trojan-women" TargetMode="External"/><Relationship Id="rId18" Type="http://schemas.openxmlformats.org/officeDocument/2006/relationships/hyperlink" Target="http://www.artext.it/Artext/George-Drivas.html" TargetMode="External"/><Relationship Id="rId3" Type="http://schemas.openxmlformats.org/officeDocument/2006/relationships/hyperlink" Target="https://www.academia.edu/26733360/Lamore_che_uccide_Deianira_nelle_Trachinie_di_Sofocle" TargetMode="External"/><Relationship Id="rId7" Type="http://schemas.openxmlformats.org/officeDocument/2006/relationships/hyperlink" Target="http://www.igiornielenotti.it/?p=7642" TargetMode="External"/><Relationship Id="rId12" Type="http://schemas.openxmlformats.org/officeDocument/2006/relationships/hyperlink" Target="http://www.turindamsreview.unito.it/link/deianira.pdf" TargetMode="External"/><Relationship Id="rId17" Type="http://schemas.openxmlformats.org/officeDocument/2006/relationships/hyperlink" Target="http://videotecapasolini.blogspot.it/2017/05/affabulazione-di-pier-paolo-pasolini.html" TargetMode="External"/><Relationship Id="rId2" Type="http://schemas.openxmlformats.org/officeDocument/2006/relationships/image" Target="../media/image71.jpeg"/><Relationship Id="rId16" Type="http://schemas.openxmlformats.org/officeDocument/2006/relationships/hyperlink" Target="http://www.direttanews24.com/30-anni-la-notte-sigonella-bettino-craxi-si-puo-dire-nella-nostra-storia-lunico-politico-avuto-le-palle-farsi-rispettare/" TargetMode="External"/><Relationship Id="rId1" Type="http://schemas.openxmlformats.org/officeDocument/2006/relationships/slideLayout" Target="../slideLayouts/slideLayout2.xml"/><Relationship Id="rId6" Type="http://schemas.openxmlformats.org/officeDocument/2006/relationships/hyperlink" Target="http://annali.unife.it/lettere/article/viewFile/186/135" TargetMode="External"/><Relationship Id="rId11" Type="http://schemas.openxmlformats.org/officeDocument/2006/relationships/hyperlink" Target="http://www.bossy.it/medea-e-deianira-antiche-donne-moderne.html" TargetMode="External"/><Relationship Id="rId5" Type="http://schemas.openxmlformats.org/officeDocument/2006/relationships/hyperlink" Target="https://www.academia.edu/9736530/Un_mito_antibellicista_a_teatro._Le_Troiane_di_Euripide_e_la_Bearbeitung_di_Franz_Werfel" TargetMode="External"/><Relationship Id="rId15" Type="http://schemas.openxmlformats.org/officeDocument/2006/relationships/hyperlink" Target="http://www.repubblica.it/online/esteri/abbas/sigonella/sigonella.html" TargetMode="External"/><Relationship Id="rId10" Type="http://schemas.openxmlformats.org/officeDocument/2006/relationships/hyperlink" Target="http://www.indafondazione.org/it/le-supplici-di-ovadia-entrano-nel-grande-repertorio-del-teatro-europeo/" TargetMode="External"/><Relationship Id="rId19" Type="http://schemas.openxmlformats.org/officeDocument/2006/relationships/hyperlink" Target="http://genova.repubblica.it/cronaca/2017/03/05/news/migranti_moni_ovadia_sul_palco_di_sori_pezzana_invita_borzani-159775298/?ref=search" TargetMode="External"/><Relationship Id="rId4" Type="http://schemas.openxmlformats.org/officeDocument/2006/relationships/hyperlink" Target="https://www.academia.edu/2436806/Il_divino_nelle_troiane_di_Euripide" TargetMode="External"/><Relationship Id="rId9" Type="http://schemas.openxmlformats.org/officeDocument/2006/relationships/hyperlink" Target="http://www.storico.org/dopoguerra_tormentato/guerra_algeria.html" TargetMode="External"/><Relationship Id="rId14" Type="http://schemas.openxmlformats.org/officeDocument/2006/relationships/hyperlink" Target="file:///C:\Users\Utente\Downloads\n8MUSE_09_2005.pdf"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1.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0.jpeg"/><Relationship Id="rId5" Type="http://schemas.openxmlformats.org/officeDocument/2006/relationships/image" Target="../media/image75.jpeg"/><Relationship Id="rId10" Type="http://schemas.openxmlformats.org/officeDocument/2006/relationships/image" Target="../media/image79.jpeg"/><Relationship Id="rId4" Type="http://schemas.openxmlformats.org/officeDocument/2006/relationships/image" Target="../media/image74.jpeg"/><Relationship Id="rId9" Type="http://schemas.openxmlformats.org/officeDocument/2006/relationships/slide" Target="slide30.xml"/></Relationships>
</file>

<file path=ppt/slides/_rels/slide3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jpeg"/><Relationship Id="rId3" Type="http://schemas.openxmlformats.org/officeDocument/2006/relationships/image" Target="../media/image93.jpeg"/><Relationship Id="rId21" Type="http://schemas.openxmlformats.org/officeDocument/2006/relationships/image" Target="../media/image111.jpeg"/><Relationship Id="rId7" Type="http://schemas.openxmlformats.org/officeDocument/2006/relationships/image" Target="../media/image97.jpeg"/><Relationship Id="rId12" Type="http://schemas.openxmlformats.org/officeDocument/2006/relationships/image" Target="../media/image102.png"/><Relationship Id="rId17" Type="http://schemas.openxmlformats.org/officeDocument/2006/relationships/image" Target="../media/image107.jpeg"/><Relationship Id="rId2" Type="http://schemas.openxmlformats.org/officeDocument/2006/relationships/image" Target="../media/image92.png"/><Relationship Id="rId16" Type="http://schemas.openxmlformats.org/officeDocument/2006/relationships/image" Target="../media/image106.png"/><Relationship Id="rId20"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24" Type="http://schemas.openxmlformats.org/officeDocument/2006/relationships/image" Target="../media/image113.jpeg"/><Relationship Id="rId5" Type="http://schemas.openxmlformats.org/officeDocument/2006/relationships/image" Target="../media/image95.jpeg"/><Relationship Id="rId15" Type="http://schemas.openxmlformats.org/officeDocument/2006/relationships/image" Target="../media/image105.jpeg"/><Relationship Id="rId23" Type="http://schemas.openxmlformats.org/officeDocument/2006/relationships/slide" Target="slide30.xml"/><Relationship Id="rId10" Type="http://schemas.openxmlformats.org/officeDocument/2006/relationships/image" Target="../media/image100.jpeg"/><Relationship Id="rId19" Type="http://schemas.openxmlformats.org/officeDocument/2006/relationships/image" Target="../media/image109.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 Id="rId22" Type="http://schemas.openxmlformats.org/officeDocument/2006/relationships/image" Target="../media/image112.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68449" y="90660"/>
            <a:ext cx="2380018" cy="6676679"/>
          </a:xfrm>
          <a:prstGeom prst="rect">
            <a:avLst/>
          </a:prstGeom>
          <a:ln>
            <a:solidFill>
              <a:schemeClr val="bg1">
                <a:lumMod val="50000"/>
              </a:schemeClr>
            </a:solid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9" y="90660"/>
            <a:ext cx="2489199" cy="6676679"/>
          </a:xfrm>
          <a:prstGeom prst="rect">
            <a:avLst/>
          </a:prstGeom>
          <a:ln>
            <a:solidFill>
              <a:schemeClr val="bg1">
                <a:lumMod val="50000"/>
              </a:schemeClr>
            </a:solidFill>
          </a:ln>
        </p:spPr>
      </p:pic>
      <p:sp>
        <p:nvSpPr>
          <p:cNvPr id="2" name="Titolo 1"/>
          <p:cNvSpPr>
            <a:spLocks noGrp="1"/>
          </p:cNvSpPr>
          <p:nvPr>
            <p:ph type="ctrTitle"/>
          </p:nvPr>
        </p:nvSpPr>
        <p:spPr>
          <a:xfrm>
            <a:off x="2681459" y="373213"/>
            <a:ext cx="3739987" cy="1659797"/>
          </a:xfrm>
        </p:spPr>
        <p:txBody>
          <a:bodyPr lIns="90000" tIns="288000" anchor="ctr" anchorCtr="0">
            <a:noAutofit/>
          </a:bodyPr>
          <a:lstStyle/>
          <a:p>
            <a:r>
              <a:rPr lang="it-IT" sz="4800" dirty="0" smtClean="0">
                <a:solidFill>
                  <a:srgbClr val="C00000"/>
                </a:solidFill>
                <a:effectLst>
                  <a:outerShdw blurRad="38100" dist="38100" dir="2700000" algn="tl">
                    <a:srgbClr val="000000">
                      <a:alpha val="43137"/>
                    </a:srgbClr>
                  </a:outerShdw>
                </a:effectLst>
                <a:latin typeface="Century Gothic" panose="020B0502020202020204" pitchFamily="34" charset="0"/>
              </a:rPr>
              <a:t>La tragedia greca</a:t>
            </a:r>
            <a:r>
              <a:rPr lang="it-IT" sz="4800" dirty="0" smtClean="0">
                <a:effectLst>
                  <a:outerShdw blurRad="38100" dist="38100" dir="2700000" algn="tl">
                    <a:srgbClr val="000000">
                      <a:alpha val="43137"/>
                    </a:srgbClr>
                  </a:outerShdw>
                </a:effectLst>
              </a:rPr>
              <a:t/>
            </a:r>
            <a:br>
              <a:rPr lang="it-IT" sz="4800" dirty="0" smtClean="0">
                <a:effectLst>
                  <a:outerShdw blurRad="38100" dist="38100" dir="2700000" algn="tl">
                    <a:srgbClr val="000000">
                      <a:alpha val="43137"/>
                    </a:srgbClr>
                  </a:outerShdw>
                </a:effectLst>
              </a:rPr>
            </a:br>
            <a:endParaRPr lang="it-IT" sz="3600" i="1" dirty="0">
              <a:solidFill>
                <a:schemeClr val="tx1">
                  <a:lumMod val="95000"/>
                  <a:lumOff val="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6" name="CasellaDiTesto 5"/>
          <p:cNvSpPr txBox="1"/>
          <p:nvPr/>
        </p:nvSpPr>
        <p:spPr>
          <a:xfrm>
            <a:off x="2707380" y="1897457"/>
            <a:ext cx="3729239" cy="1200329"/>
          </a:xfrm>
          <a:prstGeom prst="rect">
            <a:avLst/>
          </a:prstGeom>
          <a:noFill/>
          <a:ln>
            <a:noFill/>
          </a:ln>
        </p:spPr>
        <p:txBody>
          <a:bodyPr wrap="square" rtlCol="0" anchor="ctr">
            <a:spAutoFit/>
          </a:bodyPr>
          <a:lstStyle/>
          <a:p>
            <a:pPr algn="ctr"/>
            <a:r>
              <a:rPr lang="it-IT" sz="2400" dirty="0" smtClean="0">
                <a:solidFill>
                  <a:schemeClr val="tx1">
                    <a:lumMod val="95000"/>
                    <a:lumOff val="5000"/>
                  </a:schemeClr>
                </a:solidFill>
                <a:latin typeface="Century Gothic" panose="020B0502020202020204" pitchFamily="34" charset="0"/>
              </a:rPr>
              <a:t>Eschilo </a:t>
            </a:r>
            <a:r>
              <a:rPr lang="it-IT" sz="2400" i="1" dirty="0" smtClean="0">
                <a:solidFill>
                  <a:srgbClr val="C00000"/>
                </a:solidFill>
                <a:latin typeface="Century Gothic" panose="020B0502020202020204" pitchFamily="34" charset="0"/>
              </a:rPr>
              <a:t>Le Supplici</a:t>
            </a:r>
          </a:p>
          <a:p>
            <a:pPr algn="ctr"/>
            <a:r>
              <a:rPr lang="it-IT" sz="2400" dirty="0" smtClean="0">
                <a:solidFill>
                  <a:schemeClr val="tx1">
                    <a:lumMod val="95000"/>
                    <a:lumOff val="5000"/>
                  </a:schemeClr>
                </a:solidFill>
                <a:latin typeface="Century Gothic" panose="020B0502020202020204" pitchFamily="34" charset="0"/>
              </a:rPr>
              <a:t>Sofocle </a:t>
            </a:r>
            <a:r>
              <a:rPr lang="it-IT" sz="2400" i="1" dirty="0" smtClean="0">
                <a:solidFill>
                  <a:srgbClr val="C00000"/>
                </a:solidFill>
                <a:latin typeface="Century Gothic" panose="020B0502020202020204" pitchFamily="34" charset="0"/>
              </a:rPr>
              <a:t>Le Trachinie</a:t>
            </a:r>
          </a:p>
          <a:p>
            <a:pPr algn="ctr"/>
            <a:r>
              <a:rPr lang="it-IT" sz="2400" dirty="0" smtClean="0">
                <a:solidFill>
                  <a:schemeClr val="tx1">
                    <a:lumMod val="95000"/>
                    <a:lumOff val="5000"/>
                  </a:schemeClr>
                </a:solidFill>
                <a:latin typeface="Century Gothic" panose="020B0502020202020204" pitchFamily="34" charset="0"/>
              </a:rPr>
              <a:t>Euripide </a:t>
            </a:r>
            <a:r>
              <a:rPr lang="it-IT" sz="2400" i="1" dirty="0" smtClean="0">
                <a:solidFill>
                  <a:srgbClr val="C00000"/>
                </a:solidFill>
                <a:latin typeface="Century Gothic" panose="020B0502020202020204" pitchFamily="34" charset="0"/>
              </a:rPr>
              <a:t>Le Troiane</a:t>
            </a:r>
            <a:endParaRPr lang="it-IT" sz="2400" i="1" dirty="0">
              <a:solidFill>
                <a:srgbClr val="C00000"/>
              </a:solidFill>
              <a:latin typeface="Century Gothic" panose="020B0502020202020204" pitchFamily="34" charset="0"/>
            </a:endParaRPr>
          </a:p>
        </p:txBody>
      </p:sp>
      <p:sp>
        <p:nvSpPr>
          <p:cNvPr id="3" name="Sottotitolo 2"/>
          <p:cNvSpPr>
            <a:spLocks noGrp="1"/>
          </p:cNvSpPr>
          <p:nvPr>
            <p:ph type="subTitle" idx="1"/>
          </p:nvPr>
        </p:nvSpPr>
        <p:spPr>
          <a:xfrm>
            <a:off x="2495000" y="4964335"/>
            <a:ext cx="4247134" cy="785084"/>
          </a:xfrm>
        </p:spPr>
        <p:txBody>
          <a:bodyPr anchor="ctr">
            <a:noAutofit/>
          </a:bodyPr>
          <a:lstStyle/>
          <a:p>
            <a:r>
              <a:rPr lang="it-IT" sz="1800" dirty="0" smtClean="0">
                <a:solidFill>
                  <a:schemeClr val="tx1"/>
                </a:solidFill>
                <a:latin typeface="Century Gothic" panose="020B0502020202020204" pitchFamily="34" charset="0"/>
              </a:rPr>
              <a:t>Flavia  Giontella  Beatrice Marsili </a:t>
            </a:r>
          </a:p>
          <a:p>
            <a:r>
              <a:rPr lang="it-IT" sz="1800" dirty="0" smtClean="0">
                <a:solidFill>
                  <a:schemeClr val="tx1"/>
                </a:solidFill>
                <a:latin typeface="Century Gothic" panose="020B0502020202020204" pitchFamily="34" charset="0"/>
              </a:rPr>
              <a:t>Elena Sorgente</a:t>
            </a:r>
            <a:endParaRPr lang="it-IT" sz="1800" dirty="0">
              <a:solidFill>
                <a:schemeClr val="tx1"/>
              </a:solidFill>
              <a:latin typeface="Century Gothic" panose="020B0502020202020204" pitchFamily="34" charset="0"/>
            </a:endParaRPr>
          </a:p>
        </p:txBody>
      </p:sp>
      <p:pic>
        <p:nvPicPr>
          <p:cNvPr id="9" name="Immagine 8"/>
          <p:cNvPicPr>
            <a:picLocks noChangeAspect="1"/>
          </p:cNvPicPr>
          <p:nvPr/>
        </p:nvPicPr>
        <p:blipFill rotWithShape="1">
          <a:blip r:embed="rId4" cstate="email">
            <a:extLst>
              <a:ext uri="{28A0092B-C50C-407E-A947-70E740481C1C}">
                <a14:useLocalDpi xmlns:a14="http://schemas.microsoft.com/office/drawing/2010/main" val="0"/>
              </a:ext>
            </a:extLst>
          </a:blip>
          <a:srcRect l="1743" t="12688" r="1435" b="57666"/>
          <a:stretch/>
        </p:blipFill>
        <p:spPr>
          <a:xfrm>
            <a:off x="2638081" y="3583587"/>
            <a:ext cx="3960970" cy="1046757"/>
          </a:xfrm>
          <a:prstGeom prst="rect">
            <a:avLst/>
          </a:prstGeom>
          <a:ln>
            <a:solidFill>
              <a:schemeClr val="bg1">
                <a:lumMod val="50000"/>
              </a:schemeClr>
            </a:solidFill>
          </a:ln>
        </p:spPr>
      </p:pic>
      <p:sp>
        <p:nvSpPr>
          <p:cNvPr id="7" name="CasellaDiTesto 6"/>
          <p:cNvSpPr txBox="1"/>
          <p:nvPr/>
        </p:nvSpPr>
        <p:spPr>
          <a:xfrm>
            <a:off x="1100708" y="6180921"/>
            <a:ext cx="7035717" cy="276999"/>
          </a:xfrm>
          <a:prstGeom prst="rect">
            <a:avLst/>
          </a:prstGeom>
          <a:noFill/>
        </p:spPr>
        <p:txBody>
          <a:bodyPr wrap="square" rtlCol="0">
            <a:spAutoFit/>
          </a:bodyPr>
          <a:lstStyle/>
          <a:p>
            <a:pPr algn="ctr"/>
            <a:r>
              <a:rPr lang="it-IT" sz="1200" dirty="0" smtClean="0">
                <a:latin typeface="Century Gothic" panose="020B0502020202020204" pitchFamily="34" charset="0"/>
              </a:rPr>
              <a:t>Liceo Classico Giulio Cesare - Roma 2</a:t>
            </a:r>
            <a:r>
              <a:rPr lang="it-IT" sz="1200" baseline="30000" dirty="0" smtClean="0">
                <a:latin typeface="Century Gothic" panose="020B0502020202020204" pitchFamily="34" charset="0"/>
              </a:rPr>
              <a:t>a</a:t>
            </a:r>
            <a:r>
              <a:rPr lang="it-IT" sz="1200" dirty="0" smtClean="0">
                <a:latin typeface="Century Gothic" panose="020B0502020202020204" pitchFamily="34" charset="0"/>
              </a:rPr>
              <a:t>  E - 2017/2018 </a:t>
            </a:r>
            <a:r>
              <a:rPr lang="it-IT" sz="1200" baseline="30000" dirty="0" smtClean="0">
                <a:latin typeface="Century Gothic" panose="020B0502020202020204" pitchFamily="34" charset="0"/>
              </a:rPr>
              <a:t>  </a:t>
            </a:r>
            <a:endParaRPr lang="it-IT" sz="1200" baseline="30000" dirty="0">
              <a:latin typeface="Century Gothic" panose="020B0502020202020204" pitchFamily="34" charset="0"/>
            </a:endParaRPr>
          </a:p>
        </p:txBody>
      </p:sp>
    </p:spTree>
    <p:extLst>
      <p:ext uri="{BB962C8B-B14F-4D97-AF65-F5344CB8AC3E}">
        <p14:creationId xmlns:p14="http://schemas.microsoft.com/office/powerpoint/2010/main" val="1313366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81446"/>
            <a:ext cx="9144000" cy="1091710"/>
          </a:xfrm>
        </p:spPr>
        <p:txBody>
          <a:bodyPr/>
          <a:lstStyle/>
          <a:p>
            <a:r>
              <a:rPr lang="it-IT" dirty="0" smtClean="0">
                <a:latin typeface="+mj-lt"/>
              </a:rPr>
              <a:t>Platone</a:t>
            </a:r>
            <a:r>
              <a:rPr lang="it-IT" sz="4800" dirty="0" smtClean="0"/>
              <a:t> “femminista”?</a:t>
            </a:r>
            <a:endParaRPr lang="it-IT" sz="4800" dirty="0"/>
          </a:p>
        </p:txBody>
      </p:sp>
      <p:sp>
        <p:nvSpPr>
          <p:cNvPr id="3" name="Segnaposto contenuto 2"/>
          <p:cNvSpPr>
            <a:spLocks noGrp="1"/>
          </p:cNvSpPr>
          <p:nvPr>
            <p:ph idx="1"/>
          </p:nvPr>
        </p:nvSpPr>
        <p:spPr>
          <a:xfrm>
            <a:off x="3364324" y="1023582"/>
            <a:ext cx="5424834" cy="5135310"/>
          </a:xfrm>
        </p:spPr>
        <p:txBody>
          <a:bodyPr>
            <a:noAutofit/>
          </a:bodyPr>
          <a:lstStyle/>
          <a:p>
            <a:pPr marL="0" indent="0">
              <a:buNone/>
            </a:pPr>
            <a:endParaRPr lang="it-IT" sz="2000" dirty="0" smtClean="0">
              <a:solidFill>
                <a:schemeClr val="tx1"/>
              </a:solidFill>
              <a:latin typeface="Calibri" panose="020F0502020204030204" pitchFamily="34" charset="0"/>
            </a:endParaRPr>
          </a:p>
          <a:p>
            <a:r>
              <a:rPr lang="it-IT" sz="2000" dirty="0" smtClean="0">
                <a:solidFill>
                  <a:schemeClr val="tx1"/>
                </a:solidFill>
                <a:latin typeface="Calibri" panose="020F0502020204030204" pitchFamily="34" charset="0"/>
              </a:rPr>
              <a:t>posizione </a:t>
            </a:r>
            <a:r>
              <a:rPr lang="it-IT" sz="2000" dirty="0">
                <a:solidFill>
                  <a:schemeClr val="tx1"/>
                </a:solidFill>
                <a:latin typeface="Calibri" panose="020F0502020204030204" pitchFamily="34" charset="0"/>
              </a:rPr>
              <a:t>ambigua </a:t>
            </a:r>
            <a:r>
              <a:rPr lang="it-IT" sz="2000" dirty="0" smtClean="0">
                <a:solidFill>
                  <a:schemeClr val="tx1"/>
                </a:solidFill>
                <a:latin typeface="Calibri" panose="020F0502020204030204" pitchFamily="34" charset="0"/>
              </a:rPr>
              <a:t>riguardo alle </a:t>
            </a:r>
            <a:r>
              <a:rPr lang="it-IT" sz="2000" dirty="0">
                <a:solidFill>
                  <a:schemeClr val="tx1"/>
                </a:solidFill>
                <a:latin typeface="Calibri" panose="020F0502020204030204" pitchFamily="34" charset="0"/>
              </a:rPr>
              <a:t>donne </a:t>
            </a:r>
            <a:endParaRPr lang="it-IT" sz="2000" dirty="0" smtClean="0">
              <a:solidFill>
                <a:schemeClr val="tx1"/>
              </a:solidFill>
              <a:latin typeface="Calibri" panose="020F0502020204030204" pitchFamily="34" charset="0"/>
            </a:endParaRPr>
          </a:p>
          <a:p>
            <a:pPr marL="0" indent="0">
              <a:buNone/>
            </a:pPr>
            <a:endParaRPr lang="it-IT" sz="2000" dirty="0">
              <a:solidFill>
                <a:schemeClr val="tx1"/>
              </a:solidFill>
              <a:latin typeface="Calibri" panose="020F0502020204030204" pitchFamily="34" charset="0"/>
            </a:endParaRPr>
          </a:p>
          <a:p>
            <a:r>
              <a:rPr lang="it-IT" sz="2000" i="1" dirty="0" smtClean="0">
                <a:solidFill>
                  <a:srgbClr val="800000"/>
                </a:solidFill>
                <a:latin typeface="Calibri" panose="020F0502020204030204" pitchFamily="34" charset="0"/>
              </a:rPr>
              <a:t>Repubblica</a:t>
            </a:r>
            <a:r>
              <a:rPr lang="it-IT" sz="2000" dirty="0">
                <a:solidFill>
                  <a:schemeClr val="tx1"/>
                </a:solidFill>
                <a:latin typeface="Calibri" panose="020F0502020204030204" pitchFamily="34" charset="0"/>
              </a:rPr>
              <a:t>: s</a:t>
            </a:r>
            <a:r>
              <a:rPr lang="it-IT" sz="2000" dirty="0" smtClean="0">
                <a:solidFill>
                  <a:schemeClr val="tx1"/>
                </a:solidFill>
                <a:latin typeface="Calibri" panose="020F0502020204030204" pitchFamily="34" charset="0"/>
              </a:rPr>
              <a:t>e </a:t>
            </a:r>
            <a:r>
              <a:rPr lang="it-IT" sz="2000" dirty="0">
                <a:solidFill>
                  <a:schemeClr val="tx1"/>
                </a:solidFill>
                <a:latin typeface="Calibri" panose="020F0502020204030204" pitchFamily="34" charset="0"/>
              </a:rPr>
              <a:t>educate come maschi possono avere gli stessi ruoli </a:t>
            </a:r>
            <a:endParaRPr lang="it-IT" sz="2000" dirty="0" smtClean="0">
              <a:solidFill>
                <a:schemeClr val="tx1"/>
              </a:solidFill>
              <a:latin typeface="Calibri" panose="020F0502020204030204" pitchFamily="34" charset="0"/>
            </a:endParaRPr>
          </a:p>
          <a:p>
            <a:pPr marL="0" indent="0">
              <a:buNone/>
            </a:pPr>
            <a:endParaRPr lang="it-IT" sz="2000" dirty="0" smtClean="0">
              <a:solidFill>
                <a:schemeClr val="tx1"/>
              </a:solidFill>
              <a:latin typeface="Calibri" panose="020F0502020204030204" pitchFamily="34" charset="0"/>
            </a:endParaRPr>
          </a:p>
          <a:p>
            <a:pPr algn="just"/>
            <a:r>
              <a:rPr lang="it-IT" sz="2000" i="1" dirty="0" smtClean="0">
                <a:solidFill>
                  <a:srgbClr val="800000"/>
                </a:solidFill>
                <a:latin typeface="Calibri" panose="020F0502020204030204" pitchFamily="34" charset="0"/>
              </a:rPr>
              <a:t>Leggi</a:t>
            </a:r>
            <a:r>
              <a:rPr lang="it-IT" sz="2000" dirty="0" smtClean="0">
                <a:solidFill>
                  <a:schemeClr val="tx1"/>
                </a:solidFill>
                <a:latin typeface="Calibri" panose="020F0502020204030204" pitchFamily="34" charset="0"/>
              </a:rPr>
              <a:t>: necessità del matrimonio e del controllo </a:t>
            </a:r>
            <a:r>
              <a:rPr lang="it-IT" sz="2000" dirty="0">
                <a:solidFill>
                  <a:schemeClr val="tx1"/>
                </a:solidFill>
                <a:latin typeface="Calibri" panose="020F0502020204030204" pitchFamily="34" charset="0"/>
              </a:rPr>
              <a:t>da </a:t>
            </a:r>
            <a:r>
              <a:rPr lang="it-IT" sz="2000" dirty="0" smtClean="0">
                <a:solidFill>
                  <a:schemeClr val="tx1"/>
                </a:solidFill>
                <a:latin typeface="Calibri" panose="020F0502020204030204" pitchFamily="34" charset="0"/>
              </a:rPr>
              <a:t>parte del marito </a:t>
            </a:r>
            <a:r>
              <a:rPr lang="it-IT" sz="2000" i="1" dirty="0">
                <a:solidFill>
                  <a:schemeClr val="tx1"/>
                </a:solidFill>
                <a:latin typeface="Calibri" panose="020F0502020204030204" pitchFamily="34" charset="0"/>
              </a:rPr>
              <a:t>“perché per natura più inclini a nascondersi e all’astuzia</a:t>
            </a:r>
            <a:r>
              <a:rPr lang="it-IT" sz="2000" dirty="0" smtClean="0">
                <a:solidFill>
                  <a:schemeClr val="tx1"/>
                </a:solidFill>
                <a:latin typeface="Calibri" panose="020F0502020204030204" pitchFamily="34" charset="0"/>
              </a:rPr>
              <a:t>”</a:t>
            </a:r>
          </a:p>
          <a:p>
            <a:endParaRPr lang="it-IT" sz="2000" dirty="0">
              <a:solidFill>
                <a:schemeClr val="tx1"/>
              </a:solidFill>
              <a:latin typeface="Calibri" panose="020F0502020204030204" pitchFamily="34" charset="0"/>
            </a:endParaRPr>
          </a:p>
          <a:p>
            <a:r>
              <a:rPr lang="it-IT" sz="2000" i="1" dirty="0" err="1">
                <a:solidFill>
                  <a:srgbClr val="800000"/>
                </a:solidFill>
                <a:latin typeface="Calibri" panose="020F0502020204030204" pitchFamily="34" charset="0"/>
              </a:rPr>
              <a:t>T</a:t>
            </a:r>
            <a:r>
              <a:rPr lang="it-IT" sz="2000" i="1" dirty="0" err="1" smtClean="0">
                <a:solidFill>
                  <a:srgbClr val="800000"/>
                </a:solidFill>
                <a:latin typeface="Calibri" panose="020F0502020204030204" pitchFamily="34" charset="0"/>
              </a:rPr>
              <a:t>imeo</a:t>
            </a:r>
            <a:r>
              <a:rPr lang="it-IT" sz="2000" dirty="0">
                <a:solidFill>
                  <a:schemeClr val="tx1"/>
                </a:solidFill>
                <a:latin typeface="Calibri" panose="020F0502020204030204" pitchFamily="34" charset="0"/>
              </a:rPr>
              <a:t>: </a:t>
            </a:r>
            <a:r>
              <a:rPr lang="it-IT" sz="2000" i="1" dirty="0" smtClean="0">
                <a:solidFill>
                  <a:schemeClr val="tx1"/>
                </a:solidFill>
                <a:latin typeface="Calibri" panose="020F0502020204030204" pitchFamily="34" charset="0"/>
              </a:rPr>
              <a:t>“</a:t>
            </a:r>
            <a:r>
              <a:rPr lang="it-IT" sz="2000" i="1" dirty="0">
                <a:solidFill>
                  <a:schemeClr val="tx1"/>
                </a:solidFill>
                <a:latin typeface="Calibri" panose="020F0502020204030204" pitchFamily="34" charset="0"/>
              </a:rPr>
              <a:t>tutti quelli che, nati uomini sono stati codardi e son vissuti </a:t>
            </a:r>
            <a:r>
              <a:rPr lang="it-IT" sz="2000" i="1" dirty="0" smtClean="0">
                <a:solidFill>
                  <a:schemeClr val="tx1"/>
                </a:solidFill>
                <a:latin typeface="Calibri" panose="020F0502020204030204" pitchFamily="34" charset="0"/>
              </a:rPr>
              <a:t>nell’ingiustizia</a:t>
            </a:r>
            <a:r>
              <a:rPr lang="it-IT" sz="2000" i="1" dirty="0">
                <a:solidFill>
                  <a:schemeClr val="tx1"/>
                </a:solidFill>
                <a:latin typeface="Calibri" panose="020F0502020204030204" pitchFamily="34" charset="0"/>
              </a:rPr>
              <a:t> </a:t>
            </a:r>
            <a:r>
              <a:rPr lang="it-IT" sz="2000" i="1" dirty="0" smtClean="0">
                <a:solidFill>
                  <a:schemeClr val="tx1"/>
                </a:solidFill>
                <a:latin typeface="Calibri" panose="020F0502020204030204" pitchFamily="34" charset="0"/>
              </a:rPr>
              <a:t>(</a:t>
            </a:r>
            <a:r>
              <a:rPr lang="is-IS" sz="2000" i="1" dirty="0" smtClean="0">
                <a:solidFill>
                  <a:schemeClr val="tx1"/>
                </a:solidFill>
                <a:latin typeface="Calibri" panose="020F0502020204030204" pitchFamily="34" charset="0"/>
              </a:rPr>
              <a:t>…</a:t>
            </a:r>
            <a:r>
              <a:rPr lang="it-IT" sz="2000" i="1" dirty="0" smtClean="0">
                <a:solidFill>
                  <a:schemeClr val="tx1"/>
                </a:solidFill>
                <a:latin typeface="Calibri" panose="020F0502020204030204" pitchFamily="34" charset="0"/>
              </a:rPr>
              <a:t>) probabilmente </a:t>
            </a:r>
            <a:r>
              <a:rPr lang="it-IT" sz="2000" i="1" dirty="0">
                <a:solidFill>
                  <a:schemeClr val="tx1"/>
                </a:solidFill>
                <a:latin typeface="Calibri" panose="020F0502020204030204" pitchFamily="34" charset="0"/>
              </a:rPr>
              <a:t>si mutarono in donne nella seconda generazione” </a:t>
            </a:r>
          </a:p>
        </p:txBody>
      </p:sp>
      <p:pic>
        <p:nvPicPr>
          <p:cNvPr id="4" name="Immagine 3" descr="mmagine correlata"/>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5361" y="1433104"/>
            <a:ext cx="2918961" cy="4285308"/>
          </a:xfrm>
          <a:prstGeom prst="rect">
            <a:avLst/>
          </a:prstGeom>
          <a:noFill/>
          <a:ln>
            <a:noFill/>
          </a:ln>
        </p:spPr>
      </p:pic>
      <p:sp>
        <p:nvSpPr>
          <p:cNvPr id="5" name="CasellaDiTesto 4"/>
          <p:cNvSpPr txBox="1"/>
          <p:nvPr/>
        </p:nvSpPr>
        <p:spPr>
          <a:xfrm>
            <a:off x="779212" y="5472191"/>
            <a:ext cx="2485110" cy="246221"/>
          </a:xfrm>
          <a:prstGeom prst="rect">
            <a:avLst/>
          </a:prstGeom>
          <a:noFill/>
        </p:spPr>
        <p:txBody>
          <a:bodyPr wrap="square" rtlCol="0">
            <a:spAutoFit/>
          </a:bodyPr>
          <a:lstStyle/>
          <a:p>
            <a:r>
              <a:rPr lang="it-IT" sz="1000" dirty="0" smtClean="0">
                <a:solidFill>
                  <a:schemeClr val="bg1"/>
                </a:solidFill>
              </a:rPr>
              <a:t>La scuola di Atene, Raffaello</a:t>
            </a:r>
            <a:endParaRPr lang="it-IT" sz="1000" dirty="0">
              <a:solidFill>
                <a:schemeClr val="bg1"/>
              </a:solidFill>
            </a:endParaRPr>
          </a:p>
        </p:txBody>
      </p:sp>
    </p:spTree>
    <p:extLst>
      <p:ext uri="{BB962C8B-B14F-4D97-AF65-F5344CB8AC3E}">
        <p14:creationId xmlns:p14="http://schemas.microsoft.com/office/powerpoint/2010/main" val="1955630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7773"/>
            <a:ext cx="8229600" cy="1600200"/>
          </a:xfrm>
        </p:spPr>
        <p:txBody>
          <a:bodyPr/>
          <a:lstStyle/>
          <a:p>
            <a:r>
              <a:rPr lang="it-IT" dirty="0" smtClean="0">
                <a:latin typeface="+mj-lt"/>
              </a:rPr>
              <a:t>Aristotele misogino</a:t>
            </a:r>
            <a:endParaRPr lang="it-IT" dirty="0">
              <a:latin typeface="+mj-lt"/>
            </a:endParaRPr>
          </a:p>
        </p:txBody>
      </p:sp>
      <p:sp>
        <p:nvSpPr>
          <p:cNvPr id="3" name="Segnaposto contenuto 2"/>
          <p:cNvSpPr>
            <a:spLocks noGrp="1"/>
          </p:cNvSpPr>
          <p:nvPr>
            <p:ph idx="1"/>
          </p:nvPr>
        </p:nvSpPr>
        <p:spPr>
          <a:xfrm>
            <a:off x="157229" y="1351184"/>
            <a:ext cx="5425262" cy="5109961"/>
          </a:xfrm>
        </p:spPr>
        <p:txBody>
          <a:bodyPr>
            <a:normAutofit/>
          </a:bodyPr>
          <a:lstStyle/>
          <a:p>
            <a:r>
              <a:rPr lang="it-IT" dirty="0">
                <a:solidFill>
                  <a:schemeClr val="tx1"/>
                </a:solidFill>
                <a:latin typeface="Calibri" panose="020F0502020204030204" pitchFamily="34" charset="0"/>
              </a:rPr>
              <a:t>i</a:t>
            </a:r>
            <a:r>
              <a:rPr lang="it-IT" dirty="0" smtClean="0">
                <a:solidFill>
                  <a:schemeClr val="tx1"/>
                </a:solidFill>
                <a:latin typeface="Calibri" panose="020F0502020204030204" pitchFamily="34" charset="0"/>
              </a:rPr>
              <a:t>nferiorità femminile su base biologica </a:t>
            </a:r>
          </a:p>
          <a:p>
            <a:pPr marL="0" indent="0">
              <a:buNone/>
            </a:pPr>
            <a:endParaRPr lang="it-IT" dirty="0" smtClean="0">
              <a:solidFill>
                <a:schemeClr val="tx1"/>
              </a:solidFill>
              <a:latin typeface="Calibri" panose="020F0502020204030204" pitchFamily="34" charset="0"/>
            </a:endParaRPr>
          </a:p>
          <a:p>
            <a:r>
              <a:rPr lang="it-IT" dirty="0" smtClean="0">
                <a:solidFill>
                  <a:schemeClr val="tx1"/>
                </a:solidFill>
                <a:latin typeface="Calibri" panose="020F0502020204030204" pitchFamily="34" charset="0"/>
              </a:rPr>
              <a:t>passività </a:t>
            </a:r>
            <a:r>
              <a:rPr lang="it-IT" dirty="0">
                <a:solidFill>
                  <a:schemeClr val="tx1"/>
                </a:solidFill>
                <a:latin typeface="Calibri" panose="020F0502020204030204" pitchFamily="34" charset="0"/>
              </a:rPr>
              <a:t>nella riproduzione </a:t>
            </a:r>
          </a:p>
          <a:p>
            <a:pPr marL="0" indent="0">
              <a:buNone/>
            </a:pPr>
            <a:endParaRPr lang="it-IT" dirty="0" smtClean="0">
              <a:solidFill>
                <a:schemeClr val="tx1"/>
              </a:solidFill>
              <a:latin typeface="Calibri" panose="020F0502020204030204" pitchFamily="34" charset="0"/>
            </a:endParaRPr>
          </a:p>
          <a:p>
            <a:r>
              <a:rPr lang="it-IT" dirty="0" smtClean="0">
                <a:solidFill>
                  <a:schemeClr val="tx1"/>
                </a:solidFill>
                <a:latin typeface="Calibri" panose="020F0502020204030204" pitchFamily="34" charset="0"/>
              </a:rPr>
              <a:t>donna come </a:t>
            </a:r>
            <a:r>
              <a:rPr lang="it-IT" dirty="0" smtClean="0">
                <a:solidFill>
                  <a:srgbClr val="800000"/>
                </a:solidFill>
                <a:latin typeface="Calibri" panose="020F0502020204030204" pitchFamily="34" charset="0"/>
              </a:rPr>
              <a:t>materia</a:t>
            </a:r>
            <a:r>
              <a:rPr lang="it-IT" dirty="0" smtClean="0">
                <a:solidFill>
                  <a:schemeClr val="tx1"/>
                </a:solidFill>
                <a:latin typeface="Calibri" panose="020F0502020204030204" pitchFamily="34" charset="0"/>
              </a:rPr>
              <a:t> priva di </a:t>
            </a:r>
            <a:r>
              <a:rPr lang="it-IT" i="1" dirty="0" smtClean="0">
                <a:solidFill>
                  <a:schemeClr val="tx1"/>
                </a:solidFill>
                <a:latin typeface="Calibri" panose="020F0502020204030204" pitchFamily="34" charset="0"/>
              </a:rPr>
              <a:t>logos </a:t>
            </a:r>
            <a:r>
              <a:rPr lang="it-IT" dirty="0" smtClean="0">
                <a:solidFill>
                  <a:schemeClr val="tx1"/>
                </a:solidFill>
                <a:latin typeface="Calibri" panose="020F0502020204030204" pitchFamily="34" charset="0"/>
              </a:rPr>
              <a:t>e uomo come </a:t>
            </a:r>
            <a:r>
              <a:rPr lang="it-IT" dirty="0" smtClean="0">
                <a:solidFill>
                  <a:srgbClr val="800000"/>
                </a:solidFill>
                <a:latin typeface="Calibri" panose="020F0502020204030204" pitchFamily="34" charset="0"/>
              </a:rPr>
              <a:t>forma</a:t>
            </a:r>
          </a:p>
          <a:p>
            <a:pPr marL="0" indent="0">
              <a:buNone/>
            </a:pPr>
            <a:endParaRPr lang="it-IT" dirty="0">
              <a:solidFill>
                <a:schemeClr val="tx1"/>
              </a:solidFill>
              <a:latin typeface="Calibri" panose="020F0502020204030204" pitchFamily="34" charset="0"/>
            </a:endParaRPr>
          </a:p>
          <a:p>
            <a:r>
              <a:rPr lang="it-IT" dirty="0">
                <a:solidFill>
                  <a:schemeClr val="tx1"/>
                </a:solidFill>
                <a:latin typeface="Calibri" panose="020F0502020204030204" pitchFamily="34" charset="0"/>
              </a:rPr>
              <a:t>c</a:t>
            </a:r>
            <a:r>
              <a:rPr lang="it-IT" dirty="0" smtClean="0">
                <a:solidFill>
                  <a:schemeClr val="tx1"/>
                </a:solidFill>
                <a:latin typeface="Calibri" panose="020F0502020204030204" pitchFamily="34" charset="0"/>
              </a:rPr>
              <a:t>arente di volontà per controllare gli istinti</a:t>
            </a:r>
            <a:endParaRPr lang="it-IT" dirty="0">
              <a:solidFill>
                <a:schemeClr val="tx1"/>
              </a:solidFill>
              <a:latin typeface="Calibri" panose="020F0502020204030204" pitchFamily="34" charset="0"/>
            </a:endParaRPr>
          </a:p>
          <a:p>
            <a:pPr marL="0" indent="0">
              <a:buNone/>
            </a:pPr>
            <a:r>
              <a:rPr lang="it-IT" dirty="0" smtClean="0">
                <a:solidFill>
                  <a:schemeClr val="tx1"/>
                </a:solidFill>
                <a:latin typeface="Calibri" panose="020F0502020204030204" pitchFamily="34" charset="0"/>
              </a:rPr>
              <a:t>  </a:t>
            </a:r>
            <a:endParaRPr lang="it-IT" dirty="0">
              <a:solidFill>
                <a:schemeClr val="tx1"/>
              </a:solidFill>
              <a:latin typeface="Calibri" panose="020F0502020204030204" pitchFamily="34" charset="0"/>
            </a:endParaRPr>
          </a:p>
          <a:p>
            <a:pPr marL="0" indent="0">
              <a:buNone/>
            </a:pPr>
            <a:r>
              <a:rPr lang="it-IT" dirty="0" smtClean="0">
                <a:latin typeface="Calibri" panose="020F0502020204030204" pitchFamily="34" charset="0"/>
              </a:rPr>
              <a:t> </a:t>
            </a:r>
            <a:endParaRPr lang="it-IT" dirty="0">
              <a:latin typeface="Calibri" panose="020F0502020204030204" pitchFamily="34" charset="0"/>
            </a:endParaRPr>
          </a:p>
        </p:txBody>
      </p:sp>
      <p:pic>
        <p:nvPicPr>
          <p:cNvPr id="4" name="Immagine 3" descr="mmagine correlat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2492" y="1351184"/>
            <a:ext cx="3261258" cy="4453836"/>
          </a:xfrm>
          <a:prstGeom prst="rect">
            <a:avLst/>
          </a:prstGeom>
          <a:noFill/>
          <a:ln>
            <a:solidFill>
              <a:schemeClr val="bg1">
                <a:lumMod val="50000"/>
              </a:schemeClr>
            </a:solidFill>
          </a:ln>
        </p:spPr>
      </p:pic>
      <p:sp>
        <p:nvSpPr>
          <p:cNvPr id="5" name="Rettangolo 4"/>
          <p:cNvSpPr/>
          <p:nvPr/>
        </p:nvSpPr>
        <p:spPr>
          <a:xfrm>
            <a:off x="138081" y="5922367"/>
            <a:ext cx="8622737" cy="830997"/>
          </a:xfrm>
          <a:prstGeom prst="rect">
            <a:avLst/>
          </a:prstGeom>
        </p:spPr>
        <p:txBody>
          <a:bodyPr wrap="square">
            <a:spAutoFit/>
          </a:bodyPr>
          <a:lstStyle/>
          <a:p>
            <a:pPr algn="ctr"/>
            <a:r>
              <a:rPr lang="it-IT" sz="2400" i="1" dirty="0" smtClean="0">
                <a:latin typeface="Calibri" panose="020F0502020204030204" pitchFamily="34" charset="0"/>
              </a:rPr>
              <a:t>“Il </a:t>
            </a:r>
            <a:r>
              <a:rPr lang="it-IT" sz="2400" i="1" dirty="0">
                <a:latin typeface="Calibri" panose="020F0502020204030204" pitchFamily="34" charset="0"/>
              </a:rPr>
              <a:t>maschio è più adatto al </a:t>
            </a:r>
            <a:r>
              <a:rPr lang="it-IT" sz="2400" i="1" dirty="0" smtClean="0">
                <a:latin typeface="Calibri" panose="020F0502020204030204" pitchFamily="34" charset="0"/>
              </a:rPr>
              <a:t>comando della femmina, l’uno </a:t>
            </a:r>
            <a:r>
              <a:rPr lang="it-IT" sz="2400" i="1" dirty="0">
                <a:latin typeface="Calibri" panose="020F0502020204030204" pitchFamily="34" charset="0"/>
              </a:rPr>
              <a:t>è per natura superiore, l’altra è </a:t>
            </a:r>
            <a:r>
              <a:rPr lang="it-IT" sz="2400" i="1" dirty="0">
                <a:solidFill>
                  <a:srgbClr val="800000"/>
                </a:solidFill>
                <a:latin typeface="Calibri" panose="020F0502020204030204" pitchFamily="34" charset="0"/>
              </a:rPr>
              <a:t>comandata</a:t>
            </a:r>
            <a:r>
              <a:rPr lang="it-IT" sz="2400" i="1" dirty="0">
                <a:latin typeface="Calibri" panose="020F0502020204030204" pitchFamily="34" charset="0"/>
              </a:rPr>
              <a:t>”</a:t>
            </a:r>
          </a:p>
        </p:txBody>
      </p:sp>
      <p:sp>
        <p:nvSpPr>
          <p:cNvPr id="8" name="Freccia giù 7"/>
          <p:cNvSpPr/>
          <p:nvPr/>
        </p:nvSpPr>
        <p:spPr>
          <a:xfrm>
            <a:off x="2751834" y="5028841"/>
            <a:ext cx="479065" cy="7480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6476857" y="5476259"/>
            <a:ext cx="2087393" cy="246221"/>
          </a:xfrm>
          <a:prstGeom prst="rect">
            <a:avLst/>
          </a:prstGeom>
        </p:spPr>
        <p:txBody>
          <a:bodyPr wrap="square">
            <a:spAutoFit/>
          </a:bodyPr>
          <a:lstStyle/>
          <a:p>
            <a:pPr algn="just"/>
            <a:r>
              <a:rPr lang="it-IT" sz="1000" dirty="0" smtClean="0">
                <a:solidFill>
                  <a:schemeClr val="bg1"/>
                </a:solidFill>
              </a:rPr>
              <a:t>La scuola </a:t>
            </a:r>
            <a:r>
              <a:rPr lang="it-IT" sz="1000" dirty="0">
                <a:solidFill>
                  <a:schemeClr val="bg1"/>
                </a:solidFill>
              </a:rPr>
              <a:t>di </a:t>
            </a:r>
            <a:r>
              <a:rPr lang="it-IT" sz="1000" dirty="0" err="1" smtClean="0">
                <a:solidFill>
                  <a:schemeClr val="bg1"/>
                </a:solidFill>
              </a:rPr>
              <a:t>Atene,Raffaello</a:t>
            </a:r>
            <a:endParaRPr lang="it-IT" sz="1000" dirty="0">
              <a:solidFill>
                <a:schemeClr val="bg1"/>
              </a:solidFill>
            </a:endParaRPr>
          </a:p>
        </p:txBody>
      </p:sp>
    </p:spTree>
    <p:extLst>
      <p:ext uri="{BB962C8B-B14F-4D97-AF65-F5344CB8AC3E}">
        <p14:creationId xmlns:p14="http://schemas.microsoft.com/office/powerpoint/2010/main" val="2018350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2321" y="-1004069"/>
            <a:ext cx="8219896" cy="2095500"/>
          </a:xfrm>
        </p:spPr>
        <p:txBody>
          <a:bodyPr/>
          <a:lstStyle/>
          <a:p>
            <a:r>
              <a:rPr lang="it-IT" sz="5400" dirty="0" smtClean="0">
                <a:latin typeface="+mj-lt"/>
              </a:rPr>
              <a:t>Socrate controcorrente </a:t>
            </a:r>
            <a:endParaRPr lang="it-IT" sz="5400" dirty="0">
              <a:latin typeface="+mj-lt"/>
            </a:endParaRPr>
          </a:p>
        </p:txBody>
      </p:sp>
      <p:sp>
        <p:nvSpPr>
          <p:cNvPr id="3" name="Segnaposto contenuto 2"/>
          <p:cNvSpPr>
            <a:spLocks noGrp="1"/>
          </p:cNvSpPr>
          <p:nvPr>
            <p:ph idx="1"/>
          </p:nvPr>
        </p:nvSpPr>
        <p:spPr>
          <a:xfrm>
            <a:off x="128932" y="2350521"/>
            <a:ext cx="2655211" cy="3976944"/>
          </a:xfrm>
        </p:spPr>
        <p:txBody>
          <a:bodyPr>
            <a:noAutofit/>
          </a:bodyPr>
          <a:lstStyle/>
          <a:p>
            <a:r>
              <a:rPr lang="it-IT" sz="2000" dirty="0">
                <a:solidFill>
                  <a:schemeClr val="tx1"/>
                </a:solidFill>
                <a:latin typeface="Calibri" panose="020F0502020204030204" pitchFamily="34" charset="0"/>
              </a:rPr>
              <a:t>n</a:t>
            </a:r>
            <a:r>
              <a:rPr lang="it-IT" sz="2000" dirty="0" smtClean="0">
                <a:solidFill>
                  <a:schemeClr val="tx1"/>
                </a:solidFill>
                <a:latin typeface="Calibri" panose="020F0502020204030204" pitchFamily="34" charset="0"/>
              </a:rPr>
              <a:t>on inferiorità biologica ma mancanza di educazione</a:t>
            </a:r>
          </a:p>
          <a:p>
            <a:pPr marL="0" indent="0">
              <a:buNone/>
            </a:pPr>
            <a:endParaRPr lang="it-IT" sz="2000" dirty="0" smtClean="0">
              <a:solidFill>
                <a:schemeClr val="tx1"/>
              </a:solidFill>
              <a:latin typeface="Calibri" panose="020F0502020204030204" pitchFamily="34" charset="0"/>
            </a:endParaRPr>
          </a:p>
          <a:p>
            <a:r>
              <a:rPr lang="it-IT" sz="2000" dirty="0">
                <a:solidFill>
                  <a:srgbClr val="000000"/>
                </a:solidFill>
                <a:latin typeface="Calibri" panose="020F0502020204030204" pitchFamily="34" charset="0"/>
              </a:rPr>
              <a:t>non </a:t>
            </a:r>
            <a:r>
              <a:rPr lang="it-IT" sz="2000" dirty="0" smtClean="0">
                <a:solidFill>
                  <a:srgbClr val="000000"/>
                </a:solidFill>
                <a:latin typeface="Calibri" panose="020F0502020204030204" pitchFamily="34" charset="0"/>
              </a:rPr>
              <a:t>solo maternità ma possibile </a:t>
            </a:r>
            <a:r>
              <a:rPr lang="it-IT" sz="2000" dirty="0">
                <a:solidFill>
                  <a:srgbClr val="000000"/>
                </a:solidFill>
                <a:latin typeface="Calibri" panose="020F0502020204030204" pitchFamily="34" charset="0"/>
              </a:rPr>
              <a:t>realizzazione personale e </a:t>
            </a:r>
            <a:r>
              <a:rPr lang="it-IT" sz="2000" dirty="0" smtClean="0">
                <a:solidFill>
                  <a:srgbClr val="000000"/>
                </a:solidFill>
                <a:latin typeface="Calibri" panose="020F0502020204030204" pitchFamily="34" charset="0"/>
              </a:rPr>
              <a:t>intellettuale</a:t>
            </a:r>
          </a:p>
          <a:p>
            <a:endParaRPr lang="it-IT" sz="2000" dirty="0" smtClean="0">
              <a:solidFill>
                <a:srgbClr val="000000"/>
              </a:solidFill>
              <a:latin typeface="Calibri" panose="020F0502020204030204" pitchFamily="34" charset="0"/>
            </a:endParaRPr>
          </a:p>
          <a:p>
            <a:endParaRPr lang="it-IT" sz="2000" dirty="0">
              <a:solidFill>
                <a:srgbClr val="000000"/>
              </a:solidFill>
              <a:latin typeface="Calibri" panose="020F0502020204030204" pitchFamily="34" charset="0"/>
            </a:endParaRPr>
          </a:p>
        </p:txBody>
      </p:sp>
      <p:sp>
        <p:nvSpPr>
          <p:cNvPr id="4" name="Segnaposto testo 3"/>
          <p:cNvSpPr>
            <a:spLocks noGrp="1"/>
          </p:cNvSpPr>
          <p:nvPr>
            <p:ph type="body" sz="half" idx="2"/>
          </p:nvPr>
        </p:nvSpPr>
        <p:spPr>
          <a:xfrm>
            <a:off x="6725021" y="2406225"/>
            <a:ext cx="2319311" cy="2974346"/>
          </a:xfrm>
        </p:spPr>
        <p:txBody>
          <a:bodyPr>
            <a:noAutofit/>
          </a:bodyPr>
          <a:lstStyle/>
          <a:p>
            <a:pPr marL="285750" indent="-285750" algn="l">
              <a:lnSpc>
                <a:spcPct val="100000"/>
              </a:lnSpc>
              <a:buFont typeface="Arial"/>
              <a:buChar char="•"/>
            </a:pPr>
            <a:r>
              <a:rPr lang="it-IT" sz="2000" dirty="0" smtClean="0">
                <a:solidFill>
                  <a:srgbClr val="000000"/>
                </a:solidFill>
                <a:latin typeface="Calibri" panose="020F0502020204030204" pitchFamily="34" charset="0"/>
              </a:rPr>
              <a:t>controverso rapporto con la moglie Santippe </a:t>
            </a:r>
          </a:p>
          <a:p>
            <a:pPr algn="l">
              <a:lnSpc>
                <a:spcPct val="100000"/>
              </a:lnSpc>
            </a:pPr>
            <a:endParaRPr lang="it-IT" sz="2000" dirty="0" smtClean="0">
              <a:solidFill>
                <a:srgbClr val="000000"/>
              </a:solidFill>
              <a:latin typeface="Calibri" panose="020F0502020204030204" pitchFamily="34" charset="0"/>
            </a:endParaRPr>
          </a:p>
          <a:p>
            <a:pPr algn="l">
              <a:lnSpc>
                <a:spcPct val="100000"/>
              </a:lnSpc>
            </a:pPr>
            <a:endParaRPr lang="it-IT" sz="2000" dirty="0">
              <a:solidFill>
                <a:srgbClr val="000000"/>
              </a:solidFill>
              <a:latin typeface="Calibri" panose="020F0502020204030204" pitchFamily="34" charset="0"/>
            </a:endParaRPr>
          </a:p>
          <a:p>
            <a:pPr marL="285750" indent="-285750" algn="l">
              <a:lnSpc>
                <a:spcPct val="100000"/>
              </a:lnSpc>
              <a:buFont typeface="Arial"/>
              <a:buChar char="•"/>
            </a:pPr>
            <a:r>
              <a:rPr lang="it-IT" sz="2000" dirty="0" smtClean="0">
                <a:solidFill>
                  <a:srgbClr val="000000"/>
                </a:solidFill>
                <a:latin typeface="Calibri" panose="020F0502020204030204" pitchFamily="34" charset="0"/>
              </a:rPr>
              <a:t>grande </a:t>
            </a:r>
            <a:r>
              <a:rPr lang="it-IT" sz="2000" dirty="0">
                <a:solidFill>
                  <a:srgbClr val="000000"/>
                </a:solidFill>
                <a:latin typeface="Calibri" panose="020F0502020204030204" pitchFamily="34" charset="0"/>
              </a:rPr>
              <a:t>stima </a:t>
            </a:r>
            <a:r>
              <a:rPr lang="it-IT" sz="2000" dirty="0" smtClean="0">
                <a:solidFill>
                  <a:srgbClr val="000000"/>
                </a:solidFill>
                <a:latin typeface="Calibri" panose="020F0502020204030204" pitchFamily="34" charset="0"/>
              </a:rPr>
              <a:t>per la saggezza di Aspasia di Mileto, colta amante di Pericle</a:t>
            </a:r>
            <a:endParaRPr lang="it-IT" sz="2000" dirty="0">
              <a:solidFill>
                <a:srgbClr val="000000"/>
              </a:solidFill>
              <a:latin typeface="Calibri" panose="020F0502020204030204" pitchFamily="34" charset="0"/>
            </a:endParaRPr>
          </a:p>
        </p:txBody>
      </p:sp>
      <p:pic>
        <p:nvPicPr>
          <p:cNvPr id="5" name="Immagine 4" descr="ttp://www.npensieri.it/immagini/socrate_e_santipp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2526" y="2406224"/>
            <a:ext cx="4119487" cy="4286333"/>
          </a:xfrm>
          <a:prstGeom prst="rect">
            <a:avLst/>
          </a:prstGeom>
          <a:noFill/>
          <a:ln>
            <a:solidFill>
              <a:schemeClr val="bg1">
                <a:lumMod val="50000"/>
              </a:schemeClr>
            </a:solidFill>
          </a:ln>
        </p:spPr>
      </p:pic>
      <p:sp>
        <p:nvSpPr>
          <p:cNvPr id="6" name="Rettangolo 5"/>
          <p:cNvSpPr/>
          <p:nvPr/>
        </p:nvSpPr>
        <p:spPr>
          <a:xfrm>
            <a:off x="200539" y="1321809"/>
            <a:ext cx="8943460" cy="769441"/>
          </a:xfrm>
          <a:prstGeom prst="rect">
            <a:avLst/>
          </a:prstGeom>
        </p:spPr>
        <p:txBody>
          <a:bodyPr wrap="square">
            <a:spAutoFit/>
          </a:bodyPr>
          <a:lstStyle/>
          <a:p>
            <a:pPr algn="ctr"/>
            <a:r>
              <a:rPr lang="it-IT" sz="2400" i="1" dirty="0" smtClean="0">
                <a:latin typeface="Calibri" panose="020F0502020204030204" pitchFamily="34" charset="0"/>
              </a:rPr>
              <a:t>“La </a:t>
            </a:r>
            <a:r>
              <a:rPr lang="it-IT" sz="2400" i="1" dirty="0">
                <a:latin typeface="Calibri" panose="020F0502020204030204" pitchFamily="34" charset="0"/>
              </a:rPr>
              <a:t>natura femminile non è naturalmente inferiore a quella dell’uomo” </a:t>
            </a:r>
            <a:r>
              <a:rPr lang="it-IT" sz="2000" dirty="0" smtClean="0">
                <a:latin typeface="Calibri" panose="020F0502020204030204" pitchFamily="34" charset="0"/>
              </a:rPr>
              <a:t>Senofonte</a:t>
            </a:r>
            <a:r>
              <a:rPr lang="it-IT" sz="2000" i="1" dirty="0" smtClean="0">
                <a:latin typeface="Calibri" panose="020F0502020204030204" pitchFamily="34" charset="0"/>
              </a:rPr>
              <a:t> Simposio </a:t>
            </a:r>
            <a:r>
              <a:rPr lang="it-IT" sz="2000" i="1" dirty="0">
                <a:latin typeface="Calibri" panose="020F0502020204030204" pitchFamily="34" charset="0"/>
              </a:rPr>
              <a:t>2,8-9</a:t>
            </a:r>
          </a:p>
        </p:txBody>
      </p:sp>
      <p:sp>
        <p:nvSpPr>
          <p:cNvPr id="7" name="Rettangolo 6"/>
          <p:cNvSpPr/>
          <p:nvPr/>
        </p:nvSpPr>
        <p:spPr>
          <a:xfrm>
            <a:off x="2879677" y="6388309"/>
            <a:ext cx="4361942" cy="400110"/>
          </a:xfrm>
          <a:prstGeom prst="rect">
            <a:avLst/>
          </a:prstGeom>
        </p:spPr>
        <p:txBody>
          <a:bodyPr wrap="square">
            <a:spAutoFit/>
          </a:bodyPr>
          <a:lstStyle/>
          <a:p>
            <a:r>
              <a:rPr lang="it-IT" sz="1000" dirty="0" err="1">
                <a:solidFill>
                  <a:schemeClr val="bg1"/>
                </a:solidFill>
              </a:rPr>
              <a:t>Blommendael</a:t>
            </a:r>
            <a:r>
              <a:rPr lang="it-IT" sz="1000" dirty="0">
                <a:solidFill>
                  <a:schemeClr val="bg1"/>
                </a:solidFill>
              </a:rPr>
              <a:t> </a:t>
            </a:r>
            <a:r>
              <a:rPr lang="it-IT" sz="1000" dirty="0" err="1">
                <a:solidFill>
                  <a:schemeClr val="bg1"/>
                </a:solidFill>
              </a:rPr>
              <a:t>Reyer</a:t>
            </a:r>
            <a:r>
              <a:rPr lang="it-IT" sz="1000" dirty="0">
                <a:solidFill>
                  <a:schemeClr val="bg1"/>
                </a:solidFill>
              </a:rPr>
              <a:t> van (1628-1675) – Socrate e Santippe</a:t>
            </a:r>
            <a:br>
              <a:rPr lang="it-IT" sz="1000" dirty="0">
                <a:solidFill>
                  <a:schemeClr val="bg1"/>
                </a:solidFill>
              </a:rPr>
            </a:br>
            <a:endParaRPr lang="it-IT" sz="1000" dirty="0">
              <a:solidFill>
                <a:schemeClr val="bg1"/>
              </a:solidFill>
            </a:endParaRPr>
          </a:p>
        </p:txBody>
      </p:sp>
    </p:spTree>
    <p:extLst>
      <p:ext uri="{BB962C8B-B14F-4D97-AF65-F5344CB8AC3E}">
        <p14:creationId xmlns:p14="http://schemas.microsoft.com/office/powerpoint/2010/main" val="854027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39638"/>
            <a:ext cx="9144000" cy="1071285"/>
          </a:xfrm>
        </p:spPr>
        <p:txBody>
          <a:bodyPr/>
          <a:lstStyle/>
          <a:p>
            <a:r>
              <a:rPr lang="it-IT" sz="4000" dirty="0" smtClean="0">
                <a:solidFill>
                  <a:srgbClr val="800000"/>
                </a:solidFill>
                <a:latin typeface="+mj-lt"/>
              </a:rPr>
              <a:t>Condizione femminile:</a:t>
            </a:r>
            <a:r>
              <a:rPr lang="it-IT" sz="4800" dirty="0" smtClean="0">
                <a:solidFill>
                  <a:srgbClr val="800000"/>
                </a:solidFill>
                <a:latin typeface="+mj-lt"/>
              </a:rPr>
              <a:t/>
            </a:r>
            <a:br>
              <a:rPr lang="it-IT" sz="4800" dirty="0" smtClean="0">
                <a:solidFill>
                  <a:srgbClr val="800000"/>
                </a:solidFill>
                <a:latin typeface="+mj-lt"/>
              </a:rPr>
            </a:br>
            <a:r>
              <a:rPr lang="it-IT" sz="4800" dirty="0" smtClean="0"/>
              <a:t>Le Supplici</a:t>
            </a:r>
            <a:endParaRPr lang="it-IT" sz="4800" dirty="0">
              <a:solidFill>
                <a:srgbClr val="800000"/>
              </a:solidFill>
            </a:endParaRPr>
          </a:p>
        </p:txBody>
      </p:sp>
      <p:sp>
        <p:nvSpPr>
          <p:cNvPr id="3" name="Segnaposto contenuto 2"/>
          <p:cNvSpPr>
            <a:spLocks noGrp="1"/>
          </p:cNvSpPr>
          <p:nvPr>
            <p:ph idx="1"/>
          </p:nvPr>
        </p:nvSpPr>
        <p:spPr>
          <a:xfrm>
            <a:off x="4017777" y="1623628"/>
            <a:ext cx="4992115" cy="5342972"/>
          </a:xfrm>
        </p:spPr>
        <p:txBody>
          <a:bodyPr>
            <a:noAutofit/>
          </a:bodyPr>
          <a:lstStyle/>
          <a:p>
            <a:pPr lvl="0"/>
            <a:r>
              <a:rPr lang="it-IT" sz="2000" dirty="0" smtClean="0">
                <a:solidFill>
                  <a:schemeClr val="tx1"/>
                </a:solidFill>
                <a:latin typeface="Calibri" panose="020F0502020204030204" pitchFamily="34" charset="0"/>
              </a:rPr>
              <a:t>ribellione solo apparente</a:t>
            </a:r>
          </a:p>
          <a:p>
            <a:pPr lvl="0"/>
            <a:endParaRPr lang="it-IT" sz="2000" dirty="0" smtClean="0">
              <a:solidFill>
                <a:schemeClr val="tx1"/>
              </a:solidFill>
              <a:latin typeface="Calibri" panose="020F0502020204030204" pitchFamily="34" charset="0"/>
            </a:endParaRPr>
          </a:p>
          <a:p>
            <a:pPr lvl="0"/>
            <a:r>
              <a:rPr lang="it-IT" sz="2000" dirty="0" smtClean="0">
                <a:solidFill>
                  <a:schemeClr val="tx1"/>
                </a:solidFill>
                <a:latin typeface="Calibri" panose="020F0502020204030204" pitchFamily="34" charset="0"/>
              </a:rPr>
              <a:t>rifiuto di </a:t>
            </a:r>
            <a:r>
              <a:rPr lang="it-IT" sz="2000" dirty="0">
                <a:solidFill>
                  <a:schemeClr val="tx1"/>
                </a:solidFill>
                <a:latin typeface="Calibri" panose="020F0502020204030204" pitchFamily="34" charset="0"/>
              </a:rPr>
              <a:t>“</a:t>
            </a:r>
            <a:r>
              <a:rPr lang="it-IT" sz="2000" i="1" dirty="0">
                <a:solidFill>
                  <a:schemeClr val="tx1"/>
                </a:solidFill>
                <a:latin typeface="Calibri" panose="020F0502020204030204" pitchFamily="34" charset="0"/>
              </a:rPr>
              <a:t>comprarsi un padrone da amare</a:t>
            </a:r>
            <a:r>
              <a:rPr lang="it-IT" sz="2000" dirty="0" smtClean="0">
                <a:solidFill>
                  <a:schemeClr val="tx1"/>
                </a:solidFill>
                <a:latin typeface="Calibri" panose="020F0502020204030204" pitchFamily="34" charset="0"/>
              </a:rPr>
              <a:t>”</a:t>
            </a:r>
          </a:p>
          <a:p>
            <a:pPr lvl="0"/>
            <a:endParaRPr lang="it-IT" sz="2000" dirty="0">
              <a:solidFill>
                <a:schemeClr val="tx1"/>
              </a:solidFill>
              <a:latin typeface="Calibri" panose="020F0502020204030204" pitchFamily="34" charset="0"/>
            </a:endParaRPr>
          </a:p>
          <a:p>
            <a:pPr lvl="0"/>
            <a:r>
              <a:rPr lang="it-IT" sz="2000" dirty="0" err="1" smtClean="0">
                <a:solidFill>
                  <a:schemeClr val="tx1"/>
                </a:solidFill>
                <a:latin typeface="Calibri" panose="020F0502020204030204" pitchFamily="34" charset="0"/>
              </a:rPr>
              <a:t>Danao</a:t>
            </a:r>
            <a:r>
              <a:rPr lang="it-IT" sz="2000" dirty="0" smtClean="0">
                <a:solidFill>
                  <a:schemeClr val="tx1"/>
                </a:solidFill>
                <a:latin typeface="Calibri" panose="020F0502020204030204" pitchFamily="34" charset="0"/>
              </a:rPr>
              <a:t> padre-padrone</a:t>
            </a:r>
          </a:p>
          <a:p>
            <a:pPr lvl="0"/>
            <a:endParaRPr lang="it-IT" sz="2000" dirty="0" smtClean="0">
              <a:solidFill>
                <a:schemeClr val="tx1"/>
              </a:solidFill>
              <a:latin typeface="Calibri" panose="020F0502020204030204" pitchFamily="34" charset="0"/>
            </a:endParaRPr>
          </a:p>
          <a:p>
            <a:r>
              <a:rPr lang="it-IT" sz="2000" dirty="0" smtClean="0">
                <a:solidFill>
                  <a:schemeClr val="tx1"/>
                </a:solidFill>
                <a:latin typeface="Calibri" panose="020F0502020204030204" pitchFamily="34" charset="0"/>
              </a:rPr>
              <a:t>necessità di un tutore in quanto incapaci di controllarsi </a:t>
            </a:r>
          </a:p>
          <a:p>
            <a:pPr marL="0" indent="0">
              <a:buNone/>
            </a:pPr>
            <a:r>
              <a:rPr lang="it-IT" sz="2000" dirty="0" smtClean="0">
                <a:solidFill>
                  <a:schemeClr val="tx1"/>
                </a:solidFill>
                <a:latin typeface="Calibri" panose="020F0502020204030204" pitchFamily="34" charset="0"/>
              </a:rPr>
              <a:t> </a:t>
            </a:r>
          </a:p>
          <a:p>
            <a:r>
              <a:rPr lang="it-IT" sz="2000" dirty="0">
                <a:solidFill>
                  <a:schemeClr val="tx1"/>
                </a:solidFill>
                <a:latin typeface="Calibri" panose="020F0502020204030204" pitchFamily="34" charset="0"/>
              </a:rPr>
              <a:t>d</a:t>
            </a:r>
            <a:r>
              <a:rPr lang="it-IT" sz="2000" dirty="0" smtClean="0">
                <a:solidFill>
                  <a:schemeClr val="tx1"/>
                </a:solidFill>
                <a:latin typeface="Calibri" panose="020F0502020204030204" pitchFamily="34" charset="0"/>
              </a:rPr>
              <a:t>onna-oggetto della concupiscenza maschile deve proteggere la verginità</a:t>
            </a:r>
          </a:p>
          <a:p>
            <a:endParaRPr lang="it-IT" sz="2000" dirty="0" smtClean="0">
              <a:solidFill>
                <a:schemeClr val="tx1"/>
              </a:solidFill>
              <a:latin typeface="Calibri" panose="020F0502020204030204" pitchFamily="34" charset="0"/>
            </a:endParaRPr>
          </a:p>
          <a:p>
            <a:pPr lvl="0"/>
            <a:r>
              <a:rPr lang="it-IT" sz="2000" dirty="0" smtClean="0">
                <a:solidFill>
                  <a:schemeClr val="tx1"/>
                </a:solidFill>
                <a:latin typeface="Calibri" panose="020F0502020204030204" pitchFamily="34" charset="0"/>
              </a:rPr>
              <a:t>uomo attivo e razionale, donna passiva e emotiva può solo subire </a:t>
            </a:r>
            <a:r>
              <a:rPr lang="it-IT" sz="2000" dirty="0">
                <a:solidFill>
                  <a:schemeClr val="tx1"/>
                </a:solidFill>
                <a:latin typeface="Calibri" panose="020F0502020204030204" pitchFamily="34" charset="0"/>
              </a:rPr>
              <a:t>e </a:t>
            </a:r>
            <a:r>
              <a:rPr lang="it-IT" sz="2000" dirty="0" smtClean="0">
                <a:solidFill>
                  <a:schemeClr val="tx1"/>
                </a:solidFill>
                <a:latin typeface="Calibri" panose="020F0502020204030204" pitchFamily="34" charset="0"/>
              </a:rPr>
              <a:t>supplicare</a:t>
            </a:r>
            <a:endParaRPr lang="it-IT" sz="2000" dirty="0">
              <a:solidFill>
                <a:schemeClr val="tx1"/>
              </a:solidFill>
              <a:latin typeface="Calibri" panose="020F0502020204030204" pitchFamily="34" charset="0"/>
            </a:endParaRPr>
          </a:p>
          <a:p>
            <a:pPr lvl="0"/>
            <a:endParaRPr lang="it-IT" sz="2000" dirty="0">
              <a:solidFill>
                <a:schemeClr val="tx1"/>
              </a:solidFill>
              <a:latin typeface="Calibri" panose="020F0502020204030204" pitchFamily="34" charset="0"/>
            </a:endParaRPr>
          </a:p>
        </p:txBody>
      </p:sp>
      <p:pic>
        <p:nvPicPr>
          <p:cNvPr id="4" name="Immagine 3" descr="mmagine correlat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680" y="1719618"/>
            <a:ext cx="3268198" cy="4825813"/>
          </a:xfrm>
          <a:prstGeom prst="rect">
            <a:avLst/>
          </a:prstGeom>
          <a:noFill/>
          <a:ln>
            <a:solidFill>
              <a:schemeClr val="bg1">
                <a:lumMod val="50000"/>
              </a:schemeClr>
            </a:solidFill>
          </a:ln>
        </p:spPr>
      </p:pic>
      <p:sp>
        <p:nvSpPr>
          <p:cNvPr id="5" name="Rettangolo 4"/>
          <p:cNvSpPr/>
          <p:nvPr/>
        </p:nvSpPr>
        <p:spPr>
          <a:xfrm>
            <a:off x="795629" y="6280068"/>
            <a:ext cx="4572000" cy="246221"/>
          </a:xfrm>
          <a:prstGeom prst="rect">
            <a:avLst/>
          </a:prstGeom>
        </p:spPr>
        <p:txBody>
          <a:bodyPr>
            <a:spAutoFit/>
          </a:bodyPr>
          <a:lstStyle/>
          <a:p>
            <a:r>
              <a:rPr lang="it-IT" sz="1000" dirty="0">
                <a:solidFill>
                  <a:schemeClr val="bg1"/>
                </a:solidFill>
              </a:rPr>
              <a:t>Le Danaidi</a:t>
            </a:r>
            <a:r>
              <a:rPr lang="it-IT" sz="1000" dirty="0" smtClean="0">
                <a:solidFill>
                  <a:schemeClr val="bg1"/>
                </a:solidFill>
              </a:rPr>
              <a:t>, </a:t>
            </a:r>
            <a:r>
              <a:rPr lang="it-IT" sz="1000" dirty="0">
                <a:solidFill>
                  <a:schemeClr val="bg1"/>
                </a:solidFill>
              </a:rPr>
              <a:t>John William Waterhouse, 1902</a:t>
            </a:r>
          </a:p>
        </p:txBody>
      </p:sp>
    </p:spTree>
    <p:extLst>
      <p:ext uri="{BB962C8B-B14F-4D97-AF65-F5344CB8AC3E}">
        <p14:creationId xmlns:p14="http://schemas.microsoft.com/office/powerpoint/2010/main" val="1097014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39638"/>
            <a:ext cx="9144000" cy="1071285"/>
          </a:xfrm>
        </p:spPr>
        <p:txBody>
          <a:bodyPr/>
          <a:lstStyle/>
          <a:p>
            <a:r>
              <a:rPr lang="it-IT" sz="4800" dirty="0" smtClean="0">
                <a:solidFill>
                  <a:srgbClr val="800000"/>
                </a:solidFill>
                <a:latin typeface="+mj-lt"/>
              </a:rPr>
              <a:t>Condizione femminile:</a:t>
            </a:r>
            <a:br>
              <a:rPr lang="it-IT" sz="4800" dirty="0" smtClean="0">
                <a:solidFill>
                  <a:srgbClr val="800000"/>
                </a:solidFill>
                <a:latin typeface="+mj-lt"/>
              </a:rPr>
            </a:br>
            <a:r>
              <a:rPr lang="it-IT" sz="4800" dirty="0">
                <a:solidFill>
                  <a:srgbClr val="2F5897"/>
                </a:solidFill>
                <a:latin typeface="+mj-lt"/>
              </a:rPr>
              <a:t>L</a:t>
            </a:r>
            <a:r>
              <a:rPr lang="it-IT" sz="4800" dirty="0" smtClean="0">
                <a:solidFill>
                  <a:srgbClr val="2F5897"/>
                </a:solidFill>
                <a:latin typeface="+mj-lt"/>
              </a:rPr>
              <a:t>e </a:t>
            </a:r>
            <a:r>
              <a:rPr lang="it-IT" sz="4800" dirty="0" err="1" smtClean="0">
                <a:solidFill>
                  <a:srgbClr val="2F5897"/>
                </a:solidFill>
                <a:latin typeface="+mj-lt"/>
              </a:rPr>
              <a:t>Trachinie</a:t>
            </a:r>
            <a:endParaRPr lang="it-IT" sz="4800" dirty="0">
              <a:solidFill>
                <a:srgbClr val="800000"/>
              </a:solidFill>
              <a:latin typeface="+mj-lt"/>
            </a:endParaRPr>
          </a:p>
        </p:txBody>
      </p:sp>
      <p:pic>
        <p:nvPicPr>
          <p:cNvPr id="14" name="Segnaposto contenuto 13"/>
          <p:cNvPicPr>
            <a:picLocks noGrp="1" noChangeAspect="1"/>
          </p:cNvPicPr>
          <p:nvPr>
            <p:ph idx="1"/>
          </p:nvPr>
        </p:nvPicPr>
        <p:blipFill rotWithShape="1">
          <a:blip r:embed="rId2" cstate="print"/>
          <a:srcRect l="237" t="2225" r="-86"/>
          <a:stretch/>
        </p:blipFill>
        <p:spPr>
          <a:xfrm>
            <a:off x="284638" y="1598513"/>
            <a:ext cx="2846381" cy="4639541"/>
          </a:xfrm>
          <a:ln>
            <a:solidFill>
              <a:schemeClr val="bg1">
                <a:lumMod val="50000"/>
              </a:schemeClr>
            </a:solidFill>
          </a:ln>
        </p:spPr>
      </p:pic>
      <p:sp>
        <p:nvSpPr>
          <p:cNvPr id="15" name="Rettangolo 14"/>
          <p:cNvSpPr/>
          <p:nvPr/>
        </p:nvSpPr>
        <p:spPr>
          <a:xfrm>
            <a:off x="3409654" y="1604517"/>
            <a:ext cx="5420447" cy="4985980"/>
          </a:xfrm>
          <a:prstGeom prst="rect">
            <a:avLst/>
          </a:prstGeom>
        </p:spPr>
        <p:txBody>
          <a:bodyPr wrap="square">
            <a:spAutoFit/>
          </a:bodyPr>
          <a:lstStyle/>
          <a:p>
            <a:pPr marL="285750" indent="-285750" algn="just">
              <a:buFont typeface="Arial"/>
              <a:buChar char="•"/>
            </a:pPr>
            <a:r>
              <a:rPr lang="it-IT" sz="2000" dirty="0">
                <a:latin typeface="Calibri" panose="020F0502020204030204" pitchFamily="34" charset="0"/>
              </a:rPr>
              <a:t>v</a:t>
            </a:r>
            <a:r>
              <a:rPr lang="it-IT" sz="2000" dirty="0" smtClean="0">
                <a:latin typeface="Calibri" panose="020F0502020204030204" pitchFamily="34" charset="0"/>
              </a:rPr>
              <a:t>ita </a:t>
            </a:r>
            <a:r>
              <a:rPr lang="it-IT" sz="2000" dirty="0">
                <a:latin typeface="Calibri" panose="020F0502020204030204" pitchFamily="34" charset="0"/>
              </a:rPr>
              <a:t>privata </a:t>
            </a:r>
            <a:r>
              <a:rPr lang="it-IT" sz="2000" dirty="0" smtClean="0">
                <a:latin typeface="Calibri" panose="020F0502020204030204" pitchFamily="34" charset="0"/>
              </a:rPr>
              <a:t>propria della donna, vita </a:t>
            </a:r>
            <a:r>
              <a:rPr lang="it-IT" sz="2000" dirty="0">
                <a:latin typeface="Calibri" panose="020F0502020204030204" pitchFamily="34" charset="0"/>
              </a:rPr>
              <a:t>pubblica </a:t>
            </a:r>
            <a:r>
              <a:rPr lang="it-IT" sz="2000" dirty="0" smtClean="0">
                <a:latin typeface="Calibri" panose="020F0502020204030204" pitchFamily="34" charset="0"/>
              </a:rPr>
              <a:t>dell’uomo </a:t>
            </a:r>
          </a:p>
          <a:p>
            <a:pPr marL="285750" indent="-285750" algn="just">
              <a:buFont typeface="Arial"/>
              <a:buChar char="•"/>
            </a:pPr>
            <a:endParaRPr lang="it-IT" sz="2000" dirty="0" smtClean="0">
              <a:latin typeface="Calibri" panose="020F0502020204030204" pitchFamily="34" charset="0"/>
            </a:endParaRPr>
          </a:p>
          <a:p>
            <a:pPr marL="285750" indent="-285750" algn="just">
              <a:buFont typeface="Arial"/>
              <a:buChar char="•"/>
            </a:pPr>
            <a:r>
              <a:rPr lang="it-IT" sz="2000" dirty="0" smtClean="0">
                <a:latin typeface="Calibri" panose="020F0502020204030204" pitchFamily="34" charset="0"/>
              </a:rPr>
              <a:t>a Deianira la casa, ad </a:t>
            </a:r>
            <a:r>
              <a:rPr lang="it-IT" sz="2000" dirty="0">
                <a:latin typeface="Calibri" panose="020F0502020204030204" pitchFamily="34" charset="0"/>
              </a:rPr>
              <a:t>E</a:t>
            </a:r>
            <a:r>
              <a:rPr lang="it-IT" sz="2000" dirty="0" smtClean="0">
                <a:latin typeface="Calibri" panose="020F0502020204030204" pitchFamily="34" charset="0"/>
              </a:rPr>
              <a:t>racle il mondo </a:t>
            </a:r>
          </a:p>
          <a:p>
            <a:pPr marL="285750" indent="-285750" algn="just">
              <a:buFont typeface="Arial"/>
              <a:buChar char="•"/>
            </a:pPr>
            <a:endParaRPr lang="it-IT" sz="2000" dirty="0">
              <a:latin typeface="Calibri" panose="020F0502020204030204" pitchFamily="34" charset="0"/>
            </a:endParaRPr>
          </a:p>
          <a:p>
            <a:pPr marL="285750" indent="-285750" algn="just">
              <a:buFont typeface="Arial"/>
              <a:buChar char="•"/>
            </a:pPr>
            <a:r>
              <a:rPr lang="it-IT" sz="2000" dirty="0" smtClean="0">
                <a:latin typeface="Calibri" panose="020F0502020204030204" pitchFamily="34" charset="0"/>
              </a:rPr>
              <a:t>matrimonio e procreazione come destino e fine ultimo della donna </a:t>
            </a:r>
            <a:r>
              <a:rPr lang="it-IT" sz="2000" dirty="0">
                <a:latin typeface="Calibri" panose="020F0502020204030204" pitchFamily="34" charset="0"/>
              </a:rPr>
              <a:t> </a:t>
            </a:r>
            <a:endParaRPr lang="it-IT" sz="2000" dirty="0" smtClean="0">
              <a:latin typeface="Calibri" panose="020F0502020204030204" pitchFamily="34" charset="0"/>
            </a:endParaRPr>
          </a:p>
          <a:p>
            <a:pPr marL="285750" indent="-285750" algn="just">
              <a:buFont typeface="Arial"/>
              <a:buChar char="•"/>
            </a:pPr>
            <a:endParaRPr lang="it-IT" sz="2000" dirty="0">
              <a:latin typeface="Calibri" panose="020F0502020204030204" pitchFamily="34" charset="0"/>
            </a:endParaRPr>
          </a:p>
          <a:p>
            <a:pPr marL="285750" lvl="0" indent="-285750" algn="just">
              <a:buFont typeface="Arial"/>
              <a:buChar char="•"/>
            </a:pPr>
            <a:r>
              <a:rPr lang="it-IT" sz="2000" dirty="0" smtClean="0">
                <a:latin typeface="Calibri" panose="020F0502020204030204" pitchFamily="34" charset="0"/>
              </a:rPr>
              <a:t>volontà maschile è legge </a:t>
            </a:r>
            <a:r>
              <a:rPr lang="it-IT" sz="2000" dirty="0">
                <a:latin typeface="Calibri" panose="020F0502020204030204" pitchFamily="34" charset="0"/>
              </a:rPr>
              <a:t>per </a:t>
            </a:r>
            <a:r>
              <a:rPr lang="it-IT" sz="2000" dirty="0" smtClean="0">
                <a:latin typeface="Calibri" panose="020F0502020204030204" pitchFamily="34" charset="0"/>
              </a:rPr>
              <a:t>la donna che deve perennemente subire e tacere</a:t>
            </a:r>
            <a:endParaRPr lang="it-IT" sz="2000" dirty="0">
              <a:latin typeface="Calibri" panose="020F0502020204030204" pitchFamily="34" charset="0"/>
            </a:endParaRPr>
          </a:p>
          <a:p>
            <a:pPr lvl="0" algn="just"/>
            <a:endParaRPr lang="it-IT" sz="2000" dirty="0" smtClean="0">
              <a:latin typeface="Calibri" panose="020F0502020204030204" pitchFamily="34" charset="0"/>
            </a:endParaRPr>
          </a:p>
          <a:p>
            <a:pPr marL="285750" indent="-285750" algn="just">
              <a:buFont typeface="Arial"/>
              <a:buChar char="•"/>
            </a:pPr>
            <a:r>
              <a:rPr lang="it-IT" sz="2000" dirty="0" smtClean="0">
                <a:latin typeface="Calibri" panose="020F0502020204030204" pitchFamily="34" charset="0"/>
              </a:rPr>
              <a:t>colpa </a:t>
            </a:r>
            <a:r>
              <a:rPr lang="it-IT" sz="2000" dirty="0">
                <a:latin typeface="Calibri" panose="020F0502020204030204" pitchFamily="34" charset="0"/>
              </a:rPr>
              <a:t>di D</a:t>
            </a:r>
            <a:r>
              <a:rPr lang="it-IT" sz="2000" dirty="0" smtClean="0">
                <a:latin typeface="Calibri" panose="020F0502020204030204" pitchFamily="34" charset="0"/>
              </a:rPr>
              <a:t>eianira di </a:t>
            </a:r>
            <a:r>
              <a:rPr lang="it-IT" sz="2000" dirty="0">
                <a:latin typeface="Calibri" panose="020F0502020204030204" pitchFamily="34" charset="0"/>
              </a:rPr>
              <a:t>aver tentato il </a:t>
            </a:r>
            <a:r>
              <a:rPr lang="uz-Cyrl-UZ" sz="2000" dirty="0" smtClean="0">
                <a:solidFill>
                  <a:srgbClr val="800000"/>
                </a:solidFill>
                <a:latin typeface="Calibri" panose="020F0502020204030204" pitchFamily="34" charset="0"/>
              </a:rPr>
              <a:t>δρᾶν</a:t>
            </a:r>
            <a:endParaRPr lang="it-IT" sz="2000" dirty="0" smtClean="0">
              <a:solidFill>
                <a:srgbClr val="800000"/>
              </a:solidFill>
              <a:latin typeface="Calibri" panose="020F0502020204030204" pitchFamily="34" charset="0"/>
            </a:endParaRPr>
          </a:p>
          <a:p>
            <a:pPr algn="just"/>
            <a:endParaRPr lang="it-IT" sz="2000" dirty="0" smtClean="0">
              <a:latin typeface="Calibri" panose="020F0502020204030204" pitchFamily="34" charset="0"/>
            </a:endParaRPr>
          </a:p>
          <a:p>
            <a:pPr marL="285750" lvl="0" indent="-285750" algn="just">
              <a:buFont typeface="Arial"/>
              <a:buChar char="•"/>
            </a:pPr>
            <a:r>
              <a:rPr lang="it-IT" sz="2000" dirty="0" smtClean="0">
                <a:latin typeface="Calibri" panose="020F0502020204030204" pitchFamily="34" charset="0"/>
              </a:rPr>
              <a:t>contrasto tra Deianira pseudo-ribelle e </a:t>
            </a:r>
            <a:r>
              <a:rPr lang="it-IT" sz="2000" dirty="0">
                <a:latin typeface="Calibri" panose="020F0502020204030204" pitchFamily="34" charset="0"/>
              </a:rPr>
              <a:t>I</a:t>
            </a:r>
            <a:r>
              <a:rPr lang="it-IT" sz="2000" dirty="0" smtClean="0">
                <a:latin typeface="Calibri" panose="020F0502020204030204" pitchFamily="34" charset="0"/>
              </a:rPr>
              <a:t>ole completamente sottomessa </a:t>
            </a:r>
          </a:p>
          <a:p>
            <a:pPr marL="285750" indent="-285750" algn="just">
              <a:buFont typeface="Arial"/>
              <a:buChar char="•"/>
            </a:pPr>
            <a:endParaRPr lang="it-IT" sz="2000" dirty="0" smtClean="0">
              <a:latin typeface="Calibri" panose="020F0502020204030204" pitchFamily="34" charset="0"/>
            </a:endParaRPr>
          </a:p>
        </p:txBody>
      </p:sp>
      <p:sp>
        <p:nvSpPr>
          <p:cNvPr id="6" name="Rettangolo 5"/>
          <p:cNvSpPr/>
          <p:nvPr/>
        </p:nvSpPr>
        <p:spPr>
          <a:xfrm>
            <a:off x="658808" y="5974986"/>
            <a:ext cx="2376676" cy="246221"/>
          </a:xfrm>
          <a:prstGeom prst="rect">
            <a:avLst/>
          </a:prstGeom>
        </p:spPr>
        <p:txBody>
          <a:bodyPr wrap="square">
            <a:spAutoFit/>
          </a:bodyPr>
          <a:lstStyle/>
          <a:p>
            <a:r>
              <a:rPr lang="it-IT" sz="1000" dirty="0">
                <a:solidFill>
                  <a:schemeClr val="bg1"/>
                </a:solidFill>
              </a:rPr>
              <a:t>Deianira</a:t>
            </a:r>
            <a:r>
              <a:rPr lang="it-IT" sz="1000" dirty="0" smtClean="0">
                <a:solidFill>
                  <a:schemeClr val="bg1"/>
                </a:solidFill>
              </a:rPr>
              <a:t>, </a:t>
            </a:r>
            <a:r>
              <a:rPr lang="it-IT" sz="1000" dirty="0">
                <a:solidFill>
                  <a:schemeClr val="bg1"/>
                </a:solidFill>
              </a:rPr>
              <a:t>Evelyn de Morgan.</a:t>
            </a:r>
          </a:p>
        </p:txBody>
      </p:sp>
    </p:spTree>
    <p:extLst>
      <p:ext uri="{BB962C8B-B14F-4D97-AF65-F5344CB8AC3E}">
        <p14:creationId xmlns:p14="http://schemas.microsoft.com/office/powerpoint/2010/main" val="3360622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3411"/>
            <a:ext cx="9144000" cy="1071285"/>
          </a:xfrm>
        </p:spPr>
        <p:txBody>
          <a:bodyPr/>
          <a:lstStyle/>
          <a:p>
            <a:r>
              <a:rPr lang="it-IT" sz="4400" dirty="0" smtClean="0">
                <a:solidFill>
                  <a:srgbClr val="800000"/>
                </a:solidFill>
                <a:latin typeface="+mj-lt"/>
              </a:rPr>
              <a:t>Condizione femminile:</a:t>
            </a:r>
            <a:br>
              <a:rPr lang="it-IT" sz="4400" dirty="0" smtClean="0">
                <a:solidFill>
                  <a:srgbClr val="800000"/>
                </a:solidFill>
                <a:latin typeface="+mj-lt"/>
              </a:rPr>
            </a:br>
            <a:r>
              <a:rPr lang="it-IT" sz="4400" dirty="0" smtClean="0">
                <a:latin typeface="+mj-lt"/>
              </a:rPr>
              <a:t>Le Troiane</a:t>
            </a:r>
            <a:endParaRPr lang="it-IT" sz="4400" dirty="0">
              <a:solidFill>
                <a:srgbClr val="800000"/>
              </a:solidFill>
              <a:latin typeface="+mj-lt"/>
            </a:endParaRPr>
          </a:p>
        </p:txBody>
      </p:sp>
      <p:sp>
        <p:nvSpPr>
          <p:cNvPr id="3" name="Segnaposto contenuto 2"/>
          <p:cNvSpPr>
            <a:spLocks noGrp="1"/>
          </p:cNvSpPr>
          <p:nvPr>
            <p:ph idx="1"/>
          </p:nvPr>
        </p:nvSpPr>
        <p:spPr>
          <a:xfrm>
            <a:off x="4474876" y="1554719"/>
            <a:ext cx="4565158" cy="4040074"/>
          </a:xfrm>
        </p:spPr>
        <p:txBody>
          <a:bodyPr>
            <a:noAutofit/>
          </a:bodyPr>
          <a:lstStyle/>
          <a:p>
            <a:pPr algn="just"/>
            <a:endParaRPr lang="it-IT" sz="2000" dirty="0" smtClean="0">
              <a:latin typeface="Calibri" panose="020F0502020204030204" pitchFamily="34" charset="0"/>
            </a:endParaRPr>
          </a:p>
          <a:p>
            <a:pPr algn="just"/>
            <a:r>
              <a:rPr lang="it-IT" sz="2000" dirty="0">
                <a:solidFill>
                  <a:srgbClr val="000000"/>
                </a:solidFill>
                <a:latin typeface="Calibri" panose="020F0502020204030204" pitchFamily="34" charset="0"/>
              </a:rPr>
              <a:t>d</a:t>
            </a:r>
            <a:r>
              <a:rPr lang="it-IT" sz="2000" dirty="0" smtClean="0">
                <a:solidFill>
                  <a:srgbClr val="000000"/>
                </a:solidFill>
                <a:latin typeface="Calibri" panose="020F0502020204030204" pitchFamily="34" charset="0"/>
              </a:rPr>
              <a:t>estino della donna è il matrimonio, moglie vive per il marito</a:t>
            </a:r>
          </a:p>
          <a:p>
            <a:pPr algn="just"/>
            <a:endParaRPr lang="it-IT" sz="2000" dirty="0" smtClean="0">
              <a:solidFill>
                <a:srgbClr val="000000"/>
              </a:solidFill>
              <a:latin typeface="Calibri" panose="020F0502020204030204" pitchFamily="34" charset="0"/>
            </a:endParaRPr>
          </a:p>
          <a:p>
            <a:pPr algn="just"/>
            <a:r>
              <a:rPr lang="it-IT" sz="2000" dirty="0" smtClean="0">
                <a:solidFill>
                  <a:schemeClr val="tx1"/>
                </a:solidFill>
                <a:latin typeface="Calibri" panose="020F0502020204030204" pitchFamily="34" charset="0"/>
              </a:rPr>
              <a:t>merito </a:t>
            </a:r>
            <a:r>
              <a:rPr lang="it-IT" sz="2000" dirty="0">
                <a:solidFill>
                  <a:schemeClr val="tx1"/>
                </a:solidFill>
                <a:latin typeface="Calibri" panose="020F0502020204030204" pitchFamily="34" charset="0"/>
              </a:rPr>
              <a:t>della donna nei figli che ha generato</a:t>
            </a:r>
          </a:p>
          <a:p>
            <a:pPr algn="just"/>
            <a:endParaRPr lang="it-IT" sz="2000" dirty="0" smtClean="0">
              <a:solidFill>
                <a:srgbClr val="000000"/>
              </a:solidFill>
              <a:latin typeface="Calibri" panose="020F0502020204030204" pitchFamily="34" charset="0"/>
            </a:endParaRPr>
          </a:p>
          <a:p>
            <a:pPr algn="just"/>
            <a:r>
              <a:rPr lang="it-IT" sz="2000" dirty="0" smtClean="0">
                <a:solidFill>
                  <a:srgbClr val="000000"/>
                </a:solidFill>
                <a:latin typeface="Calibri" panose="020F0502020204030204" pitchFamily="34" charset="0"/>
              </a:rPr>
              <a:t>Andromaca prototipo della moglie ideale: riservata, silenziosa e “angelo del focolare”</a:t>
            </a:r>
          </a:p>
          <a:p>
            <a:pPr algn="just"/>
            <a:endParaRPr lang="it-IT" sz="2000" dirty="0" smtClean="0">
              <a:solidFill>
                <a:srgbClr val="000000"/>
              </a:solidFill>
              <a:latin typeface="Calibri" panose="020F0502020204030204" pitchFamily="34" charset="0"/>
            </a:endParaRPr>
          </a:p>
          <a:p>
            <a:pPr algn="just"/>
            <a:r>
              <a:rPr lang="it-IT" sz="2000" dirty="0">
                <a:solidFill>
                  <a:srgbClr val="000000"/>
                </a:solidFill>
                <a:latin typeface="Calibri" panose="020F0502020204030204" pitchFamily="34" charset="0"/>
              </a:rPr>
              <a:t>d</a:t>
            </a:r>
            <a:r>
              <a:rPr lang="it-IT" sz="2000" dirty="0" smtClean="0">
                <a:solidFill>
                  <a:srgbClr val="000000"/>
                </a:solidFill>
                <a:latin typeface="Calibri" panose="020F0502020204030204" pitchFamily="34" charset="0"/>
              </a:rPr>
              <a:t>ignità davanti alla sventura: </a:t>
            </a:r>
          </a:p>
        </p:txBody>
      </p:sp>
      <p:pic>
        <p:nvPicPr>
          <p:cNvPr id="7" name="Segnaposto contenuto 3"/>
          <p:cNvPicPr>
            <a:picLocks noChangeAspect="1"/>
          </p:cNvPicPr>
          <p:nvPr/>
        </p:nvPicPr>
        <p:blipFill rotWithShape="1">
          <a:blip r:embed="rId2" cstate="print"/>
          <a:srcRect l="-136" t="1428" r="-4" b="37815"/>
          <a:stretch/>
        </p:blipFill>
        <p:spPr>
          <a:xfrm>
            <a:off x="313899" y="2060812"/>
            <a:ext cx="4082525" cy="4244454"/>
          </a:xfrm>
          <a:prstGeom prst="rect">
            <a:avLst/>
          </a:prstGeom>
          <a:ln>
            <a:solidFill>
              <a:schemeClr val="bg1">
                <a:lumMod val="50000"/>
              </a:schemeClr>
            </a:solidFill>
          </a:ln>
        </p:spPr>
      </p:pic>
      <p:sp>
        <p:nvSpPr>
          <p:cNvPr id="4" name="Rettangolo 3"/>
          <p:cNvSpPr/>
          <p:nvPr/>
        </p:nvSpPr>
        <p:spPr>
          <a:xfrm>
            <a:off x="4810894" y="5719309"/>
            <a:ext cx="4357154" cy="707886"/>
          </a:xfrm>
          <a:prstGeom prst="rect">
            <a:avLst/>
          </a:prstGeom>
        </p:spPr>
        <p:txBody>
          <a:bodyPr wrap="square">
            <a:spAutoFit/>
          </a:bodyPr>
          <a:lstStyle/>
          <a:p>
            <a:r>
              <a:rPr lang="it-IT" sz="2000" i="1" dirty="0">
                <a:solidFill>
                  <a:srgbClr val="000000"/>
                </a:solidFill>
                <a:latin typeface="Calibri" panose="020F0502020204030204" pitchFamily="34" charset="0"/>
              </a:rPr>
              <a:t>“</a:t>
            </a:r>
            <a:r>
              <a:rPr lang="it-IT" sz="2000" i="1" dirty="0">
                <a:solidFill>
                  <a:schemeClr val="tx2"/>
                </a:solidFill>
                <a:latin typeface="Calibri" panose="020F0502020204030204" pitchFamily="34" charset="0"/>
              </a:rPr>
              <a:t>le mie pene sono tante, che resto </a:t>
            </a:r>
            <a:r>
              <a:rPr lang="it-IT" sz="2000" i="1" dirty="0" smtClean="0">
                <a:solidFill>
                  <a:schemeClr val="tx2"/>
                </a:solidFill>
                <a:latin typeface="Calibri" panose="020F0502020204030204" pitchFamily="34" charset="0"/>
              </a:rPr>
              <a:t> muta, mi </a:t>
            </a:r>
            <a:r>
              <a:rPr lang="it-IT" sz="2000" i="1" dirty="0">
                <a:solidFill>
                  <a:schemeClr val="tx2"/>
                </a:solidFill>
                <a:latin typeface="Calibri" panose="020F0502020204030204" pitchFamily="34" charset="0"/>
              </a:rPr>
              <a:t>rassegno e non parlo</a:t>
            </a:r>
            <a:r>
              <a:rPr lang="it-IT" sz="2000" i="1" dirty="0" smtClean="0">
                <a:solidFill>
                  <a:srgbClr val="000000"/>
                </a:solidFill>
                <a:latin typeface="Calibri" panose="020F0502020204030204" pitchFamily="34" charset="0"/>
              </a:rPr>
              <a:t>”(Ecuba)</a:t>
            </a:r>
            <a:endParaRPr lang="it-IT" sz="20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1642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8016" y="961798"/>
            <a:ext cx="8229600" cy="1600200"/>
          </a:xfrm>
        </p:spPr>
        <p:txBody>
          <a:bodyPr/>
          <a:lstStyle/>
          <a:p>
            <a:r>
              <a:rPr lang="it-IT" dirty="0" smtClean="0">
                <a:solidFill>
                  <a:srgbClr val="800000"/>
                </a:solidFill>
                <a:latin typeface="+mj-lt"/>
              </a:rPr>
              <a:t>Tragedie </a:t>
            </a:r>
            <a:br>
              <a:rPr lang="it-IT" dirty="0" smtClean="0">
                <a:solidFill>
                  <a:srgbClr val="800000"/>
                </a:solidFill>
                <a:latin typeface="+mj-lt"/>
              </a:rPr>
            </a:br>
            <a:r>
              <a:rPr lang="it-IT" dirty="0" smtClean="0">
                <a:solidFill>
                  <a:srgbClr val="800000"/>
                </a:solidFill>
                <a:latin typeface="+mj-lt"/>
              </a:rPr>
              <a:t>di </a:t>
            </a:r>
            <a:br>
              <a:rPr lang="it-IT" dirty="0" smtClean="0">
                <a:solidFill>
                  <a:srgbClr val="800000"/>
                </a:solidFill>
                <a:latin typeface="+mj-lt"/>
              </a:rPr>
            </a:br>
            <a:r>
              <a:rPr lang="it-IT" dirty="0" smtClean="0">
                <a:solidFill>
                  <a:srgbClr val="800000"/>
                </a:solidFill>
                <a:latin typeface="+mj-lt"/>
              </a:rPr>
              <a:t>famiglia</a:t>
            </a:r>
            <a:endParaRPr lang="it-IT" dirty="0">
              <a:solidFill>
                <a:srgbClr val="800000"/>
              </a:solidFill>
              <a:latin typeface="+mj-lt"/>
            </a:endParaRPr>
          </a:p>
        </p:txBody>
      </p:sp>
      <p:sp>
        <p:nvSpPr>
          <p:cNvPr id="3" name="Segnaposto contenuto 2"/>
          <p:cNvSpPr>
            <a:spLocks noGrp="1"/>
          </p:cNvSpPr>
          <p:nvPr>
            <p:ph idx="1"/>
          </p:nvPr>
        </p:nvSpPr>
        <p:spPr>
          <a:xfrm>
            <a:off x="5035216" y="2731047"/>
            <a:ext cx="3931360" cy="4065587"/>
          </a:xfrm>
        </p:spPr>
        <p:txBody>
          <a:bodyPr>
            <a:normAutofit/>
          </a:bodyPr>
          <a:lstStyle/>
          <a:p>
            <a:pPr marL="0" indent="0" algn="just">
              <a:buNone/>
            </a:pPr>
            <a:endParaRPr lang="it-IT" sz="2000" dirty="0" smtClean="0">
              <a:solidFill>
                <a:schemeClr val="tx1"/>
              </a:solidFill>
              <a:latin typeface="Calibri" panose="020F0502020204030204" pitchFamily="34" charset="0"/>
            </a:endParaRPr>
          </a:p>
          <a:p>
            <a:pPr marL="0" indent="0" algn="just">
              <a:buNone/>
            </a:pPr>
            <a:endParaRPr lang="it-IT" sz="2000" dirty="0" smtClean="0">
              <a:solidFill>
                <a:schemeClr val="tx1"/>
              </a:solidFill>
              <a:latin typeface="Calibri" panose="020F0502020204030204" pitchFamily="34" charset="0"/>
            </a:endParaRPr>
          </a:p>
          <a:p>
            <a:pPr marL="0" indent="0" algn="just">
              <a:buNone/>
            </a:pPr>
            <a:r>
              <a:rPr lang="it-IT" sz="2000" dirty="0" smtClean="0">
                <a:solidFill>
                  <a:schemeClr val="tx1"/>
                </a:solidFill>
                <a:latin typeface="Calibri" panose="020F0502020204030204" pitchFamily="34" charset="0"/>
              </a:rPr>
              <a:t>Stretto legame con </a:t>
            </a:r>
            <a:r>
              <a:rPr lang="it-IT" sz="2000" dirty="0" err="1" smtClean="0">
                <a:solidFill>
                  <a:schemeClr val="tx1"/>
                </a:solidFill>
                <a:latin typeface="Calibri" panose="020F0502020204030204" pitchFamily="34" charset="0"/>
              </a:rPr>
              <a:t>Danao</a:t>
            </a:r>
            <a:r>
              <a:rPr lang="it-IT" sz="2000" dirty="0" smtClean="0">
                <a:solidFill>
                  <a:schemeClr val="tx1"/>
                </a:solidFill>
                <a:latin typeface="Calibri" panose="020F0502020204030204" pitchFamily="34" charset="0"/>
              </a:rPr>
              <a:t>, in duplice </a:t>
            </a:r>
            <a:r>
              <a:rPr lang="it-IT" sz="2000" dirty="0">
                <a:solidFill>
                  <a:schemeClr val="tx1"/>
                </a:solidFill>
                <a:latin typeface="Calibri" panose="020F0502020204030204" pitchFamily="34" charset="0"/>
              </a:rPr>
              <a:t>rapporto di </a:t>
            </a:r>
            <a:r>
              <a:rPr lang="it-IT" sz="2000" dirty="0" smtClean="0">
                <a:solidFill>
                  <a:schemeClr val="tx1"/>
                </a:solidFill>
                <a:latin typeface="Calibri" panose="020F0502020204030204" pitchFamily="34" charset="0"/>
              </a:rPr>
              <a:t>subordinazione</a:t>
            </a:r>
          </a:p>
          <a:p>
            <a:pPr marL="0" indent="0" algn="just">
              <a:buNone/>
            </a:pPr>
            <a:endParaRPr lang="it-IT" sz="2000" dirty="0" smtClean="0">
              <a:solidFill>
                <a:schemeClr val="tx1"/>
              </a:solidFill>
              <a:latin typeface="Calibri" panose="020F0502020204030204" pitchFamily="34" charset="0"/>
            </a:endParaRPr>
          </a:p>
          <a:p>
            <a:pPr marL="0" lvl="0" indent="0" algn="just">
              <a:buNone/>
            </a:pPr>
            <a:r>
              <a:rPr lang="it-IT" sz="2000" dirty="0" smtClean="0">
                <a:solidFill>
                  <a:schemeClr val="tx1"/>
                </a:solidFill>
                <a:latin typeface="Calibri" panose="020F0502020204030204" pitchFamily="34" charset="0"/>
              </a:rPr>
              <a:t>Illo deve obbedienza al padre ma ha legame affettivo con la madre</a:t>
            </a:r>
            <a:endParaRPr lang="it-IT" sz="2000" dirty="0">
              <a:solidFill>
                <a:schemeClr val="tx1"/>
              </a:solidFill>
              <a:latin typeface="Calibri" panose="020F0502020204030204" pitchFamily="34" charset="0"/>
            </a:endParaRPr>
          </a:p>
          <a:p>
            <a:pPr marL="0" lvl="0" indent="0" algn="just">
              <a:buNone/>
            </a:pPr>
            <a:endParaRPr lang="it-IT" sz="2000" dirty="0" smtClean="0">
              <a:latin typeface="Calibri" panose="020F0502020204030204" pitchFamily="34" charset="0"/>
            </a:endParaRPr>
          </a:p>
          <a:p>
            <a:pPr marL="0" indent="0" algn="just">
              <a:buNone/>
            </a:pPr>
            <a:r>
              <a:rPr lang="it-IT" sz="2000" dirty="0">
                <a:solidFill>
                  <a:schemeClr val="tx1"/>
                </a:solidFill>
                <a:latin typeface="Calibri" panose="020F0502020204030204" pitchFamily="34" charset="0"/>
              </a:rPr>
              <a:t>d</a:t>
            </a:r>
            <a:r>
              <a:rPr lang="it-IT" sz="2000" dirty="0" smtClean="0">
                <a:solidFill>
                  <a:schemeClr val="tx1"/>
                </a:solidFill>
                <a:latin typeface="Calibri" panose="020F0502020204030204" pitchFamily="34" charset="0"/>
              </a:rPr>
              <a:t>ramma dell’amore materno, Ecuba piange impotente le figlie strappate </a:t>
            </a:r>
            <a:endParaRPr lang="it-IT" sz="2000" i="1" dirty="0">
              <a:solidFill>
                <a:schemeClr val="tx1"/>
              </a:solidFill>
              <a:latin typeface="Calibri" panose="020F0502020204030204" pitchFamily="34" charset="0"/>
            </a:endParaRPr>
          </a:p>
        </p:txBody>
      </p:sp>
      <p:sp>
        <p:nvSpPr>
          <p:cNvPr id="4" name="CasellaDiTesto 3"/>
          <p:cNvSpPr txBox="1"/>
          <p:nvPr/>
        </p:nvSpPr>
        <p:spPr>
          <a:xfrm>
            <a:off x="1018129" y="2310178"/>
            <a:ext cx="1828252" cy="372257"/>
          </a:xfrm>
          <a:prstGeom prst="rect">
            <a:avLst/>
          </a:prstGeom>
          <a:noFill/>
        </p:spPr>
        <p:txBody>
          <a:bodyPr wrap="square" rtlCol="0">
            <a:spAutoFit/>
          </a:bodyPr>
          <a:lstStyle/>
          <a:p>
            <a:r>
              <a:rPr lang="it-IT" dirty="0" smtClean="0"/>
              <a:t>Supplici </a:t>
            </a:r>
            <a:endParaRPr lang="it-IT" dirty="0"/>
          </a:p>
        </p:txBody>
      </p:sp>
      <p:pic>
        <p:nvPicPr>
          <p:cNvPr id="5" name="Immagine 4"/>
          <p:cNvPicPr>
            <a:picLocks noChangeAspect="1"/>
          </p:cNvPicPr>
          <p:nvPr/>
        </p:nvPicPr>
        <p:blipFill>
          <a:blip r:embed="rId2" cstate="print"/>
          <a:stretch>
            <a:fillRect/>
          </a:stretch>
        </p:blipFill>
        <p:spPr>
          <a:xfrm>
            <a:off x="198281" y="309328"/>
            <a:ext cx="2607156" cy="2618795"/>
          </a:xfrm>
          <a:prstGeom prst="rect">
            <a:avLst/>
          </a:prstGeom>
        </p:spPr>
      </p:pic>
      <p:pic>
        <p:nvPicPr>
          <p:cNvPr id="6" name="Immagine 5"/>
          <p:cNvPicPr>
            <a:picLocks noChangeAspect="1"/>
          </p:cNvPicPr>
          <p:nvPr/>
        </p:nvPicPr>
        <p:blipFill>
          <a:blip r:embed="rId3" cstate="print"/>
          <a:stretch>
            <a:fillRect/>
          </a:stretch>
        </p:blipFill>
        <p:spPr>
          <a:xfrm>
            <a:off x="6064172" y="316386"/>
            <a:ext cx="2901929" cy="2611737"/>
          </a:xfrm>
          <a:prstGeom prst="rect">
            <a:avLst/>
          </a:prstGeom>
        </p:spPr>
      </p:pic>
      <p:sp>
        <p:nvSpPr>
          <p:cNvPr id="7" name="CasellaDiTesto 6"/>
          <p:cNvSpPr txBox="1"/>
          <p:nvPr/>
        </p:nvSpPr>
        <p:spPr>
          <a:xfrm>
            <a:off x="2747853" y="3683791"/>
            <a:ext cx="1280871" cy="461665"/>
          </a:xfrm>
          <a:prstGeom prst="rect">
            <a:avLst/>
          </a:prstGeom>
          <a:noFill/>
        </p:spPr>
        <p:txBody>
          <a:bodyPr wrap="square" rtlCol="0">
            <a:spAutoFit/>
          </a:bodyPr>
          <a:lstStyle/>
          <a:p>
            <a:r>
              <a:rPr lang="it-IT" sz="2400" b="1" i="1" dirty="0" smtClean="0">
                <a:solidFill>
                  <a:srgbClr val="800000"/>
                </a:solidFill>
                <a:latin typeface="Calibri" panose="020F0502020204030204" pitchFamily="34" charset="0"/>
              </a:rPr>
              <a:t>Supplici</a:t>
            </a:r>
            <a:endParaRPr lang="it-IT" sz="2400" b="1" i="1" dirty="0">
              <a:solidFill>
                <a:srgbClr val="800000"/>
              </a:solidFill>
              <a:latin typeface="Calibri" panose="020F0502020204030204" pitchFamily="34" charset="0"/>
            </a:endParaRPr>
          </a:p>
        </p:txBody>
      </p:sp>
      <p:sp>
        <p:nvSpPr>
          <p:cNvPr id="8" name="CasellaDiTesto 7"/>
          <p:cNvSpPr txBox="1"/>
          <p:nvPr/>
        </p:nvSpPr>
        <p:spPr>
          <a:xfrm>
            <a:off x="2747853" y="4645252"/>
            <a:ext cx="1401295" cy="461665"/>
          </a:xfrm>
          <a:prstGeom prst="rect">
            <a:avLst/>
          </a:prstGeom>
          <a:noFill/>
        </p:spPr>
        <p:txBody>
          <a:bodyPr wrap="square" rtlCol="0">
            <a:spAutoFit/>
          </a:bodyPr>
          <a:lstStyle/>
          <a:p>
            <a:r>
              <a:rPr lang="it-IT" sz="2400" b="1" i="1" dirty="0" err="1" smtClean="0">
                <a:solidFill>
                  <a:srgbClr val="800000"/>
                </a:solidFill>
                <a:latin typeface="Calibri" panose="020F0502020204030204" pitchFamily="34" charset="0"/>
              </a:rPr>
              <a:t>Trachinie</a:t>
            </a:r>
            <a:r>
              <a:rPr lang="it-IT" sz="2400" dirty="0" smtClean="0">
                <a:latin typeface="Calibri" panose="020F0502020204030204" pitchFamily="34" charset="0"/>
              </a:rPr>
              <a:t> </a:t>
            </a:r>
            <a:endParaRPr lang="it-IT" sz="2400" dirty="0">
              <a:latin typeface="Calibri" panose="020F0502020204030204" pitchFamily="34" charset="0"/>
            </a:endParaRPr>
          </a:p>
        </p:txBody>
      </p:sp>
      <p:sp>
        <p:nvSpPr>
          <p:cNvPr id="9" name="CasellaDiTesto 8"/>
          <p:cNvSpPr txBox="1"/>
          <p:nvPr/>
        </p:nvSpPr>
        <p:spPr>
          <a:xfrm>
            <a:off x="2859929" y="5732025"/>
            <a:ext cx="1168795" cy="461665"/>
          </a:xfrm>
          <a:prstGeom prst="rect">
            <a:avLst/>
          </a:prstGeom>
          <a:noFill/>
        </p:spPr>
        <p:txBody>
          <a:bodyPr wrap="square" rtlCol="0">
            <a:spAutoFit/>
          </a:bodyPr>
          <a:lstStyle/>
          <a:p>
            <a:r>
              <a:rPr lang="it-IT" sz="2400" b="1" i="1" dirty="0">
                <a:solidFill>
                  <a:srgbClr val="800000"/>
                </a:solidFill>
                <a:latin typeface="Calibri" panose="020F0502020204030204" pitchFamily="34" charset="0"/>
              </a:rPr>
              <a:t>T</a:t>
            </a:r>
            <a:r>
              <a:rPr lang="it-IT" sz="2400" b="1" i="1" dirty="0" smtClean="0">
                <a:solidFill>
                  <a:srgbClr val="800000"/>
                </a:solidFill>
                <a:latin typeface="Calibri" panose="020F0502020204030204" pitchFamily="34" charset="0"/>
              </a:rPr>
              <a:t>roiane</a:t>
            </a:r>
            <a:endParaRPr lang="it-IT" sz="2400" b="1" i="1" dirty="0">
              <a:solidFill>
                <a:srgbClr val="800000"/>
              </a:solidFill>
              <a:latin typeface="Calibri" panose="020F0502020204030204" pitchFamily="34" charset="0"/>
            </a:endParaRPr>
          </a:p>
        </p:txBody>
      </p:sp>
      <p:cxnSp>
        <p:nvCxnSpPr>
          <p:cNvPr id="11" name="Connettore 2 10"/>
          <p:cNvCxnSpPr/>
          <p:nvPr/>
        </p:nvCxnSpPr>
        <p:spPr>
          <a:xfrm>
            <a:off x="4149148" y="3829967"/>
            <a:ext cx="6062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a:xfrm>
            <a:off x="4251848" y="5887482"/>
            <a:ext cx="6062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ttore 2 19"/>
          <p:cNvCxnSpPr/>
          <p:nvPr/>
        </p:nvCxnSpPr>
        <p:spPr>
          <a:xfrm>
            <a:off x="4251848" y="4880293"/>
            <a:ext cx="6062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CasellaDiTesto 22"/>
          <p:cNvSpPr txBox="1"/>
          <p:nvPr/>
        </p:nvSpPr>
        <p:spPr>
          <a:xfrm>
            <a:off x="412270" y="4372461"/>
            <a:ext cx="1819905" cy="1015663"/>
          </a:xfrm>
          <a:prstGeom prst="rect">
            <a:avLst/>
          </a:prstGeom>
          <a:noFill/>
        </p:spPr>
        <p:txBody>
          <a:bodyPr wrap="square" rtlCol="0">
            <a:spAutoFit/>
          </a:bodyPr>
          <a:lstStyle/>
          <a:p>
            <a:pPr algn="ctr"/>
            <a:r>
              <a:rPr lang="it-IT" sz="2000" dirty="0" smtClean="0">
                <a:latin typeface="Calibri" panose="020F0502020204030204" pitchFamily="34" charset="0"/>
              </a:rPr>
              <a:t>Disgregazione   del nucleo familiare </a:t>
            </a:r>
            <a:endParaRPr lang="it-IT" sz="2000" dirty="0">
              <a:latin typeface="Calibri" panose="020F0502020204030204" pitchFamily="34" charset="0"/>
            </a:endParaRPr>
          </a:p>
        </p:txBody>
      </p:sp>
      <p:sp>
        <p:nvSpPr>
          <p:cNvPr id="51" name="Parentesi graffa aperta 50"/>
          <p:cNvSpPr/>
          <p:nvPr/>
        </p:nvSpPr>
        <p:spPr>
          <a:xfrm>
            <a:off x="2262883" y="3573726"/>
            <a:ext cx="362138" cy="26131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793998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1150" y="56348"/>
            <a:ext cx="8229600" cy="1600200"/>
          </a:xfrm>
        </p:spPr>
        <p:txBody>
          <a:bodyPr/>
          <a:lstStyle/>
          <a:p>
            <a:r>
              <a:rPr lang="it-IT" sz="4400" dirty="0" smtClean="0">
                <a:solidFill>
                  <a:srgbClr val="800000"/>
                </a:solidFill>
                <a:latin typeface="+mj-lt"/>
              </a:rPr>
              <a:t>Guerra, il tuo nome è donna</a:t>
            </a:r>
            <a:br>
              <a:rPr lang="it-IT" sz="4400" dirty="0" smtClean="0">
                <a:solidFill>
                  <a:srgbClr val="800000"/>
                </a:solidFill>
                <a:latin typeface="+mj-lt"/>
              </a:rPr>
            </a:br>
            <a:r>
              <a:rPr lang="it-IT" sz="4400" dirty="0" smtClean="0">
                <a:solidFill>
                  <a:srgbClr val="800000"/>
                </a:solidFill>
                <a:latin typeface="+mj-lt"/>
              </a:rPr>
              <a:t> </a:t>
            </a:r>
            <a:r>
              <a:rPr lang="it-IT" sz="3200" dirty="0" smtClean="0">
                <a:latin typeface="+mj-lt"/>
              </a:rPr>
              <a:t>vittime e cause </a:t>
            </a:r>
            <a:endParaRPr lang="it-IT" sz="3200" dirty="0">
              <a:solidFill>
                <a:srgbClr val="800000"/>
              </a:solidFill>
              <a:latin typeface="+mj-lt"/>
            </a:endParaRPr>
          </a:p>
        </p:txBody>
      </p:sp>
      <p:sp>
        <p:nvSpPr>
          <p:cNvPr id="3" name="Segnaposto contenuto 2"/>
          <p:cNvSpPr>
            <a:spLocks noGrp="1"/>
          </p:cNvSpPr>
          <p:nvPr>
            <p:ph idx="1"/>
          </p:nvPr>
        </p:nvSpPr>
        <p:spPr>
          <a:xfrm>
            <a:off x="3022397" y="2551789"/>
            <a:ext cx="3127511" cy="1278798"/>
          </a:xfrm>
        </p:spPr>
        <p:txBody>
          <a:bodyPr>
            <a:noAutofit/>
          </a:bodyPr>
          <a:lstStyle/>
          <a:p>
            <a:pPr marL="0" indent="0" algn="ctr">
              <a:buNone/>
            </a:pPr>
            <a:endParaRPr lang="it-IT" sz="2000" dirty="0">
              <a:solidFill>
                <a:schemeClr val="tx1"/>
              </a:solidFill>
              <a:latin typeface="Calibri" panose="020F0502020204030204" pitchFamily="34" charset="0"/>
            </a:endParaRPr>
          </a:p>
          <a:p>
            <a:pPr marL="0" indent="0" algn="ctr">
              <a:buNone/>
            </a:pPr>
            <a:r>
              <a:rPr lang="it-IT" sz="2000" dirty="0" smtClean="0">
                <a:solidFill>
                  <a:schemeClr val="tx1"/>
                </a:solidFill>
                <a:latin typeface="Calibri" panose="020F0502020204030204" pitchFamily="34" charset="0"/>
              </a:rPr>
              <a:t>Danaidi causa di una possibile guerra tra Pelasgo e i figli di Egitto</a:t>
            </a:r>
          </a:p>
          <a:p>
            <a:pPr algn="ctr"/>
            <a:endParaRPr lang="it-IT" sz="2000" dirty="0" smtClean="0">
              <a:solidFill>
                <a:schemeClr val="tx1"/>
              </a:solidFill>
              <a:latin typeface="Calibri" panose="020F0502020204030204" pitchFamily="34" charset="0"/>
            </a:endParaRPr>
          </a:p>
          <a:p>
            <a:pPr algn="ctr"/>
            <a:endParaRPr lang="it-IT" sz="2000" dirty="0" smtClean="0">
              <a:solidFill>
                <a:schemeClr val="tx1"/>
              </a:solidFill>
              <a:latin typeface="Calibri" panose="020F0502020204030204" pitchFamily="34" charset="0"/>
            </a:endParaRPr>
          </a:p>
        </p:txBody>
      </p:sp>
      <p:pic>
        <p:nvPicPr>
          <p:cNvPr id="5" name="Immagine 4"/>
          <p:cNvPicPr>
            <a:picLocks noChangeAspect="1"/>
          </p:cNvPicPr>
          <p:nvPr/>
        </p:nvPicPr>
        <p:blipFill rotWithShape="1">
          <a:blip r:embed="rId2"/>
          <a:srcRect l="24138" t="9254" r="17586" b="4058"/>
          <a:stretch/>
        </p:blipFill>
        <p:spPr>
          <a:xfrm>
            <a:off x="457200" y="1500812"/>
            <a:ext cx="2015965" cy="2868415"/>
          </a:xfrm>
          <a:prstGeom prst="rect">
            <a:avLst/>
          </a:prstGeom>
          <a:ln>
            <a:solidFill>
              <a:schemeClr val="bg1">
                <a:lumMod val="50000"/>
              </a:schemeClr>
            </a:solidFill>
          </a:ln>
        </p:spPr>
      </p:pic>
      <p:pic>
        <p:nvPicPr>
          <p:cNvPr id="6" name="Immagine 5"/>
          <p:cNvPicPr>
            <a:picLocks noChangeAspect="1"/>
          </p:cNvPicPr>
          <p:nvPr/>
        </p:nvPicPr>
        <p:blipFill rotWithShape="1">
          <a:blip r:embed="rId3"/>
          <a:srcRect t="7565"/>
          <a:stretch/>
        </p:blipFill>
        <p:spPr>
          <a:xfrm>
            <a:off x="6694698" y="1485241"/>
            <a:ext cx="2017481" cy="2868415"/>
          </a:xfrm>
          <a:prstGeom prst="rect">
            <a:avLst/>
          </a:prstGeom>
          <a:ln>
            <a:solidFill>
              <a:schemeClr val="bg1">
                <a:lumMod val="50000"/>
              </a:schemeClr>
            </a:solidFill>
          </a:ln>
        </p:spPr>
      </p:pic>
      <p:sp>
        <p:nvSpPr>
          <p:cNvPr id="7" name="Rettangolo 6"/>
          <p:cNvSpPr/>
          <p:nvPr/>
        </p:nvSpPr>
        <p:spPr>
          <a:xfrm rot="10800000" flipV="1">
            <a:off x="6699561" y="4403991"/>
            <a:ext cx="2116724" cy="246221"/>
          </a:xfrm>
          <a:prstGeom prst="rect">
            <a:avLst/>
          </a:prstGeom>
        </p:spPr>
        <p:txBody>
          <a:bodyPr wrap="square">
            <a:spAutoFit/>
          </a:bodyPr>
          <a:lstStyle/>
          <a:p>
            <a:r>
              <a:rPr lang="it-IT" sz="1000" dirty="0"/>
              <a:t>Elena di Troia, </a:t>
            </a:r>
            <a:r>
              <a:rPr lang="it-IT" sz="1000" dirty="0" smtClean="0"/>
              <a:t>Evelyn </a:t>
            </a:r>
            <a:r>
              <a:rPr lang="it-IT" sz="1000" dirty="0"/>
              <a:t>de </a:t>
            </a:r>
            <a:r>
              <a:rPr lang="it-IT" sz="1000" dirty="0" smtClean="0"/>
              <a:t>Morgan</a:t>
            </a:r>
            <a:endParaRPr lang="it-IT" sz="1000" dirty="0"/>
          </a:p>
        </p:txBody>
      </p:sp>
      <p:pic>
        <p:nvPicPr>
          <p:cNvPr id="8" name="Immagine 7"/>
          <p:cNvPicPr>
            <a:picLocks noChangeAspect="1"/>
          </p:cNvPicPr>
          <p:nvPr/>
        </p:nvPicPr>
        <p:blipFill rotWithShape="1">
          <a:blip r:embed="rId4">
            <a:extLst>
              <a:ext uri="{BEBA8EAE-BF5A-486C-A8C5-ECC9F3942E4B}">
                <a14:imgProps xmlns:a14="http://schemas.microsoft.com/office/drawing/2010/main">
                  <a14:imgLayer r:embed="rId5">
                    <a14:imgEffect>
                      <a14:backgroundRemoval t="2303" b="98026" l="1636" r="98182"/>
                    </a14:imgEffect>
                  </a14:imgLayer>
                </a14:imgProps>
              </a:ext>
            </a:extLst>
          </a:blip>
          <a:srcRect t="-1060" b="-1060"/>
          <a:stretch/>
        </p:blipFill>
        <p:spPr>
          <a:xfrm>
            <a:off x="2380080" y="4067244"/>
            <a:ext cx="4760165" cy="2686848"/>
          </a:xfrm>
          <a:prstGeom prst="rect">
            <a:avLst/>
          </a:prstGeom>
        </p:spPr>
      </p:pic>
      <p:sp>
        <p:nvSpPr>
          <p:cNvPr id="9" name="Rettangolo 8"/>
          <p:cNvSpPr/>
          <p:nvPr/>
        </p:nvSpPr>
        <p:spPr>
          <a:xfrm>
            <a:off x="457200" y="4689212"/>
            <a:ext cx="1607446" cy="1938992"/>
          </a:xfrm>
          <a:prstGeom prst="rect">
            <a:avLst/>
          </a:prstGeom>
        </p:spPr>
        <p:txBody>
          <a:bodyPr wrap="square">
            <a:spAutoFit/>
          </a:bodyPr>
          <a:lstStyle/>
          <a:p>
            <a:pPr algn="ctr"/>
            <a:r>
              <a:rPr lang="it-IT" sz="2000" dirty="0">
                <a:latin typeface="Calibri" panose="020F0502020204030204" pitchFamily="34" charset="0"/>
              </a:rPr>
              <a:t>Per Iole Eracle scatena una guerra e distrugge </a:t>
            </a:r>
            <a:r>
              <a:rPr lang="it-IT" sz="2000" dirty="0" err="1">
                <a:latin typeface="Calibri" panose="020F0502020204030204" pitchFamily="34" charset="0"/>
              </a:rPr>
              <a:t>Ecalia</a:t>
            </a:r>
            <a:r>
              <a:rPr lang="it-IT" sz="2000" dirty="0">
                <a:latin typeface="Calibri" panose="020F0502020204030204" pitchFamily="34" charset="0"/>
              </a:rPr>
              <a:t> </a:t>
            </a:r>
          </a:p>
        </p:txBody>
      </p:sp>
      <p:sp>
        <p:nvSpPr>
          <p:cNvPr id="10" name="Rettangolo 9"/>
          <p:cNvSpPr/>
          <p:nvPr/>
        </p:nvSpPr>
        <p:spPr>
          <a:xfrm>
            <a:off x="7273460" y="4760765"/>
            <a:ext cx="1495781" cy="1938992"/>
          </a:xfrm>
          <a:prstGeom prst="rect">
            <a:avLst/>
          </a:prstGeom>
        </p:spPr>
        <p:txBody>
          <a:bodyPr wrap="square">
            <a:spAutoFit/>
          </a:bodyPr>
          <a:lstStyle/>
          <a:p>
            <a:pPr algn="ctr"/>
            <a:r>
              <a:rPr lang="it-IT" sz="2000" dirty="0">
                <a:latin typeface="Calibri" panose="020F0502020204030204" pitchFamily="34" charset="0"/>
              </a:rPr>
              <a:t>Troiane vittime di una guerra il cui fattore scatenante è Elena </a:t>
            </a:r>
          </a:p>
        </p:txBody>
      </p:sp>
      <p:sp>
        <p:nvSpPr>
          <p:cNvPr id="11" name="CasellaDiTesto 10"/>
          <p:cNvSpPr txBox="1"/>
          <p:nvPr/>
        </p:nvSpPr>
        <p:spPr>
          <a:xfrm>
            <a:off x="457200" y="4361128"/>
            <a:ext cx="1922880" cy="246221"/>
          </a:xfrm>
          <a:prstGeom prst="rect">
            <a:avLst/>
          </a:prstGeom>
          <a:noFill/>
        </p:spPr>
        <p:txBody>
          <a:bodyPr wrap="square" rtlCol="0">
            <a:spAutoFit/>
          </a:bodyPr>
          <a:lstStyle/>
          <a:p>
            <a:r>
              <a:rPr lang="it-IT" sz="1000" dirty="0" smtClean="0"/>
              <a:t>Eracle e Iole Annibale Carracci</a:t>
            </a:r>
            <a:endParaRPr lang="it-IT" sz="1000" dirty="0"/>
          </a:p>
        </p:txBody>
      </p:sp>
      <p:pic>
        <p:nvPicPr>
          <p:cNvPr id="12" name="Immagine 11"/>
          <p:cNvPicPr>
            <a:picLocks noChangeAspect="1"/>
          </p:cNvPicPr>
          <p:nvPr/>
        </p:nvPicPr>
        <p:blipFill>
          <a:blip r:embed="rId6"/>
          <a:stretch>
            <a:fillRect/>
          </a:stretch>
        </p:blipFill>
        <p:spPr>
          <a:xfrm>
            <a:off x="4252385" y="1937430"/>
            <a:ext cx="771136" cy="77113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rcRect l="2897" r="63711" b="53111"/>
          <a:stretch/>
        </p:blipFill>
        <p:spPr>
          <a:xfrm flipH="1">
            <a:off x="2312728" y="1492470"/>
            <a:ext cx="4749221" cy="5270035"/>
          </a:xfrm>
          <a:prstGeom prst="rect">
            <a:avLst/>
          </a:prstGeom>
          <a:ln>
            <a:noFill/>
          </a:ln>
        </p:spPr>
      </p:pic>
      <p:pic>
        <p:nvPicPr>
          <p:cNvPr id="19" name="Immagine 1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20326" y="286890"/>
            <a:ext cx="3119129" cy="1557825"/>
          </a:xfrm>
          <a:prstGeom prst="rect">
            <a:avLst/>
          </a:prstGeom>
          <a:ln>
            <a:solidFill>
              <a:schemeClr val="tx1"/>
            </a:solidFill>
          </a:ln>
        </p:spPr>
      </p:pic>
      <p:sp>
        <p:nvSpPr>
          <p:cNvPr id="3" name="Segnaposto contenuto 2"/>
          <p:cNvSpPr>
            <a:spLocks noGrp="1"/>
          </p:cNvSpPr>
          <p:nvPr>
            <p:ph idx="1"/>
          </p:nvPr>
        </p:nvSpPr>
        <p:spPr>
          <a:xfrm>
            <a:off x="5820327" y="2257543"/>
            <a:ext cx="3119128" cy="1442168"/>
          </a:xfrm>
          <a:ln>
            <a:noFill/>
          </a:ln>
        </p:spPr>
        <p:txBody>
          <a:bodyPr>
            <a:noAutofit/>
          </a:bodyPr>
          <a:lstStyle/>
          <a:p>
            <a:pPr marL="0" indent="0" algn="just">
              <a:buNone/>
            </a:pPr>
            <a:r>
              <a:rPr lang="it-IT" sz="1800" dirty="0">
                <a:solidFill>
                  <a:schemeClr val="tx1"/>
                </a:solidFill>
                <a:latin typeface="Calibri" panose="020F0502020204030204" pitchFamily="34" charset="0"/>
              </a:rPr>
              <a:t>Agli uomini la città ha dato una bella sepoltura e un elogio in veste di </a:t>
            </a:r>
            <a:r>
              <a:rPr lang="it-IT" sz="1800" dirty="0" smtClean="0">
                <a:solidFill>
                  <a:schemeClr val="tx1"/>
                </a:solidFill>
                <a:latin typeface="Calibri" panose="020F0502020204030204" pitchFamily="34" charset="0"/>
              </a:rPr>
              <a:t>orazione funebre</a:t>
            </a:r>
            <a:endParaRPr lang="it-IT" sz="1800" dirty="0">
              <a:solidFill>
                <a:schemeClr val="tx1"/>
              </a:solidFill>
              <a:latin typeface="Calibri" panose="020F0502020204030204" pitchFamily="34" charset="0"/>
            </a:endParaRPr>
          </a:p>
          <a:p>
            <a:pPr marL="0" indent="0" algn="just">
              <a:buNone/>
            </a:pPr>
            <a:endParaRPr lang="it-IT" sz="1800" dirty="0">
              <a:solidFill>
                <a:schemeClr val="tx1"/>
              </a:solidFill>
              <a:latin typeface="Calibri" panose="020F0502020204030204" pitchFamily="34" charset="0"/>
            </a:endParaRPr>
          </a:p>
        </p:txBody>
      </p:sp>
      <p:sp>
        <p:nvSpPr>
          <p:cNvPr id="6" name="Segnaposto contenuto 2"/>
          <p:cNvSpPr txBox="1">
            <a:spLocks/>
          </p:cNvSpPr>
          <p:nvPr/>
        </p:nvSpPr>
        <p:spPr>
          <a:xfrm>
            <a:off x="131059" y="2062717"/>
            <a:ext cx="4452825" cy="765544"/>
          </a:xfrm>
          <a:prstGeom prst="rect">
            <a:avLst/>
          </a:prstGeom>
          <a:ln>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endParaRPr lang="it-IT" sz="400" b="1" dirty="0">
              <a:latin typeface="Calibri" panose="020F0502020204030204" pitchFamily="34" charset="0"/>
            </a:endParaRPr>
          </a:p>
          <a:p>
            <a:pPr algn="just"/>
            <a:r>
              <a:rPr lang="it-IT" sz="1800" dirty="0" smtClean="0">
                <a:latin typeface="Calibri" panose="020F0502020204030204" pitchFamily="34" charset="0"/>
              </a:rPr>
              <a:t>Epitaffio (</a:t>
            </a:r>
            <a:r>
              <a:rPr lang="it-IT" sz="1800" dirty="0" err="1" smtClean="0">
                <a:latin typeface="Calibri" panose="020F0502020204030204" pitchFamily="34" charset="0"/>
              </a:rPr>
              <a:t>ca</a:t>
            </a:r>
            <a:r>
              <a:rPr lang="it-IT" sz="1800" dirty="0" smtClean="0">
                <a:latin typeface="Calibri" panose="020F0502020204030204" pitchFamily="34" charset="0"/>
              </a:rPr>
              <a:t> 430 </a:t>
            </a:r>
            <a:r>
              <a:rPr lang="it-IT" sz="1800" dirty="0" err="1" smtClean="0">
                <a:latin typeface="Calibri" panose="020F0502020204030204" pitchFamily="34" charset="0"/>
              </a:rPr>
              <a:t>a.C</a:t>
            </a:r>
            <a:r>
              <a:rPr lang="it-IT" sz="1800" dirty="0" smtClean="0">
                <a:latin typeface="Calibri" panose="020F0502020204030204" pitchFamily="34" charset="0"/>
              </a:rPr>
              <a:t>)</a:t>
            </a:r>
            <a:r>
              <a:rPr lang="it-IT" sz="1800" dirty="0">
                <a:latin typeface="Calibri" panose="020F0502020204030204" pitchFamily="34" charset="0"/>
              </a:rPr>
              <a:t> </a:t>
            </a:r>
            <a:r>
              <a:rPr lang="it-IT" sz="1800" dirty="0" smtClean="0">
                <a:latin typeface="Calibri" panose="020F0502020204030204" pitchFamily="34" charset="0"/>
              </a:rPr>
              <a:t>pronunciato </a:t>
            </a:r>
            <a:r>
              <a:rPr lang="it-IT" sz="1800" dirty="0">
                <a:latin typeface="Calibri" panose="020F0502020204030204" pitchFamily="34" charset="0"/>
              </a:rPr>
              <a:t>da </a:t>
            </a:r>
            <a:r>
              <a:rPr lang="it-IT" sz="1800" dirty="0" smtClean="0">
                <a:latin typeface="Calibri" panose="020F0502020204030204" pitchFamily="34" charset="0"/>
              </a:rPr>
              <a:t>Pericle e tramandato </a:t>
            </a:r>
            <a:r>
              <a:rPr lang="it-IT" sz="1800" dirty="0">
                <a:latin typeface="Calibri" panose="020F0502020204030204" pitchFamily="34" charset="0"/>
              </a:rPr>
              <a:t>da Tucidide</a:t>
            </a:r>
          </a:p>
        </p:txBody>
      </p:sp>
      <p:pic>
        <p:nvPicPr>
          <p:cNvPr id="4" name="Immagine 3"/>
          <p:cNvPicPr>
            <a:picLocks noChangeAspect="1"/>
          </p:cNvPicPr>
          <p:nvPr/>
        </p:nvPicPr>
        <p:blipFill>
          <a:blip r:embed="rId5"/>
          <a:stretch>
            <a:fillRect/>
          </a:stretch>
        </p:blipFill>
        <p:spPr>
          <a:xfrm>
            <a:off x="223132" y="286890"/>
            <a:ext cx="3119129" cy="1557825"/>
          </a:xfrm>
          <a:prstGeom prst="rect">
            <a:avLst/>
          </a:prstGeom>
          <a:ln>
            <a:solidFill>
              <a:schemeClr val="tx1"/>
            </a:solidFill>
          </a:ln>
        </p:spPr>
      </p:pic>
      <p:sp>
        <p:nvSpPr>
          <p:cNvPr id="7" name="Rettangolo 6"/>
          <p:cNvSpPr/>
          <p:nvPr/>
        </p:nvSpPr>
        <p:spPr>
          <a:xfrm>
            <a:off x="131059" y="3343407"/>
            <a:ext cx="4578454" cy="1200329"/>
          </a:xfrm>
          <a:prstGeom prst="rect">
            <a:avLst/>
          </a:prstGeom>
        </p:spPr>
        <p:txBody>
          <a:bodyPr wrap="square">
            <a:spAutoFit/>
          </a:bodyPr>
          <a:lstStyle/>
          <a:p>
            <a:pPr marL="342900" indent="-342900" algn="just">
              <a:buFont typeface="Arial" panose="020B0604020202020204" pitchFamily="34" charset="0"/>
              <a:buChar char="•"/>
            </a:pPr>
            <a:r>
              <a:rPr lang="it-IT" dirty="0" smtClean="0">
                <a:latin typeface="Calibri" panose="020F0502020204030204" pitchFamily="34" charset="0"/>
              </a:rPr>
              <a:t>Frammento di iscrizione funebre: </a:t>
            </a:r>
            <a:r>
              <a:rPr lang="it-IT" i="1" dirty="0" smtClean="0">
                <a:latin typeface="Calibri" panose="020F0502020204030204" pitchFamily="34" charset="0"/>
              </a:rPr>
              <a:t>“Giammai </a:t>
            </a:r>
            <a:r>
              <a:rPr lang="it-IT" i="1" dirty="0">
                <a:latin typeface="Calibri" panose="020F0502020204030204" pitchFamily="34" charset="0"/>
              </a:rPr>
              <a:t>il tempo, o </a:t>
            </a:r>
            <a:r>
              <a:rPr lang="it-IT" i="1" dirty="0" err="1">
                <a:latin typeface="Calibri" panose="020F0502020204030204" pitchFamily="34" charset="0"/>
              </a:rPr>
              <a:t>Nicottoleme</a:t>
            </a:r>
            <a:r>
              <a:rPr lang="it-IT" i="1" dirty="0">
                <a:latin typeface="Calibri" panose="020F0502020204030204" pitchFamily="34" charset="0"/>
              </a:rPr>
              <a:t>, scioglierà la memoria eterna, quella che tu hai lasciato a tuo marito</a:t>
            </a:r>
            <a:r>
              <a:rPr lang="it-IT" i="1" dirty="0" smtClean="0">
                <a:latin typeface="Calibri" panose="020F0502020204030204" pitchFamily="34" charset="0"/>
              </a:rPr>
              <a:t>”</a:t>
            </a:r>
            <a:endParaRPr lang="it-IT" i="1" dirty="0">
              <a:latin typeface="Calibri" panose="020F0502020204030204" pitchFamily="34" charset="0"/>
            </a:endParaRPr>
          </a:p>
        </p:txBody>
      </p:sp>
      <p:sp>
        <p:nvSpPr>
          <p:cNvPr id="2" name="Titolo 1"/>
          <p:cNvSpPr>
            <a:spLocks noGrp="1"/>
          </p:cNvSpPr>
          <p:nvPr>
            <p:ph type="title"/>
          </p:nvPr>
        </p:nvSpPr>
        <p:spPr>
          <a:xfrm>
            <a:off x="865628" y="271492"/>
            <a:ext cx="6771328" cy="1548566"/>
          </a:xfrm>
          <a:ln>
            <a:noFill/>
          </a:ln>
        </p:spPr>
        <p:txBody>
          <a:bodyPr>
            <a:normAutofit fontScale="90000"/>
          </a:bodyPr>
          <a:lstStyle/>
          <a:p>
            <a:r>
              <a:rPr lang="it-IT" sz="3900" b="1" dirty="0">
                <a:solidFill>
                  <a:srgbClr val="C00000"/>
                </a:solidFill>
                <a:latin typeface="Chiller" panose="04020404031007020602" pitchFamily="82" charset="0"/>
              </a:rPr>
              <a:t>   </a:t>
            </a:r>
            <a:r>
              <a:rPr lang="it-IT" sz="3900" b="1" dirty="0" smtClean="0">
                <a:solidFill>
                  <a:srgbClr val="C00000"/>
                </a:solidFill>
                <a:latin typeface="Chiller" panose="04020404031007020602" pitchFamily="82" charset="0"/>
              </a:rPr>
              <a:t> </a:t>
            </a:r>
            <a:r>
              <a:rPr lang="it-IT" sz="3900" b="1" dirty="0">
                <a:solidFill>
                  <a:srgbClr val="C00000"/>
                </a:solidFill>
                <a:latin typeface="Chiller" panose="04020404031007020602" pitchFamily="82" charset="0"/>
              </a:rPr>
              <a:t>MORIRE AL </a:t>
            </a:r>
            <a:r>
              <a:rPr lang="it-IT" sz="3900" b="1" dirty="0" smtClean="0">
                <a:solidFill>
                  <a:srgbClr val="C00000"/>
                </a:solidFill>
                <a:latin typeface="Chiller" panose="04020404031007020602" pitchFamily="82" charset="0"/>
              </a:rPr>
              <a:t/>
            </a:r>
            <a:br>
              <a:rPr lang="it-IT" sz="3900" b="1" dirty="0" smtClean="0">
                <a:solidFill>
                  <a:srgbClr val="C00000"/>
                </a:solidFill>
                <a:latin typeface="Chiller" panose="04020404031007020602" pitchFamily="82" charset="0"/>
              </a:rPr>
            </a:br>
            <a:r>
              <a:rPr lang="it-IT" sz="3900" b="1" dirty="0" smtClean="0">
                <a:solidFill>
                  <a:srgbClr val="C00000"/>
                </a:solidFill>
                <a:latin typeface="Chiller" panose="04020404031007020602" pitchFamily="82" charset="0"/>
              </a:rPr>
              <a:t>   FEMMINILE</a:t>
            </a:r>
            <a:endParaRPr lang="it-IT" sz="3900" b="1" dirty="0">
              <a:solidFill>
                <a:srgbClr val="C00000"/>
              </a:solidFill>
              <a:latin typeface="Chiller" panose="04020404031007020602" pitchFamily="82" charset="0"/>
            </a:endParaRPr>
          </a:p>
        </p:txBody>
      </p:sp>
      <p:sp>
        <p:nvSpPr>
          <p:cNvPr id="9" name="Rettangolo 8"/>
          <p:cNvSpPr/>
          <p:nvPr/>
        </p:nvSpPr>
        <p:spPr>
          <a:xfrm>
            <a:off x="5820326" y="3356667"/>
            <a:ext cx="3119129" cy="923330"/>
          </a:xfrm>
          <a:prstGeom prst="rect">
            <a:avLst/>
          </a:prstGeom>
        </p:spPr>
        <p:txBody>
          <a:bodyPr wrap="square">
            <a:spAutoFit/>
          </a:bodyPr>
          <a:lstStyle/>
          <a:p>
            <a:pPr algn="just"/>
            <a:r>
              <a:rPr lang="it-IT" dirty="0">
                <a:latin typeface="Calibri" panose="020F0502020204030204" pitchFamily="34" charset="0"/>
              </a:rPr>
              <a:t>Per esprimere la «gloria» di una donna, non esiste altro oratore che il marito</a:t>
            </a:r>
            <a:r>
              <a:rPr lang="it-IT" dirty="0" smtClean="0">
                <a:latin typeface="Calibri" panose="020F0502020204030204" pitchFamily="34" charset="0"/>
              </a:rPr>
              <a:t>.</a:t>
            </a:r>
            <a:endParaRPr lang="it-IT" dirty="0">
              <a:latin typeface="Calibri" panose="020F0502020204030204" pitchFamily="34" charset="0"/>
            </a:endParaRPr>
          </a:p>
        </p:txBody>
      </p:sp>
      <p:cxnSp>
        <p:nvCxnSpPr>
          <p:cNvPr id="10" name="Connettore 2 9"/>
          <p:cNvCxnSpPr/>
          <p:nvPr/>
        </p:nvCxnSpPr>
        <p:spPr>
          <a:xfrm>
            <a:off x="4691068" y="2392326"/>
            <a:ext cx="931027"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Immagine 12"/>
          <p:cNvPicPr>
            <a:picLocks noChangeAspect="1"/>
          </p:cNvPicPr>
          <p:nvPr/>
        </p:nvPicPr>
        <p:blipFill>
          <a:blip r:embed="rId6"/>
          <a:stretch>
            <a:fillRect/>
          </a:stretch>
        </p:blipFill>
        <p:spPr>
          <a:xfrm>
            <a:off x="4731747" y="3364402"/>
            <a:ext cx="1088579" cy="335309"/>
          </a:xfrm>
          <a:prstGeom prst="rect">
            <a:avLst/>
          </a:prstGeom>
        </p:spPr>
      </p:pic>
      <p:sp>
        <p:nvSpPr>
          <p:cNvPr id="15" name="Rettangolo 14"/>
          <p:cNvSpPr/>
          <p:nvPr/>
        </p:nvSpPr>
        <p:spPr>
          <a:xfrm>
            <a:off x="496370" y="5201143"/>
            <a:ext cx="8338871" cy="369332"/>
          </a:xfrm>
          <a:prstGeom prst="rect">
            <a:avLst/>
          </a:prstGeom>
        </p:spPr>
        <p:txBody>
          <a:bodyPr wrap="square">
            <a:spAutoFit/>
          </a:bodyPr>
          <a:lstStyle/>
          <a:p>
            <a:pPr algn="just"/>
            <a:r>
              <a:rPr lang="it-IT" b="1" dirty="0">
                <a:latin typeface="Calibri" panose="020F0502020204030204" pitchFamily="34" charset="0"/>
              </a:rPr>
              <a:t>MA </a:t>
            </a:r>
            <a:r>
              <a:rPr lang="it-IT" dirty="0">
                <a:latin typeface="Calibri" panose="020F0502020204030204" pitchFamily="34" charset="0"/>
              </a:rPr>
              <a:t>nella Tragedia si ristabilisce fra i sessi una sorta di equilibrio. </a:t>
            </a:r>
          </a:p>
        </p:txBody>
      </p:sp>
      <p:pic>
        <p:nvPicPr>
          <p:cNvPr id="16" name="Immagine 15"/>
          <p:cNvPicPr>
            <a:picLocks noChangeAspect="1"/>
          </p:cNvPicPr>
          <p:nvPr/>
        </p:nvPicPr>
        <p:blipFill>
          <a:blip r:embed="rId7"/>
          <a:stretch>
            <a:fillRect/>
          </a:stretch>
        </p:blipFill>
        <p:spPr>
          <a:xfrm>
            <a:off x="19785" y="5791949"/>
            <a:ext cx="9035055" cy="1005927"/>
          </a:xfrm>
          <a:prstGeom prst="rect">
            <a:avLst/>
          </a:prstGeom>
        </p:spPr>
      </p:pic>
    </p:spTree>
    <p:extLst>
      <p:ext uri="{BB962C8B-B14F-4D97-AF65-F5344CB8AC3E}">
        <p14:creationId xmlns:p14="http://schemas.microsoft.com/office/powerpoint/2010/main" val="2521944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354636" y="1001193"/>
            <a:ext cx="3516234" cy="5153159"/>
          </a:xfrm>
          <a:prstGeom prst="rect">
            <a:avLst/>
          </a:prstGeom>
          <a:ln>
            <a:solidFill>
              <a:schemeClr val="bg1"/>
            </a:solidFill>
          </a:ln>
        </p:spPr>
      </p:pic>
      <p:sp>
        <p:nvSpPr>
          <p:cNvPr id="2" name="Titolo 1"/>
          <p:cNvSpPr>
            <a:spLocks noGrp="1"/>
          </p:cNvSpPr>
          <p:nvPr>
            <p:ph type="title"/>
          </p:nvPr>
        </p:nvSpPr>
        <p:spPr>
          <a:xfrm>
            <a:off x="183548" y="1151634"/>
            <a:ext cx="4054880" cy="618186"/>
          </a:xfrm>
          <a:ln>
            <a:noFill/>
          </a:ln>
        </p:spPr>
        <p:txBody>
          <a:bodyPr>
            <a:noAutofit/>
          </a:bodyPr>
          <a:lstStyle/>
          <a:p>
            <a:pPr algn="ctr"/>
            <a:r>
              <a:rPr lang="it-IT" sz="6000" b="1" dirty="0">
                <a:solidFill>
                  <a:srgbClr val="C00000"/>
                </a:solidFill>
                <a:latin typeface="Chiller" panose="04020404031007020602" pitchFamily="82" charset="0"/>
              </a:rPr>
              <a:t/>
            </a:r>
            <a:br>
              <a:rPr lang="it-IT" sz="6000" b="1" dirty="0">
                <a:solidFill>
                  <a:srgbClr val="C00000"/>
                </a:solidFill>
                <a:latin typeface="Chiller" panose="04020404031007020602" pitchFamily="82" charset="0"/>
              </a:rPr>
            </a:br>
            <a:r>
              <a:rPr lang="it-IT" b="1" dirty="0">
                <a:solidFill>
                  <a:srgbClr val="C00000"/>
                </a:solidFill>
                <a:latin typeface="Chiller" panose="04020404031007020602" pitchFamily="82" charset="0"/>
              </a:rPr>
              <a:t>SUPPLICI</a:t>
            </a:r>
            <a:r>
              <a:rPr lang="it-IT" sz="6000" b="1" dirty="0">
                <a:solidFill>
                  <a:srgbClr val="C00000"/>
                </a:solidFill>
              </a:rPr>
              <a:t>: </a:t>
            </a:r>
            <a:br>
              <a:rPr lang="it-IT" sz="6000" b="1" dirty="0">
                <a:solidFill>
                  <a:srgbClr val="C00000"/>
                </a:solidFill>
              </a:rPr>
            </a:br>
            <a:endParaRPr lang="it-IT" sz="6000" i="1" dirty="0"/>
          </a:p>
        </p:txBody>
      </p:sp>
      <p:sp>
        <p:nvSpPr>
          <p:cNvPr id="3" name="Segnaposto contenuto 2"/>
          <p:cNvSpPr>
            <a:spLocks noGrp="1"/>
          </p:cNvSpPr>
          <p:nvPr>
            <p:ph idx="1"/>
          </p:nvPr>
        </p:nvSpPr>
        <p:spPr>
          <a:xfrm>
            <a:off x="177042" y="4509980"/>
            <a:ext cx="4355187" cy="1436827"/>
          </a:xfrm>
          <a:ln>
            <a:solidFill>
              <a:schemeClr val="bg1">
                <a:lumMod val="50000"/>
              </a:schemeClr>
            </a:solidFill>
          </a:ln>
        </p:spPr>
        <p:txBody>
          <a:bodyPr>
            <a:noAutofit/>
          </a:bodyPr>
          <a:lstStyle/>
          <a:p>
            <a:pPr marL="0" indent="0" algn="just">
              <a:spcBef>
                <a:spcPts val="0"/>
              </a:spcBef>
              <a:buNone/>
            </a:pPr>
            <a:endParaRPr lang="it-IT" sz="1800" i="1" dirty="0">
              <a:solidFill>
                <a:schemeClr val="tx1"/>
              </a:solidFill>
              <a:latin typeface="Calibri" panose="020F0502020204030204" pitchFamily="34" charset="0"/>
            </a:endParaRPr>
          </a:p>
          <a:p>
            <a:pPr marL="0" indent="0">
              <a:spcBef>
                <a:spcPts val="0"/>
              </a:spcBef>
              <a:buNone/>
            </a:pPr>
            <a:r>
              <a:rPr lang="it-IT" sz="1800" i="1" dirty="0">
                <a:solidFill>
                  <a:schemeClr val="tx1"/>
                </a:solidFill>
                <a:latin typeface="Calibri" panose="020F0502020204030204" pitchFamily="34" charset="0"/>
              </a:rPr>
              <a:t>«Preferiremmo impiccarci a un laccio mortale, prima che uomini odiosi tocchino il nostro corpo»</a:t>
            </a:r>
          </a:p>
        </p:txBody>
      </p:sp>
      <p:sp>
        <p:nvSpPr>
          <p:cNvPr id="4" name="Rettangolo 3"/>
          <p:cNvSpPr/>
          <p:nvPr/>
        </p:nvSpPr>
        <p:spPr>
          <a:xfrm>
            <a:off x="480644" y="1151634"/>
            <a:ext cx="3974678" cy="400110"/>
          </a:xfrm>
          <a:prstGeom prst="rect">
            <a:avLst/>
          </a:prstGeom>
        </p:spPr>
        <p:txBody>
          <a:bodyPr wrap="none">
            <a:spAutoFit/>
          </a:bodyPr>
          <a:lstStyle/>
          <a:p>
            <a:r>
              <a:rPr lang="it-IT" sz="2000" b="1" dirty="0">
                <a:latin typeface="Calibri" panose="020F0502020204030204" pitchFamily="34" charset="0"/>
              </a:rPr>
              <a:t>Suicidio, una morte priva di </a:t>
            </a:r>
            <a:r>
              <a:rPr lang="it-IT" sz="2000" b="1" i="1" dirty="0" err="1">
                <a:latin typeface="Calibri" panose="020F0502020204030204" pitchFamily="34" charset="0"/>
              </a:rPr>
              <a:t>andreia</a:t>
            </a:r>
            <a:endParaRPr lang="it-IT" sz="2000" b="1" dirty="0">
              <a:latin typeface="Calibri" panose="020F0502020204030204" pitchFamily="34" charset="0"/>
            </a:endParaRPr>
          </a:p>
        </p:txBody>
      </p:sp>
      <p:pic>
        <p:nvPicPr>
          <p:cNvPr id="2050" name="Picture 2" descr="Immagine correlat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48803" y="468037"/>
            <a:ext cx="1986310" cy="3233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Immagin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33082" y="4462040"/>
            <a:ext cx="4137963" cy="2269476"/>
          </a:xfrm>
          <a:prstGeom prst="rect">
            <a:avLst/>
          </a:prstGeom>
        </p:spPr>
      </p:pic>
      <p:sp>
        <p:nvSpPr>
          <p:cNvPr id="5" name="Rettangolo 4"/>
          <p:cNvSpPr/>
          <p:nvPr/>
        </p:nvSpPr>
        <p:spPr>
          <a:xfrm>
            <a:off x="5087926" y="1013416"/>
            <a:ext cx="1474874" cy="1015663"/>
          </a:xfrm>
          <a:prstGeom prst="rect">
            <a:avLst/>
          </a:prstGeom>
        </p:spPr>
        <p:txBody>
          <a:bodyPr wrap="square">
            <a:spAutoFit/>
          </a:bodyPr>
          <a:lstStyle/>
          <a:p>
            <a:pPr algn="just"/>
            <a:r>
              <a:rPr lang="it-IT" sz="2000" b="1" dirty="0">
                <a:solidFill>
                  <a:srgbClr val="C00000"/>
                </a:solidFill>
                <a:latin typeface="Calibri" panose="020F0502020204030204" pitchFamily="34" charset="0"/>
              </a:rPr>
              <a:t>La fanciulla </a:t>
            </a:r>
            <a:endParaRPr lang="it-IT" sz="2000" b="1" dirty="0" smtClean="0">
              <a:solidFill>
                <a:srgbClr val="C00000"/>
              </a:solidFill>
              <a:latin typeface="Calibri" panose="020F0502020204030204" pitchFamily="34" charset="0"/>
            </a:endParaRPr>
          </a:p>
          <a:p>
            <a:pPr algn="just"/>
            <a:r>
              <a:rPr lang="it-IT" sz="2000" b="1" dirty="0" smtClean="0">
                <a:solidFill>
                  <a:srgbClr val="C00000"/>
                </a:solidFill>
                <a:latin typeface="Calibri" panose="020F0502020204030204" pitchFamily="34" charset="0"/>
              </a:rPr>
              <a:t>«involata»</a:t>
            </a:r>
            <a:endParaRPr lang="it-IT" sz="2000" b="1" dirty="0">
              <a:solidFill>
                <a:srgbClr val="C00000"/>
              </a:solidFill>
              <a:latin typeface="Calibri" panose="020F0502020204030204" pitchFamily="34" charset="0"/>
            </a:endParaRPr>
          </a:p>
          <a:p>
            <a:pPr algn="just"/>
            <a:endParaRPr lang="it-IT" sz="2000" i="1" dirty="0">
              <a:solidFill>
                <a:srgbClr val="C00000"/>
              </a:solidFill>
              <a:latin typeface="Calibri" panose="020F0502020204030204" pitchFamily="34" charset="0"/>
            </a:endParaRPr>
          </a:p>
        </p:txBody>
      </p:sp>
      <p:sp>
        <p:nvSpPr>
          <p:cNvPr id="6" name="Rettangolo 5"/>
          <p:cNvSpPr/>
          <p:nvPr/>
        </p:nvSpPr>
        <p:spPr>
          <a:xfrm>
            <a:off x="224039" y="1812206"/>
            <a:ext cx="4132224" cy="2178289"/>
          </a:xfrm>
          <a:prstGeom prst="rect">
            <a:avLst/>
          </a:prstGeom>
        </p:spPr>
        <p:txBody>
          <a:bodyPr wrap="square">
            <a:spAutoFit/>
          </a:bodyPr>
          <a:lstStyle/>
          <a:p>
            <a:pPr algn="ct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L’impiccamento, morte </a:t>
            </a:r>
            <a:r>
              <a:rPr lang="it-IT" dirty="0" smtClean="0">
                <a:latin typeface="Calibri" panose="020F0502020204030204" pitchFamily="34" charset="0"/>
                <a:ea typeface="Calibri" panose="020F0502020204030204" pitchFamily="34" charset="0"/>
                <a:cs typeface="Times New Roman" panose="02020603050405020304" pitchFamily="18" charset="0"/>
              </a:rPr>
              <a:t>femminile</a:t>
            </a:r>
          </a:p>
          <a:p>
            <a:pPr algn="just">
              <a:lnSpc>
                <a:spcPct val="107000"/>
              </a:lnSpc>
              <a:spcAft>
                <a:spcPts val="800"/>
              </a:spcAft>
            </a:pPr>
            <a:endParaRPr lang="it-IT" b="1"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dirty="0" smtClean="0">
                <a:latin typeface="Calibri" panose="020F0502020204030204" pitchFamily="34" charset="0"/>
                <a:ea typeface="Calibri" panose="020F0502020204030204" pitchFamily="34" charset="0"/>
                <a:cs typeface="Times New Roman" panose="02020603050405020304" pitchFamily="18" charset="0"/>
              </a:rPr>
              <a:t>Per </a:t>
            </a:r>
            <a:r>
              <a:rPr lang="it-IT" dirty="0">
                <a:latin typeface="Calibri" panose="020F0502020204030204" pitchFamily="34" charset="0"/>
                <a:ea typeface="Calibri" panose="020F0502020204030204" pitchFamily="34" charset="0"/>
                <a:cs typeface="Times New Roman" panose="02020603050405020304" pitchFamily="18" charset="0"/>
              </a:rPr>
              <a:t>le donne era considerato più appropriato il suicidio per impiccagione (o comunque senza spargimento di sangue)</a:t>
            </a: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Connettore 2 10"/>
          <p:cNvCxnSpPr/>
          <p:nvPr/>
        </p:nvCxnSpPr>
        <p:spPr>
          <a:xfrm>
            <a:off x="2279166" y="2321799"/>
            <a:ext cx="0" cy="516553"/>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5019689" y="1818063"/>
            <a:ext cx="1966199" cy="2463238"/>
          </a:xfrm>
          <a:prstGeom prst="rect">
            <a:avLst/>
          </a:prstGeom>
        </p:spPr>
        <p:txBody>
          <a:bodyPr wrap="square">
            <a:spAutoFit/>
          </a:bodyPr>
          <a:lstStyle/>
          <a:p>
            <a:pPr>
              <a:lnSpc>
                <a:spcPct val="107000"/>
              </a:lnSpc>
              <a:spcAft>
                <a:spcPts val="800"/>
              </a:spcAft>
            </a:pPr>
            <a:r>
              <a:rPr lang="it-IT" i="1" dirty="0">
                <a:latin typeface="Calibri" panose="020F0502020204030204" pitchFamily="34" charset="0"/>
                <a:ea typeface="Calibri" panose="020F0502020204030204" pitchFamily="34" charset="0"/>
                <a:cs typeface="Times New Roman" panose="02020603050405020304" pitchFamily="18" charset="0"/>
              </a:rPr>
              <a:t>«Vorremmo diventare fumo, vicino alle nuvole di Zeus, sparire del tutto nel buio, levandoci a volo senz’ali, come polvere scura!»</a:t>
            </a: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7599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49671" y="1585010"/>
            <a:ext cx="3765290" cy="426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1131" y="385036"/>
            <a:ext cx="2556277" cy="91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12"/>
          <p:cNvSpPr txBox="1"/>
          <p:nvPr/>
        </p:nvSpPr>
        <p:spPr>
          <a:xfrm>
            <a:off x="474530" y="1567110"/>
            <a:ext cx="4329481" cy="4278094"/>
          </a:xfrm>
          <a:prstGeom prst="rect">
            <a:avLst/>
          </a:prstGeom>
          <a:noFill/>
          <a:ln>
            <a:solidFill>
              <a:schemeClr val="bg1">
                <a:lumMod val="50000"/>
              </a:schemeClr>
            </a:solidFill>
          </a:ln>
        </p:spPr>
        <p:txBody>
          <a:bodyPr wrap="square" rtlCol="0">
            <a:spAutoFit/>
          </a:bodyPr>
          <a:lstStyle/>
          <a:p>
            <a:pPr algn="just"/>
            <a:r>
              <a:rPr lang="it-IT" sz="1600" dirty="0" smtClean="0">
                <a:solidFill>
                  <a:schemeClr val="tx1">
                    <a:lumMod val="95000"/>
                    <a:lumOff val="5000"/>
                  </a:schemeClr>
                </a:solidFill>
                <a:latin typeface="Calibri" panose="020F0502020204030204" pitchFamily="34" charset="0"/>
                <a:cs typeface="Arial" panose="020B0604020202020204" pitchFamily="34" charset="0"/>
              </a:rPr>
              <a:t>(525 a.C. - 456 a.C. circa)</a:t>
            </a:r>
          </a:p>
          <a:p>
            <a:pPr algn="just"/>
            <a:endParaRPr lang="it-IT" sz="1600" i="1" dirty="0">
              <a:solidFill>
                <a:schemeClr val="tx1">
                  <a:lumMod val="95000"/>
                  <a:lumOff val="5000"/>
                </a:schemeClr>
              </a:solidFill>
              <a:latin typeface="Calibri" panose="020F0502020204030204" pitchFamily="34" charset="0"/>
              <a:cs typeface="Arial" panose="020B0604020202020204" pitchFamily="34" charset="0"/>
            </a:endParaRPr>
          </a:p>
          <a:p>
            <a:pPr algn="just"/>
            <a:r>
              <a:rPr lang="it-IT" sz="1600" i="1" dirty="0" smtClean="0">
                <a:solidFill>
                  <a:schemeClr val="tx1">
                    <a:lumMod val="95000"/>
                    <a:lumOff val="5000"/>
                  </a:schemeClr>
                </a:solidFill>
                <a:latin typeface="Calibri" panose="020F0502020204030204" pitchFamily="34" charset="0"/>
                <a:cs typeface="Arial" panose="020B0604020202020204" pitchFamily="34" charset="0"/>
              </a:rPr>
              <a:t>«Cominciò a scrivere drammi da giovane rivelandosi ben superiore ai suoi predecessori per la poesia, l’apparato scenico, la fastosità coreografica, l’abbigliamento degli attori, la grandiosità del coro…»</a:t>
            </a:r>
            <a:r>
              <a:rPr lang="it-IT" sz="1600" dirty="0" smtClean="0">
                <a:solidFill>
                  <a:schemeClr val="tx1">
                    <a:lumMod val="95000"/>
                    <a:lumOff val="5000"/>
                  </a:schemeClr>
                </a:solidFill>
                <a:latin typeface="Calibri" panose="020F0502020204030204" pitchFamily="34" charset="0"/>
                <a:cs typeface="Arial" panose="020B0604020202020204" pitchFamily="34" charset="0"/>
              </a:rPr>
              <a:t> </a:t>
            </a:r>
          </a:p>
          <a:p>
            <a:pPr algn="just"/>
            <a:r>
              <a:rPr lang="it-IT" sz="1600" dirty="0" smtClean="0">
                <a:solidFill>
                  <a:schemeClr val="tx1">
                    <a:lumMod val="95000"/>
                    <a:lumOff val="5000"/>
                  </a:schemeClr>
                </a:solidFill>
                <a:latin typeface="Calibri" panose="020F0502020204030204" pitchFamily="34" charset="0"/>
                <a:cs typeface="Arial" panose="020B0604020202020204" pitchFamily="34" charset="0"/>
              </a:rPr>
              <a:t>		Laurent. XXXII, 9, X sec. </a:t>
            </a:r>
          </a:p>
          <a:p>
            <a:pPr algn="just"/>
            <a:endParaRPr lang="it-IT" sz="1600" dirty="0">
              <a:solidFill>
                <a:schemeClr val="tx1">
                  <a:lumMod val="95000"/>
                  <a:lumOff val="5000"/>
                </a:schemeClr>
              </a:solidFill>
              <a:latin typeface="Calibri" panose="020F0502020204030204" pitchFamily="34" charset="0"/>
              <a:cs typeface="Arial" panose="020B0604020202020204" pitchFamily="34" charset="0"/>
            </a:endParaRPr>
          </a:p>
          <a:p>
            <a:pPr algn="just"/>
            <a:endParaRPr lang="it-IT" sz="1600" dirty="0" smtClean="0">
              <a:solidFill>
                <a:schemeClr val="tx1">
                  <a:lumMod val="95000"/>
                  <a:lumOff val="5000"/>
                </a:schemeClr>
              </a:solidFill>
              <a:latin typeface="Calibri" panose="020F0502020204030204" pitchFamily="34" charset="0"/>
              <a:cs typeface="Arial" panose="020B0604020202020204" pitchFamily="34" charset="0"/>
            </a:endParaRPr>
          </a:p>
          <a:p>
            <a:pPr algn="just"/>
            <a:r>
              <a:rPr lang="it-IT" sz="1600" dirty="0" smtClean="0">
                <a:solidFill>
                  <a:schemeClr val="tx1">
                    <a:lumMod val="95000"/>
                    <a:lumOff val="5000"/>
                  </a:schemeClr>
                </a:solidFill>
                <a:latin typeface="Calibri" panose="020F0502020204030204" pitchFamily="34" charset="0"/>
                <a:cs typeface="Arial" panose="020B0604020202020204" pitchFamily="34" charset="0"/>
              </a:rPr>
              <a:t>Fu inciso sul suo sepolcro: </a:t>
            </a:r>
          </a:p>
          <a:p>
            <a:pPr algn="just"/>
            <a:endParaRPr lang="it-IT" sz="1600" i="1" dirty="0">
              <a:solidFill>
                <a:schemeClr val="tx1">
                  <a:lumMod val="95000"/>
                  <a:lumOff val="5000"/>
                </a:schemeClr>
              </a:solidFill>
              <a:latin typeface="Calibri" panose="020F0502020204030204" pitchFamily="34" charset="0"/>
              <a:cs typeface="Arial" panose="020B0604020202020204" pitchFamily="34" charset="0"/>
            </a:endParaRPr>
          </a:p>
          <a:p>
            <a:pPr algn="just"/>
            <a:r>
              <a:rPr lang="it-IT" sz="1600" i="1" dirty="0" smtClean="0">
                <a:solidFill>
                  <a:schemeClr val="tx1">
                    <a:lumMod val="95000"/>
                    <a:lumOff val="5000"/>
                  </a:schemeClr>
                </a:solidFill>
                <a:latin typeface="Calibri" panose="020F0502020204030204" pitchFamily="34" charset="0"/>
                <a:cs typeface="Arial" panose="020B0604020202020204" pitchFamily="34" charset="0"/>
              </a:rPr>
              <a:t>«Questa tomba della fertile Gela racchiude il corpo di Eschilo ateniese, figlio di </a:t>
            </a:r>
            <a:r>
              <a:rPr lang="it-IT" sz="1600" i="1" dirty="0" err="1" smtClean="0">
                <a:solidFill>
                  <a:schemeClr val="tx1">
                    <a:lumMod val="95000"/>
                    <a:lumOff val="5000"/>
                  </a:schemeClr>
                </a:solidFill>
                <a:latin typeface="Calibri" panose="020F0502020204030204" pitchFamily="34" charset="0"/>
                <a:cs typeface="Arial" panose="020B0604020202020204" pitchFamily="34" charset="0"/>
              </a:rPr>
              <a:t>Euforione</a:t>
            </a:r>
            <a:r>
              <a:rPr lang="it-IT" sz="1600" i="1" dirty="0" smtClean="0">
                <a:solidFill>
                  <a:schemeClr val="tx1">
                    <a:lumMod val="95000"/>
                    <a:lumOff val="5000"/>
                  </a:schemeClr>
                </a:solidFill>
                <a:latin typeface="Calibri" panose="020F0502020204030204" pitchFamily="34" charset="0"/>
                <a:cs typeface="Arial" panose="020B0604020202020204" pitchFamily="34" charset="0"/>
              </a:rPr>
              <a:t>. Il suo valore ben noto potrebbe dirlo il bosco di Maratona e il medo dalla lunga chioma che lo conosce».</a:t>
            </a:r>
          </a:p>
        </p:txBody>
      </p:sp>
    </p:spTree>
    <p:extLst>
      <p:ext uri="{BB962C8B-B14F-4D97-AF65-F5344CB8AC3E}">
        <p14:creationId xmlns:p14="http://schemas.microsoft.com/office/powerpoint/2010/main" val="1004006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2"/>
          <a:srcRect l="318" t="600" r="2"/>
          <a:stretch/>
        </p:blipFill>
        <p:spPr>
          <a:xfrm rot="-8160000">
            <a:off x="3234246" y="1645178"/>
            <a:ext cx="4830416" cy="4816788"/>
          </a:xfrm>
          <a:prstGeom prst="rect">
            <a:avLst/>
          </a:prstGeom>
        </p:spPr>
      </p:pic>
      <p:sp>
        <p:nvSpPr>
          <p:cNvPr id="2" name="Titolo 1"/>
          <p:cNvSpPr>
            <a:spLocks noGrp="1"/>
          </p:cNvSpPr>
          <p:nvPr>
            <p:ph type="title"/>
          </p:nvPr>
        </p:nvSpPr>
        <p:spPr>
          <a:xfrm>
            <a:off x="628650" y="124869"/>
            <a:ext cx="7886700" cy="2249841"/>
          </a:xfrm>
        </p:spPr>
        <p:txBody>
          <a:bodyPr>
            <a:noAutofit/>
          </a:bodyPr>
          <a:lstStyle/>
          <a:p>
            <a:r>
              <a:rPr lang="it-IT" sz="4400" b="1" dirty="0">
                <a:solidFill>
                  <a:srgbClr val="C00000"/>
                </a:solidFill>
                <a:latin typeface="Chiller" panose="04020404031007020602" pitchFamily="82" charset="0"/>
              </a:rPr>
              <a:t/>
            </a:r>
            <a:br>
              <a:rPr lang="it-IT" sz="4400" b="1" dirty="0">
                <a:solidFill>
                  <a:srgbClr val="C00000"/>
                </a:solidFill>
                <a:latin typeface="Chiller" panose="04020404031007020602" pitchFamily="82" charset="0"/>
              </a:rPr>
            </a:br>
            <a:r>
              <a:rPr lang="it-IT" b="1" dirty="0">
                <a:solidFill>
                  <a:srgbClr val="C00000"/>
                </a:solidFill>
                <a:latin typeface="Chiller" panose="04020404031007020602" pitchFamily="82" charset="0"/>
              </a:rPr>
              <a:t>TRACHINIE</a:t>
            </a:r>
            <a:r>
              <a:rPr lang="it-IT" sz="4400" b="1" dirty="0">
                <a:solidFill>
                  <a:srgbClr val="C00000"/>
                </a:solidFill>
                <a:latin typeface="Chiller" panose="04020404031007020602" pitchFamily="82" charset="0"/>
              </a:rPr>
              <a:t>: </a:t>
            </a:r>
            <a:r>
              <a:rPr lang="it-IT" sz="3200" b="1" dirty="0">
                <a:solidFill>
                  <a:srgbClr val="C00000"/>
                </a:solidFill>
              </a:rPr>
              <a:t/>
            </a:r>
            <a:br>
              <a:rPr lang="it-IT" sz="3200" b="1" dirty="0">
                <a:solidFill>
                  <a:srgbClr val="C00000"/>
                </a:solidFill>
              </a:rPr>
            </a:br>
            <a:r>
              <a:rPr lang="it-IT" sz="3200" b="1" dirty="0">
                <a:solidFill>
                  <a:srgbClr val="C00000"/>
                </a:solidFill>
              </a:rPr>
              <a:t/>
            </a:r>
            <a:br>
              <a:rPr lang="it-IT" sz="3200" b="1" dirty="0">
                <a:solidFill>
                  <a:srgbClr val="C00000"/>
                </a:solidFill>
              </a:rPr>
            </a:br>
            <a:endParaRPr lang="it-IT" sz="2800" dirty="0"/>
          </a:p>
        </p:txBody>
      </p:sp>
      <p:sp>
        <p:nvSpPr>
          <p:cNvPr id="3" name="Segnaposto contenuto 2"/>
          <p:cNvSpPr>
            <a:spLocks noGrp="1"/>
          </p:cNvSpPr>
          <p:nvPr>
            <p:ph idx="1"/>
          </p:nvPr>
        </p:nvSpPr>
        <p:spPr>
          <a:xfrm>
            <a:off x="2211728" y="1174894"/>
            <a:ext cx="6775425" cy="2771592"/>
          </a:xfrm>
        </p:spPr>
        <p:txBody>
          <a:bodyPr>
            <a:normAutofit/>
          </a:bodyPr>
          <a:lstStyle/>
          <a:p>
            <a:pPr marL="0" indent="0" algn="just">
              <a:buNone/>
            </a:pPr>
            <a:r>
              <a:rPr lang="it-IT" sz="1800" dirty="0">
                <a:solidFill>
                  <a:schemeClr val="tx1"/>
                </a:solidFill>
                <a:latin typeface="Calibri" panose="020F0502020204030204" pitchFamily="34" charset="0"/>
              </a:rPr>
              <a:t>Deianira </a:t>
            </a:r>
            <a:r>
              <a:rPr lang="it-IT" sz="1800" dirty="0" smtClean="0">
                <a:solidFill>
                  <a:schemeClr val="tx1"/>
                </a:solidFill>
                <a:latin typeface="Calibri" panose="020F0502020204030204" pitchFamily="34" charset="0"/>
              </a:rPr>
              <a:t>: </a:t>
            </a:r>
            <a:r>
              <a:rPr lang="it-IT" sz="1800" dirty="0">
                <a:solidFill>
                  <a:schemeClr val="tx1"/>
                </a:solidFill>
                <a:latin typeface="Calibri" panose="020F0502020204030204" pitchFamily="34" charset="0"/>
              </a:rPr>
              <a:t>alla corda preferisce la spada               la donna ha maggiore libertà di scelta, libertà nella morte</a:t>
            </a:r>
          </a:p>
          <a:p>
            <a:pPr marL="0" indent="0" algn="just">
              <a:buNone/>
            </a:pPr>
            <a:endParaRPr lang="it-IT" sz="1800" b="1" dirty="0" smtClean="0">
              <a:solidFill>
                <a:schemeClr val="tx1"/>
              </a:solidFill>
              <a:latin typeface="Calibri" panose="020F0502020204030204" pitchFamily="34" charset="0"/>
            </a:endParaRPr>
          </a:p>
          <a:p>
            <a:pPr marL="0" indent="0" algn="just">
              <a:buNone/>
            </a:pPr>
            <a:r>
              <a:rPr lang="it-IT" sz="1800" b="1" dirty="0" smtClean="0">
                <a:solidFill>
                  <a:schemeClr val="tx1"/>
                </a:solidFill>
                <a:latin typeface="Calibri" panose="020F0502020204030204" pitchFamily="34" charset="0"/>
              </a:rPr>
              <a:t>La morte come partenza</a:t>
            </a:r>
          </a:p>
          <a:p>
            <a:pPr marL="0" indent="0" algn="just">
              <a:spcBef>
                <a:spcPts val="0"/>
              </a:spcBef>
              <a:buNone/>
            </a:pPr>
            <a:r>
              <a:rPr lang="it-IT" sz="1800" dirty="0" smtClean="0">
                <a:solidFill>
                  <a:schemeClr val="tx1"/>
                </a:solidFill>
                <a:latin typeface="Calibri" panose="020F0502020204030204" pitchFamily="34" charset="0"/>
              </a:rPr>
              <a:t>Nutrice:</a:t>
            </a:r>
            <a:r>
              <a:rPr lang="it-IT" sz="1800" i="1" dirty="0" smtClean="0">
                <a:solidFill>
                  <a:schemeClr val="tx1"/>
                </a:solidFill>
                <a:latin typeface="Calibri" panose="020F0502020204030204" pitchFamily="34" charset="0"/>
              </a:rPr>
              <a:t> «Se </a:t>
            </a:r>
            <a:r>
              <a:rPr lang="it-IT" sz="1800" i="1" dirty="0">
                <a:solidFill>
                  <a:schemeClr val="tx1"/>
                </a:solidFill>
                <a:latin typeface="Calibri" panose="020F0502020204030204" pitchFamily="34" charset="0"/>
              </a:rPr>
              <a:t>n’è andata Deianira, per la sua ultima via, l’ultima di un piede immobile»</a:t>
            </a:r>
          </a:p>
          <a:p>
            <a:pPr marL="0" indent="0" algn="just">
              <a:spcBef>
                <a:spcPts val="0"/>
              </a:spcBef>
              <a:buNone/>
            </a:pPr>
            <a:r>
              <a:rPr lang="it-IT" sz="1800" dirty="0" smtClean="0">
                <a:solidFill>
                  <a:schemeClr val="tx1"/>
                </a:solidFill>
                <a:latin typeface="Calibri" panose="020F0502020204030204" pitchFamily="34" charset="0"/>
              </a:rPr>
              <a:t>Donna               morte = movimento</a:t>
            </a:r>
          </a:p>
          <a:p>
            <a:pPr marL="0" indent="0">
              <a:buNone/>
            </a:pPr>
            <a:r>
              <a:rPr lang="it-IT" sz="1800" b="1" dirty="0" smtClean="0">
                <a:solidFill>
                  <a:schemeClr val="tx1"/>
                </a:solidFill>
                <a:latin typeface="Calibri" panose="020F0502020204030204" pitchFamily="34" charset="0"/>
              </a:rPr>
              <a:t>MA </a:t>
            </a:r>
            <a:r>
              <a:rPr lang="it-IT" sz="1800" dirty="0" smtClean="0">
                <a:solidFill>
                  <a:schemeClr val="tx1"/>
                </a:solidFill>
                <a:latin typeface="Calibri" panose="020F0502020204030204" pitchFamily="34" charset="0"/>
              </a:rPr>
              <a:t>Deianira rimane «ferma» come un soldato</a:t>
            </a:r>
            <a:endParaRPr lang="it-IT" sz="1800" dirty="0">
              <a:solidFill>
                <a:schemeClr val="tx1"/>
              </a:solidFill>
              <a:latin typeface="Calibri" panose="020F0502020204030204" pitchFamily="34" charset="0"/>
            </a:endParaRPr>
          </a:p>
          <a:p>
            <a:pPr marL="0" indent="0">
              <a:buNone/>
            </a:pPr>
            <a:endParaRPr lang="it-IT" sz="1800" dirty="0">
              <a:solidFill>
                <a:schemeClr val="tx1"/>
              </a:solidFill>
              <a:latin typeface="Calibri" panose="020F0502020204030204" pitchFamily="34" charset="0"/>
            </a:endParaRPr>
          </a:p>
          <a:p>
            <a:pPr marL="0" indent="0">
              <a:buNone/>
            </a:pPr>
            <a:endParaRPr lang="it-IT" sz="1800" dirty="0">
              <a:solidFill>
                <a:schemeClr val="tx1"/>
              </a:solidFill>
              <a:latin typeface="Calibri" panose="020F0502020204030204" pitchFamily="34" charset="0"/>
            </a:endParaRPr>
          </a:p>
          <a:p>
            <a:pPr marL="0" indent="0">
              <a:buNone/>
            </a:pPr>
            <a:endParaRPr lang="it-IT" sz="1800" dirty="0">
              <a:solidFill>
                <a:schemeClr val="tx1"/>
              </a:solidFill>
              <a:latin typeface="Calibri" panose="020F0502020204030204" pitchFamily="34" charset="0"/>
            </a:endParaRPr>
          </a:p>
          <a:p>
            <a:pPr marL="0" indent="0">
              <a:buNone/>
            </a:pPr>
            <a:endParaRPr lang="it-IT" sz="1800" dirty="0">
              <a:solidFill>
                <a:schemeClr val="tx1"/>
              </a:solidFill>
              <a:latin typeface="Calibri" panose="020F0502020204030204" pitchFamily="34" charset="0"/>
            </a:endParaRPr>
          </a:p>
        </p:txBody>
      </p:sp>
      <p:cxnSp>
        <p:nvCxnSpPr>
          <p:cNvPr id="5" name="Connettore 2 4"/>
          <p:cNvCxnSpPr/>
          <p:nvPr/>
        </p:nvCxnSpPr>
        <p:spPr>
          <a:xfrm>
            <a:off x="6179849" y="1380163"/>
            <a:ext cx="518358" cy="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124144" y="4644905"/>
            <a:ext cx="4447856" cy="1800493"/>
          </a:xfrm>
          <a:prstGeom prst="rect">
            <a:avLst/>
          </a:prstGeom>
        </p:spPr>
        <p:txBody>
          <a:bodyPr wrap="square">
            <a:spAutoFit/>
          </a:bodyPr>
          <a:lstStyle/>
          <a:p>
            <a:pPr algn="just"/>
            <a:r>
              <a:rPr lang="it-IT" sz="2100" b="1" dirty="0">
                <a:latin typeface="Calibri" panose="020F0502020204030204" pitchFamily="34" charset="0"/>
              </a:rPr>
              <a:t>Nel </a:t>
            </a:r>
            <a:r>
              <a:rPr lang="it-IT" sz="2100" b="1" dirty="0" err="1">
                <a:latin typeface="Calibri" panose="020F0502020204030204" pitchFamily="34" charset="0"/>
              </a:rPr>
              <a:t>thalamos</a:t>
            </a:r>
            <a:r>
              <a:rPr lang="it-IT" sz="2100" b="1" dirty="0">
                <a:latin typeface="Calibri" panose="020F0502020204030204" pitchFamily="34" charset="0"/>
              </a:rPr>
              <a:t>: morte e matrimonio</a:t>
            </a:r>
          </a:p>
          <a:p>
            <a:pPr algn="just"/>
            <a:r>
              <a:rPr lang="it-IT" i="1" dirty="0">
                <a:latin typeface="Calibri" panose="020F0502020204030204" pitchFamily="34" charset="0"/>
              </a:rPr>
              <a:t>«O letto, o mia stanza nuziale, addio per sempre </a:t>
            </a:r>
            <a:r>
              <a:rPr lang="it-IT" i="1" dirty="0" smtClean="0">
                <a:latin typeface="Calibri" panose="020F0502020204030204" pitchFamily="34" charset="0"/>
              </a:rPr>
              <a:t>ormai»</a:t>
            </a:r>
            <a:endParaRPr lang="it-IT" i="1" dirty="0">
              <a:latin typeface="Calibri" panose="020F0502020204030204" pitchFamily="34" charset="0"/>
            </a:endParaRPr>
          </a:p>
          <a:p>
            <a:pPr algn="just"/>
            <a:endParaRPr lang="it-IT" i="1" dirty="0">
              <a:latin typeface="Calibri" panose="020F0502020204030204" pitchFamily="34" charset="0"/>
            </a:endParaRPr>
          </a:p>
          <a:p>
            <a:pPr algn="just"/>
            <a:r>
              <a:rPr lang="it-IT" dirty="0" smtClean="0">
                <a:latin typeface="Calibri" panose="020F0502020204030204" pitchFamily="34" charset="0"/>
              </a:rPr>
              <a:t>La </a:t>
            </a:r>
            <a:r>
              <a:rPr lang="it-IT" dirty="0">
                <a:latin typeface="Calibri" panose="020F0502020204030204" pitchFamily="34" charset="0"/>
              </a:rPr>
              <a:t>morte di Deianira </a:t>
            </a:r>
            <a:r>
              <a:rPr lang="it-IT" dirty="0" smtClean="0">
                <a:latin typeface="Calibri" panose="020F0502020204030204" pitchFamily="34" charset="0"/>
              </a:rPr>
              <a:t>conferma </a:t>
            </a:r>
            <a:r>
              <a:rPr lang="it-IT" dirty="0">
                <a:latin typeface="Calibri" panose="020F0502020204030204" pitchFamily="34" charset="0"/>
              </a:rPr>
              <a:t>il suo rapporto con il matrimonio e la maternità</a:t>
            </a:r>
          </a:p>
        </p:txBody>
      </p:sp>
      <p:sp>
        <p:nvSpPr>
          <p:cNvPr id="7" name="Rettangolo 6"/>
          <p:cNvSpPr/>
          <p:nvPr/>
        </p:nvSpPr>
        <p:spPr>
          <a:xfrm>
            <a:off x="2198143" y="825901"/>
            <a:ext cx="2927468" cy="400110"/>
          </a:xfrm>
          <a:prstGeom prst="rect">
            <a:avLst/>
          </a:prstGeom>
        </p:spPr>
        <p:txBody>
          <a:bodyPr wrap="none">
            <a:spAutoFit/>
          </a:bodyPr>
          <a:lstStyle/>
          <a:p>
            <a:r>
              <a:rPr lang="it-IT" sz="2000" b="1" dirty="0">
                <a:latin typeface="Calibri" panose="020F0502020204030204" pitchFamily="34" charset="0"/>
              </a:rPr>
              <a:t>L’incisione nel corpo virile</a:t>
            </a:r>
          </a:p>
        </p:txBody>
      </p:sp>
      <p:pic>
        <p:nvPicPr>
          <p:cNvPr id="8" name="Immagine 7"/>
          <p:cNvPicPr>
            <a:picLocks noChangeAspect="1"/>
          </p:cNvPicPr>
          <p:nvPr/>
        </p:nvPicPr>
        <p:blipFill>
          <a:blip r:embed="rId3"/>
          <a:stretch>
            <a:fillRect/>
          </a:stretch>
        </p:blipFill>
        <p:spPr>
          <a:xfrm>
            <a:off x="284886" y="941763"/>
            <a:ext cx="1899546" cy="3004723"/>
          </a:xfrm>
          <a:prstGeom prst="rect">
            <a:avLst/>
          </a:prstGeom>
          <a:ln>
            <a:solidFill>
              <a:schemeClr val="tx1"/>
            </a:solidFill>
          </a:ln>
        </p:spPr>
      </p:pic>
      <p:sp>
        <p:nvSpPr>
          <p:cNvPr id="11" name="Rettangolo 10"/>
          <p:cNvSpPr/>
          <p:nvPr/>
        </p:nvSpPr>
        <p:spPr>
          <a:xfrm>
            <a:off x="4599359" y="4638790"/>
            <a:ext cx="4487821" cy="1508105"/>
          </a:xfrm>
          <a:prstGeom prst="rect">
            <a:avLst/>
          </a:prstGeom>
        </p:spPr>
        <p:txBody>
          <a:bodyPr wrap="square">
            <a:spAutoFit/>
          </a:bodyPr>
          <a:lstStyle/>
          <a:p>
            <a:pPr algn="just"/>
            <a:r>
              <a:rPr lang="it-IT" sz="2000" b="1" dirty="0">
                <a:latin typeface="Calibri" panose="020F0502020204030204" pitchFamily="34" charset="0"/>
              </a:rPr>
              <a:t>Morire insieme</a:t>
            </a:r>
          </a:p>
          <a:p>
            <a:pPr algn="just"/>
            <a:r>
              <a:rPr lang="it-IT" i="1" dirty="0">
                <a:latin typeface="Calibri" panose="020F0502020204030204" pitchFamily="34" charset="0"/>
              </a:rPr>
              <a:t>«Comunque sia, è deciso che se egli perirà, morirò anch’io con lui nel medesimo </a:t>
            </a:r>
            <a:r>
              <a:rPr lang="it-IT" i="1" dirty="0" smtClean="0">
                <a:latin typeface="Calibri" panose="020F0502020204030204" pitchFamily="34" charset="0"/>
              </a:rPr>
              <a:t>istante»</a:t>
            </a:r>
          </a:p>
          <a:p>
            <a:pPr algn="just"/>
            <a:endParaRPr lang="it-IT" i="1" dirty="0">
              <a:latin typeface="Calibri" panose="020F0502020204030204" pitchFamily="34" charset="0"/>
            </a:endParaRPr>
          </a:p>
          <a:p>
            <a:pPr algn="just"/>
            <a:r>
              <a:rPr lang="it-IT" dirty="0" smtClean="0">
                <a:latin typeface="Calibri" panose="020F0502020204030204" pitchFamily="34" charset="0"/>
              </a:rPr>
              <a:t>Morte insieme = </a:t>
            </a:r>
            <a:r>
              <a:rPr lang="it-IT" dirty="0" err="1" smtClean="0">
                <a:latin typeface="Calibri" panose="020F0502020204030204" pitchFamily="34" charset="0"/>
              </a:rPr>
              <a:t>synoikein</a:t>
            </a:r>
            <a:endParaRPr lang="it-IT" dirty="0">
              <a:latin typeface="Calibri" panose="020F0502020204030204" pitchFamily="34" charset="0"/>
            </a:endParaRPr>
          </a:p>
        </p:txBody>
      </p:sp>
      <p:cxnSp>
        <p:nvCxnSpPr>
          <p:cNvPr id="13" name="Connettore 2 12"/>
          <p:cNvCxnSpPr/>
          <p:nvPr/>
        </p:nvCxnSpPr>
        <p:spPr>
          <a:xfrm>
            <a:off x="3005714" y="3120826"/>
            <a:ext cx="598364"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4626655" y="6251335"/>
            <a:ext cx="3643888" cy="400110"/>
          </a:xfrm>
          <a:prstGeom prst="rect">
            <a:avLst/>
          </a:prstGeom>
        </p:spPr>
        <p:txBody>
          <a:bodyPr wrap="square">
            <a:spAutoFit/>
          </a:bodyPr>
          <a:lstStyle/>
          <a:p>
            <a:r>
              <a:rPr lang="it-IT" sz="2000" b="1" dirty="0" smtClean="0">
                <a:latin typeface="Calibri" panose="020F0502020204030204" pitchFamily="34" charset="0"/>
                <a:ea typeface="Calibri" panose="020F0502020204030204" pitchFamily="34" charset="0"/>
                <a:cs typeface="Times New Roman" panose="02020603050405020304" pitchFamily="18" charset="0"/>
              </a:rPr>
              <a:t>Gioco </a:t>
            </a:r>
            <a:r>
              <a:rPr lang="it-IT" sz="2000" b="1" dirty="0">
                <a:latin typeface="Calibri" panose="020F0502020204030204" pitchFamily="34" charset="0"/>
                <a:ea typeface="Calibri" panose="020F0502020204030204" pitchFamily="34" charset="0"/>
                <a:cs typeface="Times New Roman" panose="02020603050405020304" pitchFamily="18" charset="0"/>
              </a:rPr>
              <a:t>del visibile e del nascosto</a:t>
            </a:r>
            <a:endParaRPr lang="it-IT" sz="2000" dirty="0"/>
          </a:p>
        </p:txBody>
      </p:sp>
    </p:spTree>
    <p:extLst>
      <p:ext uri="{BB962C8B-B14F-4D97-AF65-F5344CB8AC3E}">
        <p14:creationId xmlns:p14="http://schemas.microsoft.com/office/powerpoint/2010/main" val="2482853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rotWithShape="1">
          <a:blip r:embed="rId2" cstate="email">
            <a:extLst>
              <a:ext uri="{28A0092B-C50C-407E-A947-70E740481C1C}">
                <a14:useLocalDpi xmlns:a14="http://schemas.microsoft.com/office/drawing/2010/main" val="0"/>
              </a:ext>
            </a:extLst>
          </a:blip>
          <a:srcRect t="8658" b="32948"/>
          <a:stretch/>
        </p:blipFill>
        <p:spPr>
          <a:xfrm>
            <a:off x="261124" y="4816960"/>
            <a:ext cx="8644592" cy="1908161"/>
          </a:xfrm>
          <a:prstGeom prst="rect">
            <a:avLst/>
          </a:prstGeom>
          <a:ln>
            <a:solidFill>
              <a:schemeClr val="tx1"/>
            </a:solidFill>
          </a:ln>
        </p:spPr>
      </p:pic>
      <p:sp>
        <p:nvSpPr>
          <p:cNvPr id="2" name="Titolo 1"/>
          <p:cNvSpPr>
            <a:spLocks noGrp="1"/>
          </p:cNvSpPr>
          <p:nvPr>
            <p:ph type="title"/>
          </p:nvPr>
        </p:nvSpPr>
        <p:spPr>
          <a:xfrm>
            <a:off x="3086446" y="-27300"/>
            <a:ext cx="2973160" cy="1075675"/>
          </a:xfrm>
        </p:spPr>
        <p:txBody>
          <a:bodyPr/>
          <a:lstStyle/>
          <a:p>
            <a:r>
              <a:rPr lang="it-IT" b="1" dirty="0" smtClean="0">
                <a:solidFill>
                  <a:srgbClr val="C00000"/>
                </a:solidFill>
                <a:latin typeface="Chiller" panose="04020404031007020602" pitchFamily="82" charset="0"/>
              </a:rPr>
              <a:t>TROIANE</a:t>
            </a:r>
            <a:r>
              <a:rPr lang="it-IT" b="1" dirty="0" smtClean="0">
                <a:solidFill>
                  <a:srgbClr val="C00000"/>
                </a:solidFill>
                <a:latin typeface="+mn-lt"/>
              </a:rPr>
              <a:t>:</a:t>
            </a:r>
            <a:endParaRPr lang="it-IT" b="1" dirty="0">
              <a:solidFill>
                <a:srgbClr val="C00000"/>
              </a:solidFill>
              <a:latin typeface="+mn-lt"/>
            </a:endParaRPr>
          </a:p>
        </p:txBody>
      </p:sp>
      <p:sp>
        <p:nvSpPr>
          <p:cNvPr id="3" name="Segnaposto contenuto 2"/>
          <p:cNvSpPr>
            <a:spLocks noGrp="1"/>
          </p:cNvSpPr>
          <p:nvPr>
            <p:ph idx="1"/>
          </p:nvPr>
        </p:nvSpPr>
        <p:spPr>
          <a:xfrm>
            <a:off x="2023813" y="2639738"/>
            <a:ext cx="5040086" cy="976923"/>
          </a:xfrm>
          <a:ln>
            <a:solidFill>
              <a:schemeClr val="tx1"/>
            </a:solidFill>
          </a:ln>
        </p:spPr>
        <p:txBody>
          <a:bodyPr>
            <a:noAutofit/>
          </a:bodyPr>
          <a:lstStyle/>
          <a:p>
            <a:pPr marL="0" indent="0" algn="ctr">
              <a:buNone/>
            </a:pPr>
            <a:r>
              <a:rPr lang="it-IT" sz="1800" b="1" dirty="0">
                <a:solidFill>
                  <a:schemeClr val="tx1"/>
                </a:solidFill>
                <a:latin typeface="Calibri" panose="020F0502020204030204" pitchFamily="34" charset="0"/>
              </a:rPr>
              <a:t>Morire insieme*</a:t>
            </a:r>
          </a:p>
          <a:p>
            <a:pPr marL="0" indent="0" algn="just">
              <a:buNone/>
            </a:pPr>
            <a:r>
              <a:rPr lang="it-IT" sz="1600" i="1" dirty="0" smtClean="0">
                <a:solidFill>
                  <a:schemeClr val="tx1"/>
                </a:solidFill>
                <a:latin typeface="Calibri" panose="020F0502020204030204" pitchFamily="34" charset="0"/>
              </a:rPr>
              <a:t>Cassandra: «Su</a:t>
            </a:r>
            <a:r>
              <a:rPr lang="it-IT" sz="1600" i="1" dirty="0">
                <a:solidFill>
                  <a:schemeClr val="tx1"/>
                </a:solidFill>
                <a:latin typeface="Calibri" panose="020F0502020204030204" pitchFamily="34" charset="0"/>
              </a:rPr>
              <a:t>, in marcia: mi unirò a mio marito nell’aldilà</a:t>
            </a:r>
            <a:r>
              <a:rPr lang="it-IT" sz="1600" i="1" dirty="0" smtClean="0">
                <a:solidFill>
                  <a:schemeClr val="tx1"/>
                </a:solidFill>
                <a:latin typeface="Calibri" panose="020F0502020204030204" pitchFamily="34" charset="0"/>
              </a:rPr>
              <a:t>»</a:t>
            </a:r>
            <a:endParaRPr lang="it-IT" sz="1600" i="1" dirty="0">
              <a:solidFill>
                <a:schemeClr val="tx1"/>
              </a:solidFill>
              <a:latin typeface="Calibri" panose="020F0502020204030204" pitchFamily="34" charset="0"/>
            </a:endParaRPr>
          </a:p>
        </p:txBody>
      </p:sp>
      <p:pic>
        <p:nvPicPr>
          <p:cNvPr id="5" name="Immagine 4"/>
          <p:cNvPicPr>
            <a:picLocks noChangeAspect="1"/>
          </p:cNvPicPr>
          <p:nvPr/>
        </p:nvPicPr>
        <p:blipFill rotWithShape="1">
          <a:blip r:embed="rId3"/>
          <a:srcRect l="20183" r="18600"/>
          <a:stretch/>
        </p:blipFill>
        <p:spPr>
          <a:xfrm>
            <a:off x="7289811" y="1150924"/>
            <a:ext cx="1625935" cy="2465733"/>
          </a:xfrm>
          <a:prstGeom prst="rect">
            <a:avLst/>
          </a:prstGeom>
          <a:ln>
            <a:solidFill>
              <a:schemeClr val="tx1"/>
            </a:solidFill>
          </a:ln>
        </p:spPr>
      </p:pic>
      <p:sp>
        <p:nvSpPr>
          <p:cNvPr id="9" name="Rettangolo 8"/>
          <p:cNvSpPr/>
          <p:nvPr/>
        </p:nvSpPr>
        <p:spPr>
          <a:xfrm>
            <a:off x="2023813" y="1153948"/>
            <a:ext cx="5040086" cy="923330"/>
          </a:xfrm>
          <a:prstGeom prst="rect">
            <a:avLst/>
          </a:prstGeom>
          <a:ln>
            <a:solidFill>
              <a:schemeClr val="tx1"/>
            </a:solidFill>
          </a:ln>
        </p:spPr>
        <p:txBody>
          <a:bodyPr wrap="square">
            <a:spAutoFit/>
          </a:bodyPr>
          <a:lstStyle/>
          <a:p>
            <a:pPr algn="ctr"/>
            <a:r>
              <a:rPr lang="it-IT" b="1" dirty="0">
                <a:latin typeface="Calibri" panose="020F0502020204030204" pitchFamily="34" charset="0"/>
              </a:rPr>
              <a:t>L’uccisione come </a:t>
            </a:r>
            <a:r>
              <a:rPr lang="it-IT" b="1" dirty="0" smtClean="0">
                <a:latin typeface="Calibri" panose="020F0502020204030204" pitchFamily="34" charset="0"/>
              </a:rPr>
              <a:t>matrimonio</a:t>
            </a:r>
          </a:p>
          <a:p>
            <a:pPr algn="just"/>
            <a:r>
              <a:rPr lang="it-IT" dirty="0" smtClean="0">
                <a:latin typeface="Calibri" panose="020F0502020204030204" pitchFamily="34" charset="0"/>
              </a:rPr>
              <a:t>Sacrificio di Polissena: morte come metafora del matrimonio</a:t>
            </a:r>
            <a:endParaRPr lang="it-IT" dirty="0">
              <a:latin typeface="Calibri" panose="020F0502020204030204" pitchFamily="34" charset="0"/>
            </a:endParaRPr>
          </a:p>
        </p:txBody>
      </p:sp>
      <p:pic>
        <p:nvPicPr>
          <p:cNvPr id="10" name="Immagine 9"/>
          <p:cNvPicPr>
            <a:picLocks noChangeAspect="1"/>
          </p:cNvPicPr>
          <p:nvPr/>
        </p:nvPicPr>
        <p:blipFill>
          <a:blip r:embed="rId4"/>
          <a:stretch>
            <a:fillRect/>
          </a:stretch>
        </p:blipFill>
        <p:spPr>
          <a:xfrm>
            <a:off x="250644" y="1130263"/>
            <a:ext cx="1547257" cy="2486394"/>
          </a:xfrm>
          <a:prstGeom prst="rect">
            <a:avLst/>
          </a:prstGeom>
          <a:ln>
            <a:solidFill>
              <a:schemeClr val="tx1"/>
            </a:solidFill>
          </a:ln>
        </p:spPr>
      </p:pic>
      <p:sp>
        <p:nvSpPr>
          <p:cNvPr id="11" name="Rettangolo 10"/>
          <p:cNvSpPr/>
          <p:nvPr/>
        </p:nvSpPr>
        <p:spPr>
          <a:xfrm>
            <a:off x="171364" y="3893630"/>
            <a:ext cx="8824111" cy="646331"/>
          </a:xfrm>
          <a:prstGeom prst="rect">
            <a:avLst/>
          </a:prstGeom>
          <a:ln>
            <a:noFill/>
          </a:ln>
        </p:spPr>
        <p:txBody>
          <a:bodyPr wrap="square">
            <a:spAutoFit/>
          </a:bodyPr>
          <a:lstStyle/>
          <a:p>
            <a:pPr algn="just"/>
            <a:r>
              <a:rPr lang="it-IT" dirty="0">
                <a:latin typeface="Calibri" panose="020F0502020204030204" pitchFamily="34" charset="0"/>
              </a:rPr>
              <a:t>Le vergini tragiche raggiungono il regno dei morti come si lascia la dimora paterna per quella del </a:t>
            </a:r>
            <a:r>
              <a:rPr lang="it-IT" dirty="0" smtClean="0">
                <a:latin typeface="Calibri" panose="020F0502020204030204" pitchFamily="34" charset="0"/>
              </a:rPr>
              <a:t>marito</a:t>
            </a:r>
            <a:endParaRPr lang="it-IT" dirty="0">
              <a:latin typeface="Calibri" panose="020F0502020204030204" pitchFamily="34" charset="0"/>
            </a:endParaRPr>
          </a:p>
        </p:txBody>
      </p:sp>
    </p:spTree>
    <p:extLst>
      <p:ext uri="{BB962C8B-B14F-4D97-AF65-F5344CB8AC3E}">
        <p14:creationId xmlns:p14="http://schemas.microsoft.com/office/powerpoint/2010/main" val="3675970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482600" y="522837"/>
            <a:ext cx="7755467" cy="1185331"/>
          </a:xfrm>
        </p:spPr>
        <p:txBody>
          <a:bodyPr>
            <a:normAutofit/>
          </a:bodyPr>
          <a:lstStyle/>
          <a:p>
            <a:pPr marL="0" indent="0" algn="ctr">
              <a:buNone/>
            </a:pPr>
            <a:r>
              <a:rPr lang="it-IT" sz="4000" b="1" dirty="0" smtClean="0">
                <a:solidFill>
                  <a:srgbClr val="C00000"/>
                </a:solidFill>
              </a:rPr>
              <a:t>Le tragedie nell’attualità</a:t>
            </a:r>
          </a:p>
          <a:p>
            <a:pPr marL="0" indent="0">
              <a:buNone/>
            </a:pPr>
            <a:endParaRPr lang="it-IT" sz="3200" dirty="0">
              <a:solidFill>
                <a:srgbClr val="C00000"/>
              </a:solidFill>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13131" y="3358624"/>
            <a:ext cx="2438399" cy="33144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0296" y="1657579"/>
            <a:ext cx="3805237"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64714" y="1657579"/>
            <a:ext cx="3002661" cy="200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5018" y="4334932"/>
            <a:ext cx="3310515" cy="233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93114" y="2741763"/>
            <a:ext cx="1895475" cy="2762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863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92666" y="255694"/>
            <a:ext cx="7958667" cy="2311400"/>
          </a:xfrm>
        </p:spPr>
        <p:txBody>
          <a:bodyPr>
            <a:normAutofit fontScale="47500" lnSpcReduction="20000"/>
          </a:bodyPr>
          <a:lstStyle/>
          <a:p>
            <a:pPr marL="0" indent="0" algn="ctr">
              <a:lnSpc>
                <a:spcPct val="120000"/>
              </a:lnSpc>
              <a:buNone/>
            </a:pPr>
            <a:r>
              <a:rPr lang="it-IT" sz="9300" b="1" dirty="0" smtClean="0">
                <a:solidFill>
                  <a:srgbClr val="C00000"/>
                </a:solidFill>
                <a:latin typeface="Calibri" panose="020F0502020204030204" pitchFamily="34" charset="0"/>
              </a:rPr>
              <a:t>Le Supplici </a:t>
            </a:r>
          </a:p>
          <a:p>
            <a:pPr marL="0" indent="0" algn="ctr">
              <a:lnSpc>
                <a:spcPct val="120000"/>
              </a:lnSpc>
              <a:buNone/>
            </a:pPr>
            <a:r>
              <a:rPr lang="it-IT" sz="5100" b="1" dirty="0" smtClean="0">
                <a:solidFill>
                  <a:srgbClr val="C00000"/>
                </a:solidFill>
                <a:latin typeface="Calibri" panose="020F0502020204030204" pitchFamily="34" charset="0"/>
              </a:rPr>
              <a:t>di George </a:t>
            </a:r>
            <a:r>
              <a:rPr lang="it-IT" sz="5100" b="1" dirty="0" err="1" smtClean="0">
                <a:solidFill>
                  <a:srgbClr val="C00000"/>
                </a:solidFill>
                <a:latin typeface="Calibri" panose="020F0502020204030204" pitchFamily="34" charset="0"/>
              </a:rPr>
              <a:t>Drivas</a:t>
            </a:r>
            <a:r>
              <a:rPr lang="it-IT" sz="5100" b="1" dirty="0" smtClean="0">
                <a:solidFill>
                  <a:srgbClr val="C00000"/>
                </a:solidFill>
                <a:latin typeface="Calibri" panose="020F0502020204030204" pitchFamily="34" charset="0"/>
              </a:rPr>
              <a:t> </a:t>
            </a:r>
          </a:p>
          <a:p>
            <a:pPr marL="0" indent="0" algn="ctr">
              <a:buNone/>
            </a:pPr>
            <a:endParaRPr lang="it-IT" sz="4200" dirty="0" smtClean="0">
              <a:solidFill>
                <a:srgbClr val="C00000"/>
              </a:solidFill>
              <a:latin typeface="Calibri" panose="020F0502020204030204" pitchFamily="34" charset="0"/>
            </a:endParaRPr>
          </a:p>
          <a:p>
            <a:pPr marL="0" indent="0" algn="ctr">
              <a:buNone/>
            </a:pPr>
            <a:r>
              <a:rPr lang="it-IT" sz="3400" b="1" dirty="0" smtClean="0">
                <a:solidFill>
                  <a:schemeClr val="tx1"/>
                </a:solidFill>
                <a:latin typeface="Calibri" panose="020F0502020204030204" pitchFamily="34" charset="0"/>
              </a:rPr>
              <a:t>Biennale </a:t>
            </a:r>
            <a:r>
              <a:rPr lang="it-IT" sz="3400" b="1" dirty="0">
                <a:solidFill>
                  <a:schemeClr val="tx1"/>
                </a:solidFill>
                <a:latin typeface="Calibri" panose="020F0502020204030204" pitchFamily="34" charset="0"/>
              </a:rPr>
              <a:t>di Venezia </a:t>
            </a:r>
            <a:r>
              <a:rPr lang="it-IT" sz="3400" b="1" dirty="0" smtClean="0">
                <a:solidFill>
                  <a:schemeClr val="tx1"/>
                </a:solidFill>
                <a:latin typeface="Calibri" panose="020F0502020204030204" pitchFamily="34" charset="0"/>
              </a:rPr>
              <a:t>2017 – Padiglione Grecia - </a:t>
            </a:r>
            <a:r>
              <a:rPr lang="it-IT" sz="3400" b="1" dirty="0">
                <a:solidFill>
                  <a:schemeClr val="tx1"/>
                </a:solidFill>
                <a:latin typeface="Calibri" panose="020F0502020204030204" pitchFamily="34" charset="0"/>
              </a:rPr>
              <a:t>George </a:t>
            </a:r>
            <a:r>
              <a:rPr lang="it-IT" sz="3400" b="1" dirty="0" err="1">
                <a:solidFill>
                  <a:schemeClr val="tx1"/>
                </a:solidFill>
                <a:latin typeface="Calibri" panose="020F0502020204030204" pitchFamily="34" charset="0"/>
              </a:rPr>
              <a:t>Drivas</a:t>
            </a:r>
            <a:r>
              <a:rPr lang="it-IT" sz="3400" dirty="0">
                <a:solidFill>
                  <a:schemeClr val="tx1"/>
                </a:solidFill>
                <a:latin typeface="Calibri" panose="020F0502020204030204" pitchFamily="34" charset="0"/>
              </a:rPr>
              <a:t> (</a:t>
            </a:r>
            <a:r>
              <a:rPr lang="it-IT" sz="3400" b="1" dirty="0">
                <a:solidFill>
                  <a:schemeClr val="tx1"/>
                </a:solidFill>
                <a:latin typeface="Calibri" panose="020F0502020204030204" pitchFamily="34" charset="0"/>
              </a:rPr>
              <a:t>artista greco</a:t>
            </a:r>
            <a:r>
              <a:rPr lang="it-IT" sz="3400" dirty="0" smtClean="0">
                <a:solidFill>
                  <a:schemeClr val="tx1"/>
                </a:solidFill>
                <a:latin typeface="Calibri" panose="020F0502020204030204" pitchFamily="34" charset="0"/>
              </a:rPr>
              <a:t>)</a:t>
            </a:r>
          </a:p>
          <a:p>
            <a:pPr marL="0" indent="0" algn="ctr">
              <a:buNone/>
            </a:pPr>
            <a:endParaRPr lang="it-IT" sz="3400" dirty="0" smtClean="0">
              <a:solidFill>
                <a:schemeClr val="tx1"/>
              </a:solidFill>
              <a:latin typeface="Calibri" panose="020F0502020204030204" pitchFamily="34" charset="0"/>
            </a:endParaRPr>
          </a:p>
          <a:p>
            <a:pPr marL="0" indent="0" algn="ctr">
              <a:buNone/>
            </a:pPr>
            <a:r>
              <a:rPr lang="it-IT" sz="3400" dirty="0" smtClean="0">
                <a:solidFill>
                  <a:schemeClr val="tx1"/>
                </a:solidFill>
                <a:latin typeface="Calibri" panose="020F0502020204030204" pitchFamily="34" charset="0"/>
              </a:rPr>
              <a:t>Video </a:t>
            </a:r>
            <a:r>
              <a:rPr lang="it-IT" sz="3400" dirty="0">
                <a:solidFill>
                  <a:schemeClr val="tx1"/>
                </a:solidFill>
                <a:latin typeface="Calibri" panose="020F0502020204030204" pitchFamily="34" charset="0"/>
              </a:rPr>
              <a:t>installazione narrativa  </a:t>
            </a:r>
            <a:r>
              <a:rPr lang="it-IT" sz="3400" b="1" i="1" dirty="0" smtClean="0">
                <a:solidFill>
                  <a:schemeClr val="tx1"/>
                </a:solidFill>
                <a:latin typeface="Calibri" panose="020F0502020204030204" pitchFamily="34" charset="0"/>
              </a:rPr>
              <a:t>Il </a:t>
            </a:r>
            <a:r>
              <a:rPr lang="it-IT" sz="3400" b="1" i="1" dirty="0">
                <a:solidFill>
                  <a:schemeClr val="tx1"/>
                </a:solidFill>
                <a:latin typeface="Calibri" panose="020F0502020204030204" pitchFamily="34" charset="0"/>
              </a:rPr>
              <a:t>laboratorio dei </a:t>
            </a:r>
            <a:r>
              <a:rPr lang="it-IT" sz="3400" b="1" i="1" dirty="0" smtClean="0">
                <a:solidFill>
                  <a:schemeClr val="tx1"/>
                </a:solidFill>
                <a:latin typeface="Calibri" panose="020F0502020204030204" pitchFamily="34" charset="0"/>
              </a:rPr>
              <a:t>dilemmi</a:t>
            </a:r>
            <a:endParaRPr lang="it-IT" sz="3400" b="1" i="1" dirty="0">
              <a:solidFill>
                <a:srgbClr val="C00000"/>
              </a:solidFill>
              <a:latin typeface="Calibri" panose="020F0502020204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19" y="2848184"/>
            <a:ext cx="6400801" cy="3564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791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7547" y="701040"/>
            <a:ext cx="8480211" cy="755225"/>
          </a:xfrm>
        </p:spPr>
        <p:txBody>
          <a:bodyPr/>
          <a:lstStyle/>
          <a:p>
            <a:pPr algn="just">
              <a:lnSpc>
                <a:spcPct val="100000"/>
              </a:lnSpc>
            </a:pPr>
            <a:r>
              <a:rPr lang="it-IT" sz="2000" dirty="0" smtClean="0">
                <a:solidFill>
                  <a:schemeClr val="tx1"/>
                </a:solidFill>
                <a:effectLst/>
                <a:latin typeface="Calibri" panose="020F0502020204030204" pitchFamily="34" charset="0"/>
              </a:rPr>
              <a:t/>
            </a:r>
            <a:br>
              <a:rPr lang="it-IT" sz="2000" dirty="0" smtClean="0">
                <a:solidFill>
                  <a:schemeClr val="tx1"/>
                </a:solidFill>
                <a:effectLst/>
                <a:latin typeface="Calibri" panose="020F0502020204030204" pitchFamily="34" charset="0"/>
              </a:rPr>
            </a:br>
            <a:r>
              <a:rPr lang="it-IT" sz="2000" dirty="0" smtClean="0">
                <a:solidFill>
                  <a:schemeClr val="tx1"/>
                </a:solidFill>
                <a:effectLst/>
                <a:latin typeface="Calibri" panose="020F0502020204030204" pitchFamily="34" charset="0"/>
              </a:rPr>
              <a:t>Salvare lo </a:t>
            </a:r>
            <a:r>
              <a:rPr lang="it-IT" sz="2000" dirty="0">
                <a:solidFill>
                  <a:schemeClr val="tx1"/>
                </a:solidFill>
                <a:effectLst/>
                <a:latin typeface="Calibri" panose="020F0502020204030204" pitchFamily="34" charset="0"/>
              </a:rPr>
              <a:t>s</a:t>
            </a:r>
            <a:r>
              <a:rPr lang="it-IT" sz="2000" dirty="0" smtClean="0">
                <a:solidFill>
                  <a:schemeClr val="tx1"/>
                </a:solidFill>
                <a:effectLst/>
                <a:latin typeface="Calibri" panose="020F0502020204030204" pitchFamily="34" charset="0"/>
              </a:rPr>
              <a:t>traniero </a:t>
            </a:r>
            <a:r>
              <a:rPr lang="it-IT" sz="2000" dirty="0">
                <a:solidFill>
                  <a:schemeClr val="tx1"/>
                </a:solidFill>
                <a:effectLst/>
                <a:latin typeface="Calibri" panose="020F0502020204030204" pitchFamily="34" charset="0"/>
              </a:rPr>
              <a:t>o </a:t>
            </a:r>
            <a:r>
              <a:rPr lang="it-IT" sz="2000" dirty="0" smtClean="0">
                <a:solidFill>
                  <a:schemeClr val="tx1"/>
                </a:solidFill>
                <a:effectLst/>
                <a:latin typeface="Calibri" panose="020F0502020204030204" pitchFamily="34" charset="0"/>
              </a:rPr>
              <a:t>salvaguardare la sicurezza </a:t>
            </a:r>
            <a:r>
              <a:rPr lang="it-IT" sz="2000" dirty="0">
                <a:solidFill>
                  <a:schemeClr val="tx1"/>
                </a:solidFill>
                <a:effectLst/>
                <a:latin typeface="Calibri" panose="020F0502020204030204" pitchFamily="34" charset="0"/>
              </a:rPr>
              <a:t>del Nativo</a:t>
            </a:r>
            <a:r>
              <a:rPr lang="it-IT" sz="2000" dirty="0" smtClean="0">
                <a:solidFill>
                  <a:schemeClr val="tx1"/>
                </a:solidFill>
                <a:effectLst/>
                <a:latin typeface="Calibri" panose="020F0502020204030204" pitchFamily="34" charset="0"/>
              </a:rPr>
              <a:t>? (dilemma del re di Argo) </a:t>
            </a:r>
            <a:endParaRPr lang="it-IT" sz="2000" dirty="0">
              <a:solidFill>
                <a:schemeClr val="tx1"/>
              </a:solidFill>
              <a:effectLst/>
              <a:latin typeface="Calibri" panose="020F0502020204030204" pitchFamily="34" charset="0"/>
            </a:endParaRP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89468" y="3611912"/>
            <a:ext cx="8358291" cy="2995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64161" y="1519746"/>
            <a:ext cx="8483597" cy="1938992"/>
          </a:xfrm>
          <a:prstGeom prst="rect">
            <a:avLst/>
          </a:prstGeom>
          <a:noFill/>
        </p:spPr>
        <p:txBody>
          <a:bodyPr wrap="square" rtlCol="0">
            <a:spAutoFit/>
          </a:bodyPr>
          <a:lstStyle/>
          <a:p>
            <a:pPr algn="just"/>
            <a:r>
              <a:rPr lang="it-IT" sz="2000" dirty="0" smtClean="0">
                <a:latin typeface="Calibri" panose="020F0502020204030204" pitchFamily="34" charset="0"/>
              </a:rPr>
              <a:t>Presentazione esperimento </a:t>
            </a:r>
            <a:r>
              <a:rPr lang="it-IT" sz="2000" dirty="0">
                <a:latin typeface="Calibri" panose="020F0502020204030204" pitchFamily="34" charset="0"/>
              </a:rPr>
              <a:t>scientifico realmente </a:t>
            </a:r>
            <a:r>
              <a:rPr lang="it-IT" sz="2000" dirty="0" smtClean="0">
                <a:latin typeface="Calibri" panose="020F0502020204030204" pitchFamily="34" charset="0"/>
              </a:rPr>
              <a:t>avvenuto, </a:t>
            </a:r>
            <a:r>
              <a:rPr lang="it-IT" sz="2000" dirty="0">
                <a:latin typeface="Calibri" panose="020F0502020204030204" pitchFamily="34" charset="0"/>
              </a:rPr>
              <a:t>mai completato, che ha sollevato molte discussioni tra i </a:t>
            </a:r>
            <a:r>
              <a:rPr lang="it-IT" sz="2000" dirty="0" smtClean="0">
                <a:latin typeface="Calibri" panose="020F0502020204030204" pitchFamily="34" charset="0"/>
              </a:rPr>
              <a:t>ricercatori: </a:t>
            </a:r>
          </a:p>
          <a:p>
            <a:pPr algn="just"/>
            <a:r>
              <a:rPr lang="it-IT" sz="2000" dirty="0" smtClean="0">
                <a:latin typeface="Calibri" panose="020F0502020204030204" pitchFamily="34" charset="0"/>
              </a:rPr>
              <a:t>«due </a:t>
            </a:r>
            <a:r>
              <a:rPr lang="it-IT" sz="2000" dirty="0">
                <a:latin typeface="Calibri" panose="020F0502020204030204" pitchFamily="34" charset="0"/>
              </a:rPr>
              <a:t>popolazioni di cellule diverse lasciate interagire in una </a:t>
            </a:r>
            <a:r>
              <a:rPr lang="it-IT" sz="2000" dirty="0" smtClean="0">
                <a:latin typeface="Calibri" panose="020F0502020204030204" pitchFamily="34" charset="0"/>
              </a:rPr>
              <a:t>coltura, migliorano la coltura </a:t>
            </a:r>
            <a:r>
              <a:rPr lang="it-IT" sz="2000" dirty="0">
                <a:latin typeface="Calibri" panose="020F0502020204030204" pitchFamily="34" charset="0"/>
              </a:rPr>
              <a:t>o piuttosto l’interazione sarebbe catastrofica (autodistruzione</a:t>
            </a:r>
            <a:r>
              <a:rPr lang="it-IT" sz="2000" dirty="0" smtClean="0">
                <a:latin typeface="Calibri" panose="020F0502020204030204" pitchFamily="34" charset="0"/>
              </a:rPr>
              <a:t>)?»</a:t>
            </a:r>
          </a:p>
          <a:p>
            <a:pPr algn="just"/>
            <a:endParaRPr lang="it-IT" sz="1600" dirty="0" smtClean="0">
              <a:latin typeface="Calibri" panose="020F0502020204030204" pitchFamily="34" charset="0"/>
            </a:endParaRPr>
          </a:p>
          <a:p>
            <a:pPr algn="just"/>
            <a:r>
              <a:rPr lang="it-IT" sz="2000" dirty="0" smtClean="0">
                <a:solidFill>
                  <a:srgbClr val="C00000"/>
                </a:solidFill>
                <a:latin typeface="Calibri" panose="020F0502020204030204" pitchFamily="34" charset="0"/>
              </a:rPr>
              <a:t>Il dilemma resta aperto.</a:t>
            </a:r>
            <a:endParaRPr lang="it-IT" sz="2000" dirty="0">
              <a:solidFill>
                <a:srgbClr val="C00000"/>
              </a:solidFill>
              <a:latin typeface="Calibri" panose="020F0502020204030204" pitchFamily="34" charset="0"/>
            </a:endParaRPr>
          </a:p>
        </p:txBody>
      </p:sp>
      <p:sp>
        <p:nvSpPr>
          <p:cNvPr id="3" name="Rettangolo 2"/>
          <p:cNvSpPr/>
          <p:nvPr/>
        </p:nvSpPr>
        <p:spPr>
          <a:xfrm>
            <a:off x="267548" y="403011"/>
            <a:ext cx="2060179" cy="400110"/>
          </a:xfrm>
          <a:prstGeom prst="rect">
            <a:avLst/>
          </a:prstGeom>
        </p:spPr>
        <p:txBody>
          <a:bodyPr wrap="none">
            <a:spAutoFit/>
          </a:bodyPr>
          <a:lstStyle/>
          <a:p>
            <a:r>
              <a:rPr lang="it-IT" sz="2000" b="1" dirty="0">
                <a:latin typeface="Calibri" panose="020F0502020204030204" pitchFamily="34" charset="0"/>
              </a:rPr>
              <a:t>Dilemma sociale: </a:t>
            </a:r>
            <a:endParaRPr lang="it-IT" sz="2000" dirty="0"/>
          </a:p>
        </p:txBody>
      </p:sp>
    </p:spTree>
    <p:extLst>
      <p:ext uri="{BB962C8B-B14F-4D97-AF65-F5344CB8AC3E}">
        <p14:creationId xmlns:p14="http://schemas.microsoft.com/office/powerpoint/2010/main" val="219942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3033" y="326812"/>
            <a:ext cx="8017933" cy="1049867"/>
          </a:xfrm>
        </p:spPr>
        <p:txBody>
          <a:bodyPr/>
          <a:lstStyle/>
          <a:p>
            <a:r>
              <a:rPr lang="it-IT" sz="3600" b="1" dirty="0" smtClean="0">
                <a:solidFill>
                  <a:schemeClr val="tx1">
                    <a:lumMod val="95000"/>
                    <a:lumOff val="5000"/>
                  </a:schemeClr>
                </a:solidFill>
                <a:effectLst/>
                <a:latin typeface="Calibri" panose="020F0502020204030204" pitchFamily="34" charset="0"/>
              </a:rPr>
              <a:t>Riflessioni di </a:t>
            </a:r>
            <a:r>
              <a:rPr lang="it-IT" sz="3600" b="1" dirty="0">
                <a:solidFill>
                  <a:schemeClr val="tx1">
                    <a:lumMod val="95000"/>
                    <a:lumOff val="5000"/>
                  </a:schemeClr>
                </a:solidFill>
                <a:effectLst/>
                <a:latin typeface="Calibri" panose="020F0502020204030204" pitchFamily="34" charset="0"/>
              </a:rPr>
              <a:t>George </a:t>
            </a:r>
            <a:r>
              <a:rPr lang="it-IT" sz="3600" b="1" dirty="0" err="1">
                <a:solidFill>
                  <a:schemeClr val="tx1">
                    <a:lumMod val="95000"/>
                    <a:lumOff val="5000"/>
                  </a:schemeClr>
                </a:solidFill>
                <a:effectLst/>
                <a:latin typeface="Calibri" panose="020F0502020204030204" pitchFamily="34" charset="0"/>
              </a:rPr>
              <a:t>Drivas</a:t>
            </a:r>
            <a:r>
              <a:rPr lang="it-IT" sz="3600" b="1" dirty="0" smtClean="0">
                <a:solidFill>
                  <a:schemeClr val="tx1">
                    <a:lumMod val="95000"/>
                    <a:lumOff val="5000"/>
                  </a:schemeClr>
                </a:solidFill>
                <a:effectLst/>
                <a:latin typeface="Calibri" panose="020F0502020204030204" pitchFamily="34" charset="0"/>
              </a:rPr>
              <a:t> </a:t>
            </a:r>
            <a:endParaRPr lang="it-IT" sz="3600" b="1" dirty="0">
              <a:solidFill>
                <a:schemeClr val="tx1">
                  <a:lumMod val="95000"/>
                  <a:lumOff val="5000"/>
                </a:schemeClr>
              </a:solidFill>
              <a:effectLst/>
              <a:latin typeface="Calibri" panose="020F0502020204030204" pitchFamily="34" charset="0"/>
            </a:endParaRPr>
          </a:p>
        </p:txBody>
      </p:sp>
      <p:sp>
        <p:nvSpPr>
          <p:cNvPr id="3" name="Segnaposto contenuto 2"/>
          <p:cNvSpPr>
            <a:spLocks noGrp="1"/>
          </p:cNvSpPr>
          <p:nvPr>
            <p:ph idx="1"/>
          </p:nvPr>
        </p:nvSpPr>
        <p:spPr>
          <a:xfrm>
            <a:off x="359832" y="1723813"/>
            <a:ext cx="8424334" cy="3854027"/>
          </a:xfrm>
        </p:spPr>
        <p:txBody>
          <a:bodyPr>
            <a:noAutofit/>
          </a:bodyPr>
          <a:lstStyle/>
          <a:p>
            <a:pPr lvl="0" algn="just"/>
            <a:r>
              <a:rPr lang="it-IT" sz="2800" dirty="0">
                <a:solidFill>
                  <a:schemeClr val="tx1"/>
                </a:solidFill>
                <a:latin typeface="Calibri" panose="020F0502020204030204" pitchFamily="34" charset="0"/>
              </a:rPr>
              <a:t>le </a:t>
            </a:r>
            <a:r>
              <a:rPr lang="it-IT" sz="2800" dirty="0" smtClean="0">
                <a:solidFill>
                  <a:schemeClr val="tx1"/>
                </a:solidFill>
                <a:latin typeface="Calibri" panose="020F0502020204030204" pitchFamily="34" charset="0"/>
              </a:rPr>
              <a:t>figlie </a:t>
            </a:r>
            <a:r>
              <a:rPr lang="it-IT" sz="2800" dirty="0">
                <a:solidFill>
                  <a:schemeClr val="tx1"/>
                </a:solidFill>
                <a:latin typeface="Calibri" panose="020F0502020204030204" pitchFamily="34" charset="0"/>
              </a:rPr>
              <a:t>di </a:t>
            </a:r>
            <a:r>
              <a:rPr lang="it-IT" sz="2800" dirty="0" err="1">
                <a:solidFill>
                  <a:schemeClr val="tx1"/>
                </a:solidFill>
                <a:latin typeface="Calibri" panose="020F0502020204030204" pitchFamily="34" charset="0"/>
              </a:rPr>
              <a:t>Danao</a:t>
            </a:r>
            <a:r>
              <a:rPr lang="it-IT" sz="2800" dirty="0">
                <a:solidFill>
                  <a:schemeClr val="tx1"/>
                </a:solidFill>
                <a:latin typeface="Calibri" panose="020F0502020204030204" pitchFamily="34" charset="0"/>
              </a:rPr>
              <a:t> avevano Zeus a cui </a:t>
            </a:r>
            <a:r>
              <a:rPr lang="it-IT" sz="2800" dirty="0" smtClean="0">
                <a:solidFill>
                  <a:schemeClr val="tx1"/>
                </a:solidFill>
                <a:latin typeface="Calibri" panose="020F0502020204030204" pitchFamily="34" charset="0"/>
              </a:rPr>
              <a:t>appellarsi: chi </a:t>
            </a:r>
            <a:r>
              <a:rPr lang="it-IT" sz="2800" dirty="0">
                <a:solidFill>
                  <a:schemeClr val="tx1"/>
                </a:solidFill>
                <a:latin typeface="Calibri" panose="020F0502020204030204" pitchFamily="34" charset="0"/>
              </a:rPr>
              <a:t>protegge </a:t>
            </a:r>
            <a:r>
              <a:rPr lang="it-IT" sz="2800" dirty="0" smtClean="0">
                <a:solidFill>
                  <a:schemeClr val="tx1"/>
                </a:solidFill>
                <a:latin typeface="Calibri" panose="020F0502020204030204" pitchFamily="34" charset="0"/>
              </a:rPr>
              <a:t> oggi il diverso? </a:t>
            </a:r>
            <a:endParaRPr lang="it-IT" sz="2800" dirty="0">
              <a:solidFill>
                <a:schemeClr val="tx1"/>
              </a:solidFill>
              <a:latin typeface="Calibri" panose="020F0502020204030204" pitchFamily="34" charset="0"/>
            </a:endParaRPr>
          </a:p>
          <a:p>
            <a:pPr lvl="0" algn="just"/>
            <a:r>
              <a:rPr lang="it-IT" sz="2800" dirty="0">
                <a:solidFill>
                  <a:schemeClr val="tx1"/>
                </a:solidFill>
                <a:latin typeface="Calibri" panose="020F0502020204030204" pitchFamily="34" charset="0"/>
              </a:rPr>
              <a:t>l</a:t>
            </a:r>
            <a:r>
              <a:rPr lang="it-IT" sz="2800" dirty="0" smtClean="0">
                <a:solidFill>
                  <a:schemeClr val="tx1"/>
                </a:solidFill>
                <a:latin typeface="Calibri" panose="020F0502020204030204" pitchFamily="34" charset="0"/>
              </a:rPr>
              <a:t>o </a:t>
            </a:r>
            <a:r>
              <a:rPr lang="it-IT" sz="2800" dirty="0">
                <a:solidFill>
                  <a:schemeClr val="tx1"/>
                </a:solidFill>
                <a:latin typeface="Calibri" panose="020F0502020204030204" pitchFamily="34" charset="0"/>
              </a:rPr>
              <a:t>straniero </a:t>
            </a:r>
            <a:r>
              <a:rPr lang="it-IT" sz="2800" dirty="0" smtClean="0">
                <a:solidFill>
                  <a:schemeClr val="tx1"/>
                </a:solidFill>
                <a:latin typeface="Calibri" panose="020F0502020204030204" pitchFamily="34" charset="0"/>
              </a:rPr>
              <a:t> visto </a:t>
            </a:r>
            <a:r>
              <a:rPr lang="it-IT" sz="2800" dirty="0">
                <a:solidFill>
                  <a:schemeClr val="tx1"/>
                </a:solidFill>
                <a:latin typeface="Calibri" panose="020F0502020204030204" pitchFamily="34" charset="0"/>
              </a:rPr>
              <a:t>come </a:t>
            </a:r>
            <a:r>
              <a:rPr lang="it-IT" sz="2800" dirty="0" smtClean="0">
                <a:solidFill>
                  <a:schemeClr val="tx1"/>
                </a:solidFill>
                <a:latin typeface="Calibri" panose="020F0502020204030204" pitchFamily="34" charset="0"/>
              </a:rPr>
              <a:t>minaccia </a:t>
            </a:r>
            <a:r>
              <a:rPr lang="it-IT" sz="2800" dirty="0">
                <a:solidFill>
                  <a:schemeClr val="tx1"/>
                </a:solidFill>
                <a:latin typeface="Calibri" panose="020F0502020204030204" pitchFamily="34" charset="0"/>
              </a:rPr>
              <a:t>e </a:t>
            </a:r>
            <a:r>
              <a:rPr lang="it-IT" sz="2800" dirty="0" smtClean="0">
                <a:solidFill>
                  <a:schemeClr val="tx1"/>
                </a:solidFill>
                <a:latin typeface="Calibri" panose="020F0502020204030204" pitchFamily="34" charset="0"/>
              </a:rPr>
              <a:t>capro </a:t>
            </a:r>
            <a:r>
              <a:rPr lang="it-IT" sz="2800" dirty="0">
                <a:solidFill>
                  <a:schemeClr val="tx1"/>
                </a:solidFill>
                <a:latin typeface="Calibri" panose="020F0502020204030204" pitchFamily="34" charset="0"/>
              </a:rPr>
              <a:t>espiatorio </a:t>
            </a:r>
            <a:r>
              <a:rPr lang="it-IT" sz="2800" dirty="0" smtClean="0">
                <a:solidFill>
                  <a:schemeClr val="tx1"/>
                </a:solidFill>
                <a:latin typeface="Calibri" panose="020F0502020204030204" pitchFamily="34" charset="0"/>
              </a:rPr>
              <a:t>dei </a:t>
            </a:r>
            <a:r>
              <a:rPr lang="it-IT" sz="2800" dirty="0">
                <a:solidFill>
                  <a:schemeClr val="tx1"/>
                </a:solidFill>
                <a:latin typeface="Calibri" panose="020F0502020204030204" pitchFamily="34" charset="0"/>
              </a:rPr>
              <a:t>problemi </a:t>
            </a:r>
            <a:r>
              <a:rPr lang="it-IT" sz="2800" dirty="0" smtClean="0">
                <a:solidFill>
                  <a:schemeClr val="tx1"/>
                </a:solidFill>
                <a:latin typeface="Calibri" panose="020F0502020204030204" pitchFamily="34" charset="0"/>
              </a:rPr>
              <a:t>dell’occidente</a:t>
            </a:r>
          </a:p>
          <a:p>
            <a:pPr lvl="0" algn="just"/>
            <a:r>
              <a:rPr lang="it-IT" sz="2800" dirty="0" smtClean="0">
                <a:solidFill>
                  <a:schemeClr val="tx1"/>
                </a:solidFill>
                <a:latin typeface="Calibri" panose="020F0502020204030204" pitchFamily="34" charset="0"/>
              </a:rPr>
              <a:t>epoca </a:t>
            </a:r>
            <a:r>
              <a:rPr lang="it-IT" sz="2800" dirty="0">
                <a:solidFill>
                  <a:schemeClr val="tx1"/>
                </a:solidFill>
                <a:latin typeface="Calibri" panose="020F0502020204030204" pitchFamily="34" charset="0"/>
              </a:rPr>
              <a:t>priva di </a:t>
            </a:r>
            <a:r>
              <a:rPr lang="it-IT" sz="2800" dirty="0" smtClean="0">
                <a:solidFill>
                  <a:schemeClr val="tx1"/>
                </a:solidFill>
                <a:latin typeface="Calibri" panose="020F0502020204030204" pitchFamily="34" charset="0"/>
              </a:rPr>
              <a:t>aspirazioni comuni e politicamente instabile : si rafforzano il </a:t>
            </a:r>
            <a:r>
              <a:rPr lang="it-IT" sz="2800" dirty="0">
                <a:solidFill>
                  <a:schemeClr val="tx1"/>
                </a:solidFill>
                <a:latin typeface="Calibri" panose="020F0502020204030204" pitchFamily="34" charset="0"/>
              </a:rPr>
              <a:t>fondamentalismo religioso, il nazionalismo, la xenofobia e </a:t>
            </a:r>
            <a:r>
              <a:rPr lang="it-IT" sz="2800" dirty="0" smtClean="0">
                <a:solidFill>
                  <a:schemeClr val="tx1"/>
                </a:solidFill>
                <a:latin typeface="Calibri" panose="020F0502020204030204" pitchFamily="34" charset="0"/>
              </a:rPr>
              <a:t>l'omofobia </a:t>
            </a:r>
            <a:endParaRPr lang="it-IT" sz="2800" dirty="0">
              <a:solidFill>
                <a:schemeClr val="tx1"/>
              </a:solidFill>
              <a:latin typeface="Calibri" panose="020F0502020204030204" pitchFamily="34" charset="0"/>
            </a:endParaRPr>
          </a:p>
          <a:p>
            <a:pPr lvl="0" algn="just"/>
            <a:r>
              <a:rPr lang="it-IT" sz="2800" dirty="0">
                <a:solidFill>
                  <a:schemeClr val="tx1"/>
                </a:solidFill>
                <a:latin typeface="Calibri" panose="020F0502020204030204" pitchFamily="34" charset="0"/>
              </a:rPr>
              <a:t>p</a:t>
            </a:r>
            <a:r>
              <a:rPr lang="it-IT" sz="2800" dirty="0" smtClean="0">
                <a:solidFill>
                  <a:schemeClr val="tx1"/>
                </a:solidFill>
                <a:latin typeface="Calibri" panose="020F0502020204030204" pitchFamily="34" charset="0"/>
              </a:rPr>
              <a:t>er Eschilo lo </a:t>
            </a:r>
            <a:r>
              <a:rPr lang="it-IT" sz="2800" dirty="0">
                <a:solidFill>
                  <a:schemeClr val="tx1"/>
                </a:solidFill>
                <a:latin typeface="Calibri" panose="020F0502020204030204" pitchFamily="34" charset="0"/>
              </a:rPr>
              <a:t>"straniero" e il "nativo" sono </a:t>
            </a:r>
            <a:r>
              <a:rPr lang="it-IT" sz="2800" dirty="0" smtClean="0">
                <a:solidFill>
                  <a:schemeClr val="tx1"/>
                </a:solidFill>
                <a:latin typeface="Calibri" panose="020F0502020204030204" pitchFamily="34" charset="0"/>
              </a:rPr>
              <a:t>identici </a:t>
            </a:r>
            <a:r>
              <a:rPr lang="it-IT" sz="2800" dirty="0">
                <a:solidFill>
                  <a:schemeClr val="tx1"/>
                </a:solidFill>
                <a:latin typeface="Calibri" panose="020F0502020204030204" pitchFamily="34" charset="0"/>
              </a:rPr>
              <a:t>(hanno antenati comuni</a:t>
            </a:r>
            <a:r>
              <a:rPr lang="it-IT" sz="2800" dirty="0" smtClean="0">
                <a:solidFill>
                  <a:schemeClr val="tx1"/>
                </a:solidFill>
                <a:latin typeface="Calibri" panose="020F0502020204030204" pitchFamily="34" charset="0"/>
              </a:rPr>
              <a:t>) </a:t>
            </a:r>
          </a:p>
          <a:p>
            <a:pPr marL="0" indent="0" algn="just">
              <a:buNone/>
            </a:pPr>
            <a:endParaRPr lang="it-IT" sz="2800" dirty="0">
              <a:latin typeface="Calibri" panose="020F0502020204030204" pitchFamily="34" charset="0"/>
            </a:endParaRPr>
          </a:p>
        </p:txBody>
      </p:sp>
    </p:spTree>
    <p:extLst>
      <p:ext uri="{BB962C8B-B14F-4D97-AF65-F5344CB8AC3E}">
        <p14:creationId xmlns:p14="http://schemas.microsoft.com/office/powerpoint/2010/main" val="2784289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3033" y="326812"/>
            <a:ext cx="8017933" cy="1049867"/>
          </a:xfrm>
        </p:spPr>
        <p:txBody>
          <a:bodyPr/>
          <a:lstStyle/>
          <a:p>
            <a:r>
              <a:rPr lang="it-IT" sz="3600" b="1" dirty="0" smtClean="0">
                <a:solidFill>
                  <a:schemeClr val="tx1">
                    <a:lumMod val="95000"/>
                    <a:lumOff val="5000"/>
                  </a:schemeClr>
                </a:solidFill>
                <a:effectLst/>
                <a:latin typeface="Calibri" panose="020F0502020204030204" pitchFamily="34" charset="0"/>
              </a:rPr>
              <a:t>Riflessioni di </a:t>
            </a:r>
            <a:r>
              <a:rPr lang="it-IT" sz="3600" b="1" dirty="0">
                <a:solidFill>
                  <a:schemeClr val="tx1">
                    <a:lumMod val="95000"/>
                    <a:lumOff val="5000"/>
                  </a:schemeClr>
                </a:solidFill>
                <a:effectLst/>
                <a:latin typeface="Calibri" panose="020F0502020204030204" pitchFamily="34" charset="0"/>
              </a:rPr>
              <a:t>George </a:t>
            </a:r>
            <a:r>
              <a:rPr lang="it-IT" sz="3600" b="1" dirty="0" err="1">
                <a:solidFill>
                  <a:schemeClr val="tx1">
                    <a:lumMod val="95000"/>
                    <a:lumOff val="5000"/>
                  </a:schemeClr>
                </a:solidFill>
                <a:effectLst/>
                <a:latin typeface="Calibri" panose="020F0502020204030204" pitchFamily="34" charset="0"/>
              </a:rPr>
              <a:t>Drivas</a:t>
            </a:r>
            <a:r>
              <a:rPr lang="it-IT" sz="3600" b="1" dirty="0" smtClean="0">
                <a:solidFill>
                  <a:schemeClr val="tx1">
                    <a:lumMod val="95000"/>
                    <a:lumOff val="5000"/>
                  </a:schemeClr>
                </a:solidFill>
                <a:effectLst/>
                <a:latin typeface="Calibri" panose="020F0502020204030204" pitchFamily="34" charset="0"/>
              </a:rPr>
              <a:t> </a:t>
            </a:r>
            <a:endParaRPr lang="it-IT" sz="3600" b="1" dirty="0">
              <a:solidFill>
                <a:schemeClr val="tx1">
                  <a:lumMod val="95000"/>
                  <a:lumOff val="5000"/>
                </a:schemeClr>
              </a:solidFill>
              <a:effectLst/>
              <a:latin typeface="Calibri" panose="020F0502020204030204" pitchFamily="34" charset="0"/>
            </a:endParaRPr>
          </a:p>
        </p:txBody>
      </p:sp>
      <p:sp>
        <p:nvSpPr>
          <p:cNvPr id="4" name="Segnaposto contenuto 2"/>
          <p:cNvSpPr txBox="1">
            <a:spLocks/>
          </p:cNvSpPr>
          <p:nvPr/>
        </p:nvSpPr>
        <p:spPr>
          <a:xfrm>
            <a:off x="359832" y="1754281"/>
            <a:ext cx="8424334"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r>
              <a:rPr lang="it-IT" sz="2800" dirty="0" smtClean="0">
                <a:solidFill>
                  <a:schemeClr val="tx1"/>
                </a:solidFill>
                <a:latin typeface="Calibri" panose="020F0502020204030204" pitchFamily="34" charset="0"/>
              </a:rPr>
              <a:t>Argo accetta le Danaidi in nome dei principi civili e divini. Oggi tra i più intolleranti sacerdoti e partiti politici  cristiani</a:t>
            </a:r>
          </a:p>
          <a:p>
            <a:pPr algn="just"/>
            <a:r>
              <a:rPr lang="it-IT" sz="2800" dirty="0" smtClean="0">
                <a:solidFill>
                  <a:schemeClr val="tx1"/>
                </a:solidFill>
                <a:latin typeface="Calibri" panose="020F0502020204030204" pitchFamily="34" charset="0"/>
              </a:rPr>
              <a:t>Dilemma  tra crudo realismo e moralità superiore</a:t>
            </a:r>
          </a:p>
          <a:p>
            <a:pPr algn="just"/>
            <a:r>
              <a:rPr lang="it-IT" sz="2800" dirty="0" smtClean="0">
                <a:solidFill>
                  <a:schemeClr val="tx1"/>
                </a:solidFill>
                <a:latin typeface="Calibri" panose="020F0502020204030204" pitchFamily="34" charset="0"/>
              </a:rPr>
              <a:t>Esistono principi morali comuni nelle società contemporanee? </a:t>
            </a:r>
          </a:p>
          <a:p>
            <a:pPr algn="just"/>
            <a:r>
              <a:rPr lang="it-IT" sz="2800" dirty="0" smtClean="0">
                <a:solidFill>
                  <a:schemeClr val="tx1"/>
                </a:solidFill>
                <a:latin typeface="Calibri" panose="020F0502020204030204" pitchFamily="34" charset="0"/>
              </a:rPr>
              <a:t>gli scienziati dell’esperimento oggi avrebbero deciso contro l’immissione delle nuove cellule</a:t>
            </a:r>
          </a:p>
          <a:p>
            <a:pPr marL="0" indent="0" algn="just">
              <a:buFont typeface="Arial" pitchFamily="34" charset="0"/>
              <a:buNone/>
            </a:pPr>
            <a:endParaRPr lang="it-IT" sz="2800" dirty="0">
              <a:latin typeface="Calibri" panose="020F0502020204030204" pitchFamily="34" charset="0"/>
            </a:endParaRPr>
          </a:p>
        </p:txBody>
      </p:sp>
    </p:spTree>
    <p:extLst>
      <p:ext uri="{BB962C8B-B14F-4D97-AF65-F5344CB8AC3E}">
        <p14:creationId xmlns:p14="http://schemas.microsoft.com/office/powerpoint/2010/main" val="258665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3033" y="156441"/>
            <a:ext cx="8017933" cy="1049867"/>
          </a:xfrm>
        </p:spPr>
        <p:txBody>
          <a:bodyPr/>
          <a:lstStyle/>
          <a:p>
            <a:pPr>
              <a:lnSpc>
                <a:spcPct val="100000"/>
              </a:lnSpc>
            </a:pPr>
            <a:r>
              <a:rPr lang="it-IT" sz="3600" b="1" dirty="0" smtClean="0">
                <a:solidFill>
                  <a:srgbClr val="AC0000"/>
                </a:solidFill>
                <a:effectLst/>
                <a:latin typeface="+mj-lt"/>
              </a:rPr>
              <a:t>Le Supplici </a:t>
            </a:r>
            <a:br>
              <a:rPr lang="it-IT" sz="3600" b="1" dirty="0" smtClean="0">
                <a:solidFill>
                  <a:srgbClr val="AC0000"/>
                </a:solidFill>
                <a:effectLst/>
                <a:latin typeface="+mj-lt"/>
              </a:rPr>
            </a:br>
            <a:r>
              <a:rPr lang="it-IT" sz="2400" b="1" dirty="0" smtClean="0">
                <a:solidFill>
                  <a:srgbClr val="AC0000"/>
                </a:solidFill>
                <a:effectLst/>
                <a:latin typeface="+mj-lt"/>
              </a:rPr>
              <a:t>di </a:t>
            </a:r>
            <a:r>
              <a:rPr lang="it-IT" sz="2400" b="1" dirty="0" err="1" smtClean="0">
                <a:solidFill>
                  <a:srgbClr val="AC0000"/>
                </a:solidFill>
                <a:effectLst/>
                <a:latin typeface="+mj-lt"/>
              </a:rPr>
              <a:t>Moni</a:t>
            </a:r>
            <a:r>
              <a:rPr lang="it-IT" sz="2400" b="1" dirty="0" smtClean="0">
                <a:solidFill>
                  <a:srgbClr val="AC0000"/>
                </a:solidFill>
                <a:effectLst/>
                <a:latin typeface="+mj-lt"/>
              </a:rPr>
              <a:t> </a:t>
            </a:r>
            <a:r>
              <a:rPr lang="it-IT" sz="2400" b="1" dirty="0" err="1" smtClean="0">
                <a:solidFill>
                  <a:srgbClr val="AC0000"/>
                </a:solidFill>
                <a:effectLst/>
                <a:latin typeface="+mj-lt"/>
              </a:rPr>
              <a:t>Ovadia</a:t>
            </a:r>
            <a:endParaRPr lang="it-IT" sz="2400" b="1" dirty="0">
              <a:solidFill>
                <a:srgbClr val="AC0000"/>
              </a:solidFill>
              <a:effectLst/>
              <a:latin typeface="+mj-lt"/>
            </a:endParaRPr>
          </a:p>
        </p:txBody>
      </p:sp>
      <p:sp>
        <p:nvSpPr>
          <p:cNvPr id="3" name="Segnaposto contenuto 2"/>
          <p:cNvSpPr>
            <a:spLocks noGrp="1"/>
          </p:cNvSpPr>
          <p:nvPr>
            <p:ph idx="1"/>
          </p:nvPr>
        </p:nvSpPr>
        <p:spPr>
          <a:xfrm>
            <a:off x="359833" y="1271416"/>
            <a:ext cx="8424334" cy="4525963"/>
          </a:xfrm>
        </p:spPr>
        <p:txBody>
          <a:bodyPr>
            <a:normAutofit/>
          </a:bodyPr>
          <a:lstStyle/>
          <a:p>
            <a:pPr algn="just">
              <a:lnSpc>
                <a:spcPct val="150000"/>
              </a:lnSpc>
            </a:pPr>
            <a:r>
              <a:rPr lang="it-IT" sz="2000" dirty="0" smtClean="0">
                <a:solidFill>
                  <a:schemeClr val="tx1"/>
                </a:solidFill>
                <a:latin typeface="Calibri" panose="020F0502020204030204" pitchFamily="34" charset="0"/>
              </a:rPr>
              <a:t>Il </a:t>
            </a:r>
            <a:r>
              <a:rPr lang="it-IT" sz="2000" dirty="0">
                <a:solidFill>
                  <a:schemeClr val="tx1"/>
                </a:solidFill>
                <a:latin typeface="Calibri" panose="020F0502020204030204" pitchFamily="34" charset="0"/>
              </a:rPr>
              <a:t>testo di Eschilo </a:t>
            </a:r>
            <a:r>
              <a:rPr lang="it-IT" sz="2000" dirty="0" smtClean="0">
                <a:solidFill>
                  <a:schemeClr val="tx1"/>
                </a:solidFill>
                <a:latin typeface="Calibri" panose="020F0502020204030204" pitchFamily="34" charset="0"/>
              </a:rPr>
              <a:t>trasformato </a:t>
            </a:r>
            <a:r>
              <a:rPr lang="it-IT" sz="2000" dirty="0">
                <a:solidFill>
                  <a:schemeClr val="tx1"/>
                </a:solidFill>
                <a:latin typeface="Calibri" panose="020F0502020204030204" pitchFamily="34" charset="0"/>
              </a:rPr>
              <a:t>in un </a:t>
            </a:r>
            <a:r>
              <a:rPr lang="it-IT" sz="2000" i="1" dirty="0">
                <a:solidFill>
                  <a:schemeClr val="tx1"/>
                </a:solidFill>
                <a:latin typeface="Calibri" panose="020F0502020204030204" pitchFamily="34" charset="0"/>
              </a:rPr>
              <a:t>musical</a:t>
            </a:r>
            <a:r>
              <a:rPr lang="it-IT" sz="2000" dirty="0">
                <a:solidFill>
                  <a:schemeClr val="tx1"/>
                </a:solidFill>
                <a:latin typeface="Calibri" panose="020F0502020204030204" pitchFamily="34" charset="0"/>
              </a:rPr>
              <a:t> </a:t>
            </a:r>
            <a:r>
              <a:rPr lang="it-IT" sz="2000" dirty="0" smtClean="0">
                <a:solidFill>
                  <a:schemeClr val="tx1"/>
                </a:solidFill>
                <a:latin typeface="Calibri" panose="020F0502020204030204" pitchFamily="34" charset="0"/>
              </a:rPr>
              <a:t>contemporaneo</a:t>
            </a:r>
          </a:p>
          <a:p>
            <a:pPr algn="just">
              <a:lnSpc>
                <a:spcPct val="150000"/>
              </a:lnSpc>
            </a:pPr>
            <a:r>
              <a:rPr lang="it-IT" sz="2000" i="1" dirty="0" smtClean="0">
                <a:solidFill>
                  <a:schemeClr val="tx1"/>
                </a:solidFill>
                <a:latin typeface="Calibri" panose="020F0502020204030204" pitchFamily="34" charset="0"/>
              </a:rPr>
              <a:t>Lu </a:t>
            </a:r>
            <a:r>
              <a:rPr lang="it-IT" sz="2000" i="1" dirty="0" err="1" smtClean="0">
                <a:solidFill>
                  <a:schemeClr val="tx1"/>
                </a:solidFill>
                <a:latin typeface="Calibri" panose="020F0502020204030204" pitchFamily="34" charset="0"/>
              </a:rPr>
              <a:t>cuntu</a:t>
            </a:r>
            <a:r>
              <a:rPr lang="it-IT" sz="2000" i="1" dirty="0" smtClean="0">
                <a:solidFill>
                  <a:schemeClr val="tx1"/>
                </a:solidFill>
                <a:latin typeface="Calibri" panose="020F0502020204030204" pitchFamily="34" charset="0"/>
              </a:rPr>
              <a:t> </a:t>
            </a:r>
            <a:r>
              <a:rPr lang="it-IT" sz="2000" dirty="0" smtClean="0">
                <a:solidFill>
                  <a:schemeClr val="tx1"/>
                </a:solidFill>
                <a:latin typeface="Calibri" panose="020F0502020204030204" pitchFamily="34" charset="0"/>
              </a:rPr>
              <a:t>siciliano si fonde al greco moderno</a:t>
            </a:r>
          </a:p>
          <a:p>
            <a:pPr algn="just">
              <a:lnSpc>
                <a:spcPct val="150000"/>
              </a:lnSpc>
            </a:pPr>
            <a:r>
              <a:rPr lang="it-IT" sz="2000" dirty="0">
                <a:solidFill>
                  <a:schemeClr val="tx1"/>
                </a:solidFill>
                <a:latin typeface="Calibri" panose="020F0502020204030204" pitchFamily="34" charset="0"/>
              </a:rPr>
              <a:t>Analogia tra il rifiuto del re di Argo di consegnare le Danaidi agli </a:t>
            </a:r>
            <a:r>
              <a:rPr lang="it-IT" sz="2000" dirty="0" smtClean="0">
                <a:solidFill>
                  <a:schemeClr val="tx1"/>
                </a:solidFill>
                <a:latin typeface="Calibri" panose="020F0502020204030204" pitchFamily="34" charset="0"/>
              </a:rPr>
              <a:t>Egizi </a:t>
            </a:r>
            <a:r>
              <a:rPr lang="it-IT" sz="2000" dirty="0">
                <a:solidFill>
                  <a:schemeClr val="tx1"/>
                </a:solidFill>
                <a:latin typeface="Calibri" panose="020F0502020204030204" pitchFamily="34" charset="0"/>
              </a:rPr>
              <a:t>e lo scontro tra Usa e Italia del 1985 sul sequestro  dell'Achille </a:t>
            </a:r>
            <a:r>
              <a:rPr lang="it-IT" sz="2000" dirty="0" smtClean="0">
                <a:solidFill>
                  <a:schemeClr val="tx1"/>
                </a:solidFill>
                <a:latin typeface="Calibri" panose="020F0502020204030204" pitchFamily="34" charset="0"/>
              </a:rPr>
              <a:t>Lauro</a:t>
            </a:r>
            <a:endParaRPr lang="it-IT" sz="2000" dirty="0">
              <a:solidFill>
                <a:schemeClr val="tx1"/>
              </a:solidFill>
              <a:latin typeface="Calibri" panose="020F0502020204030204" pitchFamily="34" charset="0"/>
            </a:endParaRPr>
          </a:p>
          <a:p>
            <a:pPr marL="0" indent="0" algn="just">
              <a:buNone/>
            </a:pPr>
            <a:endParaRPr lang="it-IT" sz="2000" dirty="0">
              <a:solidFill>
                <a:schemeClr val="tx1"/>
              </a:solidFill>
              <a:latin typeface="Calibri" panose="020F0502020204030204" pitchFamily="34" charset="0"/>
            </a:endParaRPr>
          </a:p>
        </p:txBody>
      </p:sp>
      <p:pic>
        <p:nvPicPr>
          <p:cNvPr id="307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38896" y="3558137"/>
            <a:ext cx="5080001" cy="2669117"/>
          </a:xfrm>
          <a:prstGeom prst="rect">
            <a:avLst/>
          </a:prstGeom>
          <a:noFill/>
          <a:ln w="9525">
            <a:solidFill>
              <a:schemeClr val="tx1">
                <a:lumMod val="95000"/>
                <a:lumOff val="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032" y="3558137"/>
            <a:ext cx="2848907" cy="2663067"/>
          </a:xfrm>
          <a:prstGeom prst="rect">
            <a:avLst/>
          </a:prstGeom>
          <a:ln>
            <a:solidFill>
              <a:schemeClr val="tx1">
                <a:lumMod val="95000"/>
                <a:lumOff val="5000"/>
              </a:schemeClr>
            </a:solidFill>
          </a:ln>
        </p:spPr>
      </p:pic>
      <p:sp>
        <p:nvSpPr>
          <p:cNvPr id="4" name="CasellaDiTesto 3"/>
          <p:cNvSpPr txBox="1"/>
          <p:nvPr/>
        </p:nvSpPr>
        <p:spPr>
          <a:xfrm>
            <a:off x="4565931" y="5959594"/>
            <a:ext cx="3225929" cy="261610"/>
          </a:xfrm>
          <a:prstGeom prst="rect">
            <a:avLst/>
          </a:prstGeom>
          <a:noFill/>
        </p:spPr>
        <p:txBody>
          <a:bodyPr wrap="square" rtlCol="0">
            <a:spAutoFit/>
          </a:bodyPr>
          <a:lstStyle/>
          <a:p>
            <a:pPr algn="just"/>
            <a:r>
              <a:rPr lang="it-IT" sz="1100" i="1" dirty="0" err="1" smtClean="0">
                <a:solidFill>
                  <a:schemeClr val="bg1"/>
                </a:solidFill>
              </a:rPr>
              <a:t>Moni</a:t>
            </a:r>
            <a:r>
              <a:rPr lang="it-IT" sz="1100" i="1" dirty="0" smtClean="0">
                <a:solidFill>
                  <a:schemeClr val="bg1"/>
                </a:solidFill>
              </a:rPr>
              <a:t> </a:t>
            </a:r>
            <a:r>
              <a:rPr lang="it-IT" sz="1100" i="1" dirty="0" err="1" smtClean="0">
                <a:solidFill>
                  <a:schemeClr val="bg1"/>
                </a:solidFill>
              </a:rPr>
              <a:t>Ovadia</a:t>
            </a:r>
            <a:r>
              <a:rPr lang="it-IT" sz="1100" i="1" dirty="0" smtClean="0">
                <a:solidFill>
                  <a:schemeClr val="bg1"/>
                </a:solidFill>
              </a:rPr>
              <a:t> è Re Pelasgo (foto di Gianni Carnera)</a:t>
            </a:r>
          </a:p>
        </p:txBody>
      </p:sp>
    </p:spTree>
    <p:extLst>
      <p:ext uri="{BB962C8B-B14F-4D97-AF65-F5344CB8AC3E}">
        <p14:creationId xmlns:p14="http://schemas.microsoft.com/office/powerpoint/2010/main" val="1675182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57094" y="661189"/>
            <a:ext cx="2582189" cy="1366873"/>
          </a:xfrm>
          <a:ln>
            <a:solidFill>
              <a:schemeClr val="tx1"/>
            </a:solidFill>
          </a:ln>
        </p:spPr>
        <p:txBody>
          <a:bodyPr>
            <a:noAutofit/>
          </a:bodyPr>
          <a:lstStyle/>
          <a:p>
            <a:pPr algn="ctr"/>
            <a:r>
              <a:rPr lang="it-IT" sz="2800" b="1" dirty="0">
                <a:solidFill>
                  <a:srgbClr val="C00000"/>
                </a:solidFill>
                <a:latin typeface="+mj-lt"/>
              </a:rPr>
              <a:t>SUPPLICI A PORTOPALO</a:t>
            </a:r>
          </a:p>
        </p:txBody>
      </p:sp>
      <p:sp>
        <p:nvSpPr>
          <p:cNvPr id="6" name="Segnaposto contenuto 2"/>
          <p:cNvSpPr txBox="1">
            <a:spLocks/>
          </p:cNvSpPr>
          <p:nvPr/>
        </p:nvSpPr>
        <p:spPr>
          <a:xfrm>
            <a:off x="59079" y="661189"/>
            <a:ext cx="2650058" cy="5608647"/>
          </a:xfrm>
          <a:prstGeom prst="rect">
            <a:avLst/>
          </a:prstGeom>
          <a:ln>
            <a:solidFill>
              <a:schemeClr val="bg1">
                <a:lumMod val="50000"/>
              </a:schemeClr>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it-IT" sz="1600" dirty="0">
                <a:latin typeface="Calibri" panose="020F0502020204030204" pitchFamily="34" charset="0"/>
              </a:rPr>
              <a:t>Portopalo, 2009</a:t>
            </a:r>
          </a:p>
          <a:p>
            <a:pPr>
              <a:lnSpc>
                <a:spcPct val="150000"/>
              </a:lnSpc>
            </a:pPr>
            <a:r>
              <a:rPr lang="it-IT" sz="1600" dirty="0">
                <a:latin typeface="Calibri" panose="020F0502020204030204" pitchFamily="34" charset="0"/>
              </a:rPr>
              <a:t>Ideazione e drammaturgia: Monica </a:t>
            </a:r>
            <a:r>
              <a:rPr lang="it-IT" sz="1600" dirty="0" err="1">
                <a:latin typeface="Calibri" panose="020F0502020204030204" pitchFamily="34" charset="0"/>
              </a:rPr>
              <a:t>Centanni</a:t>
            </a:r>
            <a:r>
              <a:rPr lang="it-IT" sz="1600" dirty="0">
                <a:latin typeface="Calibri" panose="020F0502020204030204" pitchFamily="34" charset="0"/>
              </a:rPr>
              <a:t> e Gabriele </a:t>
            </a:r>
            <a:r>
              <a:rPr lang="it-IT" sz="1600" dirty="0" err="1">
                <a:latin typeface="Calibri" panose="020F0502020204030204" pitchFamily="34" charset="0"/>
              </a:rPr>
              <a:t>Vacis</a:t>
            </a:r>
            <a:endParaRPr lang="it-IT" sz="1600" dirty="0">
              <a:latin typeface="Calibri" panose="020F0502020204030204" pitchFamily="34" charset="0"/>
            </a:endParaRPr>
          </a:p>
          <a:p>
            <a:pPr>
              <a:lnSpc>
                <a:spcPct val="150000"/>
              </a:lnSpc>
            </a:pPr>
            <a:r>
              <a:rPr lang="it-IT" sz="1600" dirty="0">
                <a:latin typeface="Calibri" panose="020F0502020204030204" pitchFamily="34" charset="0"/>
              </a:rPr>
              <a:t>Scenografia e allestimento: Roberto Tarasco</a:t>
            </a:r>
          </a:p>
          <a:p>
            <a:pPr>
              <a:lnSpc>
                <a:spcPct val="150000"/>
              </a:lnSpc>
            </a:pPr>
            <a:r>
              <a:rPr lang="it-IT" sz="1600" dirty="0">
                <a:latin typeface="Calibri" panose="020F0502020204030204" pitchFamily="34" charset="0"/>
              </a:rPr>
              <a:t>Regia: Gabriele </a:t>
            </a:r>
            <a:r>
              <a:rPr lang="it-IT" sz="1600" dirty="0" err="1">
                <a:latin typeface="Calibri" panose="020F0502020204030204" pitchFamily="34" charset="0"/>
              </a:rPr>
              <a:t>Vacis</a:t>
            </a:r>
            <a:endParaRPr lang="it-IT" sz="1600" dirty="0">
              <a:latin typeface="Calibri" panose="020F0502020204030204" pitchFamily="34" charset="0"/>
            </a:endParaRPr>
          </a:p>
          <a:p>
            <a:pPr>
              <a:lnSpc>
                <a:spcPct val="150000"/>
              </a:lnSpc>
            </a:pPr>
            <a:r>
              <a:rPr lang="it-IT" sz="1600" dirty="0">
                <a:latin typeface="Calibri" panose="020F0502020204030204" pitchFamily="34" charset="0"/>
              </a:rPr>
              <a:t>Video: Michele </a:t>
            </a:r>
            <a:r>
              <a:rPr lang="it-IT" sz="1600" dirty="0" err="1">
                <a:latin typeface="Calibri" panose="020F0502020204030204" pitchFamily="34" charset="0"/>
              </a:rPr>
              <a:t>Fornasero</a:t>
            </a:r>
            <a:endParaRPr lang="it-IT" sz="1600" dirty="0">
              <a:latin typeface="Calibri" panose="020F0502020204030204" pitchFamily="34" charset="0"/>
            </a:endParaRPr>
          </a:p>
          <a:p>
            <a:pPr>
              <a:lnSpc>
                <a:spcPct val="150000"/>
              </a:lnSpc>
            </a:pPr>
            <a:r>
              <a:rPr lang="it-IT" sz="1600" dirty="0">
                <a:latin typeface="Calibri" panose="020F0502020204030204" pitchFamily="34" charset="0"/>
              </a:rPr>
              <a:t>Produzione: Collegio Musici e Cerimonieri e </a:t>
            </a:r>
            <a:r>
              <a:rPr lang="it-IT" sz="1600" dirty="0" err="1">
                <a:latin typeface="Calibri" panose="020F0502020204030204" pitchFamily="34" charset="0"/>
              </a:rPr>
              <a:t>Nidodiragno</a:t>
            </a:r>
            <a:r>
              <a:rPr lang="it-IT" sz="1600" dirty="0">
                <a:latin typeface="Calibri" panose="020F0502020204030204" pitchFamily="34" charset="0"/>
              </a:rPr>
              <a:t> </a:t>
            </a:r>
          </a:p>
          <a:p>
            <a:pPr>
              <a:lnSpc>
                <a:spcPct val="150000"/>
              </a:lnSpc>
            </a:pPr>
            <a:r>
              <a:rPr lang="it-IT" sz="1600" dirty="0">
                <a:latin typeface="Calibri" panose="020F0502020204030204" pitchFamily="34" charset="0"/>
              </a:rPr>
              <a:t>Collaborazione alla drammaturgia: Anna Banfi</a:t>
            </a:r>
          </a:p>
        </p:txBody>
      </p:sp>
      <p:sp>
        <p:nvSpPr>
          <p:cNvPr id="7" name="Segnaposto contenuto 2"/>
          <p:cNvSpPr txBox="1">
            <a:spLocks/>
          </p:cNvSpPr>
          <p:nvPr/>
        </p:nvSpPr>
        <p:spPr>
          <a:xfrm>
            <a:off x="6311011" y="2351216"/>
            <a:ext cx="2628272" cy="4868092"/>
          </a:xfrm>
          <a:prstGeom prst="rect">
            <a:avLst/>
          </a:prstGeom>
          <a:ln>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450"/>
              </a:spcBef>
              <a:buNone/>
            </a:pPr>
            <a:r>
              <a:rPr lang="it-IT" sz="1600" dirty="0">
                <a:latin typeface="Calibri" panose="020F0502020204030204" pitchFamily="34" charset="0"/>
              </a:rPr>
              <a:t>Portopalo è una città di frontiera sulla punta estrema della Sicilia , un piccolo paese che vive quotidianamente la realtà degli sbarchi e il problema dell’accoglienza, dai lontani episodi dei primi stranieri negli anni ‘80 alla tragica esperienza del naufragio del Natale 1996, costato la vita a 386 migranti: Portopalo è lo scenario su cui le parole antiche di Eschilo e i racconti dei migranti del nostro tempo acquistano nuova vitalità.</a:t>
            </a:r>
          </a:p>
        </p:txBody>
      </p:sp>
      <p:pic>
        <p:nvPicPr>
          <p:cNvPr id="10" name="Immagine 9"/>
          <p:cNvPicPr>
            <a:picLocks noChangeAspect="1"/>
          </p:cNvPicPr>
          <p:nvPr/>
        </p:nvPicPr>
        <p:blipFill>
          <a:blip r:embed="rId2"/>
          <a:stretch>
            <a:fillRect/>
          </a:stretch>
        </p:blipFill>
        <p:spPr>
          <a:xfrm>
            <a:off x="2906973" y="4785262"/>
            <a:ext cx="3329189" cy="1471936"/>
          </a:xfrm>
          <a:prstGeom prst="rect">
            <a:avLst/>
          </a:prstGeom>
          <a:ln>
            <a:solidFill>
              <a:schemeClr val="tx1"/>
            </a:solidFill>
          </a:ln>
        </p:spPr>
      </p:pic>
      <p:pic>
        <p:nvPicPr>
          <p:cNvPr id="12" name="Immagin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96896" y="651327"/>
            <a:ext cx="3327030" cy="1569493"/>
          </a:xfrm>
          <a:prstGeom prst="rect">
            <a:avLst/>
          </a:prstGeom>
        </p:spPr>
      </p:pic>
      <p:pic>
        <p:nvPicPr>
          <p:cNvPr id="13" name="Immagine 12"/>
          <p:cNvPicPr>
            <a:picLocks noChangeAspect="1"/>
          </p:cNvPicPr>
          <p:nvPr/>
        </p:nvPicPr>
        <p:blipFill>
          <a:blip r:embed="rId4"/>
          <a:stretch>
            <a:fillRect/>
          </a:stretch>
        </p:blipFill>
        <p:spPr>
          <a:xfrm>
            <a:off x="2907837" y="2563190"/>
            <a:ext cx="3328325" cy="1914121"/>
          </a:xfrm>
          <a:prstGeom prst="rect">
            <a:avLst/>
          </a:prstGeom>
          <a:ln>
            <a:solidFill>
              <a:schemeClr val="tx1"/>
            </a:solidFill>
          </a:ln>
        </p:spPr>
      </p:pic>
    </p:spTree>
    <p:extLst>
      <p:ext uri="{BB962C8B-B14F-4D97-AF65-F5344CB8AC3E}">
        <p14:creationId xmlns:p14="http://schemas.microsoft.com/office/powerpoint/2010/main" val="2587443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601134" y="220136"/>
            <a:ext cx="7755467" cy="1024466"/>
          </a:xfrm>
        </p:spPr>
        <p:txBody>
          <a:bodyPr>
            <a:normAutofit fontScale="92500" lnSpcReduction="20000"/>
          </a:bodyPr>
          <a:lstStyle/>
          <a:p>
            <a:pPr marL="0" indent="0" algn="ctr">
              <a:buNone/>
            </a:pPr>
            <a:r>
              <a:rPr lang="it-IT" sz="4000" b="1" dirty="0" smtClean="0">
                <a:solidFill>
                  <a:srgbClr val="AC0000"/>
                </a:solidFill>
              </a:rPr>
              <a:t>Le </a:t>
            </a:r>
            <a:r>
              <a:rPr lang="it-IT" sz="4000" b="1" dirty="0" err="1" smtClean="0">
                <a:solidFill>
                  <a:srgbClr val="AC0000"/>
                </a:solidFill>
              </a:rPr>
              <a:t>Trachinie</a:t>
            </a:r>
            <a:endParaRPr lang="it-IT" sz="4000" b="1" dirty="0" smtClean="0">
              <a:solidFill>
                <a:srgbClr val="AC0000"/>
              </a:solidFill>
            </a:endParaRPr>
          </a:p>
          <a:p>
            <a:pPr marL="0" indent="0" algn="ctr">
              <a:buNone/>
            </a:pPr>
            <a:r>
              <a:rPr lang="it-IT" sz="2800" b="1" dirty="0" smtClean="0">
                <a:solidFill>
                  <a:srgbClr val="AC0000"/>
                </a:solidFill>
              </a:rPr>
              <a:t>di Ezra </a:t>
            </a:r>
            <a:r>
              <a:rPr lang="it-IT" sz="2800" b="1" dirty="0" err="1" smtClean="0">
                <a:solidFill>
                  <a:srgbClr val="AC0000"/>
                </a:solidFill>
              </a:rPr>
              <a:t>Pound</a:t>
            </a:r>
            <a:endParaRPr lang="it-IT" sz="2100" b="1" dirty="0">
              <a:solidFill>
                <a:srgbClr val="AC0000"/>
              </a:solidFill>
            </a:endParaRPr>
          </a:p>
        </p:txBody>
      </p:sp>
      <p:sp>
        <p:nvSpPr>
          <p:cNvPr id="2" name="CasellaDiTesto 1"/>
          <p:cNvSpPr txBox="1"/>
          <p:nvPr/>
        </p:nvSpPr>
        <p:spPr>
          <a:xfrm>
            <a:off x="319332" y="1244602"/>
            <a:ext cx="4661657" cy="5309146"/>
          </a:xfrm>
          <a:prstGeom prst="rect">
            <a:avLst/>
          </a:prstGeom>
          <a:noFill/>
        </p:spPr>
        <p:txBody>
          <a:bodyPr wrap="square" rtlCol="0">
            <a:spAutoFit/>
          </a:bodyPr>
          <a:lstStyle/>
          <a:p>
            <a:pPr marL="285750" indent="-285750">
              <a:lnSpc>
                <a:spcPct val="150000"/>
              </a:lnSpc>
              <a:buFont typeface="Arial" pitchFamily="34" charset="0"/>
              <a:buChar char="•"/>
            </a:pPr>
            <a:r>
              <a:rPr lang="it-IT" dirty="0">
                <a:latin typeface="Calibri" panose="020F0502020204030204" pitchFamily="34" charset="0"/>
              </a:rPr>
              <a:t>A</a:t>
            </a:r>
            <a:r>
              <a:rPr lang="it-IT" dirty="0" smtClean="0">
                <a:latin typeface="Calibri" panose="020F0502020204030204" pitchFamily="34" charset="0"/>
              </a:rPr>
              <a:t>pproccio </a:t>
            </a:r>
            <a:r>
              <a:rPr lang="it-IT" dirty="0">
                <a:latin typeface="Calibri" panose="020F0502020204030204" pitchFamily="34" charset="0"/>
              </a:rPr>
              <a:t>poetico più che filologico </a:t>
            </a:r>
            <a:endParaRPr lang="it-IT" dirty="0" smtClean="0">
              <a:latin typeface="Calibri" panose="020F0502020204030204" pitchFamily="34" charset="0"/>
            </a:endParaRPr>
          </a:p>
          <a:p>
            <a:pPr marL="285750" indent="-285750">
              <a:lnSpc>
                <a:spcPct val="150000"/>
              </a:lnSpc>
              <a:buFont typeface="Arial" pitchFamily="34" charset="0"/>
              <a:buChar char="•"/>
            </a:pPr>
            <a:r>
              <a:rPr lang="it-IT" dirty="0" smtClean="0">
                <a:latin typeface="Calibri" panose="020F0502020204030204" pitchFamily="34" charset="0"/>
              </a:rPr>
              <a:t>Suono e ritmo prevalgono sul significato</a:t>
            </a:r>
          </a:p>
          <a:p>
            <a:pPr marL="285750" indent="-285750">
              <a:lnSpc>
                <a:spcPct val="150000"/>
              </a:lnSpc>
              <a:buFont typeface="Arial" pitchFamily="34" charset="0"/>
              <a:buChar char="•"/>
            </a:pPr>
            <a:r>
              <a:rPr lang="it-IT" dirty="0" smtClean="0">
                <a:latin typeface="Calibri" panose="020F0502020204030204" pitchFamily="34" charset="0"/>
              </a:rPr>
              <a:t>Trasla </a:t>
            </a:r>
            <a:r>
              <a:rPr lang="it-IT" dirty="0">
                <a:latin typeface="Calibri" panose="020F0502020204030204" pitchFamily="34" charset="0"/>
              </a:rPr>
              <a:t>in Inglese parole greche per il loro potere </a:t>
            </a:r>
            <a:r>
              <a:rPr lang="it-IT" dirty="0" smtClean="0">
                <a:latin typeface="Calibri" panose="020F0502020204030204" pitchFamily="34" charset="0"/>
              </a:rPr>
              <a:t>evocativo</a:t>
            </a:r>
          </a:p>
          <a:p>
            <a:pPr marL="285750" indent="-285750">
              <a:lnSpc>
                <a:spcPct val="150000"/>
              </a:lnSpc>
              <a:buFont typeface="Arial" pitchFamily="34" charset="0"/>
              <a:buChar char="•"/>
            </a:pPr>
            <a:r>
              <a:rPr lang="it-IT" dirty="0" smtClean="0">
                <a:latin typeface="Calibri" panose="020F0502020204030204" pitchFamily="34" charset="0"/>
              </a:rPr>
              <a:t>Deianira </a:t>
            </a:r>
            <a:r>
              <a:rPr lang="it-IT" dirty="0" smtClean="0">
                <a:latin typeface="Calibri" panose="020F0502020204030204" pitchFamily="34" charset="0"/>
                <a:sym typeface="Wingdings" pitchFamily="2" charset="2"/>
              </a:rPr>
              <a:t> </a:t>
            </a:r>
            <a:r>
              <a:rPr lang="it-IT" dirty="0" smtClean="0">
                <a:latin typeface="Calibri" panose="020F0502020204030204" pitchFamily="34" charset="0"/>
              </a:rPr>
              <a:t>nome etereo </a:t>
            </a:r>
            <a:r>
              <a:rPr lang="it-IT" dirty="0" err="1">
                <a:latin typeface="Calibri" panose="020F0502020204030204" pitchFamily="34" charset="0"/>
              </a:rPr>
              <a:t>Daysair</a:t>
            </a:r>
            <a:r>
              <a:rPr lang="it-IT" dirty="0">
                <a:latin typeface="Calibri" panose="020F0502020204030204" pitchFamily="34" charset="0"/>
              </a:rPr>
              <a:t> (</a:t>
            </a:r>
            <a:r>
              <a:rPr lang="it-IT" dirty="0" err="1">
                <a:latin typeface="Calibri" panose="020F0502020204030204" pitchFamily="34" charset="0"/>
              </a:rPr>
              <a:t>Day's</a:t>
            </a:r>
            <a:r>
              <a:rPr lang="it-IT" dirty="0">
                <a:latin typeface="Calibri" panose="020F0502020204030204" pitchFamily="34" charset="0"/>
              </a:rPr>
              <a:t> air, aria del giorno</a:t>
            </a:r>
            <a:r>
              <a:rPr lang="it-IT" dirty="0" smtClean="0">
                <a:latin typeface="Calibri" panose="020F0502020204030204" pitchFamily="34" charset="0"/>
              </a:rPr>
              <a:t>) </a:t>
            </a:r>
            <a:r>
              <a:rPr lang="it-IT" dirty="0">
                <a:latin typeface="Calibri" panose="020F0502020204030204" pitchFamily="34" charset="0"/>
              </a:rPr>
              <a:t>per </a:t>
            </a:r>
            <a:r>
              <a:rPr lang="it-IT" dirty="0" smtClean="0">
                <a:latin typeface="Calibri" panose="020F0502020204030204" pitchFamily="34" charset="0"/>
              </a:rPr>
              <a:t>contrasto </a:t>
            </a:r>
            <a:r>
              <a:rPr lang="it-IT" dirty="0">
                <a:latin typeface="Calibri" panose="020F0502020204030204" pitchFamily="34" charset="0"/>
              </a:rPr>
              <a:t>rimarca </a:t>
            </a:r>
            <a:r>
              <a:rPr lang="it-IT" dirty="0" smtClean="0">
                <a:latin typeface="Calibri" panose="020F0502020204030204" pitchFamily="34" charset="0"/>
              </a:rPr>
              <a:t>il suo </a:t>
            </a:r>
            <a:r>
              <a:rPr lang="it-IT" dirty="0">
                <a:latin typeface="Calibri" panose="020F0502020204030204" pitchFamily="34" charset="0"/>
              </a:rPr>
              <a:t>lato </a:t>
            </a:r>
            <a:r>
              <a:rPr lang="it-IT" dirty="0" smtClean="0">
                <a:latin typeface="Calibri" panose="020F0502020204030204" pitchFamily="34" charset="0"/>
              </a:rPr>
              <a:t>oscuro</a:t>
            </a:r>
          </a:p>
          <a:p>
            <a:pPr marL="285750" indent="-285750">
              <a:lnSpc>
                <a:spcPct val="150000"/>
              </a:lnSpc>
              <a:buFont typeface="Arial" pitchFamily="34" charset="0"/>
              <a:buChar char="•"/>
            </a:pPr>
            <a:r>
              <a:rPr lang="it-IT" dirty="0">
                <a:latin typeface="Calibri" panose="020F0502020204030204" pitchFamily="34" charset="0"/>
              </a:rPr>
              <a:t>S</a:t>
            </a:r>
            <a:r>
              <a:rPr lang="it-IT" dirty="0" smtClean="0">
                <a:latin typeface="Calibri" panose="020F0502020204030204" pitchFamily="34" charset="0"/>
              </a:rPr>
              <a:t>confitta </a:t>
            </a:r>
            <a:r>
              <a:rPr lang="it-IT" dirty="0">
                <a:latin typeface="Calibri" panose="020F0502020204030204" pitchFamily="34" charset="0"/>
              </a:rPr>
              <a:t>della dimensione </a:t>
            </a:r>
            <a:r>
              <a:rPr lang="it-IT" dirty="0" smtClean="0">
                <a:latin typeface="Calibri" panose="020F0502020204030204" pitchFamily="34" charset="0"/>
              </a:rPr>
              <a:t>eroica di Eracle: crollo </a:t>
            </a:r>
            <a:r>
              <a:rPr lang="it-IT" dirty="0">
                <a:latin typeface="Calibri" panose="020F0502020204030204" pitchFamily="34" charset="0"/>
              </a:rPr>
              <a:t>della propria utopia </a:t>
            </a:r>
            <a:r>
              <a:rPr lang="it-IT" dirty="0" smtClean="0">
                <a:latin typeface="Calibri" panose="020F0502020204030204" pitchFamily="34" charset="0"/>
              </a:rPr>
              <a:t>sociale</a:t>
            </a:r>
          </a:p>
          <a:p>
            <a:pPr marL="285750" indent="-285750">
              <a:lnSpc>
                <a:spcPct val="150000"/>
              </a:lnSpc>
              <a:buFont typeface="Arial" pitchFamily="34" charset="0"/>
              <a:buChar char="•"/>
            </a:pPr>
            <a:r>
              <a:rPr lang="it-IT" dirty="0" smtClean="0">
                <a:latin typeface="Calibri" panose="020F0502020204030204" pitchFamily="34" charset="0"/>
              </a:rPr>
              <a:t>La morte di Eracle. pathos </a:t>
            </a:r>
            <a:r>
              <a:rPr lang="it-IT" dirty="0">
                <a:latin typeface="Calibri" panose="020F0502020204030204" pitchFamily="34" charset="0"/>
              </a:rPr>
              <a:t>e di ironia </a:t>
            </a:r>
            <a:r>
              <a:rPr lang="it-IT" dirty="0" smtClean="0">
                <a:latin typeface="Calibri" panose="020F0502020204030204" pitchFamily="34" charset="0"/>
              </a:rPr>
              <a:t>tipici della </a:t>
            </a:r>
            <a:r>
              <a:rPr lang="it-IT" dirty="0">
                <a:latin typeface="Calibri" panose="020F0502020204030204" pitchFamily="34" charset="0"/>
              </a:rPr>
              <a:t>poesia di </a:t>
            </a:r>
            <a:r>
              <a:rPr lang="it-IT" dirty="0" err="1" smtClean="0">
                <a:latin typeface="Calibri" panose="020F0502020204030204" pitchFamily="34" charset="0"/>
              </a:rPr>
              <a:t>Pound</a:t>
            </a:r>
            <a:r>
              <a:rPr lang="it-IT" dirty="0" smtClean="0">
                <a:latin typeface="Calibri" panose="020F0502020204030204" pitchFamily="34" charset="0"/>
              </a:rPr>
              <a:t> </a:t>
            </a:r>
            <a:r>
              <a:rPr lang="it-IT" dirty="0">
                <a:latin typeface="Calibri" panose="020F0502020204030204" pitchFamily="34" charset="0"/>
              </a:rPr>
              <a:t/>
            </a:r>
            <a:br>
              <a:rPr lang="it-IT" dirty="0">
                <a:latin typeface="Calibri" panose="020F0502020204030204" pitchFamily="34" charset="0"/>
              </a:rPr>
            </a:br>
            <a:endParaRPr lang="it-IT" b="1" i="1" dirty="0">
              <a:latin typeface="Calibri" panose="020F0502020204030204" pitchFamily="34" charset="0"/>
            </a:endParaRPr>
          </a:p>
          <a:p>
            <a:endParaRPr lang="it-IT" dirty="0">
              <a:latin typeface="Calibri" panose="020F0502020204030204" pitchFamily="34" charset="0"/>
            </a:endParaRPr>
          </a:p>
        </p:txBody>
      </p:sp>
      <p:pic>
        <p:nvPicPr>
          <p:cNvPr id="4098"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980989" y="1501254"/>
            <a:ext cx="3800776" cy="3643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5464601" y="5293645"/>
            <a:ext cx="3098799" cy="461665"/>
          </a:xfrm>
          <a:prstGeom prst="rect">
            <a:avLst/>
          </a:prstGeom>
          <a:noFill/>
        </p:spPr>
        <p:txBody>
          <a:bodyPr wrap="square" rtlCol="0">
            <a:spAutoFit/>
          </a:bodyPr>
          <a:lstStyle/>
          <a:p>
            <a:r>
              <a:rPr lang="en-US" sz="1200" b="1" i="1" dirty="0"/>
              <a:t>Francisco de </a:t>
            </a:r>
            <a:r>
              <a:rPr lang="en-US" sz="1200" b="1" i="1" dirty="0" err="1"/>
              <a:t>Zurbarán</a:t>
            </a:r>
            <a:r>
              <a:rPr lang="en-US" sz="1200" b="1" i="1" dirty="0"/>
              <a:t> (1598–1664), The Death of Hercules (1634), oil on canvas</a:t>
            </a:r>
            <a:endParaRPr lang="it-IT" sz="1200" b="1" i="1" dirty="0"/>
          </a:p>
        </p:txBody>
      </p:sp>
    </p:spTree>
    <p:extLst>
      <p:ext uri="{BB962C8B-B14F-4D97-AF65-F5344CB8AC3E}">
        <p14:creationId xmlns:p14="http://schemas.microsoft.com/office/powerpoint/2010/main" val="1398389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5407798" y="1643182"/>
            <a:ext cx="3183467" cy="357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olo 5"/>
          <p:cNvSpPr>
            <a:spLocks noGrp="1"/>
          </p:cNvSpPr>
          <p:nvPr>
            <p:ph type="title"/>
          </p:nvPr>
        </p:nvSpPr>
        <p:spPr>
          <a:xfrm>
            <a:off x="1039932" y="635263"/>
            <a:ext cx="2946400" cy="742832"/>
          </a:xfrm>
          <a:prstGeom prst="rect">
            <a:avLst/>
          </a:prstGeom>
        </p:spPr>
        <p:txBody>
          <a:bodyPr wrap="square">
            <a:spAutoFit/>
          </a:bodyPr>
          <a:lstStyle/>
          <a:p>
            <a:r>
              <a:rPr lang="el-GR" sz="3200" b="1" dirty="0">
                <a:solidFill>
                  <a:srgbClr val="C00000"/>
                </a:solidFill>
                <a:effectLst>
                  <a:innerShdw blurRad="63500" dist="50800" dir="2700000">
                    <a:prstClr val="black">
                      <a:alpha val="50000"/>
                    </a:prstClr>
                  </a:innerShdw>
                </a:effectLst>
                <a:latin typeface="Century Gothic" panose="020B0502020202020204" pitchFamily="34" charset="0"/>
              </a:rPr>
              <a:t>Σοφοκλῆς</a:t>
            </a:r>
            <a:endParaRPr lang="it-IT" sz="3200" b="1" dirty="0">
              <a:solidFill>
                <a:srgbClr val="C00000"/>
              </a:solidFill>
              <a:effectLst>
                <a:innerShdw blurRad="63500" dist="50800" dir="2700000">
                  <a:prstClr val="black">
                    <a:alpha val="50000"/>
                  </a:prstClr>
                </a:innerShdw>
              </a:effectLst>
              <a:latin typeface="Century Gothic" panose="020B0502020202020204" pitchFamily="34" charset="0"/>
            </a:endParaRPr>
          </a:p>
        </p:txBody>
      </p:sp>
      <p:sp>
        <p:nvSpPr>
          <p:cNvPr id="7" name="CasellaDiTesto 6"/>
          <p:cNvSpPr txBox="1"/>
          <p:nvPr/>
        </p:nvSpPr>
        <p:spPr>
          <a:xfrm>
            <a:off x="563447" y="1694326"/>
            <a:ext cx="3899371" cy="3539430"/>
          </a:xfrm>
          <a:prstGeom prst="rect">
            <a:avLst/>
          </a:prstGeom>
          <a:noFill/>
          <a:ln>
            <a:solidFill>
              <a:schemeClr val="bg1">
                <a:lumMod val="50000"/>
              </a:schemeClr>
            </a:solidFill>
          </a:ln>
        </p:spPr>
        <p:txBody>
          <a:bodyPr wrap="square" rtlCol="0">
            <a:spAutoFit/>
          </a:bodyPr>
          <a:lstStyle/>
          <a:p>
            <a:pPr algn="just"/>
            <a:r>
              <a:rPr lang="it-IT" sz="1200" dirty="0" smtClean="0">
                <a:solidFill>
                  <a:schemeClr val="tx1">
                    <a:lumMod val="95000"/>
                    <a:lumOff val="5000"/>
                  </a:schemeClr>
                </a:solidFill>
                <a:latin typeface="Calibri" panose="020F0502020204030204" pitchFamily="34" charset="0"/>
                <a:cs typeface="Arial" panose="020B0604020202020204" pitchFamily="34" charset="0"/>
              </a:rPr>
              <a:t>(</a:t>
            </a:r>
            <a:r>
              <a:rPr lang="it-IT" sz="1600" dirty="0" smtClean="0">
                <a:solidFill>
                  <a:schemeClr val="tx1">
                    <a:lumMod val="95000"/>
                    <a:lumOff val="5000"/>
                  </a:schemeClr>
                </a:solidFill>
                <a:latin typeface="Calibri" panose="020F0502020204030204" pitchFamily="34" charset="0"/>
                <a:cs typeface="Arial" panose="020B0604020202020204" pitchFamily="34" charset="0"/>
              </a:rPr>
              <a:t>496 a.C. - 406 a.C.)</a:t>
            </a:r>
          </a:p>
          <a:p>
            <a:pPr algn="just"/>
            <a:endParaRPr lang="it-IT" sz="1600" dirty="0" smtClean="0">
              <a:solidFill>
                <a:schemeClr val="tx1">
                  <a:lumMod val="95000"/>
                  <a:lumOff val="5000"/>
                </a:schemeClr>
              </a:solidFill>
              <a:latin typeface="Calibri" panose="020F0502020204030204" pitchFamily="34" charset="0"/>
              <a:cs typeface="Arial" panose="020B0604020202020204" pitchFamily="34" charset="0"/>
            </a:endParaRPr>
          </a:p>
          <a:p>
            <a:pPr algn="just"/>
            <a:endParaRPr lang="it-IT" sz="1600" dirty="0">
              <a:solidFill>
                <a:schemeClr val="tx1">
                  <a:lumMod val="95000"/>
                  <a:lumOff val="5000"/>
                </a:schemeClr>
              </a:solidFill>
              <a:latin typeface="Calibri" panose="020F0502020204030204" pitchFamily="34" charset="0"/>
              <a:cs typeface="Arial" panose="020B0604020202020204" pitchFamily="34" charset="0"/>
            </a:endParaRPr>
          </a:p>
          <a:p>
            <a:pPr algn="just"/>
            <a:r>
              <a:rPr lang="it-IT" sz="1600" dirty="0">
                <a:solidFill>
                  <a:schemeClr val="tx1">
                    <a:lumMod val="95000"/>
                    <a:lumOff val="5000"/>
                  </a:schemeClr>
                </a:solidFill>
                <a:latin typeface="Calibri" panose="020F0502020204030204" pitchFamily="34" charset="0"/>
                <a:cs typeface="Arial" panose="020B0604020202020204" pitchFamily="34" charset="0"/>
              </a:rPr>
              <a:t>Partecipa con successo alla vita </a:t>
            </a:r>
            <a:r>
              <a:rPr lang="it-IT" sz="1600" dirty="0" smtClean="0">
                <a:solidFill>
                  <a:schemeClr val="tx1">
                    <a:lumMod val="95000"/>
                    <a:lumOff val="5000"/>
                  </a:schemeClr>
                </a:solidFill>
                <a:latin typeface="Calibri" panose="020F0502020204030204" pitchFamily="34" charset="0"/>
                <a:cs typeface="Arial" panose="020B0604020202020204" pitchFamily="34" charset="0"/>
              </a:rPr>
              <a:t>politica ateniese. Fu </a:t>
            </a:r>
            <a:r>
              <a:rPr lang="it-IT" sz="1600" dirty="0">
                <a:solidFill>
                  <a:schemeClr val="tx1">
                    <a:lumMod val="95000"/>
                    <a:lumOff val="5000"/>
                  </a:schemeClr>
                </a:solidFill>
                <a:latin typeface="Calibri" panose="020F0502020204030204" pitchFamily="34" charset="0"/>
                <a:cs typeface="Arial" panose="020B0604020202020204" pitchFamily="34" charset="0"/>
              </a:rPr>
              <a:t>amico di Pericle con cui fu stratega nella spedizione a Samo</a:t>
            </a:r>
            <a:r>
              <a:rPr lang="it-IT" sz="1600" dirty="0" smtClean="0">
                <a:solidFill>
                  <a:schemeClr val="tx1">
                    <a:lumMod val="95000"/>
                    <a:lumOff val="5000"/>
                  </a:schemeClr>
                </a:solidFill>
                <a:latin typeface="Calibri" panose="020F0502020204030204" pitchFamily="34" charset="0"/>
                <a:cs typeface="Arial" panose="020B0604020202020204" pitchFamily="34" charset="0"/>
              </a:rPr>
              <a:t>.</a:t>
            </a:r>
          </a:p>
          <a:p>
            <a:pPr algn="just"/>
            <a:endParaRPr lang="it-IT" sz="1600" dirty="0" smtClean="0">
              <a:solidFill>
                <a:schemeClr val="tx1">
                  <a:lumMod val="95000"/>
                  <a:lumOff val="5000"/>
                </a:schemeClr>
              </a:solidFill>
              <a:latin typeface="Calibri" panose="020F0502020204030204" pitchFamily="34" charset="0"/>
              <a:cs typeface="Arial" panose="020B0604020202020204" pitchFamily="34" charset="0"/>
            </a:endParaRPr>
          </a:p>
          <a:p>
            <a:pPr algn="just"/>
            <a:r>
              <a:rPr lang="it-IT" sz="1600" dirty="0" smtClean="0">
                <a:solidFill>
                  <a:schemeClr val="tx1">
                    <a:lumMod val="95000"/>
                    <a:lumOff val="5000"/>
                  </a:schemeClr>
                </a:solidFill>
                <a:latin typeface="Calibri" panose="020F0502020204030204" pitchFamily="34" charset="0"/>
                <a:cs typeface="Arial" panose="020B0604020202020204" pitchFamily="34" charset="0"/>
              </a:rPr>
              <a:t> </a:t>
            </a:r>
          </a:p>
          <a:p>
            <a:pPr algn="just"/>
            <a:r>
              <a:rPr lang="it-IT" sz="1600" dirty="0" smtClean="0">
                <a:solidFill>
                  <a:schemeClr val="tx1">
                    <a:lumMod val="95000"/>
                    <a:lumOff val="5000"/>
                  </a:schemeClr>
                </a:solidFill>
                <a:latin typeface="Calibri" panose="020F0502020204030204" pitchFamily="34" charset="0"/>
                <a:cs typeface="Arial" panose="020B0604020202020204" pitchFamily="34" charset="0"/>
              </a:rPr>
              <a:t>La </a:t>
            </a:r>
            <a:r>
              <a:rPr lang="it-IT" sz="1600" dirty="0">
                <a:solidFill>
                  <a:schemeClr val="tx1">
                    <a:lumMod val="95000"/>
                    <a:lumOff val="5000"/>
                  </a:schemeClr>
                </a:solidFill>
                <a:latin typeface="Calibri" panose="020F0502020204030204" pitchFamily="34" charset="0"/>
                <a:cs typeface="Arial" panose="020B0604020202020204" pitchFamily="34" charset="0"/>
              </a:rPr>
              <a:t>sua carriera letteraria fu </a:t>
            </a:r>
            <a:r>
              <a:rPr lang="it-IT" sz="1600" dirty="0" smtClean="0">
                <a:solidFill>
                  <a:schemeClr val="tx1">
                    <a:lumMod val="95000"/>
                    <a:lumOff val="5000"/>
                  </a:schemeClr>
                </a:solidFill>
                <a:latin typeface="Calibri" panose="020F0502020204030204" pitchFamily="34" charset="0"/>
                <a:cs typeface="Arial" panose="020B0604020202020204" pitchFamily="34" charset="0"/>
              </a:rPr>
              <a:t>brillante, vincendo la gara con Eschilo.  </a:t>
            </a:r>
          </a:p>
          <a:p>
            <a:pPr algn="just"/>
            <a:endParaRPr lang="it-IT" sz="1600" dirty="0" smtClean="0">
              <a:solidFill>
                <a:schemeClr val="tx1">
                  <a:lumMod val="95000"/>
                  <a:lumOff val="5000"/>
                </a:schemeClr>
              </a:solidFill>
              <a:latin typeface="Calibri" panose="020F0502020204030204" pitchFamily="34" charset="0"/>
              <a:cs typeface="Arial" panose="020B0604020202020204" pitchFamily="34" charset="0"/>
            </a:endParaRPr>
          </a:p>
          <a:p>
            <a:pPr algn="just"/>
            <a:endParaRPr lang="it-IT" sz="1600" dirty="0" smtClean="0">
              <a:solidFill>
                <a:schemeClr val="tx1">
                  <a:lumMod val="95000"/>
                  <a:lumOff val="5000"/>
                </a:schemeClr>
              </a:solidFill>
              <a:latin typeface="Calibri" panose="020F0502020204030204" pitchFamily="34" charset="0"/>
              <a:cs typeface="Arial" panose="020B0604020202020204" pitchFamily="34" charset="0"/>
            </a:endParaRPr>
          </a:p>
          <a:p>
            <a:pPr algn="just"/>
            <a:r>
              <a:rPr lang="it-IT" sz="1600" dirty="0" smtClean="0">
                <a:solidFill>
                  <a:schemeClr val="tx1">
                    <a:lumMod val="95000"/>
                    <a:lumOff val="5000"/>
                  </a:schemeClr>
                </a:solidFill>
                <a:latin typeface="Calibri" panose="020F0502020204030204" pitchFamily="34" charset="0"/>
                <a:cs typeface="Arial" panose="020B0604020202020204" pitchFamily="34" charset="0"/>
              </a:rPr>
              <a:t>La sua ultima opera, </a:t>
            </a:r>
            <a:r>
              <a:rPr lang="it-IT" sz="1600" i="1" dirty="0" smtClean="0">
                <a:solidFill>
                  <a:schemeClr val="tx1">
                    <a:lumMod val="95000"/>
                    <a:lumOff val="5000"/>
                  </a:schemeClr>
                </a:solidFill>
                <a:latin typeface="Calibri" panose="020F0502020204030204" pitchFamily="34" charset="0"/>
                <a:cs typeface="Arial" panose="020B0604020202020204" pitchFamily="34" charset="0"/>
              </a:rPr>
              <a:t>Edipo a Colono, </a:t>
            </a:r>
            <a:r>
              <a:rPr lang="it-IT" sz="1600" dirty="0" smtClean="0">
                <a:solidFill>
                  <a:schemeClr val="tx1">
                    <a:lumMod val="95000"/>
                    <a:lumOff val="5000"/>
                  </a:schemeClr>
                </a:solidFill>
                <a:latin typeface="Calibri" panose="020F0502020204030204" pitchFamily="34" charset="0"/>
                <a:cs typeface="Arial" panose="020B0604020202020204" pitchFamily="34" charset="0"/>
              </a:rPr>
              <a:t>contiene il più bel canto alla gloria di Atene.</a:t>
            </a:r>
          </a:p>
        </p:txBody>
      </p:sp>
    </p:spTree>
    <p:extLst>
      <p:ext uri="{BB962C8B-B14F-4D97-AF65-F5344CB8AC3E}">
        <p14:creationId xmlns:p14="http://schemas.microsoft.com/office/powerpoint/2010/main" val="2869297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810955"/>
            <a:ext cx="5438012" cy="775177"/>
          </a:xfrm>
        </p:spPr>
        <p:txBody>
          <a:bodyPr/>
          <a:lstStyle/>
          <a:p>
            <a:r>
              <a:rPr lang="it-IT" sz="3600" b="1" dirty="0" smtClean="0">
                <a:solidFill>
                  <a:srgbClr val="800000"/>
                </a:solidFill>
              </a:rPr>
              <a:t>Hercules</a:t>
            </a:r>
            <a:r>
              <a:rPr lang="it-IT" sz="3600" dirty="0" smtClean="0">
                <a:solidFill>
                  <a:srgbClr val="800000"/>
                </a:solidFill>
              </a:rPr>
              <a:t> </a:t>
            </a:r>
            <a:r>
              <a:rPr lang="it-IT" sz="2800" dirty="0" smtClean="0">
                <a:solidFill>
                  <a:srgbClr val="800000"/>
                </a:solidFill>
              </a:rPr>
              <a:t>HWV 60 </a:t>
            </a:r>
            <a:r>
              <a:rPr lang="it-IT" dirty="0"/>
              <a:t/>
            </a:r>
            <a:br>
              <a:rPr lang="it-IT" dirty="0"/>
            </a:br>
            <a:endParaRPr lang="it-IT" dirty="0"/>
          </a:p>
        </p:txBody>
      </p:sp>
      <p:sp>
        <p:nvSpPr>
          <p:cNvPr id="3" name="Segnaposto contenuto 2"/>
          <p:cNvSpPr>
            <a:spLocks noGrp="1"/>
          </p:cNvSpPr>
          <p:nvPr>
            <p:ph idx="1"/>
          </p:nvPr>
        </p:nvSpPr>
        <p:spPr>
          <a:xfrm>
            <a:off x="457200" y="1020422"/>
            <a:ext cx="5936409" cy="1948566"/>
          </a:xfrm>
        </p:spPr>
        <p:txBody>
          <a:bodyPr>
            <a:normAutofit/>
          </a:bodyPr>
          <a:lstStyle/>
          <a:p>
            <a:r>
              <a:rPr lang="it-IT" sz="1900" dirty="0">
                <a:solidFill>
                  <a:schemeClr val="tx1"/>
                </a:solidFill>
                <a:latin typeface="Calibri" panose="020F0502020204030204" pitchFamily="34" charset="0"/>
              </a:rPr>
              <a:t>D</a:t>
            </a:r>
            <a:r>
              <a:rPr lang="it-IT" sz="1900" dirty="0" smtClean="0">
                <a:solidFill>
                  <a:schemeClr val="tx1"/>
                </a:solidFill>
                <a:latin typeface="Calibri" panose="020F0502020204030204" pitchFamily="34" charset="0"/>
              </a:rPr>
              <a:t>ramma </a:t>
            </a:r>
            <a:r>
              <a:rPr lang="it-IT" sz="1900" dirty="0">
                <a:solidFill>
                  <a:schemeClr val="tx1"/>
                </a:solidFill>
                <a:latin typeface="Calibri" panose="020F0502020204030204" pitchFamily="34" charset="0"/>
              </a:rPr>
              <a:t>musicale diviso in 3 atti </a:t>
            </a:r>
            <a:endParaRPr lang="it-IT" sz="1900" dirty="0" smtClean="0">
              <a:solidFill>
                <a:schemeClr val="tx1"/>
              </a:solidFill>
              <a:latin typeface="Calibri" panose="020F0502020204030204" pitchFamily="34" charset="0"/>
            </a:endParaRPr>
          </a:p>
          <a:p>
            <a:r>
              <a:rPr lang="it-IT" sz="1900" dirty="0">
                <a:solidFill>
                  <a:schemeClr val="tx1"/>
                </a:solidFill>
                <a:latin typeface="Calibri" panose="020F0502020204030204" pitchFamily="34" charset="0"/>
              </a:rPr>
              <a:t>C</a:t>
            </a:r>
            <a:r>
              <a:rPr lang="it-IT" sz="1900" dirty="0" smtClean="0">
                <a:solidFill>
                  <a:schemeClr val="tx1"/>
                </a:solidFill>
                <a:latin typeface="Calibri" panose="020F0502020204030204" pitchFamily="34" charset="0"/>
              </a:rPr>
              <a:t>omposto nel </a:t>
            </a:r>
            <a:r>
              <a:rPr lang="it-IT" sz="1900" dirty="0">
                <a:solidFill>
                  <a:schemeClr val="tx1"/>
                </a:solidFill>
                <a:latin typeface="Calibri" panose="020F0502020204030204" pitchFamily="34" charset="0"/>
              </a:rPr>
              <a:t>1744</a:t>
            </a:r>
          </a:p>
          <a:p>
            <a:r>
              <a:rPr lang="it-IT" sz="1900" dirty="0" smtClean="0">
                <a:solidFill>
                  <a:schemeClr val="tx1"/>
                </a:solidFill>
                <a:latin typeface="Calibri" panose="020F0502020204030204" pitchFamily="34" charset="0"/>
              </a:rPr>
              <a:t>Libretto </a:t>
            </a:r>
            <a:r>
              <a:rPr lang="it-IT" sz="1900" dirty="0">
                <a:solidFill>
                  <a:schemeClr val="tx1"/>
                </a:solidFill>
                <a:latin typeface="Calibri" panose="020F0502020204030204" pitchFamily="34" charset="0"/>
              </a:rPr>
              <a:t>di Thomas </a:t>
            </a:r>
            <a:r>
              <a:rPr lang="it-IT" sz="1900" dirty="0" err="1">
                <a:solidFill>
                  <a:schemeClr val="tx1"/>
                </a:solidFill>
                <a:latin typeface="Calibri" panose="020F0502020204030204" pitchFamily="34" charset="0"/>
              </a:rPr>
              <a:t>Broughton</a:t>
            </a:r>
            <a:endParaRPr lang="it-IT" sz="1900" dirty="0">
              <a:solidFill>
                <a:schemeClr val="tx1"/>
              </a:solidFill>
              <a:latin typeface="Calibri" panose="020F0502020204030204" pitchFamily="34" charset="0"/>
            </a:endParaRPr>
          </a:p>
          <a:p>
            <a:r>
              <a:rPr lang="it-IT" sz="1900" dirty="0" smtClean="0">
                <a:solidFill>
                  <a:schemeClr val="tx1"/>
                </a:solidFill>
                <a:latin typeface="Calibri" panose="020F0502020204030204" pitchFamily="34" charset="0"/>
              </a:rPr>
              <a:t>Basato sulle </a:t>
            </a:r>
            <a:r>
              <a:rPr lang="it-IT" sz="1900" i="1" dirty="0" err="1">
                <a:solidFill>
                  <a:schemeClr val="tx2"/>
                </a:solidFill>
                <a:latin typeface="Calibri" panose="020F0502020204030204" pitchFamily="34" charset="0"/>
              </a:rPr>
              <a:t>Trachinie</a:t>
            </a:r>
            <a:r>
              <a:rPr lang="it-IT" sz="1900" i="1" dirty="0">
                <a:solidFill>
                  <a:schemeClr val="tx1"/>
                </a:solidFill>
                <a:latin typeface="Calibri" panose="020F0502020204030204" pitchFamily="34" charset="0"/>
              </a:rPr>
              <a:t> </a:t>
            </a:r>
            <a:r>
              <a:rPr lang="it-IT" sz="1900" dirty="0">
                <a:solidFill>
                  <a:schemeClr val="tx1"/>
                </a:solidFill>
                <a:latin typeface="Calibri" panose="020F0502020204030204" pitchFamily="34" charset="0"/>
              </a:rPr>
              <a:t>di Sofocle </a:t>
            </a:r>
            <a:endParaRPr lang="it-IT" sz="1900" dirty="0" smtClean="0">
              <a:solidFill>
                <a:schemeClr val="tx1"/>
              </a:solidFill>
              <a:latin typeface="Calibri" panose="020F0502020204030204" pitchFamily="34" charset="0"/>
            </a:endParaRPr>
          </a:p>
          <a:p>
            <a:pPr marL="0" indent="0">
              <a:buNone/>
            </a:pPr>
            <a:r>
              <a:rPr lang="it-IT" sz="1900" dirty="0">
                <a:solidFill>
                  <a:schemeClr val="tx1"/>
                </a:solidFill>
                <a:latin typeface="Calibri" panose="020F0502020204030204" pitchFamily="34" charset="0"/>
              </a:rPr>
              <a:t> </a:t>
            </a:r>
            <a:r>
              <a:rPr lang="it-IT" sz="1900" dirty="0" smtClean="0">
                <a:solidFill>
                  <a:schemeClr val="tx1"/>
                </a:solidFill>
                <a:latin typeface="Calibri" panose="020F0502020204030204" pitchFamily="34" charset="0"/>
              </a:rPr>
              <a:t>    e </a:t>
            </a:r>
            <a:r>
              <a:rPr lang="it-IT" sz="1900" i="1" dirty="0" smtClean="0">
                <a:solidFill>
                  <a:schemeClr val="tx1"/>
                </a:solidFill>
                <a:latin typeface="Calibri" panose="020F0502020204030204" pitchFamily="34" charset="0"/>
              </a:rPr>
              <a:t>Le </a:t>
            </a:r>
            <a:r>
              <a:rPr lang="it-IT" sz="1900" i="1" dirty="0">
                <a:solidFill>
                  <a:schemeClr val="tx1"/>
                </a:solidFill>
                <a:latin typeface="Calibri" panose="020F0502020204030204" pitchFamily="34" charset="0"/>
              </a:rPr>
              <a:t>Metamorfosi </a:t>
            </a:r>
            <a:r>
              <a:rPr lang="it-IT" sz="1900" dirty="0">
                <a:solidFill>
                  <a:schemeClr val="tx1"/>
                </a:solidFill>
                <a:latin typeface="Calibri" panose="020F0502020204030204" pitchFamily="34" charset="0"/>
              </a:rPr>
              <a:t>di Ovidio</a:t>
            </a:r>
          </a:p>
          <a:p>
            <a:endParaRPr lang="it-IT" dirty="0">
              <a:solidFill>
                <a:schemeClr val="tx1"/>
              </a:solidFill>
              <a:latin typeface="Calibri" panose="020F0502020204030204" pitchFamily="34" charset="0"/>
            </a:endParaRPr>
          </a:p>
        </p:txBody>
      </p:sp>
      <p:pic>
        <p:nvPicPr>
          <p:cNvPr id="5" name="Immagine 4" descr="isultati immagini per ercole handel"/>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82874" y="243255"/>
            <a:ext cx="2429100" cy="2903855"/>
          </a:xfrm>
          <a:prstGeom prst="rect">
            <a:avLst/>
          </a:prstGeom>
          <a:noFill/>
          <a:ln>
            <a:solidFill>
              <a:schemeClr val="bg1">
                <a:lumMod val="50000"/>
              </a:schemeClr>
            </a:solidFill>
          </a:ln>
        </p:spPr>
      </p:pic>
      <p:sp>
        <p:nvSpPr>
          <p:cNvPr id="6" name="Rettangolo 5"/>
          <p:cNvSpPr/>
          <p:nvPr/>
        </p:nvSpPr>
        <p:spPr>
          <a:xfrm>
            <a:off x="2662846" y="2657963"/>
            <a:ext cx="5320100" cy="2400657"/>
          </a:xfrm>
          <a:prstGeom prst="rect">
            <a:avLst/>
          </a:prstGeom>
        </p:spPr>
        <p:txBody>
          <a:bodyPr wrap="square">
            <a:spAutoFit/>
          </a:bodyPr>
          <a:lstStyle/>
          <a:p>
            <a:pPr algn="ctr"/>
            <a:r>
              <a:rPr lang="it-IT" sz="3600" b="1" dirty="0" err="1" smtClean="0">
                <a:solidFill>
                  <a:srgbClr val="800000"/>
                </a:solidFill>
                <a:effectLst>
                  <a:outerShdw blurRad="38100" dist="38100" dir="2700000" algn="tl">
                    <a:srgbClr val="000000">
                      <a:alpha val="43137"/>
                    </a:srgbClr>
                  </a:outerShdw>
                </a:effectLst>
              </a:rPr>
              <a:t>Dèjanire</a:t>
            </a:r>
            <a:r>
              <a:rPr lang="it-IT" sz="3600" b="1" dirty="0" smtClean="0">
                <a:solidFill>
                  <a:srgbClr val="800000"/>
                </a:solidFill>
              </a:rPr>
              <a:t> </a:t>
            </a:r>
            <a:endParaRPr lang="it-IT" sz="3600" b="1" dirty="0">
              <a:solidFill>
                <a:srgbClr val="800000"/>
              </a:solidFill>
            </a:endParaRPr>
          </a:p>
          <a:p>
            <a:pPr algn="ctr"/>
            <a:endParaRPr lang="it-IT" dirty="0" smtClean="0">
              <a:latin typeface="+mj-lt"/>
            </a:endParaRPr>
          </a:p>
          <a:p>
            <a:pPr marL="285750" indent="-285750">
              <a:buFont typeface="Arial"/>
              <a:buChar char="•"/>
            </a:pPr>
            <a:r>
              <a:rPr lang="it-IT" sz="2000" dirty="0" smtClean="0">
                <a:latin typeface="Calibri" panose="020F0502020204030204" pitchFamily="34" charset="0"/>
              </a:rPr>
              <a:t>Opera </a:t>
            </a:r>
            <a:r>
              <a:rPr lang="it-IT" sz="2000" dirty="0">
                <a:latin typeface="Calibri" panose="020F0502020204030204" pitchFamily="34" charset="0"/>
              </a:rPr>
              <a:t>in 4 atti composta nel </a:t>
            </a:r>
            <a:r>
              <a:rPr lang="it-IT" sz="2000" dirty="0" smtClean="0">
                <a:latin typeface="Calibri" panose="020F0502020204030204" pitchFamily="34" charset="0"/>
              </a:rPr>
              <a:t>1898</a:t>
            </a:r>
          </a:p>
          <a:p>
            <a:pPr marL="285750" indent="-285750">
              <a:buFont typeface="Arial"/>
              <a:buChar char="•"/>
            </a:pPr>
            <a:r>
              <a:rPr lang="it-IT" sz="2000" dirty="0">
                <a:latin typeface="Calibri" panose="020F0502020204030204" pitchFamily="34" charset="0"/>
              </a:rPr>
              <a:t>Libretto di Louis </a:t>
            </a:r>
            <a:r>
              <a:rPr lang="it-IT" sz="2000" dirty="0" err="1">
                <a:latin typeface="Calibri" panose="020F0502020204030204" pitchFamily="34" charset="0"/>
              </a:rPr>
              <a:t>Gallet</a:t>
            </a:r>
            <a:r>
              <a:rPr lang="it-IT" sz="2000" dirty="0">
                <a:latin typeface="Calibri" panose="020F0502020204030204" pitchFamily="34" charset="0"/>
              </a:rPr>
              <a:t> </a:t>
            </a:r>
          </a:p>
          <a:p>
            <a:pPr marL="285750" indent="-285750">
              <a:buFont typeface="Arial"/>
              <a:buChar char="•"/>
            </a:pPr>
            <a:r>
              <a:rPr lang="it-IT" sz="2000" dirty="0" smtClean="0">
                <a:latin typeface="Calibri" panose="020F0502020204030204" pitchFamily="34" charset="0"/>
              </a:rPr>
              <a:t>Basata </a:t>
            </a:r>
            <a:r>
              <a:rPr lang="it-IT" sz="2000" dirty="0">
                <a:latin typeface="Calibri" panose="020F0502020204030204" pitchFamily="34" charset="0"/>
              </a:rPr>
              <a:t>sulle </a:t>
            </a:r>
            <a:r>
              <a:rPr lang="it-IT" sz="2000" i="1" dirty="0" err="1" smtClean="0">
                <a:solidFill>
                  <a:schemeClr val="tx2"/>
                </a:solidFill>
                <a:latin typeface="Calibri" panose="020F0502020204030204" pitchFamily="34" charset="0"/>
              </a:rPr>
              <a:t>Trachinie</a:t>
            </a:r>
            <a:r>
              <a:rPr lang="it-IT" sz="2000" dirty="0" smtClean="0">
                <a:solidFill>
                  <a:schemeClr val="tx2"/>
                </a:solidFill>
                <a:latin typeface="Calibri" panose="020F0502020204030204" pitchFamily="34" charset="0"/>
              </a:rPr>
              <a:t> </a:t>
            </a:r>
            <a:r>
              <a:rPr lang="it-IT" sz="2000" dirty="0">
                <a:latin typeface="Calibri" panose="020F0502020204030204" pitchFamily="34" charset="0"/>
              </a:rPr>
              <a:t>di Sofocle </a:t>
            </a:r>
          </a:p>
          <a:p>
            <a:r>
              <a:rPr lang="it-IT" dirty="0">
                <a:latin typeface="+mj-lt"/>
              </a:rPr>
              <a:t> </a:t>
            </a:r>
          </a:p>
          <a:p>
            <a:r>
              <a:rPr lang="it-IT" dirty="0"/>
              <a:t> </a:t>
            </a:r>
          </a:p>
        </p:txBody>
      </p:sp>
      <p:pic>
        <p:nvPicPr>
          <p:cNvPr id="7" name="Immagine 6" descr="isultati immagini per déjanire saint saens"/>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57200" y="3145027"/>
            <a:ext cx="2205646" cy="3446842"/>
          </a:xfrm>
          <a:prstGeom prst="rect">
            <a:avLst/>
          </a:prstGeom>
          <a:noFill/>
          <a:ln>
            <a:solidFill>
              <a:schemeClr val="bg1">
                <a:lumMod val="50000"/>
              </a:schemeClr>
            </a:solidFill>
          </a:ln>
        </p:spPr>
      </p:pic>
      <p:pic>
        <p:nvPicPr>
          <p:cNvPr id="8" name="Immagine 7" descr="ttps://upload.wikimedia.org/wikipedia/commons/4/47/Primera_representacion_Dejanire_Arenas_de_Beziers.jpg"/>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68492" y="4544232"/>
            <a:ext cx="4043482" cy="2047637"/>
          </a:xfrm>
          <a:prstGeom prst="rect">
            <a:avLst/>
          </a:prstGeom>
          <a:noFill/>
          <a:ln>
            <a:solidFill>
              <a:schemeClr val="bg1">
                <a:lumMod val="50000"/>
              </a:schemeClr>
            </a:solidFill>
          </a:ln>
        </p:spPr>
      </p:pic>
      <p:pic>
        <p:nvPicPr>
          <p:cNvPr id="9" name="G.F.Händel Overture to Eracle Lovro von Matac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322896" y="299076"/>
            <a:ext cx="721346" cy="721346"/>
          </a:xfrm>
          <a:prstGeom prst="rect">
            <a:avLst/>
          </a:prstGeom>
        </p:spPr>
      </p:pic>
      <p:pic>
        <p:nvPicPr>
          <p:cNvPr id="10" name="Dejanire (Parte 1 de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2793660" y="5317560"/>
            <a:ext cx="720527" cy="720527"/>
          </a:xfrm>
          <a:prstGeom prst="rect">
            <a:avLst/>
          </a:prstGeom>
        </p:spPr>
      </p:pic>
      <p:sp>
        <p:nvSpPr>
          <p:cNvPr id="4" name="CasellaDiTesto 3"/>
          <p:cNvSpPr txBox="1"/>
          <p:nvPr/>
        </p:nvSpPr>
        <p:spPr>
          <a:xfrm>
            <a:off x="733478" y="6224467"/>
            <a:ext cx="1653090" cy="246221"/>
          </a:xfrm>
          <a:prstGeom prst="rect">
            <a:avLst/>
          </a:prstGeom>
          <a:noFill/>
        </p:spPr>
        <p:txBody>
          <a:bodyPr wrap="square" rtlCol="0">
            <a:spAutoFit/>
          </a:bodyPr>
          <a:lstStyle/>
          <a:p>
            <a:r>
              <a:rPr lang="it-IT" sz="1000" dirty="0" err="1" smtClean="0">
                <a:solidFill>
                  <a:schemeClr val="bg1"/>
                </a:solidFill>
              </a:rPr>
              <a:t>Camille</a:t>
            </a:r>
            <a:r>
              <a:rPr lang="it-IT" sz="1000" dirty="0" smtClean="0">
                <a:solidFill>
                  <a:schemeClr val="bg1"/>
                </a:solidFill>
              </a:rPr>
              <a:t> Saint </a:t>
            </a:r>
            <a:r>
              <a:rPr lang="it-IT" sz="1000" dirty="0" err="1" smtClean="0">
                <a:solidFill>
                  <a:schemeClr val="bg1"/>
                </a:solidFill>
              </a:rPr>
              <a:t>Saens</a:t>
            </a:r>
            <a:endParaRPr lang="it-IT" sz="1000" dirty="0">
              <a:solidFill>
                <a:schemeClr val="bg1"/>
              </a:solidFill>
            </a:endParaRPr>
          </a:p>
        </p:txBody>
      </p:sp>
      <p:sp>
        <p:nvSpPr>
          <p:cNvPr id="11" name="Rettangolo 10"/>
          <p:cNvSpPr/>
          <p:nvPr/>
        </p:nvSpPr>
        <p:spPr>
          <a:xfrm>
            <a:off x="6496175" y="2835983"/>
            <a:ext cx="2415799" cy="246221"/>
          </a:xfrm>
          <a:prstGeom prst="rect">
            <a:avLst/>
          </a:prstGeom>
        </p:spPr>
        <p:txBody>
          <a:bodyPr wrap="square">
            <a:spAutoFit/>
          </a:bodyPr>
          <a:lstStyle/>
          <a:p>
            <a:r>
              <a:rPr lang="it-IT" sz="1000" dirty="0" smtClean="0">
                <a:solidFill>
                  <a:schemeClr val="bg1"/>
                </a:solidFill>
              </a:rPr>
              <a:t>Ritratto di </a:t>
            </a:r>
            <a:r>
              <a:rPr lang="it-IT" sz="1000" dirty="0" err="1" smtClean="0">
                <a:solidFill>
                  <a:schemeClr val="bg1"/>
                </a:solidFill>
              </a:rPr>
              <a:t>Händel</a:t>
            </a:r>
            <a:r>
              <a:rPr lang="it-IT" sz="1000" dirty="0" smtClean="0">
                <a:solidFill>
                  <a:schemeClr val="bg1"/>
                </a:solidFill>
              </a:rPr>
              <a:t>, </a:t>
            </a:r>
            <a:r>
              <a:rPr lang="it-IT" sz="1000" dirty="0" err="1" smtClean="0">
                <a:solidFill>
                  <a:schemeClr val="bg1"/>
                </a:solidFill>
              </a:rPr>
              <a:t>Balthasar</a:t>
            </a:r>
            <a:r>
              <a:rPr lang="it-IT" sz="1000" dirty="0" smtClean="0">
                <a:solidFill>
                  <a:schemeClr val="bg1"/>
                </a:solidFill>
              </a:rPr>
              <a:t> </a:t>
            </a:r>
            <a:r>
              <a:rPr lang="it-IT" sz="1000" dirty="0" err="1">
                <a:solidFill>
                  <a:schemeClr val="bg1"/>
                </a:solidFill>
              </a:rPr>
              <a:t>Denner</a:t>
            </a:r>
            <a:endParaRPr lang="it-IT" sz="1000" dirty="0">
              <a:solidFill>
                <a:schemeClr val="bg1"/>
              </a:solidFill>
            </a:endParaRPr>
          </a:p>
        </p:txBody>
      </p:sp>
      <p:sp>
        <p:nvSpPr>
          <p:cNvPr id="12" name="Rettangolo 11"/>
          <p:cNvSpPr/>
          <p:nvPr/>
        </p:nvSpPr>
        <p:spPr>
          <a:xfrm>
            <a:off x="4964028" y="6588022"/>
            <a:ext cx="4572000" cy="246221"/>
          </a:xfrm>
          <a:prstGeom prst="rect">
            <a:avLst/>
          </a:prstGeom>
        </p:spPr>
        <p:txBody>
          <a:bodyPr>
            <a:spAutoFit/>
          </a:bodyPr>
          <a:lstStyle/>
          <a:p>
            <a:r>
              <a:rPr lang="it-IT" sz="1000" dirty="0">
                <a:latin typeface="Calibri" panose="020F0502020204030204" pitchFamily="34" charset="0"/>
              </a:rPr>
              <a:t>First </a:t>
            </a:r>
            <a:r>
              <a:rPr lang="it-IT" sz="1000" dirty="0" err="1">
                <a:latin typeface="Calibri" panose="020F0502020204030204" pitchFamily="34" charset="0"/>
              </a:rPr>
              <a:t>representation</a:t>
            </a:r>
            <a:r>
              <a:rPr lang="it-IT" sz="1000" dirty="0">
                <a:latin typeface="Calibri" panose="020F0502020204030204" pitchFamily="34" charset="0"/>
              </a:rPr>
              <a:t> of the play </a:t>
            </a:r>
            <a:r>
              <a:rPr lang="it-IT" sz="1000" i="1" dirty="0" err="1">
                <a:latin typeface="Calibri" panose="020F0502020204030204" pitchFamily="34" charset="0"/>
              </a:rPr>
              <a:t>Déjanire</a:t>
            </a:r>
            <a:r>
              <a:rPr lang="it-IT" sz="1000" dirty="0">
                <a:latin typeface="Calibri" panose="020F0502020204030204" pitchFamily="34" charset="0"/>
              </a:rPr>
              <a:t> in the arena of </a:t>
            </a:r>
            <a:r>
              <a:rPr lang="it-IT" sz="1000" u="sng" dirty="0">
                <a:latin typeface="Calibri" panose="020F0502020204030204" pitchFamily="34" charset="0"/>
                <a:hlinkClick r:id="rId10" tooltip="Béziers"/>
              </a:rPr>
              <a:t>Béziers</a:t>
            </a:r>
            <a:r>
              <a:rPr lang="it-IT" sz="1000" dirty="0">
                <a:latin typeface="Calibri" panose="020F0502020204030204" pitchFamily="34" charset="0"/>
              </a:rPr>
              <a:t> (1898)</a:t>
            </a:r>
          </a:p>
        </p:txBody>
      </p:sp>
    </p:spTree>
    <p:extLst>
      <p:ext uri="{BB962C8B-B14F-4D97-AF65-F5344CB8AC3E}">
        <p14:creationId xmlns:p14="http://schemas.microsoft.com/office/powerpoint/2010/main" val="755776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3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014"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694266" y="275878"/>
            <a:ext cx="7755467" cy="1024466"/>
          </a:xfrm>
        </p:spPr>
        <p:txBody>
          <a:bodyPr>
            <a:normAutofit fontScale="92500" lnSpcReduction="20000"/>
          </a:bodyPr>
          <a:lstStyle/>
          <a:p>
            <a:pPr marL="0" indent="0" algn="ctr">
              <a:buNone/>
            </a:pPr>
            <a:r>
              <a:rPr lang="it-IT" sz="4000" b="1" dirty="0" smtClean="0">
                <a:solidFill>
                  <a:srgbClr val="AC0000"/>
                </a:solidFill>
              </a:rPr>
              <a:t>Le </a:t>
            </a:r>
            <a:r>
              <a:rPr lang="it-IT" sz="4000" b="1" dirty="0" err="1" smtClean="0">
                <a:solidFill>
                  <a:srgbClr val="AC0000"/>
                </a:solidFill>
              </a:rPr>
              <a:t>Trachinie</a:t>
            </a:r>
            <a:endParaRPr lang="it-IT" sz="4000" b="1" dirty="0" smtClean="0">
              <a:solidFill>
                <a:srgbClr val="AC0000"/>
              </a:solidFill>
            </a:endParaRPr>
          </a:p>
          <a:p>
            <a:pPr marL="0" indent="0" algn="ctr">
              <a:buNone/>
            </a:pPr>
            <a:r>
              <a:rPr lang="it-IT" sz="2800" b="1" dirty="0">
                <a:solidFill>
                  <a:srgbClr val="C00000"/>
                </a:solidFill>
              </a:rPr>
              <a:t>n</a:t>
            </a:r>
            <a:r>
              <a:rPr lang="it-IT" sz="2800" b="1" dirty="0" smtClean="0">
                <a:solidFill>
                  <a:srgbClr val="C00000"/>
                </a:solidFill>
              </a:rPr>
              <a:t>ell’analisi di Giovanni </a:t>
            </a:r>
            <a:r>
              <a:rPr lang="it-IT" sz="2800" b="1" dirty="0">
                <a:solidFill>
                  <a:srgbClr val="C00000"/>
                </a:solidFill>
              </a:rPr>
              <a:t>Di Maria</a:t>
            </a:r>
            <a:endParaRPr lang="it-IT" sz="2800" b="1" dirty="0">
              <a:solidFill>
                <a:srgbClr val="C00000"/>
              </a:solidFill>
              <a:effectLst/>
            </a:endParaRPr>
          </a:p>
        </p:txBody>
      </p:sp>
      <p:sp>
        <p:nvSpPr>
          <p:cNvPr id="5" name="Rettangolo 4"/>
          <p:cNvSpPr/>
          <p:nvPr/>
        </p:nvSpPr>
        <p:spPr>
          <a:xfrm>
            <a:off x="508000" y="1450628"/>
            <a:ext cx="8356600" cy="4031873"/>
          </a:xfrm>
          <a:prstGeom prst="rect">
            <a:avLst/>
          </a:prstGeom>
        </p:spPr>
        <p:txBody>
          <a:bodyPr wrap="square">
            <a:spAutoFit/>
          </a:bodyPr>
          <a:lstStyle/>
          <a:p>
            <a:pPr lvl="0" algn="just">
              <a:spcBef>
                <a:spcPct val="20000"/>
              </a:spcBef>
            </a:pPr>
            <a:r>
              <a:rPr lang="it-IT" sz="2000" b="1" i="1" dirty="0" smtClean="0">
                <a:latin typeface="Calibri" panose="020F0502020204030204" pitchFamily="34" charset="0"/>
              </a:rPr>
              <a:t>L’amore </a:t>
            </a:r>
            <a:r>
              <a:rPr lang="it-IT" sz="2000" b="1" i="1" dirty="0">
                <a:latin typeface="Calibri" panose="020F0502020204030204" pitchFamily="34" charset="0"/>
              </a:rPr>
              <a:t>che </a:t>
            </a:r>
            <a:r>
              <a:rPr lang="it-IT" sz="2000" b="1" i="1" dirty="0" smtClean="0">
                <a:latin typeface="Calibri" panose="020F0502020204030204" pitchFamily="34" charset="0"/>
              </a:rPr>
              <a:t>uccide </a:t>
            </a:r>
            <a:r>
              <a:rPr lang="it-IT" sz="2000" i="1" dirty="0" smtClean="0">
                <a:latin typeface="Calibri" panose="020F0502020204030204" pitchFamily="34" charset="0"/>
                <a:sym typeface="Wingdings" pitchFamily="2" charset="2"/>
              </a:rPr>
              <a:t> </a:t>
            </a:r>
            <a:r>
              <a:rPr lang="it-IT" sz="2000" b="1" dirty="0" smtClean="0">
                <a:latin typeface="Calibri" panose="020F0502020204030204" pitchFamily="34" charset="0"/>
                <a:sym typeface="Wingdings" pitchFamily="2" charset="2"/>
              </a:rPr>
              <a:t>Sofocle e il dramma borghese</a:t>
            </a:r>
            <a:endParaRPr lang="it-IT" sz="2000" b="1" dirty="0" smtClean="0">
              <a:latin typeface="Calibri" panose="020F0502020204030204" pitchFamily="34" charset="0"/>
            </a:endParaRPr>
          </a:p>
          <a:p>
            <a:pPr marL="342900" lvl="0" indent="-342900" algn="just">
              <a:spcBef>
                <a:spcPct val="20000"/>
              </a:spcBef>
              <a:buFont typeface="Arial" pitchFamily="34" charset="0"/>
              <a:buChar char="•"/>
            </a:pPr>
            <a:r>
              <a:rPr lang="it-IT" sz="2000" dirty="0">
                <a:latin typeface="Calibri" panose="020F0502020204030204" pitchFamily="34" charset="0"/>
              </a:rPr>
              <a:t>M</a:t>
            </a:r>
            <a:r>
              <a:rPr lang="it-IT" sz="2000" dirty="0" smtClean="0">
                <a:latin typeface="Calibri" panose="020F0502020204030204" pitchFamily="34" charset="0"/>
              </a:rPr>
              <a:t>atrimonio descritto da Sofocle come un vero dramma borghese</a:t>
            </a:r>
          </a:p>
          <a:p>
            <a:pPr marL="342900" lvl="0" indent="-342900" algn="just">
              <a:spcBef>
                <a:spcPct val="20000"/>
              </a:spcBef>
              <a:buFont typeface="Arial" pitchFamily="34" charset="0"/>
              <a:buChar char="•"/>
            </a:pPr>
            <a:r>
              <a:rPr lang="it-IT" sz="2000" dirty="0">
                <a:latin typeface="Calibri" panose="020F0502020204030204" pitchFamily="34" charset="0"/>
              </a:rPr>
              <a:t>L</a:t>
            </a:r>
            <a:r>
              <a:rPr lang="it-IT" sz="2000" dirty="0" smtClean="0">
                <a:latin typeface="Calibri" panose="020F0502020204030204" pitchFamily="34" charset="0"/>
              </a:rPr>
              <a:t>uogo di asimmetrie tra uomo e donna</a:t>
            </a:r>
          </a:p>
          <a:p>
            <a:pPr marL="342900" lvl="0" indent="-342900" algn="just">
              <a:spcBef>
                <a:spcPct val="20000"/>
              </a:spcBef>
              <a:buFont typeface="Arial" pitchFamily="34" charset="0"/>
              <a:buChar char="•"/>
            </a:pPr>
            <a:r>
              <a:rPr lang="it-IT" sz="2000" dirty="0" smtClean="0">
                <a:latin typeface="Calibri" panose="020F0502020204030204" pitchFamily="34" charset="0"/>
              </a:rPr>
              <a:t>Deianira , moglie ideale, perfetta e stucchevole</a:t>
            </a:r>
          </a:p>
          <a:p>
            <a:pPr marL="342900" lvl="0" indent="-342900" algn="just">
              <a:spcBef>
                <a:spcPct val="20000"/>
              </a:spcBef>
              <a:buFont typeface="Arial" pitchFamily="34" charset="0"/>
              <a:buChar char="•"/>
            </a:pPr>
            <a:r>
              <a:rPr lang="it-IT" sz="2000" dirty="0" smtClean="0">
                <a:latin typeface="Calibri" panose="020F0502020204030204" pitchFamily="34" charset="0"/>
              </a:rPr>
              <a:t>rassegnata pesantezza di </a:t>
            </a:r>
            <a:r>
              <a:rPr lang="it-IT" sz="2000" dirty="0">
                <a:latin typeface="Calibri" panose="020F0502020204030204" pitchFamily="34" charset="0"/>
              </a:rPr>
              <a:t>Deianira</a:t>
            </a:r>
            <a:endParaRPr lang="it-IT" sz="2000" dirty="0" smtClean="0">
              <a:latin typeface="Calibri" panose="020F0502020204030204" pitchFamily="34" charset="0"/>
            </a:endParaRPr>
          </a:p>
          <a:p>
            <a:pPr marL="342900" lvl="0" indent="-342900" algn="just">
              <a:spcBef>
                <a:spcPct val="20000"/>
              </a:spcBef>
              <a:buFont typeface="Arial" pitchFamily="34" charset="0"/>
              <a:buChar char="•"/>
            </a:pPr>
            <a:r>
              <a:rPr lang="it-IT" sz="2000" dirty="0" smtClean="0">
                <a:latin typeface="Calibri" panose="020F0502020204030204" pitchFamily="34" charset="0"/>
              </a:rPr>
              <a:t>Eracle egocentrico, infedele e autoritario: uomo comune borghese che di professione fa l’eroe</a:t>
            </a:r>
          </a:p>
          <a:p>
            <a:pPr marL="342900" lvl="0" indent="-342900" algn="just">
              <a:spcBef>
                <a:spcPct val="20000"/>
              </a:spcBef>
              <a:buFont typeface="Arial" pitchFamily="34" charset="0"/>
              <a:buChar char="•"/>
            </a:pPr>
            <a:r>
              <a:rPr lang="it-IT" sz="2000" dirty="0" smtClean="0">
                <a:latin typeface="Calibri" panose="020F0502020204030204" pitchFamily="34" charset="0"/>
              </a:rPr>
              <a:t>Iole, l’amante, </a:t>
            </a:r>
            <a:r>
              <a:rPr lang="it-IT" sz="2000" dirty="0">
                <a:latin typeface="Calibri" panose="020F0502020204030204" pitchFamily="34" charset="0"/>
              </a:rPr>
              <a:t>non </a:t>
            </a:r>
            <a:r>
              <a:rPr lang="it-IT" sz="2000" dirty="0" smtClean="0">
                <a:latin typeface="Calibri" panose="020F0502020204030204" pitchFamily="34" charset="0"/>
              </a:rPr>
              <a:t>dice </a:t>
            </a:r>
            <a:r>
              <a:rPr lang="it-IT" sz="2000" dirty="0">
                <a:latin typeface="Calibri" panose="020F0502020204030204" pitchFamily="34" charset="0"/>
              </a:rPr>
              <a:t>una sola battuta</a:t>
            </a:r>
            <a:r>
              <a:rPr lang="it-IT" sz="2000" dirty="0" smtClean="0">
                <a:latin typeface="Calibri" panose="020F0502020204030204" pitchFamily="34" charset="0"/>
              </a:rPr>
              <a:t>;</a:t>
            </a:r>
          </a:p>
          <a:p>
            <a:pPr lvl="0" algn="just">
              <a:spcBef>
                <a:spcPct val="20000"/>
              </a:spcBef>
            </a:pPr>
            <a:r>
              <a:rPr lang="it-IT" sz="2000" dirty="0" smtClean="0">
                <a:latin typeface="Calibri" panose="020F0502020204030204" pitchFamily="34" charset="0"/>
              </a:rPr>
              <a:t>     è solo bella</a:t>
            </a:r>
          </a:p>
          <a:p>
            <a:pPr marL="342900" lvl="0" indent="-342900" algn="just">
              <a:spcBef>
                <a:spcPct val="20000"/>
              </a:spcBef>
              <a:buFont typeface="Arial" pitchFamily="34" charset="0"/>
              <a:buChar char="•"/>
            </a:pPr>
            <a:r>
              <a:rPr lang="it-IT" sz="2000" dirty="0">
                <a:latin typeface="Calibri" panose="020F0502020204030204" pitchFamily="34" charset="0"/>
              </a:rPr>
              <a:t>S</a:t>
            </a:r>
            <a:r>
              <a:rPr lang="it-IT" sz="2000" dirty="0" smtClean="0">
                <a:latin typeface="Calibri" panose="020F0502020204030204" pitchFamily="34" charset="0"/>
              </a:rPr>
              <a:t>essualità di Deianira, freudianamente</a:t>
            </a:r>
          </a:p>
          <a:p>
            <a:pPr lvl="0" algn="just">
              <a:spcBef>
                <a:spcPct val="20000"/>
              </a:spcBef>
            </a:pPr>
            <a:r>
              <a:rPr lang="it-IT" sz="2000" dirty="0">
                <a:latin typeface="Calibri" panose="020F0502020204030204" pitchFamily="34" charset="0"/>
              </a:rPr>
              <a:t> </a:t>
            </a:r>
            <a:r>
              <a:rPr lang="it-IT" sz="2000" dirty="0" smtClean="0">
                <a:latin typeface="Calibri" panose="020F0502020204030204" pitchFamily="34" charset="0"/>
              </a:rPr>
              <a:t>    vissuta in modo isterico.</a:t>
            </a:r>
            <a:endParaRPr lang="it-IT" sz="2000" dirty="0">
              <a:latin typeface="Calibri" panose="020F0502020204030204" pitchFamily="34" charset="0"/>
            </a:endParaRP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37723" y="4039738"/>
            <a:ext cx="3536633" cy="26175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5910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61987" y="178816"/>
            <a:ext cx="1993698" cy="1663631"/>
          </a:xfrm>
          <a:prstGeom prst="rect">
            <a:avLst/>
          </a:prstGeom>
          <a:ln>
            <a:solidFill>
              <a:schemeClr val="tx1"/>
            </a:solidFill>
          </a:ln>
        </p:spPr>
      </p:pic>
      <p:sp>
        <p:nvSpPr>
          <p:cNvPr id="2" name="Titolo 1"/>
          <p:cNvSpPr>
            <a:spLocks noGrp="1"/>
          </p:cNvSpPr>
          <p:nvPr>
            <p:ph type="title"/>
          </p:nvPr>
        </p:nvSpPr>
        <p:spPr>
          <a:xfrm>
            <a:off x="123296" y="95537"/>
            <a:ext cx="3466500" cy="897020"/>
          </a:xfrm>
          <a:ln>
            <a:solidFill>
              <a:schemeClr val="bg1">
                <a:lumMod val="50000"/>
              </a:schemeClr>
            </a:solidFill>
          </a:ln>
        </p:spPr>
        <p:txBody>
          <a:bodyPr anchor="ctr">
            <a:noAutofit/>
          </a:bodyPr>
          <a:lstStyle/>
          <a:p>
            <a:r>
              <a:rPr lang="it-IT" sz="3200" b="1" dirty="0" smtClean="0">
                <a:solidFill>
                  <a:srgbClr val="C00000"/>
                </a:solidFill>
                <a:latin typeface="AR BLANCA" panose="02000000000000000000" pitchFamily="2" charset="0"/>
              </a:rPr>
              <a:t>AFFABULAZIONE </a:t>
            </a:r>
            <a:endParaRPr lang="it-IT" sz="3200" b="1" dirty="0">
              <a:solidFill>
                <a:srgbClr val="C00000"/>
              </a:solidFill>
              <a:latin typeface="AR BLANCA" panose="02000000000000000000" pitchFamily="2" charset="0"/>
            </a:endParaRPr>
          </a:p>
        </p:txBody>
      </p:sp>
      <p:sp>
        <p:nvSpPr>
          <p:cNvPr id="3" name="Segnaposto contenuto 2"/>
          <p:cNvSpPr>
            <a:spLocks noGrp="1"/>
          </p:cNvSpPr>
          <p:nvPr>
            <p:ph idx="1"/>
          </p:nvPr>
        </p:nvSpPr>
        <p:spPr>
          <a:xfrm>
            <a:off x="123297" y="1093395"/>
            <a:ext cx="3466499" cy="4420301"/>
          </a:xfrm>
          <a:ln>
            <a:solidFill>
              <a:schemeClr val="bg1">
                <a:lumMod val="50000"/>
              </a:schemeClr>
            </a:solidFill>
          </a:ln>
        </p:spPr>
        <p:txBody>
          <a:bodyPr>
            <a:noAutofit/>
          </a:bodyPr>
          <a:lstStyle/>
          <a:p>
            <a:pPr algn="just"/>
            <a:r>
              <a:rPr lang="it-IT" sz="1600" dirty="0">
                <a:solidFill>
                  <a:schemeClr val="tx1"/>
                </a:solidFill>
                <a:latin typeface="Calibri" panose="020F0502020204030204" pitchFamily="34" charset="0"/>
              </a:rPr>
              <a:t>Tragedia di 8 episodi (con prologo ed epilogo) </a:t>
            </a:r>
            <a:endParaRPr lang="it-IT" sz="1600" dirty="0" smtClean="0">
              <a:solidFill>
                <a:schemeClr val="tx1"/>
              </a:solidFill>
              <a:latin typeface="Calibri" panose="020F0502020204030204" pitchFamily="34" charset="0"/>
            </a:endParaRPr>
          </a:p>
          <a:p>
            <a:pPr algn="just"/>
            <a:r>
              <a:rPr lang="it-IT" sz="1600" dirty="0">
                <a:solidFill>
                  <a:schemeClr val="tx1"/>
                </a:solidFill>
                <a:latin typeface="Calibri" panose="020F0502020204030204" pitchFamily="34" charset="0"/>
              </a:rPr>
              <a:t>C</a:t>
            </a:r>
            <a:r>
              <a:rPr lang="it-IT" sz="1600" dirty="0" smtClean="0">
                <a:solidFill>
                  <a:schemeClr val="tx1"/>
                </a:solidFill>
                <a:latin typeface="Calibri" panose="020F0502020204030204" pitchFamily="34" charset="0"/>
              </a:rPr>
              <a:t>omposta </a:t>
            </a:r>
            <a:r>
              <a:rPr lang="it-IT" sz="1600" dirty="0">
                <a:solidFill>
                  <a:schemeClr val="tx1"/>
                </a:solidFill>
                <a:latin typeface="Calibri" panose="020F0502020204030204" pitchFamily="34" charset="0"/>
              </a:rPr>
              <a:t>nel 1966 </a:t>
            </a:r>
          </a:p>
          <a:p>
            <a:pPr algn="just"/>
            <a:r>
              <a:rPr lang="it-IT" sz="1600" dirty="0">
                <a:solidFill>
                  <a:schemeClr val="tx1"/>
                </a:solidFill>
                <a:latin typeface="Calibri" panose="020F0502020204030204" pitchFamily="34" charset="0"/>
              </a:rPr>
              <a:t>P</a:t>
            </a:r>
            <a:r>
              <a:rPr lang="it-IT" sz="1600" dirty="0" smtClean="0">
                <a:solidFill>
                  <a:schemeClr val="tx1"/>
                </a:solidFill>
                <a:latin typeface="Calibri" panose="020F0502020204030204" pitchFamily="34" charset="0"/>
              </a:rPr>
              <a:t>ubblicata in </a:t>
            </a:r>
            <a:r>
              <a:rPr lang="it-IT" sz="1600" dirty="0">
                <a:solidFill>
                  <a:schemeClr val="tx1"/>
                </a:solidFill>
                <a:latin typeface="Calibri" panose="020F0502020204030204" pitchFamily="34" charset="0"/>
              </a:rPr>
              <a:t>un’edizione postuma nel volume «</a:t>
            </a:r>
            <a:r>
              <a:rPr lang="it-IT" sz="1600" dirty="0" smtClean="0">
                <a:solidFill>
                  <a:schemeClr val="tx1"/>
                </a:solidFill>
                <a:latin typeface="Calibri" panose="020F0502020204030204" pitchFamily="34" charset="0"/>
              </a:rPr>
              <a:t>Affabulazione» </a:t>
            </a:r>
            <a:r>
              <a:rPr lang="it-IT" sz="1600" dirty="0">
                <a:solidFill>
                  <a:schemeClr val="tx1"/>
                </a:solidFill>
                <a:latin typeface="Calibri" panose="020F0502020204030204" pitchFamily="34" charset="0"/>
              </a:rPr>
              <a:t>(1977)</a:t>
            </a:r>
          </a:p>
          <a:p>
            <a:pPr algn="just"/>
            <a:r>
              <a:rPr lang="it-IT" sz="1600" dirty="0">
                <a:solidFill>
                  <a:schemeClr val="tx1"/>
                </a:solidFill>
                <a:latin typeface="Calibri" panose="020F0502020204030204" pitchFamily="34" charset="0"/>
              </a:rPr>
              <a:t>T</a:t>
            </a:r>
            <a:r>
              <a:rPr lang="it-IT" sz="1600" dirty="0" smtClean="0">
                <a:solidFill>
                  <a:schemeClr val="tx1"/>
                </a:solidFill>
                <a:latin typeface="Calibri" panose="020F0502020204030204" pitchFamily="34" charset="0"/>
              </a:rPr>
              <a:t>esto messo </a:t>
            </a:r>
            <a:r>
              <a:rPr lang="it-IT" sz="1600" dirty="0">
                <a:solidFill>
                  <a:schemeClr val="tx1"/>
                </a:solidFill>
                <a:latin typeface="Calibri" panose="020F0502020204030204" pitchFamily="34" charset="0"/>
              </a:rPr>
              <a:t>per la prima volta in scena nel 1975 al Cabaret Voltaire di Torino, con la regia di Beppe </a:t>
            </a:r>
            <a:r>
              <a:rPr lang="it-IT" sz="1600" dirty="0" err="1">
                <a:solidFill>
                  <a:schemeClr val="tx1"/>
                </a:solidFill>
                <a:latin typeface="Calibri" panose="020F0502020204030204" pitchFamily="34" charset="0"/>
              </a:rPr>
              <a:t>Navello</a:t>
            </a:r>
            <a:endParaRPr lang="it-IT" sz="1600" dirty="0">
              <a:solidFill>
                <a:schemeClr val="tx1"/>
              </a:solidFill>
              <a:latin typeface="Calibri" panose="020F0502020204030204" pitchFamily="34" charset="0"/>
            </a:endParaRPr>
          </a:p>
          <a:p>
            <a:pPr algn="just"/>
            <a:r>
              <a:rPr lang="it-IT" sz="1600" dirty="0">
                <a:solidFill>
                  <a:schemeClr val="tx1"/>
                </a:solidFill>
                <a:latin typeface="Calibri" panose="020F0502020204030204" pitchFamily="34" charset="0"/>
              </a:rPr>
              <a:t>Nel 1977 Vittorio Gassman rappresentò la Tragedia, come regista e protagonista al Teatro Tenda di Roma</a:t>
            </a:r>
          </a:p>
          <a:p>
            <a:pPr algn="just"/>
            <a:r>
              <a:rPr lang="it-IT" sz="1600" dirty="0">
                <a:solidFill>
                  <a:schemeClr val="tx1"/>
                </a:solidFill>
                <a:latin typeface="Calibri" panose="020F0502020204030204" pitchFamily="34" charset="0"/>
              </a:rPr>
              <a:t>Centrale nell’opera, di forte stampo autobiografico, è il confronto/scontro tra padri e figli</a:t>
            </a:r>
          </a:p>
        </p:txBody>
      </p:sp>
      <p:sp>
        <p:nvSpPr>
          <p:cNvPr id="5" name="Segnaposto contenuto 2"/>
          <p:cNvSpPr txBox="1">
            <a:spLocks/>
          </p:cNvSpPr>
          <p:nvPr/>
        </p:nvSpPr>
        <p:spPr>
          <a:xfrm>
            <a:off x="164206" y="5691113"/>
            <a:ext cx="8815588" cy="689578"/>
          </a:xfrm>
          <a:prstGeom prst="rect">
            <a:avLst/>
          </a:prstGeom>
          <a:ln>
            <a:solidFill>
              <a:schemeClr val="bg1">
                <a:lumMod val="50000"/>
              </a:schemeClr>
            </a:solid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1500" dirty="0">
                <a:latin typeface="Calibri" panose="020F0502020204030204" pitchFamily="34" charset="0"/>
              </a:rPr>
              <a:t>Pasolini mette in scena il ribaltamento di Eracle che da invincibile eroe si riduce a uomo in agonia, un ribaltamento che si fa più intenso per la presenza del figlio al quale il padre (V episodio) si rivolge per chiedergli la morte</a:t>
            </a:r>
          </a:p>
        </p:txBody>
      </p:sp>
      <p:pic>
        <p:nvPicPr>
          <p:cNvPr id="7" name="Immagine 6"/>
          <p:cNvPicPr>
            <a:picLocks noChangeAspect="1"/>
          </p:cNvPicPr>
          <p:nvPr/>
        </p:nvPicPr>
        <p:blipFill>
          <a:blip r:embed="rId3"/>
          <a:stretch>
            <a:fillRect/>
          </a:stretch>
        </p:blipFill>
        <p:spPr>
          <a:xfrm>
            <a:off x="4326341" y="3574704"/>
            <a:ext cx="3916907" cy="1938992"/>
          </a:xfrm>
          <a:prstGeom prst="rect">
            <a:avLst/>
          </a:prstGeom>
          <a:ln>
            <a:solidFill>
              <a:schemeClr val="tx1"/>
            </a:solidFill>
          </a:ln>
        </p:spPr>
      </p:pic>
      <p:sp>
        <p:nvSpPr>
          <p:cNvPr id="13" name="Segnaposto contenuto 2"/>
          <p:cNvSpPr txBox="1">
            <a:spLocks/>
          </p:cNvSpPr>
          <p:nvPr/>
        </p:nvSpPr>
        <p:spPr>
          <a:xfrm>
            <a:off x="3727240" y="590529"/>
            <a:ext cx="3055698" cy="689578"/>
          </a:xfrm>
          <a:prstGeom prst="rect">
            <a:avLst/>
          </a:prstGeom>
          <a:ln>
            <a:solidFill>
              <a:schemeClr val="bg1">
                <a:lumMod val="50000"/>
              </a:schemeClr>
            </a:solid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800" b="1" dirty="0" smtClean="0">
                <a:latin typeface="Calibri" panose="020F0502020204030204" pitchFamily="34" charset="0"/>
              </a:rPr>
              <a:t>TEMI RIPRESI DALLE TRACHINIE:</a:t>
            </a:r>
            <a:endParaRPr lang="it-IT" sz="1800" b="1" dirty="0">
              <a:latin typeface="Calibri" panose="020F0502020204030204" pitchFamily="34" charset="0"/>
            </a:endParaRPr>
          </a:p>
        </p:txBody>
      </p:sp>
      <p:sp>
        <p:nvSpPr>
          <p:cNvPr id="14" name="Segnaposto contenuto 2"/>
          <p:cNvSpPr txBox="1">
            <a:spLocks/>
          </p:cNvSpPr>
          <p:nvPr/>
        </p:nvSpPr>
        <p:spPr>
          <a:xfrm>
            <a:off x="3727926" y="1544717"/>
            <a:ext cx="5251867" cy="301541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r>
              <a:rPr lang="it-IT" sz="1800" dirty="0" smtClean="0">
                <a:solidFill>
                  <a:schemeClr val="tx1"/>
                </a:solidFill>
                <a:latin typeface="Calibri" panose="020F0502020204030204" pitchFamily="34" charset="0"/>
              </a:rPr>
              <a:t>Tema del Ribaltamento</a:t>
            </a:r>
          </a:p>
          <a:p>
            <a:pPr algn="just"/>
            <a:r>
              <a:rPr lang="it-IT" sz="1800" dirty="0" smtClean="0">
                <a:solidFill>
                  <a:schemeClr val="tx1"/>
                </a:solidFill>
                <a:latin typeface="Calibri" panose="020F0502020204030204" pitchFamily="34" charset="0"/>
              </a:rPr>
              <a:t>Rapporto-scontro tra Padre e Figlio</a:t>
            </a:r>
          </a:p>
          <a:p>
            <a:pPr algn="just"/>
            <a:r>
              <a:rPr lang="it-IT" sz="1800" dirty="0" smtClean="0">
                <a:solidFill>
                  <a:schemeClr val="tx1"/>
                </a:solidFill>
                <a:latin typeface="Calibri" panose="020F0502020204030204" pitchFamily="34" charset="0"/>
              </a:rPr>
              <a:t>Tema della paternità e dell’innocenza/colpevolezza del figlio</a:t>
            </a:r>
          </a:p>
          <a:p>
            <a:pPr algn="just"/>
            <a:r>
              <a:rPr lang="it-IT" sz="1800" dirty="0" smtClean="0">
                <a:solidFill>
                  <a:schemeClr val="tx1"/>
                </a:solidFill>
                <a:latin typeface="Calibri" panose="020F0502020204030204" pitchFamily="34" charset="0"/>
              </a:rPr>
              <a:t>Suicidio della Madre</a:t>
            </a:r>
          </a:p>
          <a:p>
            <a:pPr algn="just"/>
            <a:r>
              <a:rPr lang="it-IT" sz="1800" dirty="0" smtClean="0">
                <a:solidFill>
                  <a:schemeClr val="tx1"/>
                </a:solidFill>
                <a:latin typeface="Calibri" panose="020F0502020204030204" pitchFamily="34" charset="0"/>
              </a:rPr>
              <a:t>Conflitto Che inizia con una Ragazza</a:t>
            </a:r>
            <a:endParaRPr lang="it-IT" sz="18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576212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694266" y="89702"/>
            <a:ext cx="7755467" cy="1024466"/>
          </a:xfrm>
        </p:spPr>
        <p:txBody>
          <a:bodyPr>
            <a:normAutofit fontScale="92500" lnSpcReduction="10000"/>
          </a:bodyPr>
          <a:lstStyle/>
          <a:p>
            <a:pPr marL="0" indent="0" algn="ctr">
              <a:buNone/>
            </a:pPr>
            <a:r>
              <a:rPr lang="it-IT" sz="4000" b="1" dirty="0" smtClean="0">
                <a:solidFill>
                  <a:srgbClr val="AC0000"/>
                </a:solidFill>
              </a:rPr>
              <a:t>Le Troiane</a:t>
            </a:r>
            <a:r>
              <a:rPr lang="it-IT" sz="3200" b="1" dirty="0">
                <a:solidFill>
                  <a:srgbClr val="AC0000"/>
                </a:solidFill>
              </a:rPr>
              <a:t> </a:t>
            </a:r>
            <a:endParaRPr lang="it-IT" sz="3200" b="1" dirty="0" smtClean="0">
              <a:solidFill>
                <a:srgbClr val="AC0000"/>
              </a:solidFill>
            </a:endParaRPr>
          </a:p>
          <a:p>
            <a:pPr marL="0" indent="0" algn="ctr">
              <a:buNone/>
            </a:pPr>
            <a:r>
              <a:rPr lang="it-IT" sz="2600" b="1" dirty="0" err="1" smtClean="0">
                <a:solidFill>
                  <a:srgbClr val="AC0000"/>
                </a:solidFill>
              </a:rPr>
              <a:t>Michalis</a:t>
            </a:r>
            <a:r>
              <a:rPr lang="it-IT" sz="2600" b="1" dirty="0" smtClean="0">
                <a:solidFill>
                  <a:srgbClr val="AC0000"/>
                </a:solidFill>
              </a:rPr>
              <a:t> </a:t>
            </a:r>
            <a:r>
              <a:rPr lang="it-IT" sz="2600" b="1" dirty="0" err="1">
                <a:solidFill>
                  <a:srgbClr val="AC0000"/>
                </a:solidFill>
              </a:rPr>
              <a:t>Traitsis</a:t>
            </a:r>
            <a:r>
              <a:rPr lang="it-IT" sz="2600" b="1" dirty="0">
                <a:solidFill>
                  <a:srgbClr val="AC0000"/>
                </a:solidFill>
              </a:rPr>
              <a:t> </a:t>
            </a:r>
          </a:p>
        </p:txBody>
      </p:sp>
      <p:sp>
        <p:nvSpPr>
          <p:cNvPr id="2" name="CasellaDiTesto 1"/>
          <p:cNvSpPr txBox="1"/>
          <p:nvPr/>
        </p:nvSpPr>
        <p:spPr>
          <a:xfrm>
            <a:off x="207530" y="1119675"/>
            <a:ext cx="5850468" cy="2862322"/>
          </a:xfrm>
          <a:prstGeom prst="rect">
            <a:avLst/>
          </a:prstGeom>
          <a:noFill/>
        </p:spPr>
        <p:txBody>
          <a:bodyPr wrap="square" rtlCol="0">
            <a:spAutoFit/>
          </a:bodyPr>
          <a:lstStyle/>
          <a:p>
            <a:pPr>
              <a:lnSpc>
                <a:spcPct val="150000"/>
              </a:lnSpc>
            </a:pPr>
            <a:r>
              <a:rPr lang="it-IT" sz="2000" dirty="0" smtClean="0">
                <a:latin typeface="Calibri" panose="020F0502020204030204" pitchFamily="34" charset="0"/>
              </a:rPr>
              <a:t>Spettacolo eseguito dalla Casa </a:t>
            </a:r>
            <a:r>
              <a:rPr lang="it-IT" sz="2000" dirty="0">
                <a:latin typeface="Calibri" panose="020F0502020204030204" pitchFamily="34" charset="0"/>
              </a:rPr>
              <a:t>di reclusione femminile </a:t>
            </a:r>
            <a:r>
              <a:rPr lang="it-IT" sz="2000" dirty="0" smtClean="0">
                <a:latin typeface="Calibri" panose="020F0502020204030204" pitchFamily="34" charset="0"/>
              </a:rPr>
              <a:t>della Giudecca: </a:t>
            </a:r>
          </a:p>
          <a:p>
            <a:pPr marL="285750" indent="-285750">
              <a:lnSpc>
                <a:spcPct val="150000"/>
              </a:lnSpc>
              <a:buFont typeface="Arial" pitchFamily="34" charset="0"/>
              <a:buChar char="•"/>
            </a:pPr>
            <a:r>
              <a:rPr lang="it-IT" sz="2000" dirty="0">
                <a:latin typeface="Calibri" panose="020F0502020204030204" pitchFamily="34" charset="0"/>
              </a:rPr>
              <a:t>“Le Troiane” può essere vista come la tragedia dello </a:t>
            </a:r>
            <a:r>
              <a:rPr lang="it-IT" sz="2000" dirty="0" smtClean="0">
                <a:latin typeface="Calibri" panose="020F0502020204030204" pitchFamily="34" charset="0"/>
              </a:rPr>
              <a:t>sradicamento vissuto oggi dalle stesse recluse</a:t>
            </a:r>
          </a:p>
          <a:p>
            <a:pPr marL="285750" indent="-285750">
              <a:lnSpc>
                <a:spcPct val="150000"/>
              </a:lnSpc>
              <a:buFont typeface="Arial" pitchFamily="34" charset="0"/>
              <a:buChar char="•"/>
            </a:pPr>
            <a:r>
              <a:rPr lang="it-IT" sz="2000" dirty="0" smtClean="0">
                <a:latin typeface="Calibri" panose="020F0502020204030204" pitchFamily="34" charset="0"/>
              </a:rPr>
              <a:t>Teatro come processo di reintegrazione, arte-terapia</a:t>
            </a:r>
            <a:endParaRPr lang="it-IT" sz="2000" dirty="0">
              <a:latin typeface="Calibri" panose="020F0502020204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05" y="3981996"/>
            <a:ext cx="3975733" cy="27482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504" y="1297228"/>
            <a:ext cx="2922229" cy="25241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31307" y="3981997"/>
            <a:ext cx="4126426" cy="27482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194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332" y="0"/>
            <a:ext cx="8136467" cy="1151467"/>
          </a:xfrm>
        </p:spPr>
        <p:txBody>
          <a:bodyPr/>
          <a:lstStyle/>
          <a:p>
            <a:pPr>
              <a:lnSpc>
                <a:spcPct val="100000"/>
              </a:lnSpc>
            </a:pPr>
            <a:r>
              <a:rPr lang="it-IT" sz="3600" b="1" dirty="0" smtClean="0">
                <a:solidFill>
                  <a:srgbClr val="AC0000"/>
                </a:solidFill>
                <a:effectLst/>
                <a:latin typeface="+mj-lt"/>
              </a:rPr>
              <a:t>Le Troiane </a:t>
            </a:r>
            <a:br>
              <a:rPr lang="it-IT" sz="3600" b="1" dirty="0" smtClean="0">
                <a:solidFill>
                  <a:srgbClr val="AC0000"/>
                </a:solidFill>
                <a:effectLst/>
                <a:latin typeface="+mj-lt"/>
              </a:rPr>
            </a:br>
            <a:r>
              <a:rPr lang="it-IT" sz="2400" b="1" dirty="0" smtClean="0">
                <a:solidFill>
                  <a:srgbClr val="AC0000"/>
                </a:solidFill>
                <a:effectLst/>
                <a:latin typeface="+mj-lt"/>
              </a:rPr>
              <a:t>di </a:t>
            </a:r>
            <a:r>
              <a:rPr lang="en-US" sz="2400" b="1" dirty="0">
                <a:solidFill>
                  <a:srgbClr val="AC0000"/>
                </a:solidFill>
                <a:effectLst/>
                <a:latin typeface="+mj-lt"/>
              </a:rPr>
              <a:t>Valery </a:t>
            </a:r>
            <a:r>
              <a:rPr lang="en-US" sz="2400" b="1" dirty="0" err="1">
                <a:solidFill>
                  <a:srgbClr val="AC0000"/>
                </a:solidFill>
                <a:effectLst/>
                <a:latin typeface="+mj-lt"/>
              </a:rPr>
              <a:t>Fokin</a:t>
            </a:r>
            <a:r>
              <a:rPr lang="en-US" sz="2400" b="1" dirty="0">
                <a:solidFill>
                  <a:srgbClr val="AC0000"/>
                </a:solidFill>
                <a:effectLst/>
                <a:latin typeface="+mj-lt"/>
              </a:rPr>
              <a:t> e </a:t>
            </a:r>
            <a:r>
              <a:rPr lang="en-US" sz="2400" b="1" dirty="0" err="1">
                <a:solidFill>
                  <a:srgbClr val="AC0000"/>
                </a:solidFill>
                <a:effectLst/>
                <a:latin typeface="+mj-lt"/>
              </a:rPr>
              <a:t>Nikolay</a:t>
            </a:r>
            <a:r>
              <a:rPr lang="en-US" sz="2400" b="1" dirty="0">
                <a:solidFill>
                  <a:srgbClr val="AC0000"/>
                </a:solidFill>
                <a:effectLst/>
                <a:latin typeface="+mj-lt"/>
              </a:rPr>
              <a:t> </a:t>
            </a:r>
            <a:r>
              <a:rPr lang="en-US" sz="2400" b="1" dirty="0" err="1">
                <a:solidFill>
                  <a:srgbClr val="AC0000"/>
                </a:solidFill>
                <a:effectLst/>
                <a:latin typeface="+mj-lt"/>
              </a:rPr>
              <a:t>Roshchin</a:t>
            </a:r>
            <a:r>
              <a:rPr lang="en-US" sz="2400" b="1" dirty="0">
                <a:solidFill>
                  <a:srgbClr val="AC0000"/>
                </a:solidFill>
                <a:effectLst/>
                <a:latin typeface="+mj-lt"/>
              </a:rPr>
              <a:t> </a:t>
            </a:r>
            <a:endParaRPr lang="it-IT" sz="2400" b="1" dirty="0">
              <a:solidFill>
                <a:srgbClr val="AC0000"/>
              </a:solidFill>
              <a:effectLst/>
              <a:latin typeface="+mj-lt"/>
            </a:endParaRPr>
          </a:p>
        </p:txBody>
      </p:sp>
      <p:sp>
        <p:nvSpPr>
          <p:cNvPr id="3" name="Segnaposto contenuto 2"/>
          <p:cNvSpPr>
            <a:spLocks noGrp="1"/>
          </p:cNvSpPr>
          <p:nvPr>
            <p:ph idx="1"/>
          </p:nvPr>
        </p:nvSpPr>
        <p:spPr/>
        <p:txBody>
          <a:bodyPr>
            <a:normAutofit/>
          </a:bodyPr>
          <a:lstStyle/>
          <a:p>
            <a:pPr marL="0" indent="0" algn="just">
              <a:buNone/>
            </a:pPr>
            <a:r>
              <a:rPr lang="it-IT" sz="2000" dirty="0">
                <a:solidFill>
                  <a:schemeClr val="tx1"/>
                </a:solidFill>
                <a:latin typeface="Calibri" panose="020F0502020204030204" pitchFamily="34" charset="0"/>
              </a:rPr>
              <a:t>Una rivisitazione con echi </a:t>
            </a:r>
            <a:r>
              <a:rPr lang="it-IT" sz="2000" dirty="0" smtClean="0">
                <a:solidFill>
                  <a:schemeClr val="tx1"/>
                </a:solidFill>
                <a:latin typeface="Calibri" panose="020F0502020204030204" pitchFamily="34" charset="0"/>
              </a:rPr>
              <a:t>pirandelliani nel </a:t>
            </a:r>
            <a:r>
              <a:rPr lang="it-IT" sz="2000" dirty="0">
                <a:solidFill>
                  <a:schemeClr val="tx1"/>
                </a:solidFill>
                <a:latin typeface="Calibri" panose="020F0502020204030204" pitchFamily="34" charset="0"/>
              </a:rPr>
              <a:t>Teatro Stabile di Napoli </a:t>
            </a:r>
            <a:r>
              <a:rPr lang="it-IT" sz="2000" dirty="0" smtClean="0">
                <a:solidFill>
                  <a:schemeClr val="tx1"/>
                </a:solidFill>
                <a:latin typeface="Calibri" panose="020F0502020204030204" pitchFamily="34" charset="0"/>
              </a:rPr>
              <a:t>:</a:t>
            </a:r>
          </a:p>
          <a:p>
            <a:pPr algn="just"/>
            <a:r>
              <a:rPr lang="it-IT" sz="2000" dirty="0" smtClean="0">
                <a:solidFill>
                  <a:schemeClr val="tx1"/>
                </a:solidFill>
                <a:latin typeface="Calibri" panose="020F0502020204030204" pitchFamily="34" charset="0"/>
              </a:rPr>
              <a:t>Dalla guerra dei popoli al conflitto interiore </a:t>
            </a:r>
          </a:p>
          <a:p>
            <a:pPr algn="just"/>
            <a:r>
              <a:rPr lang="it-IT" sz="2000" dirty="0" smtClean="0">
                <a:solidFill>
                  <a:schemeClr val="tx1"/>
                </a:solidFill>
                <a:latin typeface="Calibri" panose="020F0502020204030204" pitchFamily="34" charset="0"/>
              </a:rPr>
              <a:t>Dalla guerra aperta della tragedia antica all’ipocrisia dei conflitti moderni</a:t>
            </a:r>
          </a:p>
          <a:p>
            <a:pPr algn="just"/>
            <a:r>
              <a:rPr lang="it-IT" sz="2000" dirty="0">
                <a:solidFill>
                  <a:schemeClr val="tx1"/>
                </a:solidFill>
                <a:latin typeface="Calibri" panose="020F0502020204030204" pitchFamily="34" charset="0"/>
              </a:rPr>
              <a:t>V</a:t>
            </a:r>
            <a:r>
              <a:rPr lang="it-IT" sz="2000" dirty="0" smtClean="0">
                <a:solidFill>
                  <a:schemeClr val="tx1"/>
                </a:solidFill>
                <a:latin typeface="Calibri" panose="020F0502020204030204" pitchFamily="34" charset="0"/>
              </a:rPr>
              <a:t>iltà, crudeltà e cinismo dell’attuale conflittualità</a:t>
            </a:r>
          </a:p>
          <a:p>
            <a:pPr algn="just"/>
            <a:r>
              <a:rPr lang="it-IT" sz="2000" dirty="0" smtClean="0">
                <a:solidFill>
                  <a:schemeClr val="tx1"/>
                </a:solidFill>
                <a:latin typeface="Calibri" panose="020F0502020204030204" pitchFamily="34" charset="0"/>
              </a:rPr>
              <a:t>Pazzia come forma di libertà </a:t>
            </a:r>
            <a:endParaRPr lang="it-IT" sz="2000" dirty="0">
              <a:solidFill>
                <a:schemeClr val="tx1"/>
              </a:solidFill>
              <a:latin typeface="Calibri" panose="020F0502020204030204" pitchFamily="34" charset="0"/>
            </a:endParaRPr>
          </a:p>
          <a:p>
            <a:pPr algn="just"/>
            <a:endParaRPr lang="it-IT" sz="2800" dirty="0">
              <a:latin typeface="Calibri" panose="020F0502020204030204" pitchFamily="34" charset="0"/>
            </a:endParaRPr>
          </a:p>
        </p:txBody>
      </p:sp>
      <p:pic>
        <p:nvPicPr>
          <p:cNvPr id="4" name="Immagine 3" descr="https://grandenapoli.it/wp-content/uploads/2017/03/unnamed-2.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77267" y="3649663"/>
            <a:ext cx="4158720" cy="2925233"/>
          </a:xfrm>
          <a:prstGeom prst="rect">
            <a:avLst/>
          </a:prstGeom>
          <a:noFill/>
          <a:ln>
            <a:solidFill>
              <a:schemeClr val="tx1">
                <a:lumMod val="95000"/>
                <a:lumOff val="5000"/>
              </a:schemeClr>
            </a:solidFill>
          </a:ln>
        </p:spPr>
      </p:pic>
    </p:spTree>
    <p:extLst>
      <p:ext uri="{BB962C8B-B14F-4D97-AF65-F5344CB8AC3E}">
        <p14:creationId xmlns:p14="http://schemas.microsoft.com/office/powerpoint/2010/main" val="22437895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51544" y="95434"/>
            <a:ext cx="4582092" cy="853877"/>
          </a:xfrm>
          <a:ln>
            <a:solidFill>
              <a:schemeClr val="bg1">
                <a:lumMod val="50000"/>
              </a:schemeClr>
            </a:solidFill>
          </a:ln>
        </p:spPr>
        <p:txBody>
          <a:bodyPr anchor="ctr">
            <a:noAutofit/>
          </a:bodyPr>
          <a:lstStyle/>
          <a:p>
            <a:pPr algn="ctr"/>
            <a:r>
              <a:rPr lang="it-IT" sz="3600" b="1" dirty="0" err="1">
                <a:solidFill>
                  <a:srgbClr val="C00000"/>
                </a:solidFill>
                <a:latin typeface="Calibri" panose="020F0502020204030204" pitchFamily="34" charset="0"/>
              </a:rPr>
              <a:t>Toroia</a:t>
            </a:r>
            <a:r>
              <a:rPr lang="it-IT" sz="3600" b="1" dirty="0">
                <a:solidFill>
                  <a:srgbClr val="C00000"/>
                </a:solidFill>
                <a:latin typeface="Calibri" panose="020F0502020204030204" pitchFamily="34" charset="0"/>
              </a:rPr>
              <a:t> no </a:t>
            </a:r>
            <a:r>
              <a:rPr lang="it-IT" sz="3600" b="1" dirty="0" err="1">
                <a:solidFill>
                  <a:srgbClr val="C00000"/>
                </a:solidFill>
                <a:latin typeface="Calibri" panose="020F0502020204030204" pitchFamily="34" charset="0"/>
              </a:rPr>
              <a:t>onna</a:t>
            </a:r>
            <a:endParaRPr lang="it-IT" sz="3600" b="1" dirty="0">
              <a:solidFill>
                <a:srgbClr val="C00000"/>
              </a:solidFill>
              <a:latin typeface="Calibri" panose="020F0502020204030204" pitchFamily="34" charset="0"/>
            </a:endParaRPr>
          </a:p>
        </p:txBody>
      </p:sp>
      <p:sp>
        <p:nvSpPr>
          <p:cNvPr id="16" name="Rettangolo 15"/>
          <p:cNvSpPr/>
          <p:nvPr/>
        </p:nvSpPr>
        <p:spPr>
          <a:xfrm>
            <a:off x="107777" y="1070751"/>
            <a:ext cx="4425221" cy="1728037"/>
          </a:xfrm>
          <a:prstGeom prst="rect">
            <a:avLst/>
          </a:prstGeom>
        </p:spPr>
        <p:txBody>
          <a:bodyPr wrap="square">
            <a:spAutoFit/>
          </a:bodyPr>
          <a:lstStyle/>
          <a:p>
            <a:pPr algn="just">
              <a:lnSpc>
                <a:spcPct val="107000"/>
              </a:lnSpc>
              <a:spcAft>
                <a:spcPts val="600"/>
              </a:spcAft>
            </a:pPr>
            <a:r>
              <a:rPr lang="it-IT" dirty="0" smtClean="0">
                <a:latin typeface="Calibri" panose="020F0502020204030204" pitchFamily="34" charset="0"/>
                <a:ea typeface="Calibri" panose="020F0502020204030204" pitchFamily="34" charset="0"/>
                <a:cs typeface="Times New Roman" panose="02020603050405020304" pitchFamily="18" charset="0"/>
              </a:rPr>
              <a:t>Teatro </a:t>
            </a:r>
            <a:r>
              <a:rPr lang="it-IT" dirty="0">
                <a:latin typeface="Calibri" panose="020F0502020204030204" pitchFamily="34" charset="0"/>
                <a:ea typeface="Calibri" panose="020F0502020204030204" pitchFamily="34" charset="0"/>
                <a:cs typeface="Times New Roman" panose="02020603050405020304" pitchFamily="18" charset="0"/>
              </a:rPr>
              <a:t>greco +</a:t>
            </a:r>
            <a:r>
              <a:rPr lang="it-IT" dirty="0" smtClean="0">
                <a:latin typeface="Calibri" panose="020F0502020204030204" pitchFamily="34" charset="0"/>
                <a:ea typeface="Calibri" panose="020F0502020204030204" pitchFamily="34" charset="0"/>
                <a:cs typeface="Times New Roman" panose="02020603050405020304" pitchFamily="18" charset="0"/>
              </a:rPr>
              <a:t> </a:t>
            </a:r>
            <a:r>
              <a:rPr lang="it-IT" dirty="0">
                <a:latin typeface="Calibri" panose="020F0502020204030204" pitchFamily="34" charset="0"/>
                <a:ea typeface="Calibri" panose="020F0502020204030204" pitchFamily="34" charset="0"/>
                <a:cs typeface="Times New Roman" panose="02020603050405020304" pitchFamily="18" charset="0"/>
              </a:rPr>
              <a:t>tradizione culturale </a:t>
            </a:r>
            <a:r>
              <a:rPr lang="it-IT" dirty="0" smtClean="0">
                <a:latin typeface="Calibri" panose="020F0502020204030204" pitchFamily="34" charset="0"/>
                <a:ea typeface="Calibri" panose="020F0502020204030204" pitchFamily="34" charset="0"/>
                <a:cs typeface="Times New Roman" panose="02020603050405020304" pitchFamily="18" charset="0"/>
              </a:rPr>
              <a:t>nipponica:</a:t>
            </a:r>
          </a:p>
          <a:p>
            <a:pPr marL="285750" indent="-285750" algn="just">
              <a:lnSpc>
                <a:spcPct val="107000"/>
              </a:lnSpc>
              <a:spcAft>
                <a:spcPts val="600"/>
              </a:spcAft>
              <a:buFont typeface="Arial" panose="020B0604020202020204" pitchFamily="34" charset="0"/>
              <a:buChar char="•"/>
            </a:pPr>
            <a:r>
              <a:rPr lang="it-IT" dirty="0">
                <a:latin typeface="Calibri" panose="020F0502020204030204" pitchFamily="34" charset="0"/>
                <a:ea typeface="Calibri" panose="020F0502020204030204" pitchFamily="34" charset="0"/>
                <a:cs typeface="Times New Roman" panose="02020603050405020304" pitchFamily="18" charset="0"/>
              </a:rPr>
              <a:t>C</a:t>
            </a:r>
            <a:r>
              <a:rPr lang="it-IT" dirty="0" smtClean="0">
                <a:latin typeface="Calibri" panose="020F0502020204030204" pitchFamily="34" charset="0"/>
                <a:ea typeface="Calibri" panose="020F0502020204030204" pitchFamily="34" charset="0"/>
                <a:cs typeface="Times New Roman" panose="02020603050405020304" pitchFamily="18" charset="0"/>
              </a:rPr>
              <a:t>aduta </a:t>
            </a:r>
            <a:r>
              <a:rPr lang="it-IT" dirty="0">
                <a:latin typeface="Calibri" panose="020F0502020204030204" pitchFamily="34" charset="0"/>
                <a:ea typeface="Calibri" panose="020F0502020204030204" pitchFamily="34" charset="0"/>
                <a:cs typeface="Times New Roman" panose="02020603050405020304" pitchFamily="18" charset="0"/>
              </a:rPr>
              <a:t>di </a:t>
            </a:r>
            <a:r>
              <a:rPr lang="it-IT" dirty="0" smtClean="0">
                <a:latin typeface="Calibri" panose="020F0502020204030204" pitchFamily="34" charset="0"/>
                <a:ea typeface="Calibri" panose="020F0502020204030204" pitchFamily="34" charset="0"/>
                <a:cs typeface="Times New Roman" panose="02020603050405020304" pitchFamily="18" charset="0"/>
              </a:rPr>
              <a:t>Troia    orrori </a:t>
            </a:r>
            <a:r>
              <a:rPr lang="it-IT" dirty="0">
                <a:latin typeface="Calibri" panose="020F0502020204030204" pitchFamily="34" charset="0"/>
                <a:ea typeface="Calibri" panose="020F0502020204030204" pitchFamily="34" charset="0"/>
                <a:cs typeface="Times New Roman" panose="02020603050405020304" pitchFamily="18" charset="0"/>
              </a:rPr>
              <a:t>atomici di </a:t>
            </a:r>
            <a:r>
              <a:rPr lang="it-IT" dirty="0" smtClean="0">
                <a:latin typeface="Calibri" panose="020F0502020204030204" pitchFamily="34" charset="0"/>
                <a:ea typeface="Calibri" panose="020F0502020204030204" pitchFamily="34" charset="0"/>
                <a:cs typeface="Times New Roman" panose="02020603050405020304" pitchFamily="18" charset="0"/>
              </a:rPr>
              <a:t>Hiroshima</a:t>
            </a:r>
          </a:p>
          <a:p>
            <a:pPr marL="285750" indent="-285750" algn="just">
              <a:lnSpc>
                <a:spcPct val="107000"/>
              </a:lnSpc>
              <a:spcAft>
                <a:spcPts val="600"/>
              </a:spcAft>
              <a:buFont typeface="Arial" panose="020B0604020202020204" pitchFamily="34" charset="0"/>
              <a:buChar char="•"/>
            </a:pPr>
            <a:r>
              <a:rPr lang="it-IT" dirty="0" smtClean="0">
                <a:latin typeface="Calibri" panose="020F0502020204030204" pitchFamily="34" charset="0"/>
                <a:ea typeface="Calibri" panose="020F0502020204030204" pitchFamily="34" charset="0"/>
                <a:cs typeface="Times New Roman" panose="02020603050405020304" pitchFamily="18" charset="0"/>
              </a:rPr>
              <a:t>Conquista degli Achei         Giappone vinto </a:t>
            </a:r>
            <a:r>
              <a:rPr lang="it-IT" dirty="0">
                <a:latin typeface="Calibri" panose="020F0502020204030204" pitchFamily="34" charset="0"/>
                <a:ea typeface="Calibri" panose="020F0502020204030204" pitchFamily="34" charset="0"/>
                <a:cs typeface="Times New Roman" panose="02020603050405020304" pitchFamily="18" charset="0"/>
              </a:rPr>
              <a:t>dagli </a:t>
            </a:r>
            <a:r>
              <a:rPr lang="it-IT" dirty="0" smtClean="0">
                <a:latin typeface="Calibri" panose="020F0502020204030204" pitchFamily="34" charset="0"/>
                <a:ea typeface="Calibri" panose="020F0502020204030204" pitchFamily="34" charset="0"/>
                <a:cs typeface="Times New Roman" panose="02020603050405020304" pitchFamily="18" charset="0"/>
              </a:rPr>
              <a:t>Americani</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05376" y="2885613"/>
            <a:ext cx="2284991" cy="3788142"/>
          </a:xfrm>
          <a:prstGeom prst="rect">
            <a:avLst/>
          </a:prstGeom>
        </p:spPr>
      </p:pic>
      <p:sp>
        <p:nvSpPr>
          <p:cNvPr id="10" name="Rettangolo 9"/>
          <p:cNvSpPr/>
          <p:nvPr/>
        </p:nvSpPr>
        <p:spPr>
          <a:xfrm>
            <a:off x="181788" y="4470040"/>
            <a:ext cx="4378511" cy="2031325"/>
          </a:xfrm>
          <a:prstGeom prst="rect">
            <a:avLst/>
          </a:prstGeom>
        </p:spPr>
        <p:txBody>
          <a:bodyPr wrap="square">
            <a:spAutoFit/>
          </a:bodyPr>
          <a:lstStyle/>
          <a:p>
            <a:pPr marL="285750" indent="-285750" algn="just">
              <a:buFont typeface="Arial" panose="020B0604020202020204" pitchFamily="34" charset="0"/>
              <a:buChar char="•"/>
            </a:pPr>
            <a:r>
              <a:rPr lang="it-IT" dirty="0" smtClean="0">
                <a:latin typeface="Calibri" panose="020F0502020204030204" pitchFamily="34" charset="0"/>
              </a:rPr>
              <a:t>Ambientazione: Tokio </a:t>
            </a:r>
          </a:p>
          <a:p>
            <a:pPr marL="285750" indent="-285750" algn="just">
              <a:buFont typeface="Arial" panose="020B0604020202020204" pitchFamily="34" charset="0"/>
              <a:buChar char="•"/>
            </a:pPr>
            <a:r>
              <a:rPr lang="it-IT" dirty="0" smtClean="0">
                <a:latin typeface="Calibri" panose="020F0502020204030204" pitchFamily="34" charset="0"/>
              </a:rPr>
              <a:t>Quando: immediatamente </a:t>
            </a:r>
            <a:r>
              <a:rPr lang="it-IT" dirty="0">
                <a:latin typeface="Calibri" panose="020F0502020204030204" pitchFamily="34" charset="0"/>
              </a:rPr>
              <a:t>dopo la fine della seconda guerra mondiale </a:t>
            </a:r>
            <a:endParaRPr lang="it-IT" dirty="0" smtClean="0">
              <a:latin typeface="Calibri" panose="020F0502020204030204" pitchFamily="34" charset="0"/>
            </a:endParaRPr>
          </a:p>
          <a:p>
            <a:pPr marL="285750" indent="-285750" algn="just">
              <a:buFont typeface="Arial" panose="020B0604020202020204" pitchFamily="34" charset="0"/>
              <a:buChar char="•"/>
            </a:pPr>
            <a:r>
              <a:rPr lang="it-IT" dirty="0" smtClean="0">
                <a:latin typeface="Calibri" panose="020F0502020204030204" pitchFamily="34" charset="0"/>
              </a:rPr>
              <a:t>Protagonista: una </a:t>
            </a:r>
            <a:r>
              <a:rPr lang="it-IT" dirty="0">
                <a:latin typeface="Calibri" panose="020F0502020204030204" pitchFamily="34" charset="0"/>
              </a:rPr>
              <a:t>donna che, abbandonata al proprio destino, cammina lungo le strade di una città distrutta dalla </a:t>
            </a:r>
            <a:r>
              <a:rPr lang="it-IT" dirty="0" smtClean="0">
                <a:latin typeface="Calibri" panose="020F0502020204030204" pitchFamily="34" charset="0"/>
              </a:rPr>
              <a:t>guerra </a:t>
            </a:r>
            <a:endParaRPr lang="it-IT" dirty="0">
              <a:latin typeface="Calibri" panose="020F0502020204030204" pitchFamily="34" charset="0"/>
            </a:endParaRPr>
          </a:p>
        </p:txBody>
      </p:sp>
      <p:pic>
        <p:nvPicPr>
          <p:cNvPr id="12" name="Immagine 11"/>
          <p:cNvPicPr>
            <a:picLocks noChangeAspect="1"/>
          </p:cNvPicPr>
          <p:nvPr/>
        </p:nvPicPr>
        <p:blipFill rotWithShape="1">
          <a:blip r:embed="rId3" cstate="email">
            <a:extLst>
              <a:ext uri="{28A0092B-C50C-407E-A947-70E740481C1C}">
                <a14:useLocalDpi xmlns:a14="http://schemas.microsoft.com/office/drawing/2010/main" val="0"/>
              </a:ext>
            </a:extLst>
          </a:blip>
          <a:srcRect t="9926" b="12141"/>
          <a:stretch/>
        </p:blipFill>
        <p:spPr>
          <a:xfrm>
            <a:off x="242668" y="2885613"/>
            <a:ext cx="4251420" cy="1486055"/>
          </a:xfrm>
          <a:prstGeom prst="rect">
            <a:avLst/>
          </a:prstGeom>
        </p:spPr>
      </p:pic>
      <p:pic>
        <p:nvPicPr>
          <p:cNvPr id="13" name="Immagin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90897" y="2885613"/>
            <a:ext cx="1875568" cy="3788142"/>
          </a:xfrm>
          <a:prstGeom prst="rect">
            <a:avLst/>
          </a:prstGeom>
        </p:spPr>
      </p:pic>
      <p:cxnSp>
        <p:nvCxnSpPr>
          <p:cNvPr id="14" name="Connettore 2 13"/>
          <p:cNvCxnSpPr/>
          <p:nvPr/>
        </p:nvCxnSpPr>
        <p:spPr>
          <a:xfrm>
            <a:off x="2184134" y="1656319"/>
            <a:ext cx="477672" cy="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2609493" y="2300044"/>
            <a:ext cx="324777" cy="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ttangolo 21"/>
          <p:cNvSpPr/>
          <p:nvPr/>
        </p:nvSpPr>
        <p:spPr>
          <a:xfrm>
            <a:off x="4690897" y="1103820"/>
            <a:ext cx="4201123" cy="1341586"/>
          </a:xfrm>
          <a:prstGeom prst="rect">
            <a:avLst/>
          </a:prstGeom>
        </p:spPr>
        <p:txBody>
          <a:bodyPr wrap="square">
            <a:spAutoFit/>
          </a:bodyPr>
          <a:lstStyle/>
          <a:p>
            <a:pPr algn="just">
              <a:lnSpc>
                <a:spcPct val="107000"/>
              </a:lnSpc>
              <a:spcAft>
                <a:spcPts val="600"/>
              </a:spcAft>
            </a:pPr>
            <a:r>
              <a:rPr lang="it-IT" dirty="0" smtClean="0">
                <a:latin typeface="Calibri" panose="020F0502020204030204" pitchFamily="34" charset="0"/>
                <a:ea typeface="Calibri" panose="020F0502020204030204" pitchFamily="34" charset="0"/>
                <a:cs typeface="Times New Roman" panose="02020603050405020304" pitchFamily="18" charset="0"/>
              </a:rPr>
              <a:t>Nelle </a:t>
            </a:r>
            <a:r>
              <a:rPr lang="it-IT" dirty="0">
                <a:latin typeface="Calibri" panose="020F0502020204030204" pitchFamily="34" charset="0"/>
                <a:ea typeface="Calibri" panose="020F0502020204030204" pitchFamily="34" charset="0"/>
                <a:cs typeface="Times New Roman" panose="02020603050405020304" pitchFamily="18" charset="0"/>
              </a:rPr>
              <a:t>Troiane rivisitate da Suzuki </a:t>
            </a:r>
            <a:r>
              <a:rPr lang="it-IT" dirty="0" err="1">
                <a:latin typeface="Calibri" panose="020F0502020204030204" pitchFamily="34" charset="0"/>
                <a:ea typeface="Calibri" panose="020F0502020204030204" pitchFamily="34" charset="0"/>
                <a:cs typeface="Times New Roman" panose="02020603050405020304" pitchFamily="18" charset="0"/>
              </a:rPr>
              <a:t>Tadashi</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smtClean="0">
                <a:latin typeface="Calibri" panose="020F0502020204030204" pitchFamily="34" charset="0"/>
                <a:ea typeface="Calibri" panose="020F0502020204030204" pitchFamily="34" charset="0"/>
                <a:cs typeface="Times New Roman" panose="02020603050405020304" pitchFamily="18" charset="0"/>
              </a:rPr>
              <a:t>1977)</a:t>
            </a:r>
            <a:r>
              <a:rPr lang="it-IT" dirty="0">
                <a:latin typeface="Calibri" panose="020F0502020204030204" pitchFamily="34" charset="0"/>
              </a:rPr>
              <a:t> </a:t>
            </a:r>
            <a:r>
              <a:rPr lang="it-IT" dirty="0" smtClean="0">
                <a:latin typeface="Calibri" panose="020F0502020204030204" pitchFamily="34" charset="0"/>
              </a:rPr>
              <a:t>lentamente </a:t>
            </a:r>
            <a:r>
              <a:rPr lang="it-IT" dirty="0">
                <a:latin typeface="Calibri" panose="020F0502020204030204" pitchFamily="34" charset="0"/>
              </a:rPr>
              <a:t>la storia scivola dalla antica Troia al Giappone moderno</a:t>
            </a:r>
          </a:p>
          <a:p>
            <a:pPr algn="just">
              <a:lnSpc>
                <a:spcPct val="107000"/>
              </a:lnSpc>
              <a:spcAft>
                <a:spcPts val="600"/>
              </a:spcAft>
            </a:pP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18459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345" y="724852"/>
            <a:ext cx="9031309" cy="1004553"/>
          </a:xfrm>
          <a:prstGeom prst="rect">
            <a:avLst/>
          </a:prstGeom>
        </p:spPr>
      </p:pic>
      <p:sp>
        <p:nvSpPr>
          <p:cNvPr id="5" name="CasellaDiTesto 4"/>
          <p:cNvSpPr txBox="1"/>
          <p:nvPr/>
        </p:nvSpPr>
        <p:spPr>
          <a:xfrm>
            <a:off x="212501" y="258966"/>
            <a:ext cx="1773242" cy="461665"/>
          </a:xfrm>
          <a:prstGeom prst="rect">
            <a:avLst/>
          </a:prstGeom>
          <a:noFill/>
        </p:spPr>
        <p:txBody>
          <a:bodyPr wrap="none" rtlCol="0">
            <a:spAutoFit/>
          </a:bodyPr>
          <a:lstStyle/>
          <a:p>
            <a:r>
              <a:rPr lang="it-IT" sz="2400" dirty="0">
                <a:solidFill>
                  <a:srgbClr val="C00000"/>
                </a:solidFill>
                <a:effectLst>
                  <a:innerShdw blurRad="63500" dist="50800" dir="2700000">
                    <a:prstClr val="black">
                      <a:alpha val="50000"/>
                    </a:prstClr>
                  </a:innerShdw>
                </a:effectLst>
              </a:rPr>
              <a:t>Bibliografia</a:t>
            </a:r>
          </a:p>
        </p:txBody>
      </p:sp>
      <p:sp>
        <p:nvSpPr>
          <p:cNvPr id="6" name="CasellaDiTesto 5"/>
          <p:cNvSpPr txBox="1"/>
          <p:nvPr/>
        </p:nvSpPr>
        <p:spPr>
          <a:xfrm>
            <a:off x="169800" y="1729405"/>
            <a:ext cx="8974200" cy="6555641"/>
          </a:xfrm>
          <a:prstGeom prst="rect">
            <a:avLst/>
          </a:prstGeom>
          <a:noFill/>
        </p:spPr>
        <p:txBody>
          <a:bodyPr wrap="square" rtlCol="0">
            <a:spAutoFit/>
          </a:bodyPr>
          <a:lstStyle/>
          <a:p>
            <a:r>
              <a:rPr lang="it-IT" sz="1400" dirty="0">
                <a:latin typeface="Calibri" panose="020F0502020204030204" pitchFamily="34" charset="0"/>
              </a:rPr>
              <a:t>George Thomson, </a:t>
            </a:r>
            <a:r>
              <a:rPr lang="it-IT" sz="1400" i="1" dirty="0">
                <a:latin typeface="Calibri" panose="020F0502020204030204" pitchFamily="34" charset="0"/>
              </a:rPr>
              <a:t>Eschilo e Atene</a:t>
            </a:r>
            <a:r>
              <a:rPr lang="it-IT" sz="1400" dirty="0">
                <a:latin typeface="Calibri" panose="020F0502020204030204" pitchFamily="34" charset="0"/>
              </a:rPr>
              <a:t>, Giulio Einaudi editore S.p.A., Torino 1949;</a:t>
            </a:r>
          </a:p>
          <a:p>
            <a:r>
              <a:rPr lang="it-IT" sz="1400" dirty="0">
                <a:latin typeface="Calibri" panose="020F0502020204030204" pitchFamily="34" charset="0"/>
              </a:rPr>
              <a:t>Eschilo, </a:t>
            </a:r>
            <a:r>
              <a:rPr lang="it-IT" sz="1400" i="1" dirty="0">
                <a:latin typeface="Calibri" panose="020F0502020204030204" pitchFamily="34" charset="0"/>
              </a:rPr>
              <a:t>Le Supplici</a:t>
            </a:r>
            <a:r>
              <a:rPr lang="it-IT" sz="1400" dirty="0">
                <a:latin typeface="Calibri" panose="020F0502020204030204" pitchFamily="34" charset="0"/>
              </a:rPr>
              <a:t>, Casa Editrice Carlo Signorelli S.p.A., Milano 1971;</a:t>
            </a:r>
          </a:p>
          <a:p>
            <a:r>
              <a:rPr lang="it-IT" sz="1400" dirty="0">
                <a:latin typeface="Calibri" panose="020F0502020204030204" pitchFamily="34" charset="0"/>
              </a:rPr>
              <a:t>Jean Pierre </a:t>
            </a:r>
            <a:r>
              <a:rPr lang="it-IT" sz="1400" dirty="0" err="1">
                <a:latin typeface="Calibri" panose="020F0502020204030204" pitchFamily="34" charset="0"/>
              </a:rPr>
              <a:t>Vernant</a:t>
            </a:r>
            <a:r>
              <a:rPr lang="it-IT" sz="1400" dirty="0">
                <a:latin typeface="Calibri" panose="020F0502020204030204" pitchFamily="34" charset="0"/>
              </a:rPr>
              <a:t> e Pierre </a:t>
            </a:r>
            <a:r>
              <a:rPr lang="it-IT" sz="1400" dirty="0" err="1">
                <a:latin typeface="Calibri" panose="020F0502020204030204" pitchFamily="34" charset="0"/>
              </a:rPr>
              <a:t>Vidal-Naquet</a:t>
            </a:r>
            <a:r>
              <a:rPr lang="it-IT" sz="1400" dirty="0">
                <a:latin typeface="Calibri" panose="020F0502020204030204" pitchFamily="34" charset="0"/>
              </a:rPr>
              <a:t>, </a:t>
            </a:r>
            <a:r>
              <a:rPr lang="it-IT" sz="1400" i="1" dirty="0">
                <a:latin typeface="Calibri" panose="020F0502020204030204" pitchFamily="34" charset="0"/>
              </a:rPr>
              <a:t>Mito e tragedia nell’antica Grecia</a:t>
            </a:r>
            <a:r>
              <a:rPr lang="it-IT" sz="1400" dirty="0">
                <a:latin typeface="Calibri" panose="020F0502020204030204" pitchFamily="34" charset="0"/>
              </a:rPr>
              <a:t>, Giulio Einaudi editore S.p.A.,  Napoli 1976;</a:t>
            </a:r>
          </a:p>
          <a:p>
            <a:r>
              <a:rPr lang="it-IT" sz="1400" dirty="0">
                <a:latin typeface="Calibri" panose="020F0502020204030204" pitchFamily="34" charset="0"/>
              </a:rPr>
              <a:t>Cesare Molinari, </a:t>
            </a:r>
            <a:r>
              <a:rPr lang="it-IT" sz="1400" i="1" dirty="0">
                <a:latin typeface="Calibri" panose="020F0502020204030204" pitchFamily="34" charset="0"/>
              </a:rPr>
              <a:t>Il teatro, repertorio dalle origini ad oggi</a:t>
            </a:r>
            <a:r>
              <a:rPr lang="it-IT" sz="1400" dirty="0">
                <a:latin typeface="Calibri" panose="020F0502020204030204" pitchFamily="34" charset="0"/>
              </a:rPr>
              <a:t>, Arnoldo Mondadori Editore, Milano 1982</a:t>
            </a:r>
            <a:r>
              <a:rPr lang="it-IT" sz="1400" dirty="0" smtClean="0">
                <a:latin typeface="Calibri" panose="020F0502020204030204" pitchFamily="34" charset="0"/>
              </a:rPr>
              <a:t>;</a:t>
            </a:r>
          </a:p>
          <a:p>
            <a:r>
              <a:rPr lang="it-IT" sz="1400" dirty="0" smtClean="0">
                <a:latin typeface="Calibri" panose="020F0502020204030204" pitchFamily="34" charset="0"/>
              </a:rPr>
              <a:t>Ezra </a:t>
            </a:r>
            <a:r>
              <a:rPr lang="it-IT" sz="1400" dirty="0" err="1" smtClean="0">
                <a:latin typeface="Calibri" panose="020F0502020204030204" pitchFamily="34" charset="0"/>
              </a:rPr>
              <a:t>Pound</a:t>
            </a:r>
            <a:r>
              <a:rPr lang="it-IT" sz="1400" dirty="0" smtClean="0">
                <a:latin typeface="Calibri" panose="020F0502020204030204" pitchFamily="34" charset="0"/>
              </a:rPr>
              <a:t>, Le </a:t>
            </a:r>
            <a:r>
              <a:rPr lang="it-IT" sz="1400" dirty="0" err="1" smtClean="0">
                <a:latin typeface="Calibri" panose="020F0502020204030204" pitchFamily="34" charset="0"/>
              </a:rPr>
              <a:t>trachinie</a:t>
            </a:r>
            <a:r>
              <a:rPr lang="it-IT" sz="1400" dirty="0" smtClean="0">
                <a:latin typeface="Calibri" panose="020F0502020204030204" pitchFamily="34" charset="0"/>
              </a:rPr>
              <a:t> di Sofocle, Centro Internazionale del Libro, Firenze 1985</a:t>
            </a:r>
            <a:endParaRPr lang="it-IT" sz="1400" dirty="0">
              <a:latin typeface="Calibri" panose="020F0502020204030204" pitchFamily="34" charset="0"/>
            </a:endParaRPr>
          </a:p>
          <a:p>
            <a:r>
              <a:rPr lang="it-IT" sz="1400" dirty="0">
                <a:latin typeface="Calibri" panose="020F0502020204030204" pitchFamily="34" charset="0"/>
              </a:rPr>
              <a:t>Nicole </a:t>
            </a:r>
            <a:r>
              <a:rPr lang="it-IT" sz="1400" dirty="0" err="1">
                <a:latin typeface="Calibri" panose="020F0502020204030204" pitchFamily="34" charset="0"/>
              </a:rPr>
              <a:t>Loraux</a:t>
            </a:r>
            <a:r>
              <a:rPr lang="it-IT" sz="1400" dirty="0">
                <a:latin typeface="Calibri" panose="020F0502020204030204" pitchFamily="34" charset="0"/>
              </a:rPr>
              <a:t>, </a:t>
            </a:r>
            <a:r>
              <a:rPr lang="it-IT" sz="1400" i="1" dirty="0">
                <a:latin typeface="Calibri" panose="020F0502020204030204" pitchFamily="34" charset="0"/>
              </a:rPr>
              <a:t>Come uccidere tragicamente una donna</a:t>
            </a:r>
            <a:r>
              <a:rPr lang="it-IT" sz="1400" dirty="0">
                <a:latin typeface="Calibri" panose="020F0502020204030204" pitchFamily="34" charset="0"/>
              </a:rPr>
              <a:t>, Editori Laterza S.p.A., Roma – Bari 1988;</a:t>
            </a:r>
          </a:p>
          <a:p>
            <a:r>
              <a:rPr lang="it-IT" sz="1400" dirty="0">
                <a:latin typeface="Calibri" panose="020F0502020204030204" pitchFamily="34" charset="0"/>
              </a:rPr>
              <a:t>Vittorio Citti, </a:t>
            </a:r>
            <a:r>
              <a:rPr lang="it-IT" sz="1400" i="1" dirty="0">
                <a:latin typeface="Calibri" panose="020F0502020204030204" pitchFamily="34" charset="0"/>
              </a:rPr>
              <a:t>Tragedia e lotta di classe in Grecia</a:t>
            </a:r>
            <a:r>
              <a:rPr lang="it-IT" sz="1400" dirty="0">
                <a:latin typeface="Calibri" panose="020F0502020204030204" pitchFamily="34" charset="0"/>
              </a:rPr>
              <a:t>, Liguori Editore S.r.l., Napoli 1996;</a:t>
            </a:r>
          </a:p>
          <a:p>
            <a:r>
              <a:rPr lang="it-IT" sz="1400" dirty="0">
                <a:latin typeface="Calibri" panose="020F0502020204030204" pitchFamily="34" charset="0"/>
              </a:rPr>
              <a:t>Jacqueline de </a:t>
            </a:r>
            <a:r>
              <a:rPr lang="it-IT" sz="1400" dirty="0" err="1">
                <a:latin typeface="Calibri" panose="020F0502020204030204" pitchFamily="34" charset="0"/>
              </a:rPr>
              <a:t>Romilly</a:t>
            </a:r>
            <a:r>
              <a:rPr lang="it-IT" sz="1400" dirty="0">
                <a:latin typeface="Calibri" panose="020F0502020204030204" pitchFamily="34" charset="0"/>
              </a:rPr>
              <a:t>, </a:t>
            </a:r>
            <a:r>
              <a:rPr lang="it-IT" sz="1400" i="1" dirty="0">
                <a:latin typeface="Calibri" panose="020F0502020204030204" pitchFamily="34" charset="0"/>
              </a:rPr>
              <a:t>La tragedia greca</a:t>
            </a:r>
            <a:r>
              <a:rPr lang="it-IT" sz="1400" dirty="0">
                <a:latin typeface="Calibri" panose="020F0502020204030204" pitchFamily="34" charset="0"/>
              </a:rPr>
              <a:t>, Società editrice il Mulino, Bologna 1996;</a:t>
            </a:r>
          </a:p>
          <a:p>
            <a:r>
              <a:rPr lang="it-IT" sz="1400" dirty="0">
                <a:latin typeface="Calibri" panose="020F0502020204030204" pitchFamily="34" charset="0"/>
              </a:rPr>
              <a:t>Charles </a:t>
            </a:r>
            <a:r>
              <a:rPr lang="it-IT" sz="1400" dirty="0" err="1">
                <a:latin typeface="Calibri" panose="020F0502020204030204" pitchFamily="34" charset="0"/>
              </a:rPr>
              <a:t>Rowan</a:t>
            </a:r>
            <a:r>
              <a:rPr lang="it-IT" sz="1400" dirty="0">
                <a:latin typeface="Calibri" panose="020F0502020204030204" pitchFamily="34" charset="0"/>
              </a:rPr>
              <a:t> </a:t>
            </a:r>
            <a:r>
              <a:rPr lang="it-IT" sz="1400" dirty="0" err="1">
                <a:latin typeface="Calibri" panose="020F0502020204030204" pitchFamily="34" charset="0"/>
              </a:rPr>
              <a:t>Beye</a:t>
            </a:r>
            <a:r>
              <a:rPr lang="it-IT" sz="1400" dirty="0">
                <a:latin typeface="Calibri" panose="020F0502020204030204" pitchFamily="34" charset="0"/>
              </a:rPr>
              <a:t>, </a:t>
            </a:r>
            <a:r>
              <a:rPr lang="it-IT" sz="1400" i="1" dirty="0">
                <a:latin typeface="Calibri" panose="020F0502020204030204" pitchFamily="34" charset="0"/>
              </a:rPr>
              <a:t>La tragedia greca. Guida storica e critica, </a:t>
            </a:r>
            <a:r>
              <a:rPr lang="it-IT" sz="1400" dirty="0">
                <a:latin typeface="Calibri" panose="020F0502020204030204" pitchFamily="34" charset="0"/>
              </a:rPr>
              <a:t>Editori Laterza/Biblioteca Universale Laterza, Roma-Bari 2001;</a:t>
            </a:r>
          </a:p>
          <a:p>
            <a:r>
              <a:rPr lang="it-IT" sz="1400" dirty="0">
                <a:latin typeface="Calibri" panose="020F0502020204030204" pitchFamily="34" charset="0"/>
              </a:rPr>
              <a:t>Eva Cantarella, </a:t>
            </a:r>
            <a:r>
              <a:rPr lang="it-IT" sz="1400" i="1" dirty="0">
                <a:latin typeface="Calibri" panose="020F0502020204030204" pitchFamily="34" charset="0"/>
              </a:rPr>
              <a:t>L’amore è un dio,</a:t>
            </a:r>
            <a:r>
              <a:rPr lang="it-IT" sz="1400" dirty="0">
                <a:latin typeface="Calibri" panose="020F0502020204030204" pitchFamily="34" charset="0"/>
              </a:rPr>
              <a:t> Universale Economica Feltrinelli, Milano 2009;</a:t>
            </a:r>
          </a:p>
          <a:p>
            <a:r>
              <a:rPr lang="it-IT" sz="1400" dirty="0">
                <a:latin typeface="Calibri" panose="020F0502020204030204" pitchFamily="34" charset="0"/>
              </a:rPr>
              <a:t>Eva cantarella, </a:t>
            </a:r>
            <a:r>
              <a:rPr lang="it-IT" sz="1400" i="1" dirty="0">
                <a:latin typeface="Calibri" panose="020F0502020204030204" pitchFamily="34" charset="0"/>
              </a:rPr>
              <a:t>L’ambiguo malanno, </a:t>
            </a:r>
            <a:r>
              <a:rPr lang="it-IT" sz="1400" dirty="0">
                <a:latin typeface="Calibri" panose="020F0502020204030204" pitchFamily="34" charset="0"/>
              </a:rPr>
              <a:t>Universale Economica Feltrinelli/Saggi, Milano 2013;</a:t>
            </a:r>
          </a:p>
          <a:p>
            <a:r>
              <a:rPr lang="it-IT" sz="1400" dirty="0">
                <a:latin typeface="Calibri" panose="020F0502020204030204" pitchFamily="34" charset="0"/>
              </a:rPr>
              <a:t>Pier Paolo Pasolini, </a:t>
            </a:r>
            <a:r>
              <a:rPr lang="it-IT" sz="1400" i="1" dirty="0">
                <a:latin typeface="Calibri" panose="020F0502020204030204" pitchFamily="34" charset="0"/>
              </a:rPr>
              <a:t>Teatro1 </a:t>
            </a:r>
            <a:r>
              <a:rPr lang="it-IT" sz="1400" i="1" dirty="0" err="1">
                <a:latin typeface="Calibri" panose="020F0502020204030204" pitchFamily="34" charset="0"/>
              </a:rPr>
              <a:t>Calderon</a:t>
            </a:r>
            <a:r>
              <a:rPr lang="it-IT" sz="1400" i="1" dirty="0">
                <a:latin typeface="Calibri" panose="020F0502020204030204" pitchFamily="34" charset="0"/>
              </a:rPr>
              <a:t> Affabulazione Pilade</a:t>
            </a:r>
            <a:r>
              <a:rPr lang="it-IT" sz="1400" dirty="0">
                <a:latin typeface="Calibri" panose="020F0502020204030204" pitchFamily="34" charset="0"/>
              </a:rPr>
              <a:t>, Garzanti Libri s.r.l., Milano 2014, edizione </a:t>
            </a:r>
            <a:r>
              <a:rPr lang="it-IT" sz="1400" dirty="0" err="1">
                <a:latin typeface="Calibri" panose="020F0502020204030204" pitchFamily="34" charset="0"/>
              </a:rPr>
              <a:t>Kindle</a:t>
            </a:r>
            <a:r>
              <a:rPr lang="it-IT" sz="1400" dirty="0">
                <a:latin typeface="Calibri" panose="020F0502020204030204" pitchFamily="34" charset="0"/>
              </a:rPr>
              <a:t>;</a:t>
            </a:r>
          </a:p>
          <a:p>
            <a:r>
              <a:rPr lang="it-IT" sz="1400" dirty="0" err="1">
                <a:latin typeface="Calibri" panose="020F0502020204030204" pitchFamily="34" charset="0"/>
              </a:rPr>
              <a:t>Károly</a:t>
            </a:r>
            <a:r>
              <a:rPr lang="it-IT" sz="1400" dirty="0">
                <a:latin typeface="Calibri" panose="020F0502020204030204" pitchFamily="34" charset="0"/>
              </a:rPr>
              <a:t> </a:t>
            </a:r>
            <a:r>
              <a:rPr lang="it-IT" sz="1400" dirty="0" err="1">
                <a:latin typeface="Calibri" panose="020F0502020204030204" pitchFamily="34" charset="0"/>
              </a:rPr>
              <a:t>Kerényi</a:t>
            </a:r>
            <a:r>
              <a:rPr lang="it-IT" sz="1400" dirty="0">
                <a:latin typeface="Calibri" panose="020F0502020204030204" pitchFamily="34" charset="0"/>
              </a:rPr>
              <a:t>, </a:t>
            </a:r>
            <a:r>
              <a:rPr lang="it-IT" sz="1400" i="1" dirty="0">
                <a:latin typeface="Calibri" panose="020F0502020204030204" pitchFamily="34" charset="0"/>
              </a:rPr>
              <a:t>Gli dei e gli eroi della Grecia</a:t>
            </a:r>
            <a:r>
              <a:rPr lang="it-IT" sz="1400" dirty="0">
                <a:latin typeface="Calibri" panose="020F0502020204030204" pitchFamily="34" charset="0"/>
              </a:rPr>
              <a:t>, il Saggiatore S.r.l., Milano 2015;</a:t>
            </a:r>
          </a:p>
          <a:p>
            <a:r>
              <a:rPr lang="it-IT" sz="1400" dirty="0">
                <a:latin typeface="Calibri" panose="020F0502020204030204" pitchFamily="34" charset="0"/>
              </a:rPr>
              <a:t>Eschilo, </a:t>
            </a:r>
            <a:r>
              <a:rPr lang="it-IT" sz="1400" i="1" dirty="0">
                <a:latin typeface="Calibri" panose="020F0502020204030204" pitchFamily="34" charset="0"/>
              </a:rPr>
              <a:t>Tutte le tragedie</a:t>
            </a:r>
            <a:r>
              <a:rPr lang="it-IT" sz="1400" dirty="0">
                <a:latin typeface="Calibri" panose="020F0502020204030204" pitchFamily="34" charset="0"/>
              </a:rPr>
              <a:t>, Newton Compton Editori S.r.l., Roma 2015;</a:t>
            </a:r>
          </a:p>
          <a:p>
            <a:r>
              <a:rPr lang="it-IT" sz="1400" dirty="0">
                <a:latin typeface="Calibri" panose="020F0502020204030204" pitchFamily="34" charset="0"/>
              </a:rPr>
              <a:t>Euripide, </a:t>
            </a:r>
            <a:r>
              <a:rPr lang="it-IT" sz="1400" i="1" dirty="0">
                <a:latin typeface="Calibri" panose="020F0502020204030204" pitchFamily="34" charset="0"/>
              </a:rPr>
              <a:t>Troiane</a:t>
            </a:r>
            <a:r>
              <a:rPr lang="it-IT" sz="1400" dirty="0">
                <a:latin typeface="Calibri" panose="020F0502020204030204" pitchFamily="34" charset="0"/>
              </a:rPr>
              <a:t>, Universale Economica Feltrinelli – I Classici, Milano 2016;</a:t>
            </a:r>
          </a:p>
          <a:p>
            <a:r>
              <a:rPr lang="it-IT" sz="1400" dirty="0">
                <a:latin typeface="Calibri" panose="020F0502020204030204" pitchFamily="34" charset="0"/>
              </a:rPr>
              <a:t>Eschilo, </a:t>
            </a:r>
            <a:r>
              <a:rPr lang="it-IT" sz="1400" i="1" dirty="0">
                <a:latin typeface="Calibri" panose="020F0502020204030204" pitchFamily="34" charset="0"/>
              </a:rPr>
              <a:t>Le Supplici</a:t>
            </a:r>
            <a:r>
              <a:rPr lang="it-IT" sz="1400" dirty="0">
                <a:latin typeface="Calibri" panose="020F0502020204030204" pitchFamily="34" charset="0"/>
              </a:rPr>
              <a:t>, Edizioni ETS, Pisa 2016;</a:t>
            </a:r>
          </a:p>
          <a:p>
            <a:r>
              <a:rPr lang="it-IT" sz="1400" dirty="0">
                <a:latin typeface="Calibri" panose="020F0502020204030204" pitchFamily="34" charset="0"/>
              </a:rPr>
              <a:t>Sofocle, </a:t>
            </a:r>
            <a:r>
              <a:rPr lang="it-IT" sz="1400" i="1" dirty="0" err="1">
                <a:latin typeface="Calibri" panose="020F0502020204030204" pitchFamily="34" charset="0"/>
              </a:rPr>
              <a:t>Trachinie</a:t>
            </a:r>
            <a:r>
              <a:rPr lang="it-IT" sz="1400" i="1" dirty="0">
                <a:latin typeface="Calibri" panose="020F0502020204030204" pitchFamily="34" charset="0"/>
              </a:rPr>
              <a:t> </a:t>
            </a:r>
            <a:r>
              <a:rPr lang="it-IT" sz="1400" i="1" dirty="0" err="1">
                <a:latin typeface="Calibri" panose="020F0502020204030204" pitchFamily="34" charset="0"/>
              </a:rPr>
              <a:t>Filottete</a:t>
            </a:r>
            <a:r>
              <a:rPr lang="it-IT" sz="1400" dirty="0">
                <a:latin typeface="Calibri" panose="020F0502020204030204" pitchFamily="34" charset="0"/>
              </a:rPr>
              <a:t>, Rizzoli Libri S.p.A. / </a:t>
            </a:r>
            <a:r>
              <a:rPr lang="it-IT" sz="1400" dirty="0" err="1">
                <a:latin typeface="Calibri" panose="020F0502020204030204" pitchFamily="34" charset="0"/>
              </a:rPr>
              <a:t>Bur</a:t>
            </a:r>
            <a:r>
              <a:rPr lang="it-IT" sz="1400" dirty="0">
                <a:latin typeface="Calibri" panose="020F0502020204030204" pitchFamily="34" charset="0"/>
              </a:rPr>
              <a:t> Rizzoli, Milano 2017;</a:t>
            </a:r>
          </a:p>
          <a:p>
            <a:r>
              <a:rPr lang="it-IT" sz="1400" dirty="0">
                <a:latin typeface="Calibri" panose="020F0502020204030204" pitchFamily="34" charset="0"/>
              </a:rPr>
              <a:t>Storica - mensile n.105, novembre 2017 National </a:t>
            </a:r>
            <a:r>
              <a:rPr lang="it-IT" sz="1400" dirty="0" err="1">
                <a:latin typeface="Calibri" panose="020F0502020204030204" pitchFamily="34" charset="0"/>
              </a:rPr>
              <a:t>Geographic</a:t>
            </a:r>
            <a:r>
              <a:rPr lang="it-IT" sz="1400" dirty="0">
                <a:latin typeface="Calibri" panose="020F0502020204030204" pitchFamily="34" charset="0"/>
              </a:rPr>
              <a:t>, Press-di </a:t>
            </a:r>
            <a:r>
              <a:rPr lang="it-IT" sz="1400" dirty="0" err="1">
                <a:latin typeface="Calibri" panose="020F0502020204030204" pitchFamily="34" charset="0"/>
              </a:rPr>
              <a:t>Distr.stampa</a:t>
            </a:r>
            <a:r>
              <a:rPr lang="it-IT" sz="1400" dirty="0">
                <a:latin typeface="Calibri" panose="020F0502020204030204" pitchFamily="34" charset="0"/>
              </a:rPr>
              <a:t> </a:t>
            </a:r>
            <a:r>
              <a:rPr lang="it-IT" sz="1400" dirty="0" err="1" smtClean="0">
                <a:latin typeface="Calibri" panose="020F0502020204030204" pitchFamily="34" charset="0"/>
              </a:rPr>
              <a:t>Mult.srl</a:t>
            </a:r>
            <a:r>
              <a:rPr lang="it-IT" sz="1400" dirty="0" smtClean="0">
                <a:latin typeface="Calibri" panose="020F0502020204030204" pitchFamily="34" charset="0"/>
              </a:rPr>
              <a:t>.</a:t>
            </a:r>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dirty="0">
              <a:latin typeface="Calibri" panose="020F0502020204030204" pitchFamily="34" charset="0"/>
            </a:endParaRPr>
          </a:p>
          <a:p>
            <a:endParaRPr lang="it-IT" sz="1400" i="1" dirty="0">
              <a:latin typeface="Calibri" panose="020F0502020204030204" pitchFamily="34" charset="0"/>
            </a:endParaRPr>
          </a:p>
          <a:p>
            <a:endParaRPr lang="it-IT" sz="1400" dirty="0">
              <a:latin typeface="Calibri" panose="020F0502020204030204" pitchFamily="34" charset="0"/>
            </a:endParaRPr>
          </a:p>
        </p:txBody>
      </p:sp>
    </p:spTree>
    <p:extLst>
      <p:ext uri="{BB962C8B-B14F-4D97-AF65-F5344CB8AC3E}">
        <p14:creationId xmlns:p14="http://schemas.microsoft.com/office/powerpoint/2010/main" val="9331077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346" y="819748"/>
            <a:ext cx="9031309" cy="1004553"/>
          </a:xfrm>
          <a:prstGeom prst="rect">
            <a:avLst/>
          </a:prstGeom>
        </p:spPr>
      </p:pic>
      <p:sp>
        <p:nvSpPr>
          <p:cNvPr id="5" name="CasellaDiTesto 4"/>
          <p:cNvSpPr txBox="1"/>
          <p:nvPr/>
        </p:nvSpPr>
        <p:spPr>
          <a:xfrm>
            <a:off x="140899" y="319303"/>
            <a:ext cx="1499128" cy="461665"/>
          </a:xfrm>
          <a:prstGeom prst="rect">
            <a:avLst/>
          </a:prstGeom>
          <a:noFill/>
        </p:spPr>
        <p:txBody>
          <a:bodyPr wrap="none" rtlCol="0">
            <a:spAutoFit/>
          </a:bodyPr>
          <a:lstStyle/>
          <a:p>
            <a:r>
              <a:rPr lang="it-IT" sz="2400" dirty="0">
                <a:solidFill>
                  <a:srgbClr val="C00000"/>
                </a:solidFill>
                <a:effectLst>
                  <a:innerShdw blurRad="63500" dist="50800" dir="2700000">
                    <a:prstClr val="black">
                      <a:alpha val="50000"/>
                    </a:prstClr>
                  </a:innerShdw>
                </a:effectLst>
              </a:rPr>
              <a:t>Sitografia</a:t>
            </a:r>
          </a:p>
        </p:txBody>
      </p:sp>
      <p:sp>
        <p:nvSpPr>
          <p:cNvPr id="6" name="CasellaDiTesto 5"/>
          <p:cNvSpPr txBox="1"/>
          <p:nvPr/>
        </p:nvSpPr>
        <p:spPr>
          <a:xfrm>
            <a:off x="134423" y="1863081"/>
            <a:ext cx="8875153" cy="5478423"/>
          </a:xfrm>
          <a:prstGeom prst="rect">
            <a:avLst/>
          </a:prstGeom>
          <a:noFill/>
        </p:spPr>
        <p:txBody>
          <a:bodyPr wrap="square" rtlCol="0">
            <a:spAutoFit/>
          </a:bodyPr>
          <a:lstStyle/>
          <a:p>
            <a:r>
              <a:rPr lang="it-IT" sz="1400" dirty="0">
                <a:solidFill>
                  <a:srgbClr val="002060"/>
                </a:solidFill>
                <a:latin typeface="Calibri" panose="020F0502020204030204" pitchFamily="34" charset="0"/>
                <a:hlinkClick r:id="rId3"/>
              </a:rPr>
              <a:t>https://www.academia.edu/26733360/Lamore_che_uccide_Deianira_nelle_Trachinie_di_Sofocle</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4"/>
              </a:rPr>
              <a:t>https://www.academia.edu/2436806/Il_divino_nelle_troiane_di_Euripide</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5"/>
              </a:rPr>
              <a:t>https://www.academia.edu/9736530/Un_mito_antibellicista_a_teatro._Le_Troiane_di_Euripide_e_la_Bearbeitung_di_Franz_Werfel</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6"/>
              </a:rPr>
              <a:t>http://annali.unife.it/lettere/</a:t>
            </a:r>
            <a:r>
              <a:rPr lang="it-IT" sz="1400" dirty="0" err="1">
                <a:solidFill>
                  <a:srgbClr val="002060"/>
                </a:solidFill>
                <a:latin typeface="Calibri" panose="020F0502020204030204" pitchFamily="34" charset="0"/>
                <a:hlinkClick r:id="rId6"/>
              </a:rPr>
              <a:t>article</a:t>
            </a:r>
            <a:r>
              <a:rPr lang="it-IT" sz="1400" dirty="0">
                <a:solidFill>
                  <a:srgbClr val="002060"/>
                </a:solidFill>
                <a:latin typeface="Calibri" panose="020F0502020204030204" pitchFamily="34" charset="0"/>
                <a:hlinkClick r:id="rId6"/>
              </a:rPr>
              <a:t>/</a:t>
            </a:r>
            <a:r>
              <a:rPr lang="it-IT" sz="1400" dirty="0" err="1">
                <a:solidFill>
                  <a:srgbClr val="002060"/>
                </a:solidFill>
                <a:latin typeface="Calibri" panose="020F0502020204030204" pitchFamily="34" charset="0"/>
                <a:hlinkClick r:id="rId6"/>
              </a:rPr>
              <a:t>viewFile</a:t>
            </a:r>
            <a:r>
              <a:rPr lang="it-IT" sz="1400" dirty="0">
                <a:solidFill>
                  <a:srgbClr val="002060"/>
                </a:solidFill>
                <a:latin typeface="Calibri" panose="020F0502020204030204" pitchFamily="34" charset="0"/>
                <a:hlinkClick r:id="rId6"/>
              </a:rPr>
              <a:t>/186/135</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7"/>
              </a:rPr>
              <a:t>http://www.igiornielenotti.it/?p=7642</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8"/>
              </a:rPr>
              <a:t>https://it.wikipedia.org/wiki/Tragedia_greca</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9"/>
              </a:rPr>
              <a:t>http://www.storico.org/</a:t>
            </a:r>
            <a:r>
              <a:rPr lang="it-IT" sz="1400" dirty="0" err="1">
                <a:solidFill>
                  <a:srgbClr val="002060"/>
                </a:solidFill>
                <a:latin typeface="Calibri" panose="020F0502020204030204" pitchFamily="34" charset="0"/>
                <a:hlinkClick r:id="rId9"/>
              </a:rPr>
              <a:t>dopoguerra_tormentato</a:t>
            </a:r>
            <a:r>
              <a:rPr lang="it-IT" sz="1400" dirty="0">
                <a:solidFill>
                  <a:srgbClr val="002060"/>
                </a:solidFill>
                <a:latin typeface="Calibri" panose="020F0502020204030204" pitchFamily="34" charset="0"/>
                <a:hlinkClick r:id="rId9"/>
              </a:rPr>
              <a:t>/guerra_algeria.html</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0"/>
              </a:rPr>
              <a:t>http://www.indafondazione.org/</a:t>
            </a:r>
            <a:r>
              <a:rPr lang="it-IT" sz="1400" dirty="0" err="1">
                <a:solidFill>
                  <a:srgbClr val="002060"/>
                </a:solidFill>
                <a:latin typeface="Calibri" panose="020F0502020204030204" pitchFamily="34" charset="0"/>
                <a:hlinkClick r:id="rId10"/>
              </a:rPr>
              <a:t>it</a:t>
            </a:r>
            <a:r>
              <a:rPr lang="it-IT" sz="1400" dirty="0">
                <a:solidFill>
                  <a:srgbClr val="002060"/>
                </a:solidFill>
                <a:latin typeface="Calibri" panose="020F0502020204030204" pitchFamily="34" charset="0"/>
                <a:hlinkClick r:id="rId10"/>
              </a:rPr>
              <a:t>/le-supplici-di-ovadia-entrano-nel-grande-repertorio-del-teatro-europeo/</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1"/>
              </a:rPr>
              <a:t>http://www.bossy.it/medea-e-deianira-antiche-donne-moderne.html</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2"/>
              </a:rPr>
              <a:t>http://www.turindamsreview.unito.it/link/deianira.pdf</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3"/>
              </a:rPr>
              <a:t>http://www.theatreolympics2016.pl/en/</a:t>
            </a:r>
            <a:r>
              <a:rPr lang="it-IT" sz="1400" dirty="0" err="1">
                <a:solidFill>
                  <a:srgbClr val="002060"/>
                </a:solidFill>
                <a:latin typeface="Calibri" panose="020F0502020204030204" pitchFamily="34" charset="0"/>
                <a:hlinkClick r:id="rId13"/>
              </a:rPr>
              <a:t>calendar</a:t>
            </a:r>
            <a:r>
              <a:rPr lang="it-IT" sz="1400" dirty="0">
                <a:solidFill>
                  <a:srgbClr val="002060"/>
                </a:solidFill>
                <a:latin typeface="Calibri" panose="020F0502020204030204" pitchFamily="34" charset="0"/>
                <a:hlinkClick r:id="rId13"/>
              </a:rPr>
              <a:t>/</a:t>
            </a:r>
            <a:r>
              <a:rPr lang="it-IT" sz="1400" dirty="0" err="1">
                <a:solidFill>
                  <a:srgbClr val="002060"/>
                </a:solidFill>
                <a:latin typeface="Calibri" panose="020F0502020204030204" pitchFamily="34" charset="0"/>
                <a:hlinkClick r:id="rId13"/>
              </a:rPr>
              <a:t>trojan-women</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4" action="ppaction://hlinkfile"/>
              </a:rPr>
              <a:t>file:///C:/Users/Utente/Downloads/n8MUSE_09_2005.pdf</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5"/>
              </a:rPr>
              <a:t>http://www.repubblica.it/online/esteri/</a:t>
            </a:r>
            <a:r>
              <a:rPr lang="it-IT" sz="1400" dirty="0" err="1">
                <a:solidFill>
                  <a:srgbClr val="002060"/>
                </a:solidFill>
                <a:latin typeface="Calibri" panose="020F0502020204030204" pitchFamily="34" charset="0"/>
                <a:hlinkClick r:id="rId15"/>
              </a:rPr>
              <a:t>abbas</a:t>
            </a:r>
            <a:r>
              <a:rPr lang="it-IT" sz="1400" dirty="0">
                <a:solidFill>
                  <a:srgbClr val="002060"/>
                </a:solidFill>
                <a:latin typeface="Calibri" panose="020F0502020204030204" pitchFamily="34" charset="0"/>
                <a:hlinkClick r:id="rId15"/>
              </a:rPr>
              <a:t>/</a:t>
            </a:r>
            <a:r>
              <a:rPr lang="it-IT" sz="1400" dirty="0" err="1">
                <a:solidFill>
                  <a:srgbClr val="002060"/>
                </a:solidFill>
                <a:latin typeface="Calibri" panose="020F0502020204030204" pitchFamily="34" charset="0"/>
                <a:hlinkClick r:id="rId15"/>
              </a:rPr>
              <a:t>sigonella</a:t>
            </a:r>
            <a:r>
              <a:rPr lang="it-IT" sz="1400" dirty="0">
                <a:solidFill>
                  <a:srgbClr val="002060"/>
                </a:solidFill>
                <a:latin typeface="Calibri" panose="020F0502020204030204" pitchFamily="34" charset="0"/>
                <a:hlinkClick r:id="rId15"/>
              </a:rPr>
              <a:t>/sigonella.html</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6"/>
              </a:rPr>
              <a:t>http://www.direttanews24.com/30-anni-la-notte-sigonella-bettino-craxi-si-puo-dire-nella-nostra-storia-lunico-politico-avuto-le-palle-farsi-rispettare/</a:t>
            </a:r>
            <a:r>
              <a:rPr lang="it-IT" sz="1400" dirty="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7"/>
              </a:rPr>
              <a:t>http://videotecapasolini.blogspot.it/2017/05/affabulazione-di-pier-paolo-pasolini.html</a:t>
            </a:r>
            <a:r>
              <a:rPr lang="it-IT" sz="1400" dirty="0" smtClean="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8"/>
              </a:rPr>
              <a:t>http://</a:t>
            </a:r>
            <a:r>
              <a:rPr lang="it-IT" sz="1400" dirty="0" smtClean="0">
                <a:solidFill>
                  <a:srgbClr val="002060"/>
                </a:solidFill>
                <a:latin typeface="Calibri" panose="020F0502020204030204" pitchFamily="34" charset="0"/>
                <a:hlinkClick r:id="rId18"/>
              </a:rPr>
              <a:t>www.artext.it/</a:t>
            </a:r>
            <a:r>
              <a:rPr lang="it-IT" sz="1400" dirty="0" err="1" smtClean="0">
                <a:solidFill>
                  <a:srgbClr val="002060"/>
                </a:solidFill>
                <a:latin typeface="Calibri" panose="020F0502020204030204" pitchFamily="34" charset="0"/>
                <a:hlinkClick r:id="rId18"/>
              </a:rPr>
              <a:t>Artext</a:t>
            </a:r>
            <a:r>
              <a:rPr lang="it-IT" sz="1400" dirty="0" smtClean="0">
                <a:solidFill>
                  <a:srgbClr val="002060"/>
                </a:solidFill>
                <a:latin typeface="Calibri" panose="020F0502020204030204" pitchFamily="34" charset="0"/>
                <a:hlinkClick r:id="rId18"/>
              </a:rPr>
              <a:t>/George-Drivas.html</a:t>
            </a:r>
            <a:r>
              <a:rPr lang="it-IT" sz="1400" dirty="0" smtClean="0">
                <a:solidFill>
                  <a:srgbClr val="002060"/>
                </a:solidFill>
                <a:latin typeface="Calibri" panose="020F0502020204030204" pitchFamily="34" charset="0"/>
              </a:rPr>
              <a:t>;</a:t>
            </a:r>
          </a:p>
          <a:p>
            <a:r>
              <a:rPr lang="it-IT" sz="1400" dirty="0">
                <a:solidFill>
                  <a:srgbClr val="002060"/>
                </a:solidFill>
                <a:latin typeface="Calibri" panose="020F0502020204030204" pitchFamily="34" charset="0"/>
                <a:hlinkClick r:id="rId19"/>
              </a:rPr>
              <a:t>http://genova.repubblica.it/cronaca/2017/03/05/news/migranti_moni_ovadia_sul_palco_di_sori_pezzana_invita_borzani-159775298/?</a:t>
            </a:r>
            <a:r>
              <a:rPr lang="it-IT" sz="1400" dirty="0" err="1" smtClean="0">
                <a:solidFill>
                  <a:srgbClr val="002060"/>
                </a:solidFill>
                <a:latin typeface="Calibri" panose="020F0502020204030204" pitchFamily="34" charset="0"/>
                <a:hlinkClick r:id="rId19"/>
              </a:rPr>
              <a:t>ref</a:t>
            </a:r>
            <a:r>
              <a:rPr lang="it-IT" sz="1400" dirty="0" smtClean="0">
                <a:solidFill>
                  <a:srgbClr val="002060"/>
                </a:solidFill>
                <a:latin typeface="Calibri" panose="020F0502020204030204" pitchFamily="34" charset="0"/>
                <a:hlinkClick r:id="rId19"/>
              </a:rPr>
              <a:t>=</a:t>
            </a:r>
            <a:r>
              <a:rPr lang="it-IT" sz="1400" dirty="0" err="1" smtClean="0">
                <a:solidFill>
                  <a:srgbClr val="002060"/>
                </a:solidFill>
                <a:latin typeface="Calibri" panose="020F0502020204030204" pitchFamily="34" charset="0"/>
                <a:hlinkClick r:id="rId19"/>
              </a:rPr>
              <a:t>search</a:t>
            </a:r>
            <a:r>
              <a:rPr lang="it-IT" sz="1400" dirty="0" smtClean="0">
                <a:solidFill>
                  <a:srgbClr val="002060"/>
                </a:solidFill>
                <a:latin typeface="Calibri" panose="020F0502020204030204" pitchFamily="34" charset="0"/>
              </a:rPr>
              <a:t>;</a:t>
            </a:r>
          </a:p>
          <a:p>
            <a:endParaRPr lang="it-IT" sz="1400" dirty="0" smtClean="0">
              <a:solidFill>
                <a:srgbClr val="002060"/>
              </a:solidFill>
              <a:latin typeface="Calibri" panose="020F0502020204030204" pitchFamily="34" charset="0"/>
            </a:endParaRPr>
          </a:p>
          <a:p>
            <a:endParaRPr lang="it-IT" sz="1400" dirty="0" smtClean="0">
              <a:solidFill>
                <a:srgbClr val="002060"/>
              </a:solidFill>
              <a:latin typeface="Calibri" panose="020F0502020204030204" pitchFamily="34" charset="0"/>
            </a:endParaRPr>
          </a:p>
          <a:p>
            <a:endParaRPr lang="it-IT" sz="1400" dirty="0">
              <a:solidFill>
                <a:srgbClr val="002060"/>
              </a:solidFill>
              <a:latin typeface="Calibri" panose="020F0502020204030204" pitchFamily="34" charset="0"/>
            </a:endParaRPr>
          </a:p>
          <a:p>
            <a:endParaRPr lang="it-IT" sz="1400" dirty="0">
              <a:solidFill>
                <a:srgbClr val="002060"/>
              </a:solidFill>
              <a:latin typeface="Calibri" panose="020F0502020204030204" pitchFamily="34" charset="0"/>
            </a:endParaRPr>
          </a:p>
          <a:p>
            <a:endParaRPr lang="it-IT" sz="14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8718009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ella 7"/>
          <p:cNvGraphicFramePr>
            <a:graphicFrameLocks noGrp="1"/>
          </p:cNvGraphicFramePr>
          <p:nvPr>
            <p:extLst/>
          </p:nvPr>
        </p:nvGraphicFramePr>
        <p:xfrm>
          <a:off x="1524002" y="3175987"/>
          <a:ext cx="6095992" cy="563880"/>
        </p:xfrm>
        <a:graphic>
          <a:graphicData uri="http://schemas.openxmlformats.org/drawingml/2006/table">
            <a:tbl>
              <a:tblPr firstRow="1" bandRow="1">
                <a:tableStyleId>{5DA37D80-6434-44D0-A028-1B22A696006F}</a:tableStyleId>
              </a:tblPr>
              <a:tblGrid>
                <a:gridCol w="435428"/>
                <a:gridCol w="435428"/>
                <a:gridCol w="435428"/>
                <a:gridCol w="435428"/>
                <a:gridCol w="435428"/>
                <a:gridCol w="432977"/>
                <a:gridCol w="437879"/>
                <a:gridCol w="435428"/>
                <a:gridCol w="435428"/>
                <a:gridCol w="435428"/>
                <a:gridCol w="435428"/>
                <a:gridCol w="435428"/>
                <a:gridCol w="435428"/>
                <a:gridCol w="435428"/>
              </a:tblGrid>
              <a:tr h="274320">
                <a:tc>
                  <a:txBody>
                    <a:bodyPr/>
                    <a:lstStyle/>
                    <a:p>
                      <a:endParaRPr lang="it-IT" sz="1400" dirty="0"/>
                    </a:p>
                  </a:txBody>
                  <a:tcPr marL="68580" marR="68580" marT="34290" marB="34290">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solidFill>
                      <a:srgbClr val="FFFF00"/>
                    </a:solidFill>
                  </a:tcPr>
                </a:tc>
              </a:tr>
              <a:tr h="278130">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r>
            </a:tbl>
          </a:graphicData>
        </a:graphic>
      </p:graphicFrame>
      <p:sp>
        <p:nvSpPr>
          <p:cNvPr id="9" name="CasellaDiTesto 8"/>
          <p:cNvSpPr txBox="1"/>
          <p:nvPr/>
        </p:nvSpPr>
        <p:spPr>
          <a:xfrm>
            <a:off x="1429555" y="2895335"/>
            <a:ext cx="718466" cy="276999"/>
          </a:xfrm>
          <a:prstGeom prst="rect">
            <a:avLst/>
          </a:prstGeom>
          <a:noFill/>
        </p:spPr>
        <p:txBody>
          <a:bodyPr wrap="none" rtlCol="0">
            <a:spAutoFit/>
          </a:bodyPr>
          <a:lstStyle/>
          <a:p>
            <a:r>
              <a:rPr lang="it-IT" sz="1200" b="1" dirty="0"/>
              <a:t>525 a.C.</a:t>
            </a:r>
          </a:p>
        </p:txBody>
      </p:sp>
      <p:sp>
        <p:nvSpPr>
          <p:cNvPr id="10" name="CasellaDiTesto 9"/>
          <p:cNvSpPr txBox="1"/>
          <p:nvPr/>
        </p:nvSpPr>
        <p:spPr>
          <a:xfrm>
            <a:off x="2297268" y="2904994"/>
            <a:ext cx="415498" cy="276999"/>
          </a:xfrm>
          <a:prstGeom prst="rect">
            <a:avLst/>
          </a:prstGeom>
          <a:noFill/>
        </p:spPr>
        <p:txBody>
          <a:bodyPr wrap="none" rtlCol="0">
            <a:spAutoFit/>
          </a:bodyPr>
          <a:lstStyle/>
          <a:p>
            <a:r>
              <a:rPr lang="it-IT" sz="1200" dirty="0"/>
              <a:t>515</a:t>
            </a:r>
          </a:p>
        </p:txBody>
      </p:sp>
      <p:sp>
        <p:nvSpPr>
          <p:cNvPr id="11" name="CasellaDiTesto 10"/>
          <p:cNvSpPr txBox="1"/>
          <p:nvPr/>
        </p:nvSpPr>
        <p:spPr>
          <a:xfrm>
            <a:off x="4916509" y="2904994"/>
            <a:ext cx="415498" cy="276999"/>
          </a:xfrm>
          <a:prstGeom prst="rect">
            <a:avLst/>
          </a:prstGeom>
          <a:noFill/>
        </p:spPr>
        <p:txBody>
          <a:bodyPr wrap="none" rtlCol="0">
            <a:spAutoFit/>
          </a:bodyPr>
          <a:lstStyle/>
          <a:p>
            <a:r>
              <a:rPr lang="it-IT" sz="1200" dirty="0"/>
              <a:t>485</a:t>
            </a:r>
          </a:p>
        </p:txBody>
      </p:sp>
      <p:sp>
        <p:nvSpPr>
          <p:cNvPr id="12" name="CasellaDiTesto 11"/>
          <p:cNvSpPr txBox="1"/>
          <p:nvPr/>
        </p:nvSpPr>
        <p:spPr>
          <a:xfrm>
            <a:off x="4032694" y="2906656"/>
            <a:ext cx="415498" cy="276999"/>
          </a:xfrm>
          <a:prstGeom prst="rect">
            <a:avLst/>
          </a:prstGeom>
          <a:noFill/>
        </p:spPr>
        <p:txBody>
          <a:bodyPr wrap="none" rtlCol="0">
            <a:spAutoFit/>
          </a:bodyPr>
          <a:lstStyle/>
          <a:p>
            <a:r>
              <a:rPr lang="it-IT" sz="1200" dirty="0"/>
              <a:t>495</a:t>
            </a:r>
          </a:p>
        </p:txBody>
      </p:sp>
      <p:sp>
        <p:nvSpPr>
          <p:cNvPr id="13" name="CasellaDiTesto 12"/>
          <p:cNvSpPr txBox="1"/>
          <p:nvPr/>
        </p:nvSpPr>
        <p:spPr>
          <a:xfrm>
            <a:off x="3164981" y="2895335"/>
            <a:ext cx="415498" cy="276999"/>
          </a:xfrm>
          <a:prstGeom prst="rect">
            <a:avLst/>
          </a:prstGeom>
          <a:noFill/>
        </p:spPr>
        <p:txBody>
          <a:bodyPr wrap="none" rtlCol="0">
            <a:spAutoFit/>
          </a:bodyPr>
          <a:lstStyle/>
          <a:p>
            <a:r>
              <a:rPr lang="it-IT" sz="1200" dirty="0"/>
              <a:t>505</a:t>
            </a:r>
          </a:p>
        </p:txBody>
      </p:sp>
      <p:sp>
        <p:nvSpPr>
          <p:cNvPr id="14" name="CasellaDiTesto 13"/>
          <p:cNvSpPr txBox="1"/>
          <p:nvPr/>
        </p:nvSpPr>
        <p:spPr>
          <a:xfrm>
            <a:off x="7551850" y="2895335"/>
            <a:ext cx="718466" cy="276999"/>
          </a:xfrm>
          <a:prstGeom prst="rect">
            <a:avLst/>
          </a:prstGeom>
          <a:noFill/>
        </p:spPr>
        <p:txBody>
          <a:bodyPr wrap="none" rtlCol="0">
            <a:spAutoFit/>
          </a:bodyPr>
          <a:lstStyle/>
          <a:p>
            <a:r>
              <a:rPr lang="it-IT" sz="1200" b="1" dirty="0"/>
              <a:t>455 a.C.</a:t>
            </a:r>
          </a:p>
        </p:txBody>
      </p:sp>
      <p:sp>
        <p:nvSpPr>
          <p:cNvPr id="15" name="CasellaDiTesto 14"/>
          <p:cNvSpPr txBox="1"/>
          <p:nvPr/>
        </p:nvSpPr>
        <p:spPr>
          <a:xfrm>
            <a:off x="5800323" y="2895335"/>
            <a:ext cx="415498" cy="276999"/>
          </a:xfrm>
          <a:prstGeom prst="rect">
            <a:avLst/>
          </a:prstGeom>
          <a:noFill/>
        </p:spPr>
        <p:txBody>
          <a:bodyPr wrap="none" rtlCol="0">
            <a:spAutoFit/>
          </a:bodyPr>
          <a:lstStyle/>
          <a:p>
            <a:r>
              <a:rPr lang="it-IT" sz="1200" dirty="0"/>
              <a:t>475</a:t>
            </a:r>
          </a:p>
        </p:txBody>
      </p:sp>
      <p:sp>
        <p:nvSpPr>
          <p:cNvPr id="16" name="CasellaDiTesto 15"/>
          <p:cNvSpPr txBox="1"/>
          <p:nvPr/>
        </p:nvSpPr>
        <p:spPr>
          <a:xfrm>
            <a:off x="6683330" y="2895335"/>
            <a:ext cx="415498" cy="276999"/>
          </a:xfrm>
          <a:prstGeom prst="rect">
            <a:avLst/>
          </a:prstGeom>
          <a:noFill/>
        </p:spPr>
        <p:txBody>
          <a:bodyPr wrap="none" rtlCol="0">
            <a:spAutoFit/>
          </a:bodyPr>
          <a:lstStyle/>
          <a:p>
            <a:r>
              <a:rPr lang="it-IT" sz="1200" dirty="0"/>
              <a:t>465</a:t>
            </a:r>
          </a:p>
        </p:txBody>
      </p:sp>
      <p:cxnSp>
        <p:nvCxnSpPr>
          <p:cNvPr id="35" name="Connettore 2 34"/>
          <p:cNvCxnSpPr/>
          <p:nvPr/>
        </p:nvCxnSpPr>
        <p:spPr>
          <a:xfrm>
            <a:off x="4572000" y="3718201"/>
            <a:ext cx="0" cy="5706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 name="Immagine 3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28891" y="4490040"/>
            <a:ext cx="1945536" cy="1679010"/>
          </a:xfrm>
          <a:prstGeom prst="rect">
            <a:avLst/>
          </a:prstGeom>
        </p:spPr>
      </p:pic>
      <p:cxnSp>
        <p:nvCxnSpPr>
          <p:cNvPr id="40" name="Connettore 2 39"/>
          <p:cNvCxnSpPr/>
          <p:nvPr/>
        </p:nvCxnSpPr>
        <p:spPr>
          <a:xfrm>
            <a:off x="5435221" y="3718201"/>
            <a:ext cx="0" cy="5706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 name="Immagine 45"/>
          <p:cNvPicPr>
            <a:picLocks noChangeAspect="1"/>
          </p:cNvPicPr>
          <p:nvPr/>
        </p:nvPicPr>
        <p:blipFill rotWithShape="1">
          <a:blip r:embed="rId3" cstate="email">
            <a:extLst>
              <a:ext uri="{28A0092B-C50C-407E-A947-70E740481C1C}">
                <a14:useLocalDpi xmlns:a14="http://schemas.microsoft.com/office/drawing/2010/main" val="0"/>
              </a:ext>
            </a:extLst>
          </a:blip>
          <a:srcRect l="6536" t="6272" r="5418" b="12596"/>
          <a:stretch/>
        </p:blipFill>
        <p:spPr>
          <a:xfrm>
            <a:off x="5479826" y="4490040"/>
            <a:ext cx="1755351" cy="1679009"/>
          </a:xfrm>
          <a:prstGeom prst="rect">
            <a:avLst/>
          </a:prstGeom>
          <a:ln>
            <a:solidFill>
              <a:schemeClr val="tx1">
                <a:lumMod val="85000"/>
                <a:lumOff val="15000"/>
              </a:schemeClr>
            </a:solidFill>
          </a:ln>
        </p:spPr>
      </p:pic>
      <p:pic>
        <p:nvPicPr>
          <p:cNvPr id="47" name="Immagine 4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04483" y="4486560"/>
            <a:ext cx="1230084" cy="1679010"/>
          </a:xfrm>
          <a:prstGeom prst="rect">
            <a:avLst/>
          </a:prstGeom>
          <a:ln>
            <a:solidFill>
              <a:schemeClr val="tx1">
                <a:lumMod val="85000"/>
                <a:lumOff val="15000"/>
              </a:schemeClr>
            </a:solidFill>
          </a:ln>
        </p:spPr>
      </p:pic>
      <p:cxnSp>
        <p:nvCxnSpPr>
          <p:cNvPr id="26" name="Connettore 2 25"/>
          <p:cNvCxnSpPr/>
          <p:nvPr/>
        </p:nvCxnSpPr>
        <p:spPr>
          <a:xfrm flipV="1">
            <a:off x="6062848" y="2601687"/>
            <a:ext cx="0" cy="5706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7235177" y="3718201"/>
            <a:ext cx="0" cy="5706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7452156" y="2601411"/>
            <a:ext cx="0" cy="5706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6615966" y="2601410"/>
            <a:ext cx="0" cy="5706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Immagine 1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26658" y="1778013"/>
            <a:ext cx="753599" cy="1064135"/>
          </a:xfrm>
          <a:prstGeom prst="rect">
            <a:avLst/>
          </a:prstGeom>
          <a:ln>
            <a:solidFill>
              <a:schemeClr val="bg1">
                <a:lumMod val="50000"/>
              </a:schemeClr>
            </a:solidFill>
          </a:ln>
        </p:spPr>
      </p:pic>
      <p:pic>
        <p:nvPicPr>
          <p:cNvPr id="19" name="Immagine 1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74458" y="901576"/>
            <a:ext cx="2285800" cy="614224"/>
          </a:xfrm>
          <a:prstGeom prst="rect">
            <a:avLst/>
          </a:prstGeom>
        </p:spPr>
      </p:pic>
      <p:pic>
        <p:nvPicPr>
          <p:cNvPr id="20" name="Immagine 1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754785" y="1770827"/>
            <a:ext cx="1016812" cy="1064520"/>
          </a:xfrm>
          <a:prstGeom prst="rect">
            <a:avLst/>
          </a:prstGeom>
        </p:spPr>
      </p:pic>
      <p:pic>
        <p:nvPicPr>
          <p:cNvPr id="21" name="Immagine 2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688898" y="1777628"/>
            <a:ext cx="698681" cy="1064520"/>
          </a:xfrm>
          <a:prstGeom prst="rect">
            <a:avLst/>
          </a:prstGeom>
        </p:spPr>
      </p:pic>
      <p:cxnSp>
        <p:nvCxnSpPr>
          <p:cNvPr id="32" name="Connettore 2 31"/>
          <p:cNvCxnSpPr/>
          <p:nvPr/>
        </p:nvCxnSpPr>
        <p:spPr>
          <a:xfrm flipV="1">
            <a:off x="6500055" y="1686708"/>
            <a:ext cx="0" cy="148477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Immagine 32">
            <a:hlinkClick r:id="rId9" action="ppaction://hlinksldjump"/>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74388" y="900783"/>
            <a:ext cx="1352282" cy="1940572"/>
          </a:xfrm>
          <a:prstGeom prst="rect">
            <a:avLst/>
          </a:prstGeom>
          <a:ln>
            <a:solidFill>
              <a:schemeClr val="bg1">
                <a:lumMod val="50000"/>
              </a:schemeClr>
            </a:solidFill>
          </a:ln>
        </p:spPr>
      </p:pic>
      <p:pic>
        <p:nvPicPr>
          <p:cNvPr id="34" name="Immagine 3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435397" y="1777628"/>
            <a:ext cx="962279" cy="1064520"/>
          </a:xfrm>
          <a:prstGeom prst="rect">
            <a:avLst/>
          </a:prstGeom>
        </p:spPr>
      </p:pic>
      <p:sp>
        <p:nvSpPr>
          <p:cNvPr id="36" name="CasellaDiTesto 35"/>
          <p:cNvSpPr txBox="1"/>
          <p:nvPr/>
        </p:nvSpPr>
        <p:spPr>
          <a:xfrm>
            <a:off x="2407330" y="4180572"/>
            <a:ext cx="1954040" cy="230832"/>
          </a:xfrm>
          <a:prstGeom prst="rect">
            <a:avLst/>
          </a:prstGeom>
          <a:noFill/>
          <a:ln>
            <a:solidFill>
              <a:schemeClr val="bg1">
                <a:lumMod val="50000"/>
              </a:schemeClr>
            </a:solidFill>
          </a:ln>
        </p:spPr>
        <p:txBody>
          <a:bodyPr wrap="square" rtlCol="0">
            <a:spAutoFit/>
          </a:bodyPr>
          <a:lstStyle/>
          <a:p>
            <a:pPr algn="ctr"/>
            <a:r>
              <a:rPr lang="it-IT" sz="900" b="1" dirty="0"/>
              <a:t>Vittoria di Maratona, </a:t>
            </a:r>
            <a:r>
              <a:rPr lang="it-IT" sz="900" dirty="0"/>
              <a:t>490 a.C.</a:t>
            </a:r>
          </a:p>
        </p:txBody>
      </p:sp>
      <p:sp>
        <p:nvSpPr>
          <p:cNvPr id="42" name="CasellaDiTesto 41"/>
          <p:cNvSpPr txBox="1"/>
          <p:nvPr/>
        </p:nvSpPr>
        <p:spPr>
          <a:xfrm>
            <a:off x="5479826" y="4180572"/>
            <a:ext cx="1755449" cy="230832"/>
          </a:xfrm>
          <a:prstGeom prst="rect">
            <a:avLst/>
          </a:prstGeom>
          <a:noFill/>
          <a:ln>
            <a:solidFill>
              <a:schemeClr val="bg1">
                <a:lumMod val="50000"/>
              </a:schemeClr>
            </a:solidFill>
          </a:ln>
        </p:spPr>
        <p:txBody>
          <a:bodyPr wrap="square" rtlCol="0">
            <a:spAutoFit/>
          </a:bodyPr>
          <a:lstStyle/>
          <a:p>
            <a:pPr algn="ctr"/>
            <a:r>
              <a:rPr lang="it-IT" sz="900" b="1" dirty="0"/>
              <a:t>Vittoria di Salamina, </a:t>
            </a:r>
            <a:r>
              <a:rPr lang="it-IT" sz="900" dirty="0"/>
              <a:t>480 a.C.</a:t>
            </a:r>
          </a:p>
        </p:txBody>
      </p:sp>
      <p:sp>
        <p:nvSpPr>
          <p:cNvPr id="43" name="CasellaDiTesto 42"/>
          <p:cNvSpPr txBox="1"/>
          <p:nvPr/>
        </p:nvSpPr>
        <p:spPr>
          <a:xfrm>
            <a:off x="7295582" y="4179068"/>
            <a:ext cx="1618282" cy="230832"/>
          </a:xfrm>
          <a:prstGeom prst="rect">
            <a:avLst/>
          </a:prstGeom>
          <a:noFill/>
          <a:ln>
            <a:solidFill>
              <a:schemeClr val="bg1">
                <a:lumMod val="50000"/>
              </a:schemeClr>
            </a:solidFill>
          </a:ln>
        </p:spPr>
        <p:txBody>
          <a:bodyPr wrap="square" rtlCol="0">
            <a:spAutoFit/>
          </a:bodyPr>
          <a:lstStyle/>
          <a:p>
            <a:pPr algn="ctr"/>
            <a:r>
              <a:rPr lang="it-IT" sz="900" b="1" dirty="0"/>
              <a:t>Ascesa di Pericle, </a:t>
            </a:r>
            <a:r>
              <a:rPr lang="it-IT" sz="900" dirty="0"/>
              <a:t>461 a.C.</a:t>
            </a:r>
          </a:p>
        </p:txBody>
      </p:sp>
      <p:sp>
        <p:nvSpPr>
          <p:cNvPr id="38" name="CasellaDiTesto 37"/>
          <p:cNvSpPr txBox="1"/>
          <p:nvPr/>
        </p:nvSpPr>
        <p:spPr>
          <a:xfrm>
            <a:off x="5138095" y="1539995"/>
            <a:ext cx="997389" cy="230832"/>
          </a:xfrm>
          <a:prstGeom prst="rect">
            <a:avLst/>
          </a:prstGeom>
          <a:noFill/>
        </p:spPr>
        <p:txBody>
          <a:bodyPr wrap="none" rtlCol="0">
            <a:spAutoFit/>
          </a:bodyPr>
          <a:lstStyle/>
          <a:p>
            <a:r>
              <a:rPr lang="it-IT" sz="900" i="1" dirty="0"/>
              <a:t>Persiani</a:t>
            </a:r>
            <a:r>
              <a:rPr lang="it-IT" sz="900" dirty="0"/>
              <a:t> 472 a.C.</a:t>
            </a:r>
          </a:p>
        </p:txBody>
      </p:sp>
      <p:sp>
        <p:nvSpPr>
          <p:cNvPr id="45" name="CasellaDiTesto 44"/>
          <p:cNvSpPr txBox="1"/>
          <p:nvPr/>
        </p:nvSpPr>
        <p:spPr>
          <a:xfrm>
            <a:off x="3368654" y="1431379"/>
            <a:ext cx="1160895" cy="369332"/>
          </a:xfrm>
          <a:prstGeom prst="rect">
            <a:avLst/>
          </a:prstGeom>
          <a:noFill/>
        </p:spPr>
        <p:txBody>
          <a:bodyPr wrap="none" rtlCol="0">
            <a:spAutoFit/>
          </a:bodyPr>
          <a:lstStyle/>
          <a:p>
            <a:pPr algn="ctr"/>
            <a:r>
              <a:rPr lang="it-IT" sz="900" i="1" dirty="0"/>
              <a:t>Prometeo  incatenato</a:t>
            </a:r>
          </a:p>
          <a:p>
            <a:pPr algn="ctr"/>
            <a:r>
              <a:rPr lang="it-IT" sz="900" dirty="0"/>
              <a:t>(data sconosciuta)</a:t>
            </a:r>
          </a:p>
        </p:txBody>
      </p:sp>
      <p:sp>
        <p:nvSpPr>
          <p:cNvPr id="48" name="CasellaDiTesto 47"/>
          <p:cNvSpPr txBox="1"/>
          <p:nvPr/>
        </p:nvSpPr>
        <p:spPr>
          <a:xfrm>
            <a:off x="5138095" y="1006667"/>
            <a:ext cx="1410964" cy="230832"/>
          </a:xfrm>
          <a:prstGeom prst="rect">
            <a:avLst/>
          </a:prstGeom>
          <a:noFill/>
        </p:spPr>
        <p:txBody>
          <a:bodyPr wrap="none" rtlCol="0">
            <a:spAutoFit/>
          </a:bodyPr>
          <a:lstStyle/>
          <a:p>
            <a:r>
              <a:rPr lang="it-IT" sz="900" i="1" dirty="0"/>
              <a:t>Sette contro Tebe </a:t>
            </a:r>
            <a:r>
              <a:rPr lang="it-IT" sz="900" dirty="0"/>
              <a:t>467 a.C.</a:t>
            </a:r>
          </a:p>
        </p:txBody>
      </p:sp>
      <p:sp>
        <p:nvSpPr>
          <p:cNvPr id="50" name="CasellaDiTesto 49"/>
          <p:cNvSpPr txBox="1"/>
          <p:nvPr/>
        </p:nvSpPr>
        <p:spPr>
          <a:xfrm>
            <a:off x="7606406" y="1543285"/>
            <a:ext cx="971741" cy="230832"/>
          </a:xfrm>
          <a:prstGeom prst="rect">
            <a:avLst/>
          </a:prstGeom>
          <a:noFill/>
        </p:spPr>
        <p:txBody>
          <a:bodyPr wrap="none" rtlCol="0">
            <a:spAutoFit/>
          </a:bodyPr>
          <a:lstStyle/>
          <a:p>
            <a:r>
              <a:rPr lang="it-IT" sz="900" i="1" dirty="0" err="1"/>
              <a:t>Orestea</a:t>
            </a:r>
            <a:r>
              <a:rPr lang="it-IT" sz="900" dirty="0"/>
              <a:t> 458 a.C.</a:t>
            </a:r>
          </a:p>
        </p:txBody>
      </p:sp>
      <p:sp>
        <p:nvSpPr>
          <p:cNvPr id="51" name="CasellaDiTesto 50"/>
          <p:cNvSpPr txBox="1"/>
          <p:nvPr/>
        </p:nvSpPr>
        <p:spPr>
          <a:xfrm>
            <a:off x="6617956" y="1555725"/>
            <a:ext cx="998991" cy="230832"/>
          </a:xfrm>
          <a:prstGeom prst="rect">
            <a:avLst/>
          </a:prstGeom>
          <a:noFill/>
        </p:spPr>
        <p:txBody>
          <a:bodyPr wrap="none" rtlCol="0">
            <a:spAutoFit/>
          </a:bodyPr>
          <a:lstStyle/>
          <a:p>
            <a:r>
              <a:rPr lang="it-IT" sz="900" i="1" dirty="0"/>
              <a:t>Supplici </a:t>
            </a:r>
            <a:r>
              <a:rPr lang="it-IT" sz="900" dirty="0"/>
              <a:t>463 a.C.</a:t>
            </a:r>
          </a:p>
        </p:txBody>
      </p:sp>
      <p:pic>
        <p:nvPicPr>
          <p:cNvPr id="39" name="Immagine 38"/>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74388" y="4180572"/>
            <a:ext cx="1352282" cy="1942820"/>
          </a:xfrm>
          <a:prstGeom prst="rect">
            <a:avLst/>
          </a:prstGeom>
          <a:ln>
            <a:solidFill>
              <a:schemeClr val="bg1">
                <a:lumMod val="50000"/>
              </a:schemeClr>
            </a:solidFill>
          </a:ln>
        </p:spPr>
      </p:pic>
    </p:spTree>
    <p:extLst>
      <p:ext uri="{BB962C8B-B14F-4D97-AF65-F5344CB8AC3E}">
        <p14:creationId xmlns:p14="http://schemas.microsoft.com/office/powerpoint/2010/main" val="721343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ella 7"/>
          <p:cNvGraphicFramePr>
            <a:graphicFrameLocks noGrp="1"/>
          </p:cNvGraphicFramePr>
          <p:nvPr>
            <p:extLst/>
          </p:nvPr>
        </p:nvGraphicFramePr>
        <p:xfrm>
          <a:off x="1524003" y="3175987"/>
          <a:ext cx="6095988" cy="563880"/>
        </p:xfrm>
        <a:graphic>
          <a:graphicData uri="http://schemas.openxmlformats.org/drawingml/2006/table">
            <a:tbl>
              <a:tblPr firstRow="1" bandRow="1">
                <a:tableStyleId>{5DA37D80-6434-44D0-A028-1B22A696006F}</a:tableStyleId>
              </a:tblPr>
              <a:tblGrid>
                <a:gridCol w="338666"/>
                <a:gridCol w="338666"/>
                <a:gridCol w="338666"/>
                <a:gridCol w="338666"/>
                <a:gridCol w="338666"/>
                <a:gridCol w="336760"/>
                <a:gridCol w="340572"/>
                <a:gridCol w="338666"/>
                <a:gridCol w="338666"/>
                <a:gridCol w="338666"/>
                <a:gridCol w="338666"/>
                <a:gridCol w="338666"/>
                <a:gridCol w="338666"/>
                <a:gridCol w="338666"/>
                <a:gridCol w="338666"/>
                <a:gridCol w="338666"/>
                <a:gridCol w="338666"/>
                <a:gridCol w="338666"/>
              </a:tblGrid>
              <a:tr h="274320">
                <a:tc>
                  <a:txBody>
                    <a:bodyPr/>
                    <a:lstStyle/>
                    <a:p>
                      <a:endParaRPr lang="it-IT" sz="1400" dirty="0"/>
                    </a:p>
                  </a:txBody>
                  <a:tcPr marL="68580" marR="68580" marT="34290" marB="34290">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solidFill>
                      <a:srgbClr val="FFFF00"/>
                    </a:solidFill>
                  </a:tcPr>
                </a:tc>
              </a:tr>
              <a:tr h="278130">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r>
            </a:tbl>
          </a:graphicData>
        </a:graphic>
      </p:graphicFrame>
      <p:sp>
        <p:nvSpPr>
          <p:cNvPr id="9" name="CasellaDiTesto 8"/>
          <p:cNvSpPr txBox="1"/>
          <p:nvPr/>
        </p:nvSpPr>
        <p:spPr>
          <a:xfrm>
            <a:off x="1439214" y="2914654"/>
            <a:ext cx="718466" cy="276999"/>
          </a:xfrm>
          <a:prstGeom prst="rect">
            <a:avLst/>
          </a:prstGeom>
          <a:noFill/>
        </p:spPr>
        <p:txBody>
          <a:bodyPr wrap="none" rtlCol="0">
            <a:spAutoFit/>
          </a:bodyPr>
          <a:lstStyle/>
          <a:p>
            <a:r>
              <a:rPr lang="it-IT" sz="1200" b="1" dirty="0"/>
              <a:t>495 a.C.</a:t>
            </a:r>
          </a:p>
        </p:txBody>
      </p:sp>
      <p:sp>
        <p:nvSpPr>
          <p:cNvPr id="10" name="CasellaDiTesto 9"/>
          <p:cNvSpPr txBox="1"/>
          <p:nvPr/>
        </p:nvSpPr>
        <p:spPr>
          <a:xfrm>
            <a:off x="2128914" y="2916787"/>
            <a:ext cx="415498" cy="276999"/>
          </a:xfrm>
          <a:prstGeom prst="rect">
            <a:avLst/>
          </a:prstGeom>
          <a:noFill/>
        </p:spPr>
        <p:txBody>
          <a:bodyPr wrap="none" rtlCol="0">
            <a:spAutoFit/>
          </a:bodyPr>
          <a:lstStyle/>
          <a:p>
            <a:r>
              <a:rPr lang="it-IT" sz="1200" dirty="0"/>
              <a:t>485</a:t>
            </a:r>
          </a:p>
        </p:txBody>
      </p:sp>
      <p:sp>
        <p:nvSpPr>
          <p:cNvPr id="11" name="CasellaDiTesto 10"/>
          <p:cNvSpPr txBox="1"/>
          <p:nvPr/>
        </p:nvSpPr>
        <p:spPr>
          <a:xfrm>
            <a:off x="4161859" y="2927986"/>
            <a:ext cx="415498" cy="276999"/>
          </a:xfrm>
          <a:prstGeom prst="rect">
            <a:avLst/>
          </a:prstGeom>
          <a:noFill/>
        </p:spPr>
        <p:txBody>
          <a:bodyPr wrap="none" rtlCol="0">
            <a:spAutoFit/>
          </a:bodyPr>
          <a:lstStyle/>
          <a:p>
            <a:r>
              <a:rPr lang="it-IT" sz="1200" dirty="0"/>
              <a:t>455</a:t>
            </a:r>
          </a:p>
        </p:txBody>
      </p:sp>
      <p:sp>
        <p:nvSpPr>
          <p:cNvPr id="12" name="CasellaDiTesto 11"/>
          <p:cNvSpPr txBox="1"/>
          <p:nvPr/>
        </p:nvSpPr>
        <p:spPr>
          <a:xfrm>
            <a:off x="3489847" y="2925379"/>
            <a:ext cx="415498" cy="276999"/>
          </a:xfrm>
          <a:prstGeom prst="rect">
            <a:avLst/>
          </a:prstGeom>
          <a:noFill/>
        </p:spPr>
        <p:txBody>
          <a:bodyPr wrap="none" rtlCol="0">
            <a:spAutoFit/>
          </a:bodyPr>
          <a:lstStyle/>
          <a:p>
            <a:r>
              <a:rPr lang="it-IT" sz="1200" dirty="0"/>
              <a:t>465</a:t>
            </a:r>
          </a:p>
        </p:txBody>
      </p:sp>
      <p:sp>
        <p:nvSpPr>
          <p:cNvPr id="13" name="CasellaDiTesto 12"/>
          <p:cNvSpPr txBox="1"/>
          <p:nvPr/>
        </p:nvSpPr>
        <p:spPr>
          <a:xfrm>
            <a:off x="2807715" y="2927986"/>
            <a:ext cx="415498" cy="276999"/>
          </a:xfrm>
          <a:prstGeom prst="rect">
            <a:avLst/>
          </a:prstGeom>
          <a:noFill/>
        </p:spPr>
        <p:txBody>
          <a:bodyPr wrap="none" rtlCol="0">
            <a:spAutoFit/>
          </a:bodyPr>
          <a:lstStyle/>
          <a:p>
            <a:r>
              <a:rPr lang="it-IT" sz="1200" dirty="0"/>
              <a:t>475</a:t>
            </a:r>
          </a:p>
        </p:txBody>
      </p:sp>
      <p:sp>
        <p:nvSpPr>
          <p:cNvPr id="14" name="CasellaDiTesto 13"/>
          <p:cNvSpPr txBox="1"/>
          <p:nvPr/>
        </p:nvSpPr>
        <p:spPr>
          <a:xfrm>
            <a:off x="6198406" y="2932731"/>
            <a:ext cx="415498" cy="276999"/>
          </a:xfrm>
          <a:prstGeom prst="rect">
            <a:avLst/>
          </a:prstGeom>
          <a:noFill/>
        </p:spPr>
        <p:txBody>
          <a:bodyPr wrap="none" rtlCol="0">
            <a:spAutoFit/>
          </a:bodyPr>
          <a:lstStyle/>
          <a:p>
            <a:r>
              <a:rPr lang="it-IT" sz="1200" dirty="0"/>
              <a:t>425</a:t>
            </a:r>
          </a:p>
        </p:txBody>
      </p:sp>
      <p:sp>
        <p:nvSpPr>
          <p:cNvPr id="15" name="CasellaDiTesto 14"/>
          <p:cNvSpPr txBox="1"/>
          <p:nvPr/>
        </p:nvSpPr>
        <p:spPr>
          <a:xfrm>
            <a:off x="4841872" y="2932731"/>
            <a:ext cx="415498" cy="276999"/>
          </a:xfrm>
          <a:prstGeom prst="rect">
            <a:avLst/>
          </a:prstGeom>
          <a:noFill/>
        </p:spPr>
        <p:txBody>
          <a:bodyPr wrap="none" rtlCol="0">
            <a:spAutoFit/>
          </a:bodyPr>
          <a:lstStyle/>
          <a:p>
            <a:r>
              <a:rPr lang="it-IT" sz="1200" dirty="0"/>
              <a:t>445</a:t>
            </a:r>
          </a:p>
        </p:txBody>
      </p:sp>
      <p:sp>
        <p:nvSpPr>
          <p:cNvPr id="16" name="CasellaDiTesto 15"/>
          <p:cNvSpPr txBox="1"/>
          <p:nvPr/>
        </p:nvSpPr>
        <p:spPr>
          <a:xfrm>
            <a:off x="5524003" y="2929055"/>
            <a:ext cx="415498" cy="276999"/>
          </a:xfrm>
          <a:prstGeom prst="rect">
            <a:avLst/>
          </a:prstGeom>
          <a:noFill/>
        </p:spPr>
        <p:txBody>
          <a:bodyPr wrap="none" rtlCol="0">
            <a:spAutoFit/>
          </a:bodyPr>
          <a:lstStyle/>
          <a:p>
            <a:r>
              <a:rPr lang="it-IT" sz="1200" dirty="0"/>
              <a:t>435</a:t>
            </a:r>
          </a:p>
        </p:txBody>
      </p:sp>
      <p:cxnSp>
        <p:nvCxnSpPr>
          <p:cNvPr id="27" name="Connettore 2 26"/>
          <p:cNvCxnSpPr/>
          <p:nvPr/>
        </p:nvCxnSpPr>
        <p:spPr>
          <a:xfrm>
            <a:off x="4772093" y="3718201"/>
            <a:ext cx="0" cy="5706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2243141" y="4028469"/>
            <a:ext cx="2139471" cy="230832"/>
          </a:xfrm>
          <a:prstGeom prst="rect">
            <a:avLst/>
          </a:prstGeom>
          <a:noFill/>
          <a:ln>
            <a:solidFill>
              <a:schemeClr val="bg1">
                <a:lumMod val="50000"/>
              </a:schemeClr>
            </a:solidFill>
          </a:ln>
        </p:spPr>
        <p:txBody>
          <a:bodyPr wrap="square" rtlCol="0">
            <a:spAutoFit/>
          </a:bodyPr>
          <a:lstStyle/>
          <a:p>
            <a:pPr algn="ctr"/>
            <a:r>
              <a:rPr lang="it-IT" sz="900" b="1" dirty="0"/>
              <a:t>Inizio costruzione Acropoli, </a:t>
            </a:r>
            <a:r>
              <a:rPr lang="it-IT" sz="900" dirty="0"/>
              <a:t>447 a.C.</a:t>
            </a:r>
          </a:p>
        </p:txBody>
      </p:sp>
      <p:sp>
        <p:nvSpPr>
          <p:cNvPr id="50" name="CasellaDiTesto 49"/>
          <p:cNvSpPr txBox="1"/>
          <p:nvPr/>
        </p:nvSpPr>
        <p:spPr>
          <a:xfrm>
            <a:off x="1700167" y="1383891"/>
            <a:ext cx="1133644" cy="369332"/>
          </a:xfrm>
          <a:prstGeom prst="rect">
            <a:avLst/>
          </a:prstGeom>
          <a:noFill/>
        </p:spPr>
        <p:txBody>
          <a:bodyPr wrap="none" rtlCol="0">
            <a:spAutoFit/>
          </a:bodyPr>
          <a:lstStyle/>
          <a:p>
            <a:pPr algn="ctr"/>
            <a:r>
              <a:rPr lang="it-IT" sz="900" i="1" dirty="0"/>
              <a:t>Aiace</a:t>
            </a:r>
          </a:p>
          <a:p>
            <a:pPr algn="ctr"/>
            <a:r>
              <a:rPr lang="it-IT" sz="900" i="1" dirty="0"/>
              <a:t> </a:t>
            </a:r>
            <a:r>
              <a:rPr lang="it-IT" sz="900" dirty="0"/>
              <a:t>(data sconosciuta)</a:t>
            </a:r>
          </a:p>
        </p:txBody>
      </p:sp>
      <p:sp>
        <p:nvSpPr>
          <p:cNvPr id="41" name="CasellaDiTesto 40"/>
          <p:cNvSpPr txBox="1"/>
          <p:nvPr/>
        </p:nvSpPr>
        <p:spPr>
          <a:xfrm>
            <a:off x="6873448" y="2914654"/>
            <a:ext cx="415498" cy="276999"/>
          </a:xfrm>
          <a:prstGeom prst="rect">
            <a:avLst/>
          </a:prstGeom>
          <a:noFill/>
        </p:spPr>
        <p:txBody>
          <a:bodyPr wrap="none" rtlCol="0">
            <a:spAutoFit/>
          </a:bodyPr>
          <a:lstStyle/>
          <a:p>
            <a:r>
              <a:rPr lang="it-IT" sz="1200" dirty="0"/>
              <a:t>415</a:t>
            </a:r>
          </a:p>
        </p:txBody>
      </p:sp>
      <p:sp>
        <p:nvSpPr>
          <p:cNvPr id="44" name="CasellaDiTesto 43"/>
          <p:cNvSpPr txBox="1"/>
          <p:nvPr/>
        </p:nvSpPr>
        <p:spPr>
          <a:xfrm>
            <a:off x="7513415" y="2958258"/>
            <a:ext cx="718466" cy="276999"/>
          </a:xfrm>
          <a:prstGeom prst="rect">
            <a:avLst/>
          </a:prstGeom>
          <a:noFill/>
        </p:spPr>
        <p:txBody>
          <a:bodyPr wrap="none" rtlCol="0">
            <a:spAutoFit/>
          </a:bodyPr>
          <a:lstStyle/>
          <a:p>
            <a:r>
              <a:rPr lang="it-IT" sz="1200" b="1" dirty="0"/>
              <a:t>405 a.C.</a:t>
            </a:r>
          </a:p>
        </p:txBody>
      </p:sp>
      <p:pic>
        <p:nvPicPr>
          <p:cNvPr id="3" name="Immagine 2">
            <a:hlinkClick r:id="rId2" action="ppaction://hlinksldjump"/>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294" y="3797083"/>
            <a:ext cx="1555850" cy="1948479"/>
          </a:xfrm>
          <a:prstGeom prst="rect">
            <a:avLst/>
          </a:prstGeom>
          <a:ln>
            <a:solidFill>
              <a:schemeClr val="bg1">
                <a:lumMod val="50000"/>
              </a:schemeClr>
            </a:solidFill>
          </a:ln>
        </p:spPr>
      </p:pic>
      <p:pic>
        <p:nvPicPr>
          <p:cNvPr id="4" name="Immagin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5059" y="4377141"/>
            <a:ext cx="2601303" cy="1388805"/>
          </a:xfrm>
          <a:prstGeom prst="rect">
            <a:avLst/>
          </a:prstGeom>
          <a:ln>
            <a:solidFill>
              <a:schemeClr val="bg1">
                <a:lumMod val="50000"/>
              </a:schemeClr>
            </a:solidFill>
          </a:ln>
        </p:spPr>
      </p:pic>
      <p:pic>
        <p:nvPicPr>
          <p:cNvPr id="6" name="Immagine 5"/>
          <p:cNvPicPr>
            <a:picLocks noChangeAspect="1"/>
          </p:cNvPicPr>
          <p:nvPr/>
        </p:nvPicPr>
        <p:blipFill rotWithShape="1">
          <a:blip r:embed="rId5" cstate="email">
            <a:extLst>
              <a:ext uri="{28A0092B-C50C-407E-A947-70E740481C1C}">
                <a14:useLocalDpi xmlns:a14="http://schemas.microsoft.com/office/drawing/2010/main" val="0"/>
              </a:ext>
            </a:extLst>
          </a:blip>
          <a:srcRect l="1521" t="2226" r="2669" b="3930"/>
          <a:stretch/>
        </p:blipFill>
        <p:spPr>
          <a:xfrm>
            <a:off x="4956698" y="4383008"/>
            <a:ext cx="2601303" cy="1388805"/>
          </a:xfrm>
          <a:prstGeom prst="rect">
            <a:avLst/>
          </a:prstGeom>
          <a:ln>
            <a:solidFill>
              <a:schemeClr val="bg1">
                <a:lumMod val="50000"/>
              </a:schemeClr>
            </a:solidFill>
          </a:ln>
        </p:spPr>
      </p:pic>
      <p:cxnSp>
        <p:nvCxnSpPr>
          <p:cNvPr id="49" name="Connettore 2 48"/>
          <p:cNvCxnSpPr/>
          <p:nvPr/>
        </p:nvCxnSpPr>
        <p:spPr>
          <a:xfrm>
            <a:off x="5876484" y="3718201"/>
            <a:ext cx="0" cy="5706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p:cNvCxnSpPr/>
          <p:nvPr/>
        </p:nvCxnSpPr>
        <p:spPr>
          <a:xfrm>
            <a:off x="7559306" y="3718201"/>
            <a:ext cx="0" cy="5706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Immagin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5858" y="1098114"/>
            <a:ext cx="1565286" cy="882430"/>
          </a:xfrm>
          <a:prstGeom prst="rect">
            <a:avLst/>
          </a:prstGeom>
          <a:ln>
            <a:solidFill>
              <a:schemeClr val="bg1">
                <a:lumMod val="50000"/>
              </a:schemeClr>
            </a:solidFill>
          </a:ln>
        </p:spPr>
      </p:pic>
      <p:pic>
        <p:nvPicPr>
          <p:cNvPr id="17" name="Immagine 1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03006" y="2061724"/>
            <a:ext cx="1578138" cy="882430"/>
          </a:xfrm>
          <a:prstGeom prst="rect">
            <a:avLst/>
          </a:prstGeom>
          <a:ln>
            <a:solidFill>
              <a:schemeClr val="bg1">
                <a:lumMod val="50000"/>
              </a:schemeClr>
            </a:solidFill>
          </a:ln>
        </p:spPr>
      </p:pic>
      <p:pic>
        <p:nvPicPr>
          <p:cNvPr id="22" name="Immagine 2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041456" y="1095949"/>
            <a:ext cx="1152567" cy="1430624"/>
          </a:xfrm>
          <a:prstGeom prst="rect">
            <a:avLst/>
          </a:prstGeom>
          <a:ln>
            <a:solidFill>
              <a:schemeClr val="bg1">
                <a:lumMod val="50000"/>
              </a:schemeClr>
            </a:solidFill>
          </a:ln>
        </p:spPr>
      </p:pic>
      <p:pic>
        <p:nvPicPr>
          <p:cNvPr id="24" name="Immagine 2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323086" y="1105595"/>
            <a:ext cx="1226372" cy="1420977"/>
          </a:xfrm>
          <a:prstGeom prst="rect">
            <a:avLst/>
          </a:prstGeom>
          <a:ln>
            <a:solidFill>
              <a:schemeClr val="bg1">
                <a:lumMod val="50000"/>
              </a:schemeClr>
            </a:solidFill>
          </a:ln>
        </p:spPr>
      </p:pic>
      <p:pic>
        <p:nvPicPr>
          <p:cNvPr id="25" name="Immagine 2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764022" y="1095949"/>
            <a:ext cx="1177238" cy="1430624"/>
          </a:xfrm>
          <a:prstGeom prst="rect">
            <a:avLst/>
          </a:prstGeom>
          <a:ln>
            <a:solidFill>
              <a:schemeClr val="bg1">
                <a:lumMod val="50000"/>
              </a:schemeClr>
            </a:solidFill>
          </a:ln>
        </p:spPr>
      </p:pic>
      <p:pic>
        <p:nvPicPr>
          <p:cNvPr id="30" name="Immagine 29"/>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613410" y="1105596"/>
            <a:ext cx="1428209" cy="1413037"/>
          </a:xfrm>
          <a:prstGeom prst="rect">
            <a:avLst/>
          </a:prstGeom>
          <a:ln>
            <a:solidFill>
              <a:schemeClr val="bg1">
                <a:lumMod val="50000"/>
              </a:schemeClr>
            </a:solidFill>
          </a:ln>
        </p:spPr>
      </p:pic>
      <p:pic>
        <p:nvPicPr>
          <p:cNvPr id="31" name="Immagine 3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759837" y="3184024"/>
            <a:ext cx="1181423" cy="1440008"/>
          </a:xfrm>
          <a:prstGeom prst="rect">
            <a:avLst/>
          </a:prstGeom>
          <a:ln>
            <a:solidFill>
              <a:schemeClr val="bg1">
                <a:lumMod val="50000"/>
              </a:schemeClr>
            </a:solidFill>
          </a:ln>
        </p:spPr>
      </p:pic>
      <p:sp>
        <p:nvSpPr>
          <p:cNvPr id="32" name="CasellaDiTesto 31"/>
          <p:cNvSpPr txBox="1"/>
          <p:nvPr/>
        </p:nvSpPr>
        <p:spPr>
          <a:xfrm>
            <a:off x="5175175" y="4028057"/>
            <a:ext cx="2228717" cy="230832"/>
          </a:xfrm>
          <a:prstGeom prst="rect">
            <a:avLst/>
          </a:prstGeom>
          <a:noFill/>
          <a:ln>
            <a:solidFill>
              <a:schemeClr val="bg1">
                <a:lumMod val="50000"/>
              </a:schemeClr>
            </a:solidFill>
          </a:ln>
        </p:spPr>
        <p:txBody>
          <a:bodyPr wrap="square" rtlCol="0">
            <a:spAutoFit/>
          </a:bodyPr>
          <a:lstStyle/>
          <a:p>
            <a:pPr algn="ctr"/>
            <a:r>
              <a:rPr lang="it-IT" sz="900" b="1" dirty="0"/>
              <a:t>Guerra del Peloponneso, </a:t>
            </a:r>
            <a:r>
              <a:rPr lang="it-IT" sz="900" dirty="0"/>
              <a:t>431-404 a.C.</a:t>
            </a:r>
          </a:p>
        </p:txBody>
      </p:sp>
      <p:cxnSp>
        <p:nvCxnSpPr>
          <p:cNvPr id="37" name="Connettore 4 36"/>
          <p:cNvCxnSpPr/>
          <p:nvPr/>
        </p:nvCxnSpPr>
        <p:spPr>
          <a:xfrm rot="16200000" flipV="1">
            <a:off x="6039155" y="2615905"/>
            <a:ext cx="649935" cy="455392"/>
          </a:xfrm>
          <a:prstGeom prst="bentConnector3">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1718627" y="2293325"/>
            <a:ext cx="1104790" cy="369332"/>
          </a:xfrm>
          <a:prstGeom prst="rect">
            <a:avLst/>
          </a:prstGeom>
          <a:noFill/>
        </p:spPr>
        <p:txBody>
          <a:bodyPr wrap="none" rtlCol="0">
            <a:spAutoFit/>
          </a:bodyPr>
          <a:lstStyle/>
          <a:p>
            <a:pPr algn="ctr"/>
            <a:r>
              <a:rPr lang="it-IT" sz="900" i="1" dirty="0" err="1"/>
              <a:t>Trachinie</a:t>
            </a:r>
            <a:r>
              <a:rPr lang="it-IT" sz="900" i="1" dirty="0"/>
              <a:t> </a:t>
            </a:r>
          </a:p>
          <a:p>
            <a:pPr algn="ctr"/>
            <a:r>
              <a:rPr lang="it-IT" sz="900" dirty="0"/>
              <a:t>(data sconosciuta)</a:t>
            </a:r>
          </a:p>
        </p:txBody>
      </p:sp>
      <p:cxnSp>
        <p:nvCxnSpPr>
          <p:cNvPr id="42" name="Connettore 4 41"/>
          <p:cNvCxnSpPr/>
          <p:nvPr/>
        </p:nvCxnSpPr>
        <p:spPr>
          <a:xfrm rot="5400000" flipH="1" flipV="1">
            <a:off x="7137666" y="2629860"/>
            <a:ext cx="660662" cy="438207"/>
          </a:xfrm>
          <a:prstGeom prst="bentConnector3">
            <a:avLst>
              <a:gd name="adj1" fmla="val 40704"/>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3150528" y="2635851"/>
            <a:ext cx="1048685" cy="230832"/>
          </a:xfrm>
          <a:prstGeom prst="rect">
            <a:avLst/>
          </a:prstGeom>
          <a:noFill/>
        </p:spPr>
        <p:txBody>
          <a:bodyPr wrap="none" rtlCol="0">
            <a:spAutoFit/>
          </a:bodyPr>
          <a:lstStyle/>
          <a:p>
            <a:r>
              <a:rPr lang="it-IT" sz="900" i="1" dirty="0"/>
              <a:t>Antigone</a:t>
            </a:r>
            <a:r>
              <a:rPr lang="it-IT" sz="900" dirty="0"/>
              <a:t> 442 a.C.</a:t>
            </a:r>
          </a:p>
        </p:txBody>
      </p:sp>
      <p:sp>
        <p:nvSpPr>
          <p:cNvPr id="55" name="CasellaDiTesto 54"/>
          <p:cNvSpPr txBox="1"/>
          <p:nvPr/>
        </p:nvSpPr>
        <p:spPr>
          <a:xfrm>
            <a:off x="4858965" y="2618131"/>
            <a:ext cx="1032655" cy="230832"/>
          </a:xfrm>
          <a:prstGeom prst="rect">
            <a:avLst/>
          </a:prstGeom>
          <a:noFill/>
        </p:spPr>
        <p:txBody>
          <a:bodyPr wrap="none" rtlCol="0">
            <a:spAutoFit/>
          </a:bodyPr>
          <a:lstStyle/>
          <a:p>
            <a:r>
              <a:rPr lang="it-IT" sz="900" i="1" dirty="0"/>
              <a:t>Edipo Re</a:t>
            </a:r>
            <a:r>
              <a:rPr lang="it-IT" sz="900" dirty="0"/>
              <a:t> 420 a.C.</a:t>
            </a:r>
          </a:p>
        </p:txBody>
      </p:sp>
      <p:cxnSp>
        <p:nvCxnSpPr>
          <p:cNvPr id="61" name="Connettore 4 60"/>
          <p:cNvCxnSpPr/>
          <p:nvPr/>
        </p:nvCxnSpPr>
        <p:spPr>
          <a:xfrm rot="16200000" flipV="1">
            <a:off x="4289901" y="2309537"/>
            <a:ext cx="886579" cy="854155"/>
          </a:xfrm>
          <a:prstGeom prst="bentConnector3">
            <a:avLst>
              <a:gd name="adj1" fmla="val 32682"/>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CasellaDiTesto 68"/>
          <p:cNvSpPr txBox="1"/>
          <p:nvPr/>
        </p:nvSpPr>
        <p:spPr>
          <a:xfrm>
            <a:off x="6396427" y="2580211"/>
            <a:ext cx="1202573" cy="230832"/>
          </a:xfrm>
          <a:prstGeom prst="rect">
            <a:avLst/>
          </a:prstGeom>
          <a:noFill/>
        </p:spPr>
        <p:txBody>
          <a:bodyPr wrap="none" rtlCol="0">
            <a:spAutoFit/>
          </a:bodyPr>
          <a:lstStyle/>
          <a:p>
            <a:r>
              <a:rPr lang="it-IT" sz="900" i="1" dirty="0"/>
              <a:t>Elettra</a:t>
            </a:r>
            <a:r>
              <a:rPr lang="it-IT" sz="900" dirty="0"/>
              <a:t> 420 - 410 a.C.</a:t>
            </a:r>
          </a:p>
        </p:txBody>
      </p:sp>
      <p:sp>
        <p:nvSpPr>
          <p:cNvPr id="70" name="CasellaDiTesto 69"/>
          <p:cNvSpPr txBox="1"/>
          <p:nvPr/>
        </p:nvSpPr>
        <p:spPr>
          <a:xfrm>
            <a:off x="7880707" y="2609938"/>
            <a:ext cx="997389" cy="230832"/>
          </a:xfrm>
          <a:prstGeom prst="rect">
            <a:avLst/>
          </a:prstGeom>
          <a:noFill/>
        </p:spPr>
        <p:txBody>
          <a:bodyPr wrap="none" rtlCol="0">
            <a:spAutoFit/>
          </a:bodyPr>
          <a:lstStyle/>
          <a:p>
            <a:r>
              <a:rPr lang="it-IT" sz="900" i="1" dirty="0" err="1"/>
              <a:t>Filottete</a:t>
            </a:r>
            <a:r>
              <a:rPr lang="it-IT" sz="900" i="1" dirty="0"/>
              <a:t> </a:t>
            </a:r>
            <a:r>
              <a:rPr lang="it-IT" sz="900" dirty="0"/>
              <a:t>409 a.C.</a:t>
            </a:r>
          </a:p>
        </p:txBody>
      </p:sp>
      <p:sp>
        <p:nvSpPr>
          <p:cNvPr id="71" name="CasellaDiTesto 70"/>
          <p:cNvSpPr txBox="1"/>
          <p:nvPr/>
        </p:nvSpPr>
        <p:spPr>
          <a:xfrm>
            <a:off x="7831916" y="4769980"/>
            <a:ext cx="1060553" cy="784830"/>
          </a:xfrm>
          <a:prstGeom prst="rect">
            <a:avLst/>
          </a:prstGeom>
          <a:noFill/>
        </p:spPr>
        <p:txBody>
          <a:bodyPr wrap="square" rtlCol="0">
            <a:spAutoFit/>
          </a:bodyPr>
          <a:lstStyle/>
          <a:p>
            <a:pPr algn="ctr"/>
            <a:r>
              <a:rPr lang="it-IT" sz="900" i="1" dirty="0"/>
              <a:t>Edipo a Colono, </a:t>
            </a:r>
            <a:r>
              <a:rPr lang="it-IT" sz="900" dirty="0"/>
              <a:t>opera rappresentata postuma, dal nipote 401 a.C.</a:t>
            </a:r>
          </a:p>
        </p:txBody>
      </p:sp>
    </p:spTree>
    <p:extLst>
      <p:ext uri="{BB962C8B-B14F-4D97-AF65-F5344CB8AC3E}">
        <p14:creationId xmlns:p14="http://schemas.microsoft.com/office/powerpoint/2010/main" val="109692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974417" y="1543858"/>
            <a:ext cx="3446251" cy="403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1573556" y="727904"/>
            <a:ext cx="2111475" cy="584775"/>
          </a:xfrm>
          <a:prstGeom prst="rect">
            <a:avLst/>
          </a:prstGeom>
        </p:spPr>
        <p:txBody>
          <a:bodyPr wrap="none">
            <a:spAutoFit/>
          </a:bodyPr>
          <a:lstStyle/>
          <a:p>
            <a:r>
              <a:rPr lang="el-GR" sz="3200" b="1" dirty="0">
                <a:solidFill>
                  <a:srgbClr val="C00000"/>
                </a:solidFill>
                <a:effectLst>
                  <a:innerShdw blurRad="63500" dist="50800" dir="2700000">
                    <a:prstClr val="black">
                      <a:alpha val="50000"/>
                    </a:prstClr>
                  </a:innerShdw>
                </a:effectLst>
                <a:latin typeface="Century Gothic" panose="020B0502020202020204" pitchFamily="34" charset="0"/>
              </a:rPr>
              <a:t>Εὐριπίδης</a:t>
            </a:r>
            <a:endParaRPr lang="it-IT" sz="3200" b="1" dirty="0">
              <a:solidFill>
                <a:srgbClr val="C00000"/>
              </a:solidFill>
              <a:effectLst>
                <a:innerShdw blurRad="63500" dist="50800" dir="2700000">
                  <a:prstClr val="black">
                    <a:alpha val="50000"/>
                  </a:prstClr>
                </a:innerShdw>
              </a:effectLst>
              <a:latin typeface="Century Gothic" panose="020B0502020202020204" pitchFamily="34" charset="0"/>
            </a:endParaRPr>
          </a:p>
        </p:txBody>
      </p:sp>
      <p:sp>
        <p:nvSpPr>
          <p:cNvPr id="9" name="CasellaDiTesto 8"/>
          <p:cNvSpPr txBox="1"/>
          <p:nvPr/>
        </p:nvSpPr>
        <p:spPr>
          <a:xfrm>
            <a:off x="657294" y="1543859"/>
            <a:ext cx="3838506" cy="4031873"/>
          </a:xfrm>
          <a:prstGeom prst="rect">
            <a:avLst/>
          </a:prstGeom>
          <a:noFill/>
          <a:ln>
            <a:solidFill>
              <a:schemeClr val="bg1">
                <a:lumMod val="50000"/>
              </a:schemeClr>
            </a:solidFill>
          </a:ln>
        </p:spPr>
        <p:txBody>
          <a:bodyPr wrap="square" rtlCol="0">
            <a:spAutoFit/>
          </a:bodyPr>
          <a:lstStyle/>
          <a:p>
            <a:pPr algn="just"/>
            <a:r>
              <a:rPr lang="it-IT" sz="1600" dirty="0" smtClean="0">
                <a:solidFill>
                  <a:prstClr val="black">
                    <a:lumMod val="95000"/>
                    <a:lumOff val="5000"/>
                  </a:prstClr>
                </a:solidFill>
                <a:latin typeface="Calibri" panose="020F0502020204030204" pitchFamily="34" charset="0"/>
              </a:rPr>
              <a:t>(</a:t>
            </a:r>
            <a:r>
              <a:rPr lang="it-IT" sz="1600" dirty="0">
                <a:solidFill>
                  <a:prstClr val="black">
                    <a:lumMod val="95000"/>
                    <a:lumOff val="5000"/>
                  </a:prstClr>
                </a:solidFill>
                <a:latin typeface="Calibri" panose="020F0502020204030204" pitchFamily="34" charset="0"/>
              </a:rPr>
              <a:t>485 a.C. ad Atene – 406 a.C.) </a:t>
            </a:r>
            <a:endParaRPr lang="it-IT" sz="1600" dirty="0">
              <a:latin typeface="Calibri" panose="020F0502020204030204" pitchFamily="34" charset="0"/>
            </a:endParaRPr>
          </a:p>
          <a:p>
            <a:pPr algn="just"/>
            <a:endParaRPr lang="it-IT" sz="1600" dirty="0">
              <a:solidFill>
                <a:schemeClr val="tx1">
                  <a:lumMod val="95000"/>
                  <a:lumOff val="5000"/>
                </a:schemeClr>
              </a:solidFill>
              <a:latin typeface="Calibri" panose="020F0502020204030204" pitchFamily="34" charset="0"/>
            </a:endParaRPr>
          </a:p>
          <a:p>
            <a:pPr algn="just"/>
            <a:r>
              <a:rPr lang="it-IT" sz="1600" dirty="0" smtClean="0">
                <a:solidFill>
                  <a:schemeClr val="tx1">
                    <a:lumMod val="95000"/>
                    <a:lumOff val="5000"/>
                  </a:schemeClr>
                </a:solidFill>
                <a:latin typeface="Calibri" panose="020F0502020204030204" pitchFamily="34" charset="0"/>
              </a:rPr>
              <a:t>Segnato dalla lunga e rovinosa guerra del Peloponneso i suoi personaggi sono disorientati, instabili.</a:t>
            </a:r>
          </a:p>
          <a:p>
            <a:pPr algn="just"/>
            <a:endParaRPr lang="it-IT" sz="1600" dirty="0" smtClean="0">
              <a:solidFill>
                <a:schemeClr val="tx1">
                  <a:lumMod val="95000"/>
                  <a:lumOff val="5000"/>
                </a:schemeClr>
              </a:solidFill>
              <a:latin typeface="Calibri" panose="020F0502020204030204" pitchFamily="34" charset="0"/>
            </a:endParaRPr>
          </a:p>
          <a:p>
            <a:pPr algn="just"/>
            <a:r>
              <a:rPr lang="it-IT" sz="1600" dirty="0" smtClean="0">
                <a:solidFill>
                  <a:schemeClr val="tx1">
                    <a:lumMod val="95000"/>
                    <a:lumOff val="5000"/>
                  </a:schemeClr>
                </a:solidFill>
                <a:latin typeface="Calibri" panose="020F0502020204030204" pitchFamily="34" charset="0"/>
              </a:rPr>
              <a:t> E’ il </a:t>
            </a:r>
            <a:r>
              <a:rPr lang="it-IT" sz="1600" dirty="0">
                <a:solidFill>
                  <a:schemeClr val="tx1">
                    <a:lumMod val="95000"/>
                    <a:lumOff val="5000"/>
                  </a:schemeClr>
                </a:solidFill>
                <a:latin typeface="Calibri" panose="020F0502020204030204" pitchFamily="34" charset="0"/>
              </a:rPr>
              <a:t>più giovane e il più innovatore dei grandi tragediografi ateniesi del 5</a:t>
            </a:r>
            <a:r>
              <a:rPr lang="it-IT" sz="1600" dirty="0" smtClean="0">
                <a:solidFill>
                  <a:schemeClr val="tx1">
                    <a:lumMod val="95000"/>
                    <a:lumOff val="5000"/>
                  </a:schemeClr>
                </a:solidFill>
                <a:latin typeface="Calibri" panose="020F0502020204030204" pitchFamily="34" charset="0"/>
              </a:rPr>
              <a:t>° sec..</a:t>
            </a:r>
          </a:p>
          <a:p>
            <a:pPr algn="just"/>
            <a:r>
              <a:rPr lang="it-IT" sz="1600" dirty="0" smtClean="0">
                <a:solidFill>
                  <a:schemeClr val="tx1">
                    <a:lumMod val="95000"/>
                    <a:lumOff val="5000"/>
                  </a:schemeClr>
                </a:solidFill>
                <a:latin typeface="Calibri" panose="020F0502020204030204" pitchFamily="34" charset="0"/>
              </a:rPr>
              <a:t>Umanizza </a:t>
            </a:r>
            <a:r>
              <a:rPr lang="it-IT" sz="1600" dirty="0">
                <a:solidFill>
                  <a:schemeClr val="tx1">
                    <a:lumMod val="95000"/>
                    <a:lumOff val="5000"/>
                  </a:schemeClr>
                </a:solidFill>
                <a:latin typeface="Calibri" panose="020F0502020204030204" pitchFamily="34" charset="0"/>
              </a:rPr>
              <a:t>gli eroi del mito tradizionale, mostra interesse per il carattere dei personaggi e in particolare delle figure femminili, dibatte sulla scena temi politici, religiosi, filosofici. </a:t>
            </a:r>
            <a:endParaRPr lang="it-IT" sz="1600" dirty="0" smtClean="0">
              <a:solidFill>
                <a:schemeClr val="tx1">
                  <a:lumMod val="95000"/>
                  <a:lumOff val="5000"/>
                </a:schemeClr>
              </a:solidFill>
              <a:latin typeface="Calibri" panose="020F0502020204030204" pitchFamily="34" charset="0"/>
            </a:endParaRPr>
          </a:p>
          <a:p>
            <a:pPr algn="just"/>
            <a:endParaRPr lang="it-IT" sz="1600" dirty="0" smtClean="0">
              <a:solidFill>
                <a:schemeClr val="tx1">
                  <a:lumMod val="95000"/>
                  <a:lumOff val="5000"/>
                </a:schemeClr>
              </a:solidFill>
              <a:latin typeface="Calibri" panose="020F0502020204030204" pitchFamily="34" charset="0"/>
            </a:endParaRPr>
          </a:p>
          <a:p>
            <a:pPr algn="just"/>
            <a:r>
              <a:rPr lang="it-IT" sz="1600" dirty="0" smtClean="0">
                <a:solidFill>
                  <a:schemeClr val="tx1">
                    <a:lumMod val="95000"/>
                    <a:lumOff val="5000"/>
                  </a:schemeClr>
                </a:solidFill>
                <a:latin typeface="Calibri" panose="020F0502020204030204" pitchFamily="34" charset="0"/>
              </a:rPr>
              <a:t>Il </a:t>
            </a:r>
            <a:r>
              <a:rPr lang="it-IT" sz="1600" dirty="0">
                <a:solidFill>
                  <a:schemeClr val="tx1">
                    <a:lumMod val="95000"/>
                    <a:lumOff val="5000"/>
                  </a:schemeClr>
                </a:solidFill>
                <a:latin typeface="Calibri" panose="020F0502020204030204" pitchFamily="34" charset="0"/>
              </a:rPr>
              <a:t>suo influsso sul teatro posteriore </a:t>
            </a:r>
            <a:r>
              <a:rPr lang="it-IT" sz="1600" dirty="0" smtClean="0">
                <a:solidFill>
                  <a:schemeClr val="tx1">
                    <a:lumMod val="95000"/>
                    <a:lumOff val="5000"/>
                  </a:schemeClr>
                </a:solidFill>
                <a:latin typeface="Calibri" panose="020F0502020204030204" pitchFamily="34" charset="0"/>
              </a:rPr>
              <a:t>sarà enorme.</a:t>
            </a:r>
            <a:endParaRPr lang="it-IT" sz="1600" i="1" dirty="0" smtClean="0">
              <a:solidFill>
                <a:schemeClr val="tx1">
                  <a:lumMod val="95000"/>
                  <a:lumOff val="5000"/>
                </a:scheme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96557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asellaDiTesto 8"/>
          <p:cNvSpPr txBox="1"/>
          <p:nvPr/>
        </p:nvSpPr>
        <p:spPr>
          <a:xfrm>
            <a:off x="58953" y="3671527"/>
            <a:ext cx="718466" cy="276999"/>
          </a:xfrm>
          <a:prstGeom prst="rect">
            <a:avLst/>
          </a:prstGeom>
          <a:noFill/>
        </p:spPr>
        <p:txBody>
          <a:bodyPr wrap="none" rtlCol="0">
            <a:spAutoFit/>
          </a:bodyPr>
          <a:lstStyle/>
          <a:p>
            <a:r>
              <a:rPr lang="it-IT" sz="1200" b="1" dirty="0"/>
              <a:t>480 a.C.</a:t>
            </a:r>
          </a:p>
        </p:txBody>
      </p:sp>
      <p:sp>
        <p:nvSpPr>
          <p:cNvPr id="14" name="CasellaDiTesto 13"/>
          <p:cNvSpPr txBox="1"/>
          <p:nvPr/>
        </p:nvSpPr>
        <p:spPr>
          <a:xfrm>
            <a:off x="5410678" y="2939076"/>
            <a:ext cx="415498" cy="276999"/>
          </a:xfrm>
          <a:prstGeom prst="rect">
            <a:avLst/>
          </a:prstGeom>
          <a:noFill/>
        </p:spPr>
        <p:txBody>
          <a:bodyPr wrap="none" rtlCol="0">
            <a:spAutoFit/>
          </a:bodyPr>
          <a:lstStyle/>
          <a:p>
            <a:r>
              <a:rPr lang="it-IT" sz="1200" dirty="0"/>
              <a:t>410</a:t>
            </a:r>
          </a:p>
        </p:txBody>
      </p:sp>
      <p:sp>
        <p:nvSpPr>
          <p:cNvPr id="15" name="CasellaDiTesto 14"/>
          <p:cNvSpPr txBox="1"/>
          <p:nvPr/>
        </p:nvSpPr>
        <p:spPr>
          <a:xfrm>
            <a:off x="1833877" y="2932747"/>
            <a:ext cx="415498" cy="276999"/>
          </a:xfrm>
          <a:prstGeom prst="rect">
            <a:avLst/>
          </a:prstGeom>
          <a:noFill/>
        </p:spPr>
        <p:txBody>
          <a:bodyPr wrap="none" rtlCol="0">
            <a:spAutoFit/>
          </a:bodyPr>
          <a:lstStyle/>
          <a:p>
            <a:r>
              <a:rPr lang="it-IT" sz="1200" dirty="0"/>
              <a:t>430</a:t>
            </a:r>
          </a:p>
        </p:txBody>
      </p:sp>
      <p:sp>
        <p:nvSpPr>
          <p:cNvPr id="16" name="CasellaDiTesto 15"/>
          <p:cNvSpPr txBox="1"/>
          <p:nvPr/>
        </p:nvSpPr>
        <p:spPr>
          <a:xfrm>
            <a:off x="3629714" y="2956389"/>
            <a:ext cx="415498" cy="276999"/>
          </a:xfrm>
          <a:prstGeom prst="rect">
            <a:avLst/>
          </a:prstGeom>
          <a:noFill/>
        </p:spPr>
        <p:txBody>
          <a:bodyPr wrap="none" rtlCol="0">
            <a:spAutoFit/>
          </a:bodyPr>
          <a:lstStyle/>
          <a:p>
            <a:r>
              <a:rPr lang="it-IT" sz="1200" dirty="0"/>
              <a:t>420</a:t>
            </a:r>
          </a:p>
        </p:txBody>
      </p:sp>
      <p:sp>
        <p:nvSpPr>
          <p:cNvPr id="41" name="CasellaDiTesto 40"/>
          <p:cNvSpPr txBox="1"/>
          <p:nvPr/>
        </p:nvSpPr>
        <p:spPr>
          <a:xfrm>
            <a:off x="7171185" y="2938774"/>
            <a:ext cx="415498" cy="276999"/>
          </a:xfrm>
          <a:prstGeom prst="rect">
            <a:avLst/>
          </a:prstGeom>
          <a:noFill/>
        </p:spPr>
        <p:txBody>
          <a:bodyPr wrap="none" rtlCol="0">
            <a:spAutoFit/>
          </a:bodyPr>
          <a:lstStyle/>
          <a:p>
            <a:r>
              <a:rPr lang="it-IT" sz="1200" dirty="0"/>
              <a:t>400</a:t>
            </a:r>
          </a:p>
        </p:txBody>
      </p:sp>
      <p:sp>
        <p:nvSpPr>
          <p:cNvPr id="44" name="CasellaDiTesto 43"/>
          <p:cNvSpPr txBox="1"/>
          <p:nvPr/>
        </p:nvSpPr>
        <p:spPr>
          <a:xfrm>
            <a:off x="6307173" y="3673454"/>
            <a:ext cx="718466" cy="276999"/>
          </a:xfrm>
          <a:prstGeom prst="rect">
            <a:avLst/>
          </a:prstGeom>
          <a:noFill/>
        </p:spPr>
        <p:txBody>
          <a:bodyPr wrap="none" rtlCol="0">
            <a:spAutoFit/>
          </a:bodyPr>
          <a:lstStyle/>
          <a:p>
            <a:r>
              <a:rPr lang="it-IT" sz="1200" b="1" dirty="0"/>
              <a:t>405 a.C.</a:t>
            </a:r>
          </a:p>
        </p:txBody>
      </p:sp>
      <p:pic>
        <p:nvPicPr>
          <p:cNvPr id="6" name="Immagine 5"/>
          <p:cNvPicPr>
            <a:picLocks noChangeAspect="1"/>
          </p:cNvPicPr>
          <p:nvPr/>
        </p:nvPicPr>
        <p:blipFill rotWithShape="1">
          <a:blip r:embed="rId2" cstate="email">
            <a:extLst>
              <a:ext uri="{28A0092B-C50C-407E-A947-70E740481C1C}">
                <a14:useLocalDpi xmlns:a14="http://schemas.microsoft.com/office/drawing/2010/main" val="0"/>
              </a:ext>
            </a:extLst>
          </a:blip>
          <a:srcRect l="1521" t="2226" r="2669" b="3930"/>
          <a:stretch/>
        </p:blipFill>
        <p:spPr>
          <a:xfrm>
            <a:off x="210727" y="4458649"/>
            <a:ext cx="2498123" cy="1313224"/>
          </a:xfrm>
          <a:prstGeom prst="rect">
            <a:avLst/>
          </a:prstGeom>
          <a:ln>
            <a:solidFill>
              <a:schemeClr val="bg1">
                <a:lumMod val="50000"/>
              </a:schemeClr>
            </a:solidFill>
          </a:ln>
        </p:spPr>
      </p:pic>
      <p:sp>
        <p:nvSpPr>
          <p:cNvPr id="32" name="CasellaDiTesto 31"/>
          <p:cNvSpPr txBox="1"/>
          <p:nvPr/>
        </p:nvSpPr>
        <p:spPr>
          <a:xfrm>
            <a:off x="210727" y="4165054"/>
            <a:ext cx="2498123" cy="230832"/>
          </a:xfrm>
          <a:prstGeom prst="rect">
            <a:avLst/>
          </a:prstGeom>
          <a:noFill/>
          <a:ln>
            <a:solidFill>
              <a:schemeClr val="bg1">
                <a:lumMod val="50000"/>
              </a:schemeClr>
            </a:solidFill>
          </a:ln>
        </p:spPr>
        <p:txBody>
          <a:bodyPr wrap="square" rtlCol="0">
            <a:spAutoFit/>
          </a:bodyPr>
          <a:lstStyle/>
          <a:p>
            <a:pPr algn="ctr"/>
            <a:r>
              <a:rPr lang="it-IT" sz="900" b="1" dirty="0"/>
              <a:t>Guerra del Peloponneso, </a:t>
            </a:r>
            <a:r>
              <a:rPr lang="it-IT" sz="900" dirty="0"/>
              <a:t>431- 404 a.C.</a:t>
            </a:r>
          </a:p>
        </p:txBody>
      </p:sp>
      <p:sp>
        <p:nvSpPr>
          <p:cNvPr id="51" name="CasellaDiTesto 50"/>
          <p:cNvSpPr txBox="1"/>
          <p:nvPr/>
        </p:nvSpPr>
        <p:spPr>
          <a:xfrm>
            <a:off x="348455" y="1908066"/>
            <a:ext cx="694422" cy="219291"/>
          </a:xfrm>
          <a:prstGeom prst="rect">
            <a:avLst/>
          </a:prstGeom>
          <a:noFill/>
        </p:spPr>
        <p:txBody>
          <a:bodyPr wrap="none" rtlCol="0">
            <a:spAutoFit/>
          </a:bodyPr>
          <a:lstStyle/>
          <a:p>
            <a:pPr algn="ctr"/>
            <a:r>
              <a:rPr lang="it-IT" sz="825" i="1" dirty="0" err="1"/>
              <a:t>Alcesti</a:t>
            </a:r>
            <a:r>
              <a:rPr lang="it-IT" sz="825" dirty="0"/>
              <a:t> 438 </a:t>
            </a:r>
          </a:p>
        </p:txBody>
      </p:sp>
      <p:pic>
        <p:nvPicPr>
          <p:cNvPr id="2" name="Immagin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42370" y="4876425"/>
            <a:ext cx="2387860" cy="895448"/>
          </a:xfrm>
          <a:prstGeom prst="rect">
            <a:avLst/>
          </a:prstGeom>
          <a:ln>
            <a:solidFill>
              <a:schemeClr val="bg1">
                <a:lumMod val="50000"/>
              </a:schemeClr>
            </a:solidFill>
          </a:ln>
        </p:spPr>
      </p:pic>
      <p:pic>
        <p:nvPicPr>
          <p:cNvPr id="5" name="Immagin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56323" y="4874659"/>
            <a:ext cx="1935677" cy="898982"/>
          </a:xfrm>
          <a:prstGeom prst="rect">
            <a:avLst/>
          </a:prstGeom>
          <a:ln>
            <a:solidFill>
              <a:schemeClr val="bg1">
                <a:lumMod val="50000"/>
              </a:schemeClr>
            </a:solidFill>
          </a:ln>
        </p:spPr>
      </p:pic>
      <p:pic>
        <p:nvPicPr>
          <p:cNvPr id="19" name="Immagine 1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499231" y="4470089"/>
            <a:ext cx="1523745" cy="1311211"/>
          </a:xfrm>
          <a:prstGeom prst="rect">
            <a:avLst/>
          </a:prstGeom>
          <a:ln>
            <a:solidFill>
              <a:schemeClr val="bg1">
                <a:lumMod val="50000"/>
              </a:schemeClr>
            </a:solidFill>
          </a:ln>
        </p:spPr>
      </p:pic>
      <p:pic>
        <p:nvPicPr>
          <p:cNvPr id="23" name="Immagine 2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8520" y="2097249"/>
            <a:ext cx="512576" cy="698946"/>
          </a:xfrm>
          <a:prstGeom prst="rect">
            <a:avLst/>
          </a:prstGeom>
          <a:ln>
            <a:solidFill>
              <a:schemeClr val="bg1">
                <a:lumMod val="50000"/>
              </a:schemeClr>
            </a:solidFill>
          </a:ln>
        </p:spPr>
      </p:pic>
      <p:pic>
        <p:nvPicPr>
          <p:cNvPr id="26" name="Immagine 2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76013" y="2102067"/>
            <a:ext cx="546653" cy="697956"/>
          </a:xfrm>
          <a:prstGeom prst="rect">
            <a:avLst/>
          </a:prstGeom>
          <a:ln>
            <a:solidFill>
              <a:schemeClr val="bg1">
                <a:lumMod val="50000"/>
              </a:schemeClr>
            </a:solidFill>
          </a:ln>
        </p:spPr>
      </p:pic>
      <p:pic>
        <p:nvPicPr>
          <p:cNvPr id="28" name="Immagine 2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026608" y="1176244"/>
            <a:ext cx="501661" cy="655247"/>
          </a:xfrm>
          <a:prstGeom prst="rect">
            <a:avLst/>
          </a:prstGeom>
          <a:ln>
            <a:solidFill>
              <a:schemeClr val="bg1">
                <a:lumMod val="50000"/>
              </a:schemeClr>
            </a:solidFill>
          </a:ln>
        </p:spPr>
      </p:pic>
      <p:pic>
        <p:nvPicPr>
          <p:cNvPr id="29" name="Immagine 2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955106" y="2103706"/>
            <a:ext cx="927376" cy="698945"/>
          </a:xfrm>
          <a:prstGeom prst="rect">
            <a:avLst/>
          </a:prstGeom>
        </p:spPr>
      </p:pic>
      <p:pic>
        <p:nvPicPr>
          <p:cNvPr id="33" name="Immagine 3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656117" y="1175509"/>
            <a:ext cx="494660" cy="655981"/>
          </a:xfrm>
          <a:prstGeom prst="rect">
            <a:avLst/>
          </a:prstGeom>
          <a:ln>
            <a:solidFill>
              <a:schemeClr val="bg1">
                <a:lumMod val="50000"/>
              </a:schemeClr>
            </a:solidFill>
          </a:ln>
        </p:spPr>
      </p:pic>
      <p:pic>
        <p:nvPicPr>
          <p:cNvPr id="34" name="Immagine 3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042367" y="2117604"/>
            <a:ext cx="708790" cy="686632"/>
          </a:xfrm>
          <a:prstGeom prst="rect">
            <a:avLst/>
          </a:prstGeom>
          <a:ln>
            <a:solidFill>
              <a:schemeClr val="bg1">
                <a:lumMod val="50000"/>
              </a:schemeClr>
            </a:solidFill>
          </a:ln>
        </p:spPr>
      </p:pic>
      <p:pic>
        <p:nvPicPr>
          <p:cNvPr id="35" name="Immagine 3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271384" y="1175509"/>
            <a:ext cx="512912" cy="655981"/>
          </a:xfrm>
          <a:prstGeom prst="rect">
            <a:avLst/>
          </a:prstGeom>
          <a:ln>
            <a:solidFill>
              <a:schemeClr val="bg1">
                <a:lumMod val="50000"/>
              </a:schemeClr>
            </a:solidFill>
          </a:ln>
        </p:spPr>
      </p:pic>
      <p:pic>
        <p:nvPicPr>
          <p:cNvPr id="39" name="Immagine 38"/>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952513" y="1175940"/>
            <a:ext cx="892174" cy="664912"/>
          </a:xfrm>
          <a:prstGeom prst="rect">
            <a:avLst/>
          </a:prstGeom>
          <a:ln>
            <a:solidFill>
              <a:schemeClr val="bg1">
                <a:lumMod val="50000"/>
              </a:schemeClr>
            </a:solidFill>
          </a:ln>
        </p:spPr>
      </p:pic>
      <p:pic>
        <p:nvPicPr>
          <p:cNvPr id="40" name="Immagine 39"/>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4017248" y="1175250"/>
            <a:ext cx="759668" cy="666293"/>
          </a:xfrm>
          <a:prstGeom prst="rect">
            <a:avLst/>
          </a:prstGeom>
          <a:ln>
            <a:solidFill>
              <a:schemeClr val="bg1">
                <a:lumMod val="50000"/>
              </a:schemeClr>
            </a:solidFill>
          </a:ln>
        </p:spPr>
      </p:pic>
      <p:pic>
        <p:nvPicPr>
          <p:cNvPr id="54" name="Immagine 53"/>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893617" y="2117604"/>
            <a:ext cx="543488" cy="695194"/>
          </a:xfrm>
          <a:prstGeom prst="rect">
            <a:avLst/>
          </a:prstGeom>
          <a:ln>
            <a:solidFill>
              <a:schemeClr val="bg1">
                <a:lumMod val="50000"/>
              </a:schemeClr>
            </a:solidFill>
          </a:ln>
        </p:spPr>
      </p:pic>
      <p:pic>
        <p:nvPicPr>
          <p:cNvPr id="56" name="Immagine 5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4547124" y="2093561"/>
            <a:ext cx="587703" cy="719237"/>
          </a:xfrm>
          <a:prstGeom prst="rect">
            <a:avLst/>
          </a:prstGeom>
        </p:spPr>
      </p:pic>
      <p:pic>
        <p:nvPicPr>
          <p:cNvPr id="57" name="Immagine 56"/>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965851" y="1173217"/>
            <a:ext cx="885499" cy="668552"/>
          </a:xfrm>
          <a:prstGeom prst="rect">
            <a:avLst/>
          </a:prstGeom>
          <a:ln>
            <a:solidFill>
              <a:schemeClr val="bg1">
                <a:lumMod val="50000"/>
              </a:schemeClr>
            </a:solidFill>
          </a:ln>
        </p:spPr>
      </p:pic>
      <p:sp>
        <p:nvSpPr>
          <p:cNvPr id="52" name="CasellaDiTesto 51"/>
          <p:cNvSpPr txBox="1"/>
          <p:nvPr/>
        </p:nvSpPr>
        <p:spPr>
          <a:xfrm>
            <a:off x="8742772" y="2910644"/>
            <a:ext cx="415498" cy="276999"/>
          </a:xfrm>
          <a:prstGeom prst="rect">
            <a:avLst/>
          </a:prstGeom>
          <a:noFill/>
        </p:spPr>
        <p:txBody>
          <a:bodyPr wrap="none" rtlCol="0">
            <a:spAutoFit/>
          </a:bodyPr>
          <a:lstStyle/>
          <a:p>
            <a:r>
              <a:rPr lang="it-IT" sz="1200" dirty="0"/>
              <a:t>390</a:t>
            </a:r>
          </a:p>
        </p:txBody>
      </p:sp>
      <p:graphicFrame>
        <p:nvGraphicFramePr>
          <p:cNvPr id="17" name="Tabella 16"/>
          <p:cNvGraphicFramePr>
            <a:graphicFrameLocks noGrp="1"/>
          </p:cNvGraphicFramePr>
          <p:nvPr>
            <p:extLst/>
          </p:nvPr>
        </p:nvGraphicFramePr>
        <p:xfrm>
          <a:off x="119720" y="3163878"/>
          <a:ext cx="8910000" cy="563880"/>
        </p:xfrm>
        <a:graphic>
          <a:graphicData uri="http://schemas.openxmlformats.org/drawingml/2006/table">
            <a:tbl>
              <a:tblPr firstRow="1" bandRow="1">
                <a:tableStyleId>{5DA37D80-6434-44D0-A028-1B22A696006F}</a:tableStyleId>
              </a:tblPr>
              <a:tblGrid>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gridCol w="356400"/>
              </a:tblGrid>
              <a:tr h="274320">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solidFill>
                      <a:srgbClr val="FFFF00"/>
                    </a:solidFill>
                  </a:tcPr>
                </a:tc>
                <a:tc>
                  <a:txBody>
                    <a:bodyPr/>
                    <a:lstStyle/>
                    <a:p>
                      <a:endParaRPr lang="it-IT" sz="1400" dirty="0"/>
                    </a:p>
                  </a:txBody>
                  <a:tcPr marL="68580" marR="68580" marT="34290" marB="34290">
                    <a:solidFill>
                      <a:srgbClr val="FFFF00"/>
                    </a:solidFill>
                  </a:tcPr>
                </a:tc>
                <a:tc>
                  <a:txBody>
                    <a:bodyPr/>
                    <a:lstStyle/>
                    <a:p>
                      <a:endParaRPr lang="it-IT" sz="1400" dirty="0"/>
                    </a:p>
                  </a:txBody>
                  <a:tcPr marL="68580" marR="68580" marT="34290" marB="34290">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c>
                  <a:txBody>
                    <a:bodyPr/>
                    <a:lstStyle/>
                    <a:p>
                      <a:endParaRPr lang="it-IT" sz="1400" dirty="0"/>
                    </a:p>
                  </a:txBody>
                  <a:tcPr marL="68580" marR="68580" marT="34290" marB="34290">
                    <a:lnL w="28575" cap="flat" cmpd="sng" algn="ctr">
                      <a:solidFill>
                        <a:srgbClr val="FF0000"/>
                      </a:solidFill>
                      <a:prstDash val="solid"/>
                      <a:round/>
                      <a:headEnd type="none" w="med" len="med"/>
                      <a:tailEnd type="none" w="med" len="med"/>
                    </a:lnL>
                    <a:solidFill>
                      <a:srgbClr val="FFFF00"/>
                    </a:solidFill>
                  </a:tcPr>
                </a:tc>
                <a:tc>
                  <a:txBody>
                    <a:bodyPr/>
                    <a:lstStyle/>
                    <a:p>
                      <a:endParaRPr lang="it-IT" sz="1400" dirty="0"/>
                    </a:p>
                  </a:txBody>
                  <a:tcPr marL="68580" marR="68580" marT="34290" marB="34290">
                    <a:solidFill>
                      <a:srgbClr val="FFFF00"/>
                    </a:solidFill>
                  </a:tcPr>
                </a:tc>
                <a:tc>
                  <a:txBody>
                    <a:bodyPr/>
                    <a:lstStyle/>
                    <a:p>
                      <a:endParaRPr lang="it-IT" sz="1400" dirty="0"/>
                    </a:p>
                  </a:txBody>
                  <a:tcPr marL="68580" marR="68580" marT="34290" marB="34290">
                    <a:solidFill>
                      <a:srgbClr val="FFFF00"/>
                    </a:solidFill>
                  </a:tcPr>
                </a:tc>
                <a:tc>
                  <a:txBody>
                    <a:bodyPr/>
                    <a:lstStyle/>
                    <a:p>
                      <a:endParaRPr lang="it-IT" sz="1400" dirty="0"/>
                    </a:p>
                  </a:txBody>
                  <a:tcPr marL="68580" marR="68580" marT="34290" marB="34290">
                    <a:solidFill>
                      <a:srgbClr val="FFFF00"/>
                    </a:solidFill>
                  </a:tcPr>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solidFill>
                      <a:srgbClr val="FFFF00"/>
                    </a:solidFill>
                  </a:tcPr>
                </a:tc>
                <a:tc>
                  <a:txBody>
                    <a:bodyPr/>
                    <a:lstStyle/>
                    <a:p>
                      <a:endParaRPr lang="it-IT" sz="1400"/>
                    </a:p>
                  </a:txBody>
                  <a:tcPr marL="68580" marR="68580" marT="34290" marB="34290">
                    <a:lnL w="28575" cap="flat" cmpd="sng" algn="ctr">
                      <a:solidFill>
                        <a:srgbClr val="FF0000"/>
                      </a:solidFill>
                      <a:prstDash val="solid"/>
                      <a:round/>
                      <a:headEnd type="none" w="med" len="med"/>
                      <a:tailEnd type="none" w="med" len="med"/>
                    </a:lnL>
                  </a:tcPr>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lnR w="28575" cap="flat" cmpd="sng" algn="ctr">
                      <a:solidFill>
                        <a:srgbClr val="FF0000"/>
                      </a:solidFill>
                      <a:prstDash val="solid"/>
                      <a:round/>
                      <a:headEnd type="none" w="med" len="med"/>
                      <a:tailEnd type="none" w="med" len="med"/>
                    </a:lnR>
                  </a:tcPr>
                </a:tc>
              </a:tr>
              <a:tr h="274320">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a:p>
                  </a:txBody>
                  <a:tcPr marL="68580" marR="68580" marT="34290" marB="34290"/>
                </a:tc>
                <a:tc>
                  <a:txBody>
                    <a:bodyPr/>
                    <a:lstStyle/>
                    <a:p>
                      <a:endParaRPr lang="it-IT" sz="1400" dirty="0"/>
                    </a:p>
                  </a:txBody>
                  <a:tcPr marL="68580" marR="68580" marT="34290" marB="34290"/>
                </a:tc>
              </a:tr>
            </a:tbl>
          </a:graphicData>
        </a:graphic>
      </p:graphicFrame>
      <p:cxnSp>
        <p:nvCxnSpPr>
          <p:cNvPr id="83" name="Connettore 2 82"/>
          <p:cNvCxnSpPr/>
          <p:nvPr/>
        </p:nvCxnSpPr>
        <p:spPr>
          <a:xfrm flipV="1">
            <a:off x="4940847" y="2856069"/>
            <a:ext cx="0" cy="3051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ttore 2 86"/>
          <p:cNvCxnSpPr/>
          <p:nvPr/>
        </p:nvCxnSpPr>
        <p:spPr>
          <a:xfrm flipV="1">
            <a:off x="2967408" y="2857993"/>
            <a:ext cx="0" cy="3051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ttore 2 87"/>
          <p:cNvCxnSpPr/>
          <p:nvPr/>
        </p:nvCxnSpPr>
        <p:spPr>
          <a:xfrm flipV="1">
            <a:off x="2248420" y="2856069"/>
            <a:ext cx="0" cy="3051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ttore 2 88"/>
          <p:cNvCxnSpPr/>
          <p:nvPr/>
        </p:nvCxnSpPr>
        <p:spPr>
          <a:xfrm flipV="1">
            <a:off x="1833878" y="2848333"/>
            <a:ext cx="0" cy="3051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ttore 4 91"/>
          <p:cNvCxnSpPr/>
          <p:nvPr/>
        </p:nvCxnSpPr>
        <p:spPr>
          <a:xfrm rot="5400000" flipH="1" flipV="1">
            <a:off x="5066004" y="2937344"/>
            <a:ext cx="262690" cy="169503"/>
          </a:xfrm>
          <a:prstGeom prst="bentConnector3">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ttore 4 93"/>
          <p:cNvCxnSpPr/>
          <p:nvPr/>
        </p:nvCxnSpPr>
        <p:spPr>
          <a:xfrm rot="16200000" flipV="1">
            <a:off x="4337449" y="2926624"/>
            <a:ext cx="252762" cy="216341"/>
          </a:xfrm>
          <a:prstGeom prst="bentConnector3">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ttore 4 141"/>
          <p:cNvCxnSpPr/>
          <p:nvPr/>
        </p:nvCxnSpPr>
        <p:spPr>
          <a:xfrm rot="5400000" flipH="1" flipV="1">
            <a:off x="5710411" y="2609386"/>
            <a:ext cx="297000" cy="7830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ttore 4 145"/>
          <p:cNvCxnSpPr/>
          <p:nvPr/>
        </p:nvCxnSpPr>
        <p:spPr>
          <a:xfrm rot="16200000">
            <a:off x="6271769" y="2487886"/>
            <a:ext cx="216000" cy="11340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ttore 4 147"/>
          <p:cNvCxnSpPr/>
          <p:nvPr/>
        </p:nvCxnSpPr>
        <p:spPr>
          <a:xfrm rot="5400000" flipH="1">
            <a:off x="1028699" y="2580675"/>
            <a:ext cx="324000" cy="8370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ttore 2 148"/>
          <p:cNvCxnSpPr/>
          <p:nvPr/>
        </p:nvCxnSpPr>
        <p:spPr>
          <a:xfrm flipH="1">
            <a:off x="1844114" y="3706182"/>
            <a:ext cx="0" cy="3051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ttore 4 150"/>
          <p:cNvCxnSpPr/>
          <p:nvPr/>
        </p:nvCxnSpPr>
        <p:spPr>
          <a:xfrm rot="16200000" flipH="1">
            <a:off x="2762958" y="3029566"/>
            <a:ext cx="621000" cy="19710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Connettore 4 154"/>
          <p:cNvCxnSpPr/>
          <p:nvPr/>
        </p:nvCxnSpPr>
        <p:spPr>
          <a:xfrm rot="16200000" flipH="1">
            <a:off x="6382674" y="2746802"/>
            <a:ext cx="486000" cy="2403000"/>
          </a:xfrm>
          <a:prstGeom prst="bentConnector3">
            <a:avLst>
              <a:gd name="adj1" fmla="val 3608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nettore 4 155"/>
          <p:cNvCxnSpPr/>
          <p:nvPr/>
        </p:nvCxnSpPr>
        <p:spPr>
          <a:xfrm rot="16200000" flipH="1">
            <a:off x="5253234" y="3030564"/>
            <a:ext cx="621000" cy="19710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CasellaDiTesto 45"/>
          <p:cNvSpPr txBox="1"/>
          <p:nvPr/>
        </p:nvSpPr>
        <p:spPr>
          <a:xfrm>
            <a:off x="1134874" y="1917448"/>
            <a:ext cx="652744" cy="219291"/>
          </a:xfrm>
          <a:prstGeom prst="rect">
            <a:avLst/>
          </a:prstGeom>
          <a:noFill/>
        </p:spPr>
        <p:txBody>
          <a:bodyPr wrap="none" rtlCol="0">
            <a:spAutoFit/>
          </a:bodyPr>
          <a:lstStyle/>
          <a:p>
            <a:pPr algn="ctr"/>
            <a:r>
              <a:rPr lang="it-IT" sz="825" i="1" dirty="0"/>
              <a:t>Medea</a:t>
            </a:r>
            <a:r>
              <a:rPr lang="it-IT" sz="825" dirty="0"/>
              <a:t> 431</a:t>
            </a:r>
          </a:p>
        </p:txBody>
      </p:sp>
      <p:sp>
        <p:nvSpPr>
          <p:cNvPr id="47" name="CasellaDiTesto 46"/>
          <p:cNvSpPr txBox="1"/>
          <p:nvPr/>
        </p:nvSpPr>
        <p:spPr>
          <a:xfrm>
            <a:off x="2054761" y="1911724"/>
            <a:ext cx="697628" cy="219291"/>
          </a:xfrm>
          <a:prstGeom prst="rect">
            <a:avLst/>
          </a:prstGeom>
          <a:noFill/>
        </p:spPr>
        <p:txBody>
          <a:bodyPr wrap="none" rtlCol="0">
            <a:spAutoFit/>
          </a:bodyPr>
          <a:lstStyle/>
          <a:p>
            <a:pPr algn="ctr"/>
            <a:r>
              <a:rPr lang="it-IT" sz="825" i="1" dirty="0"/>
              <a:t>Ippolito </a:t>
            </a:r>
            <a:r>
              <a:rPr lang="it-IT" sz="825" dirty="0"/>
              <a:t>428</a:t>
            </a:r>
          </a:p>
        </p:txBody>
      </p:sp>
      <p:sp>
        <p:nvSpPr>
          <p:cNvPr id="48" name="CasellaDiTesto 47"/>
          <p:cNvSpPr txBox="1"/>
          <p:nvPr/>
        </p:nvSpPr>
        <p:spPr>
          <a:xfrm>
            <a:off x="3075819" y="1917334"/>
            <a:ext cx="633507" cy="219291"/>
          </a:xfrm>
          <a:prstGeom prst="rect">
            <a:avLst/>
          </a:prstGeom>
          <a:noFill/>
        </p:spPr>
        <p:txBody>
          <a:bodyPr wrap="none" rtlCol="0">
            <a:spAutoFit/>
          </a:bodyPr>
          <a:lstStyle/>
          <a:p>
            <a:pPr algn="ctr"/>
            <a:r>
              <a:rPr lang="it-IT" sz="825" i="1" dirty="0"/>
              <a:t>Ecuba </a:t>
            </a:r>
            <a:r>
              <a:rPr lang="it-IT" sz="825" dirty="0"/>
              <a:t>424</a:t>
            </a:r>
          </a:p>
        </p:txBody>
      </p:sp>
      <p:sp>
        <p:nvSpPr>
          <p:cNvPr id="49" name="CasellaDiTesto 48"/>
          <p:cNvSpPr txBox="1"/>
          <p:nvPr/>
        </p:nvSpPr>
        <p:spPr>
          <a:xfrm>
            <a:off x="3815700" y="1917334"/>
            <a:ext cx="699230" cy="219291"/>
          </a:xfrm>
          <a:prstGeom prst="rect">
            <a:avLst/>
          </a:prstGeom>
          <a:noFill/>
        </p:spPr>
        <p:txBody>
          <a:bodyPr wrap="none" rtlCol="0">
            <a:spAutoFit/>
          </a:bodyPr>
          <a:lstStyle/>
          <a:p>
            <a:pPr algn="ctr"/>
            <a:r>
              <a:rPr lang="it-IT" sz="825" i="1" dirty="0"/>
              <a:t>Troiane</a:t>
            </a:r>
            <a:r>
              <a:rPr lang="it-IT" sz="825" dirty="0"/>
              <a:t> 415</a:t>
            </a:r>
          </a:p>
        </p:txBody>
      </p:sp>
      <p:sp>
        <p:nvSpPr>
          <p:cNvPr id="50" name="CasellaDiTesto 49"/>
          <p:cNvSpPr txBox="1"/>
          <p:nvPr/>
        </p:nvSpPr>
        <p:spPr>
          <a:xfrm>
            <a:off x="4513317" y="1917154"/>
            <a:ext cx="663964" cy="219291"/>
          </a:xfrm>
          <a:prstGeom prst="rect">
            <a:avLst/>
          </a:prstGeom>
          <a:noFill/>
        </p:spPr>
        <p:txBody>
          <a:bodyPr wrap="none" rtlCol="0">
            <a:spAutoFit/>
          </a:bodyPr>
          <a:lstStyle/>
          <a:p>
            <a:pPr algn="ctr"/>
            <a:r>
              <a:rPr lang="it-IT" sz="825" i="1" dirty="0"/>
              <a:t>Elettra</a:t>
            </a:r>
            <a:r>
              <a:rPr lang="it-IT" sz="825" dirty="0"/>
              <a:t> 413</a:t>
            </a:r>
          </a:p>
        </p:txBody>
      </p:sp>
      <p:grpSp>
        <p:nvGrpSpPr>
          <p:cNvPr id="24" name="Gruppo 23"/>
          <p:cNvGrpSpPr/>
          <p:nvPr/>
        </p:nvGrpSpPr>
        <p:grpSpPr>
          <a:xfrm>
            <a:off x="5300265" y="1916061"/>
            <a:ext cx="771971" cy="883962"/>
            <a:chOff x="7015503" y="1411748"/>
            <a:chExt cx="1029295" cy="1178616"/>
          </a:xfrm>
        </p:grpSpPr>
        <p:pic>
          <p:nvPicPr>
            <p:cNvPr id="58" name="Immagine 5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015503" y="1648413"/>
              <a:ext cx="1029295" cy="941951"/>
            </a:xfrm>
            <a:prstGeom prst="rect">
              <a:avLst/>
            </a:prstGeom>
          </p:spPr>
        </p:pic>
        <p:sp>
          <p:nvSpPr>
            <p:cNvPr id="53" name="CasellaDiTesto 52"/>
            <p:cNvSpPr txBox="1"/>
            <p:nvPr/>
          </p:nvSpPr>
          <p:spPr>
            <a:xfrm>
              <a:off x="7100956" y="1411748"/>
              <a:ext cx="814754" cy="292388"/>
            </a:xfrm>
            <a:prstGeom prst="rect">
              <a:avLst/>
            </a:prstGeom>
            <a:noFill/>
          </p:spPr>
          <p:txBody>
            <a:bodyPr wrap="none" rtlCol="0">
              <a:spAutoFit/>
            </a:bodyPr>
            <a:lstStyle/>
            <a:p>
              <a:pPr algn="ctr"/>
              <a:r>
                <a:rPr lang="it-IT" sz="825" i="1" dirty="0"/>
                <a:t>Elena</a:t>
              </a:r>
              <a:r>
                <a:rPr lang="it-IT" sz="825" dirty="0"/>
                <a:t> 412</a:t>
              </a:r>
            </a:p>
          </p:txBody>
        </p:sp>
      </p:grpSp>
      <p:grpSp>
        <p:nvGrpSpPr>
          <p:cNvPr id="22" name="Gruppo 21"/>
          <p:cNvGrpSpPr/>
          <p:nvPr/>
        </p:nvGrpSpPr>
        <p:grpSpPr>
          <a:xfrm>
            <a:off x="6192488" y="1912774"/>
            <a:ext cx="1325622" cy="897395"/>
            <a:chOff x="8166499" y="1407365"/>
            <a:chExt cx="1767497" cy="1196527"/>
          </a:xfrm>
        </p:grpSpPr>
        <p:pic>
          <p:nvPicPr>
            <p:cNvPr id="59" name="Immagine 5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8239623" y="1661941"/>
              <a:ext cx="713391" cy="941951"/>
            </a:xfrm>
            <a:prstGeom prst="rect">
              <a:avLst/>
            </a:prstGeom>
            <a:ln>
              <a:solidFill>
                <a:schemeClr val="bg1">
                  <a:lumMod val="50000"/>
                </a:schemeClr>
              </a:solidFill>
            </a:ln>
          </p:spPr>
        </p:pic>
        <p:sp>
          <p:nvSpPr>
            <p:cNvPr id="55" name="CasellaDiTesto 54"/>
            <p:cNvSpPr txBox="1"/>
            <p:nvPr/>
          </p:nvSpPr>
          <p:spPr>
            <a:xfrm>
              <a:off x="8166499" y="1411748"/>
              <a:ext cx="859638" cy="292388"/>
            </a:xfrm>
            <a:prstGeom prst="rect">
              <a:avLst/>
            </a:prstGeom>
            <a:noFill/>
          </p:spPr>
          <p:txBody>
            <a:bodyPr wrap="none" rtlCol="0">
              <a:spAutoFit/>
            </a:bodyPr>
            <a:lstStyle/>
            <a:p>
              <a:pPr algn="ctr"/>
              <a:r>
                <a:rPr lang="it-IT" sz="825" i="1" dirty="0"/>
                <a:t>Fenice</a:t>
              </a:r>
              <a:r>
                <a:rPr lang="it-IT" sz="825" dirty="0"/>
                <a:t> 410</a:t>
              </a:r>
            </a:p>
          </p:txBody>
        </p:sp>
        <p:pic>
          <p:nvPicPr>
            <p:cNvPr id="60" name="Immagine 59"/>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9151222" y="1661292"/>
              <a:ext cx="752900" cy="931928"/>
            </a:xfrm>
            <a:prstGeom prst="rect">
              <a:avLst/>
            </a:prstGeom>
            <a:ln>
              <a:solidFill>
                <a:schemeClr val="bg1">
                  <a:lumMod val="50000"/>
                </a:schemeClr>
              </a:solidFill>
            </a:ln>
          </p:spPr>
        </p:pic>
        <p:sp>
          <p:nvSpPr>
            <p:cNvPr id="61" name="CasellaDiTesto 60"/>
            <p:cNvSpPr txBox="1"/>
            <p:nvPr/>
          </p:nvSpPr>
          <p:spPr>
            <a:xfrm>
              <a:off x="9061534" y="1407365"/>
              <a:ext cx="872462" cy="292388"/>
            </a:xfrm>
            <a:prstGeom prst="rect">
              <a:avLst/>
            </a:prstGeom>
            <a:noFill/>
          </p:spPr>
          <p:txBody>
            <a:bodyPr wrap="none" rtlCol="0">
              <a:spAutoFit/>
            </a:bodyPr>
            <a:lstStyle/>
            <a:p>
              <a:pPr algn="ctr"/>
              <a:r>
                <a:rPr lang="it-IT" sz="825" i="1" dirty="0"/>
                <a:t>Oreste</a:t>
              </a:r>
              <a:r>
                <a:rPr lang="it-IT" sz="825" dirty="0"/>
                <a:t> 408</a:t>
              </a:r>
            </a:p>
          </p:txBody>
        </p:sp>
      </p:grpSp>
      <p:pic>
        <p:nvPicPr>
          <p:cNvPr id="62" name="Immagine 61"/>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7601410" y="1171954"/>
            <a:ext cx="642526" cy="698946"/>
          </a:xfrm>
          <a:prstGeom prst="rect">
            <a:avLst/>
          </a:prstGeom>
          <a:ln>
            <a:solidFill>
              <a:schemeClr val="bg1">
                <a:lumMod val="50000"/>
              </a:schemeClr>
            </a:solidFill>
          </a:ln>
        </p:spPr>
      </p:pic>
      <p:pic>
        <p:nvPicPr>
          <p:cNvPr id="63" name="Immagine 62"/>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8330812" y="1171954"/>
            <a:ext cx="636034" cy="691428"/>
          </a:xfrm>
          <a:prstGeom prst="rect">
            <a:avLst/>
          </a:prstGeom>
          <a:ln>
            <a:solidFill>
              <a:schemeClr val="bg1">
                <a:lumMod val="50000"/>
              </a:schemeClr>
            </a:solidFill>
          </a:ln>
        </p:spPr>
      </p:pic>
      <p:sp>
        <p:nvSpPr>
          <p:cNvPr id="64" name="CasellaDiTesto 63"/>
          <p:cNvSpPr txBox="1"/>
          <p:nvPr/>
        </p:nvSpPr>
        <p:spPr>
          <a:xfrm>
            <a:off x="7476657" y="918398"/>
            <a:ext cx="965329" cy="219291"/>
          </a:xfrm>
          <a:prstGeom prst="rect">
            <a:avLst/>
          </a:prstGeom>
          <a:noFill/>
        </p:spPr>
        <p:txBody>
          <a:bodyPr wrap="none" rtlCol="0">
            <a:spAutoFit/>
          </a:bodyPr>
          <a:lstStyle/>
          <a:p>
            <a:pPr algn="ctr"/>
            <a:r>
              <a:rPr lang="it-IT" sz="825" i="1" dirty="0"/>
              <a:t>Ifigenia in </a:t>
            </a:r>
            <a:r>
              <a:rPr lang="it-IT" sz="825" i="1" dirty="0" err="1"/>
              <a:t>Aulide</a:t>
            </a:r>
            <a:r>
              <a:rPr lang="it-IT" sz="825" dirty="0"/>
              <a:t> </a:t>
            </a:r>
          </a:p>
        </p:txBody>
      </p:sp>
      <p:sp>
        <p:nvSpPr>
          <p:cNvPr id="65" name="CasellaDiTesto 64"/>
          <p:cNvSpPr txBox="1"/>
          <p:nvPr/>
        </p:nvSpPr>
        <p:spPr>
          <a:xfrm>
            <a:off x="8366786" y="924534"/>
            <a:ext cx="551754" cy="219291"/>
          </a:xfrm>
          <a:prstGeom prst="rect">
            <a:avLst/>
          </a:prstGeom>
          <a:noFill/>
        </p:spPr>
        <p:txBody>
          <a:bodyPr wrap="none" rtlCol="0">
            <a:spAutoFit/>
          </a:bodyPr>
          <a:lstStyle/>
          <a:p>
            <a:pPr algn="ctr"/>
            <a:r>
              <a:rPr lang="it-IT" sz="825" i="1" dirty="0"/>
              <a:t>Baccanti</a:t>
            </a:r>
            <a:endParaRPr lang="it-IT" sz="825" dirty="0"/>
          </a:p>
        </p:txBody>
      </p:sp>
      <p:sp>
        <p:nvSpPr>
          <p:cNvPr id="66" name="CasellaDiTesto 65"/>
          <p:cNvSpPr txBox="1"/>
          <p:nvPr/>
        </p:nvSpPr>
        <p:spPr>
          <a:xfrm>
            <a:off x="7522274" y="1851449"/>
            <a:ext cx="1431802" cy="219291"/>
          </a:xfrm>
          <a:prstGeom prst="rect">
            <a:avLst/>
          </a:prstGeom>
          <a:noFill/>
        </p:spPr>
        <p:txBody>
          <a:bodyPr wrap="none" rtlCol="0">
            <a:spAutoFit/>
          </a:bodyPr>
          <a:lstStyle/>
          <a:p>
            <a:pPr algn="ctr"/>
            <a:r>
              <a:rPr lang="it-IT" sz="825" dirty="0"/>
              <a:t> dopo la morte di Euripide</a:t>
            </a:r>
          </a:p>
        </p:txBody>
      </p:sp>
      <p:sp>
        <p:nvSpPr>
          <p:cNvPr id="67" name="CasellaDiTesto 66"/>
          <p:cNvSpPr txBox="1"/>
          <p:nvPr/>
        </p:nvSpPr>
        <p:spPr>
          <a:xfrm>
            <a:off x="2830709" y="4560311"/>
            <a:ext cx="2387860" cy="230832"/>
          </a:xfrm>
          <a:prstGeom prst="rect">
            <a:avLst/>
          </a:prstGeom>
          <a:noFill/>
          <a:ln>
            <a:solidFill>
              <a:schemeClr val="bg1">
                <a:lumMod val="50000"/>
              </a:schemeClr>
            </a:solidFill>
          </a:ln>
        </p:spPr>
        <p:txBody>
          <a:bodyPr wrap="square" rtlCol="0">
            <a:spAutoFit/>
          </a:bodyPr>
          <a:lstStyle/>
          <a:p>
            <a:pPr algn="ctr"/>
            <a:r>
              <a:rPr lang="it-IT" sz="900" b="1" dirty="0"/>
              <a:t>Morte di Pericle, </a:t>
            </a:r>
            <a:r>
              <a:rPr lang="it-IT" sz="900" dirty="0"/>
              <a:t>429 a.C.</a:t>
            </a:r>
          </a:p>
        </p:txBody>
      </p:sp>
      <p:sp>
        <p:nvSpPr>
          <p:cNvPr id="68" name="CasellaDiTesto 67"/>
          <p:cNvSpPr txBox="1"/>
          <p:nvPr/>
        </p:nvSpPr>
        <p:spPr>
          <a:xfrm>
            <a:off x="5450825" y="4560311"/>
            <a:ext cx="1936323" cy="230832"/>
          </a:xfrm>
          <a:prstGeom prst="rect">
            <a:avLst/>
          </a:prstGeom>
          <a:noFill/>
          <a:ln>
            <a:solidFill>
              <a:schemeClr val="bg1">
                <a:lumMod val="50000"/>
              </a:schemeClr>
            </a:solidFill>
          </a:ln>
        </p:spPr>
        <p:txBody>
          <a:bodyPr wrap="square" rtlCol="0">
            <a:spAutoFit/>
          </a:bodyPr>
          <a:lstStyle/>
          <a:p>
            <a:pPr algn="ctr"/>
            <a:r>
              <a:rPr lang="it-IT" sz="900" b="1" dirty="0"/>
              <a:t>Spedizione in Sicilia, </a:t>
            </a:r>
            <a:r>
              <a:rPr lang="it-IT" sz="900" dirty="0"/>
              <a:t>415 a.C.</a:t>
            </a:r>
          </a:p>
        </p:txBody>
      </p:sp>
      <p:sp>
        <p:nvSpPr>
          <p:cNvPr id="69" name="CasellaDiTesto 68"/>
          <p:cNvSpPr txBox="1"/>
          <p:nvPr/>
        </p:nvSpPr>
        <p:spPr>
          <a:xfrm>
            <a:off x="7453373" y="4186732"/>
            <a:ext cx="1569603" cy="230832"/>
          </a:xfrm>
          <a:prstGeom prst="rect">
            <a:avLst/>
          </a:prstGeom>
          <a:noFill/>
          <a:ln>
            <a:solidFill>
              <a:schemeClr val="bg1">
                <a:lumMod val="50000"/>
              </a:schemeClr>
            </a:solidFill>
          </a:ln>
        </p:spPr>
        <p:txBody>
          <a:bodyPr wrap="square" rtlCol="0">
            <a:spAutoFit/>
          </a:bodyPr>
          <a:lstStyle/>
          <a:p>
            <a:pPr algn="ctr"/>
            <a:r>
              <a:rPr lang="it-IT" sz="900" b="1" dirty="0"/>
              <a:t>Governo dei 400, </a:t>
            </a:r>
            <a:r>
              <a:rPr lang="it-IT" sz="900" dirty="0"/>
              <a:t>411 a.C.</a:t>
            </a:r>
          </a:p>
        </p:txBody>
      </p:sp>
      <p:sp>
        <p:nvSpPr>
          <p:cNvPr id="70" name="CasellaDiTesto 69"/>
          <p:cNvSpPr txBox="1"/>
          <p:nvPr/>
        </p:nvSpPr>
        <p:spPr>
          <a:xfrm>
            <a:off x="1890818" y="833970"/>
            <a:ext cx="748924" cy="346249"/>
          </a:xfrm>
          <a:prstGeom prst="rect">
            <a:avLst/>
          </a:prstGeom>
          <a:noFill/>
        </p:spPr>
        <p:txBody>
          <a:bodyPr wrap="none" rtlCol="0">
            <a:spAutoFit/>
          </a:bodyPr>
          <a:lstStyle/>
          <a:p>
            <a:pPr algn="ctr"/>
            <a:r>
              <a:rPr lang="it-IT" sz="825" i="1" dirty="0" err="1"/>
              <a:t>Eraclidi</a:t>
            </a:r>
            <a:endParaRPr lang="it-IT" sz="825" i="1" dirty="0"/>
          </a:p>
          <a:p>
            <a:pPr algn="ctr"/>
            <a:r>
              <a:rPr lang="it-IT" sz="825" i="1" dirty="0"/>
              <a:t>  </a:t>
            </a:r>
            <a:r>
              <a:rPr lang="it-IT" sz="825" dirty="0"/>
              <a:t>tra 430-427</a:t>
            </a:r>
          </a:p>
        </p:txBody>
      </p:sp>
      <p:sp>
        <p:nvSpPr>
          <p:cNvPr id="71" name="CasellaDiTesto 70"/>
          <p:cNvSpPr txBox="1"/>
          <p:nvPr/>
        </p:nvSpPr>
        <p:spPr>
          <a:xfrm>
            <a:off x="3138995" y="840148"/>
            <a:ext cx="748924" cy="346249"/>
          </a:xfrm>
          <a:prstGeom prst="rect">
            <a:avLst/>
          </a:prstGeom>
          <a:noFill/>
        </p:spPr>
        <p:txBody>
          <a:bodyPr wrap="none" rtlCol="0">
            <a:spAutoFit/>
          </a:bodyPr>
          <a:lstStyle/>
          <a:p>
            <a:pPr algn="ctr"/>
            <a:r>
              <a:rPr lang="it-IT" sz="825" i="1" dirty="0"/>
              <a:t>Supplici</a:t>
            </a:r>
          </a:p>
          <a:p>
            <a:pPr algn="ctr"/>
            <a:r>
              <a:rPr lang="it-IT" sz="825" i="1" dirty="0"/>
              <a:t>  </a:t>
            </a:r>
            <a:r>
              <a:rPr lang="it-IT" sz="825" dirty="0"/>
              <a:t>tra 424-421</a:t>
            </a:r>
          </a:p>
        </p:txBody>
      </p:sp>
      <p:sp>
        <p:nvSpPr>
          <p:cNvPr id="72" name="CasellaDiTesto 71"/>
          <p:cNvSpPr txBox="1"/>
          <p:nvPr/>
        </p:nvSpPr>
        <p:spPr>
          <a:xfrm>
            <a:off x="2506826" y="826109"/>
            <a:ext cx="748924" cy="346249"/>
          </a:xfrm>
          <a:prstGeom prst="rect">
            <a:avLst/>
          </a:prstGeom>
          <a:noFill/>
        </p:spPr>
        <p:txBody>
          <a:bodyPr wrap="none" rtlCol="0">
            <a:spAutoFit/>
          </a:bodyPr>
          <a:lstStyle/>
          <a:p>
            <a:pPr algn="ctr"/>
            <a:r>
              <a:rPr lang="it-IT" sz="825" i="1" dirty="0"/>
              <a:t>Andromaca</a:t>
            </a:r>
          </a:p>
          <a:p>
            <a:pPr algn="ctr"/>
            <a:r>
              <a:rPr lang="it-IT" sz="825" i="1" dirty="0"/>
              <a:t>  </a:t>
            </a:r>
            <a:r>
              <a:rPr lang="it-IT" sz="825" dirty="0"/>
              <a:t>tra 426-424</a:t>
            </a:r>
          </a:p>
        </p:txBody>
      </p:sp>
      <p:sp>
        <p:nvSpPr>
          <p:cNvPr id="73" name="CasellaDiTesto 72"/>
          <p:cNvSpPr txBox="1"/>
          <p:nvPr/>
        </p:nvSpPr>
        <p:spPr>
          <a:xfrm>
            <a:off x="3981197" y="839756"/>
            <a:ext cx="748924" cy="346249"/>
          </a:xfrm>
          <a:prstGeom prst="rect">
            <a:avLst/>
          </a:prstGeom>
          <a:noFill/>
        </p:spPr>
        <p:txBody>
          <a:bodyPr wrap="none" rtlCol="0">
            <a:spAutoFit/>
          </a:bodyPr>
          <a:lstStyle/>
          <a:p>
            <a:pPr algn="ctr"/>
            <a:r>
              <a:rPr lang="it-IT" sz="825" i="1" dirty="0"/>
              <a:t>Eracle</a:t>
            </a:r>
          </a:p>
          <a:p>
            <a:pPr algn="ctr"/>
            <a:r>
              <a:rPr lang="it-IT" sz="825" i="1" dirty="0"/>
              <a:t>  </a:t>
            </a:r>
            <a:r>
              <a:rPr lang="it-IT" sz="825" dirty="0"/>
              <a:t>tra 420-415</a:t>
            </a:r>
          </a:p>
        </p:txBody>
      </p:sp>
      <p:sp>
        <p:nvSpPr>
          <p:cNvPr id="74" name="CasellaDiTesto 73"/>
          <p:cNvSpPr txBox="1"/>
          <p:nvPr/>
        </p:nvSpPr>
        <p:spPr>
          <a:xfrm>
            <a:off x="4996922" y="839178"/>
            <a:ext cx="748924" cy="346249"/>
          </a:xfrm>
          <a:prstGeom prst="rect">
            <a:avLst/>
          </a:prstGeom>
          <a:noFill/>
        </p:spPr>
        <p:txBody>
          <a:bodyPr wrap="none" rtlCol="0">
            <a:spAutoFit/>
          </a:bodyPr>
          <a:lstStyle/>
          <a:p>
            <a:pPr algn="ctr"/>
            <a:r>
              <a:rPr lang="it-IT" sz="825" i="1" dirty="0"/>
              <a:t>Ione</a:t>
            </a:r>
          </a:p>
          <a:p>
            <a:pPr algn="ctr"/>
            <a:r>
              <a:rPr lang="it-IT" sz="825" i="1" dirty="0"/>
              <a:t>  </a:t>
            </a:r>
            <a:r>
              <a:rPr lang="it-IT" sz="825" dirty="0"/>
              <a:t>tra 418-414</a:t>
            </a:r>
          </a:p>
        </p:txBody>
      </p:sp>
      <p:sp>
        <p:nvSpPr>
          <p:cNvPr id="75" name="CasellaDiTesto 74"/>
          <p:cNvSpPr txBox="1"/>
          <p:nvPr/>
        </p:nvSpPr>
        <p:spPr>
          <a:xfrm>
            <a:off x="5869433" y="839177"/>
            <a:ext cx="984565" cy="346249"/>
          </a:xfrm>
          <a:prstGeom prst="rect">
            <a:avLst/>
          </a:prstGeom>
          <a:noFill/>
        </p:spPr>
        <p:txBody>
          <a:bodyPr wrap="none" rtlCol="0">
            <a:spAutoFit/>
          </a:bodyPr>
          <a:lstStyle/>
          <a:p>
            <a:pPr algn="ctr"/>
            <a:r>
              <a:rPr lang="it-IT" sz="825" i="1" dirty="0"/>
              <a:t>Ifigenia in </a:t>
            </a:r>
            <a:r>
              <a:rPr lang="it-IT" sz="825" i="1" dirty="0" err="1"/>
              <a:t>Tauride</a:t>
            </a:r>
            <a:endParaRPr lang="it-IT" sz="825" i="1" dirty="0"/>
          </a:p>
          <a:p>
            <a:pPr algn="ctr"/>
            <a:r>
              <a:rPr lang="it-IT" sz="825" i="1" dirty="0"/>
              <a:t>  </a:t>
            </a:r>
            <a:r>
              <a:rPr lang="it-IT" sz="825" dirty="0"/>
              <a:t>tra 415-412</a:t>
            </a:r>
          </a:p>
        </p:txBody>
      </p:sp>
      <p:pic>
        <p:nvPicPr>
          <p:cNvPr id="13" name="Immagine 12">
            <a:hlinkClick r:id="rId23" action="ppaction://hlinksldjump"/>
          </p:cNvPr>
          <p:cNvPicPr>
            <a:picLocks noChangeAspect="1"/>
          </p:cNvPicPr>
          <p:nvPr/>
        </p:nvPicPr>
        <p:blipFill rotWithShape="1">
          <a:blip r:embed="rId24" cstate="email">
            <a:extLst>
              <a:ext uri="{28A0092B-C50C-407E-A947-70E740481C1C}">
                <a14:useLocalDpi xmlns:a14="http://schemas.microsoft.com/office/drawing/2010/main" val="0"/>
              </a:ext>
            </a:extLst>
          </a:blip>
          <a:srcRect t="27708" b="28876"/>
          <a:stretch/>
        </p:blipFill>
        <p:spPr>
          <a:xfrm>
            <a:off x="146929" y="1111983"/>
            <a:ext cx="1657350" cy="811370"/>
          </a:xfrm>
          <a:prstGeom prst="rect">
            <a:avLst/>
          </a:prstGeom>
          <a:ln>
            <a:solidFill>
              <a:schemeClr val="bg1">
                <a:lumMod val="50000"/>
              </a:schemeClr>
            </a:solidFill>
          </a:ln>
        </p:spPr>
      </p:pic>
    </p:spTree>
    <p:extLst>
      <p:ext uri="{BB962C8B-B14F-4D97-AF65-F5344CB8AC3E}">
        <p14:creationId xmlns:p14="http://schemas.microsoft.com/office/powerpoint/2010/main" val="2537562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107057" y="131920"/>
            <a:ext cx="8900911" cy="1891294"/>
          </a:xfrm>
          <a:ln>
            <a:solidFill>
              <a:schemeClr val="bg1">
                <a:lumMod val="50000"/>
              </a:schemeClr>
            </a:solidFill>
          </a:ln>
        </p:spPr>
        <p:txBody>
          <a:bodyPr>
            <a:noAutofit/>
          </a:bodyPr>
          <a:lstStyle/>
          <a:p>
            <a:pPr marL="0" indent="0" algn="just">
              <a:buNone/>
            </a:pPr>
            <a:r>
              <a:rPr lang="it-IT" sz="1600" dirty="0" smtClean="0">
                <a:solidFill>
                  <a:schemeClr val="tx1"/>
                </a:solidFill>
                <a:latin typeface="Calibri" panose="020F0502020204030204" pitchFamily="34" charset="0"/>
              </a:rPr>
              <a:t>Danao </a:t>
            </a:r>
            <a:r>
              <a:rPr lang="it-IT" sz="1600" dirty="0">
                <a:solidFill>
                  <a:schemeClr val="tx1"/>
                </a:solidFill>
                <a:latin typeface="Calibri" panose="020F0502020204030204" pitchFamily="34" charset="0"/>
              </a:rPr>
              <a:t>ed Egitto, fratelli, avevano fondato una </a:t>
            </a:r>
            <a:r>
              <a:rPr lang="it-IT" sz="1600" dirty="0" smtClean="0">
                <a:solidFill>
                  <a:schemeClr val="tx1"/>
                </a:solidFill>
                <a:latin typeface="Calibri" panose="020F0502020204030204" pitchFamily="34" charset="0"/>
              </a:rPr>
              <a:t>diarchia. Danao </a:t>
            </a:r>
            <a:r>
              <a:rPr lang="it-IT" sz="1600" dirty="0">
                <a:solidFill>
                  <a:schemeClr val="tx1"/>
                </a:solidFill>
                <a:latin typeface="Calibri" panose="020F0502020204030204" pitchFamily="34" charset="0"/>
              </a:rPr>
              <a:t>aveva cinquanta </a:t>
            </a:r>
            <a:r>
              <a:rPr lang="it-IT" sz="1600" dirty="0" smtClean="0">
                <a:solidFill>
                  <a:schemeClr val="tx1"/>
                </a:solidFill>
                <a:latin typeface="Calibri" panose="020F0502020204030204" pitchFamily="34" charset="0"/>
              </a:rPr>
              <a:t>figlie, le Danaidi; </a:t>
            </a:r>
            <a:r>
              <a:rPr lang="it-IT" sz="1600" dirty="0">
                <a:solidFill>
                  <a:schemeClr val="tx1"/>
                </a:solidFill>
                <a:latin typeface="Calibri" panose="020F0502020204030204" pitchFamily="34" charset="0"/>
              </a:rPr>
              <a:t>Egitto aveva imposto la legge che </a:t>
            </a:r>
            <a:r>
              <a:rPr lang="it-IT" sz="1600" dirty="0" smtClean="0">
                <a:solidFill>
                  <a:schemeClr val="tx1"/>
                </a:solidFill>
                <a:latin typeface="Calibri" panose="020F0502020204030204" pitchFamily="34" charset="0"/>
              </a:rPr>
              <a:t>costoro </a:t>
            </a:r>
            <a:r>
              <a:rPr lang="it-IT" sz="1600" dirty="0">
                <a:solidFill>
                  <a:schemeClr val="tx1"/>
                </a:solidFill>
                <a:latin typeface="Calibri" panose="020F0502020204030204" pitchFamily="34" charset="0"/>
              </a:rPr>
              <a:t>sposassero i cugini Egizi, anch’essi </a:t>
            </a:r>
            <a:r>
              <a:rPr lang="it-IT" sz="1600" dirty="0" smtClean="0">
                <a:solidFill>
                  <a:schemeClr val="tx1"/>
                </a:solidFill>
                <a:latin typeface="Calibri" panose="020F0502020204030204" pitchFamily="34" charset="0"/>
              </a:rPr>
              <a:t>di </a:t>
            </a:r>
            <a:r>
              <a:rPr lang="it-IT" sz="1600" dirty="0">
                <a:solidFill>
                  <a:schemeClr val="tx1"/>
                </a:solidFill>
                <a:latin typeface="Calibri" panose="020F0502020204030204" pitchFamily="34" charset="0"/>
              </a:rPr>
              <a:t>cinquanta</a:t>
            </a:r>
            <a:r>
              <a:rPr lang="it-IT" sz="1600" dirty="0" smtClean="0">
                <a:solidFill>
                  <a:schemeClr val="tx1"/>
                </a:solidFill>
                <a:latin typeface="Calibri" panose="020F0502020204030204" pitchFamily="34" charset="0"/>
              </a:rPr>
              <a:t>.</a:t>
            </a:r>
          </a:p>
          <a:p>
            <a:pPr marL="0" indent="0" algn="just">
              <a:buNone/>
            </a:pPr>
            <a:r>
              <a:rPr lang="it-IT" sz="1600" dirty="0" smtClean="0">
                <a:solidFill>
                  <a:schemeClr val="tx1"/>
                </a:solidFill>
                <a:latin typeface="Calibri" panose="020F0502020204030204" pitchFamily="34" charset="0"/>
              </a:rPr>
              <a:t>Secondo l’oracolo un </a:t>
            </a:r>
            <a:r>
              <a:rPr lang="it-IT" sz="1600" dirty="0">
                <a:solidFill>
                  <a:schemeClr val="tx1"/>
                </a:solidFill>
                <a:latin typeface="Calibri" panose="020F0502020204030204" pitchFamily="34" charset="0"/>
              </a:rPr>
              <a:t>nipote avrebbe ucciso Danao; allora questi vieta il matrimonio e le Danaidi, rifiutato il matrimonio, fuggono </a:t>
            </a:r>
            <a:r>
              <a:rPr lang="it-IT" sz="1600" dirty="0" smtClean="0">
                <a:solidFill>
                  <a:schemeClr val="tx1"/>
                </a:solidFill>
                <a:latin typeface="Calibri" panose="020F0502020204030204" pitchFamily="34" charset="0"/>
              </a:rPr>
              <a:t>nell’</a:t>
            </a:r>
            <a:r>
              <a:rPr lang="it-IT" sz="1600" dirty="0" err="1" smtClean="0">
                <a:solidFill>
                  <a:schemeClr val="tx1"/>
                </a:solidFill>
                <a:latin typeface="Calibri" panose="020F0502020204030204" pitchFamily="34" charset="0"/>
              </a:rPr>
              <a:t>Argolide</a:t>
            </a:r>
            <a:r>
              <a:rPr lang="it-IT" sz="1600" dirty="0" smtClean="0">
                <a:solidFill>
                  <a:schemeClr val="tx1"/>
                </a:solidFill>
                <a:latin typeface="Calibri" panose="020F0502020204030204" pitchFamily="34" charset="0"/>
              </a:rPr>
              <a:t> e supplicano Pelasgo, re di Argo, a concedere loro ospitalità.</a:t>
            </a:r>
            <a:endParaRPr lang="it-IT" sz="1600" dirty="0">
              <a:solidFill>
                <a:schemeClr val="tx1"/>
              </a:solidFill>
              <a:latin typeface="Calibri" panose="020F0502020204030204" pitchFamily="34" charset="0"/>
            </a:endParaRPr>
          </a:p>
          <a:p>
            <a:pPr marL="0" indent="0" algn="just">
              <a:buNone/>
            </a:pPr>
            <a:r>
              <a:rPr lang="it-IT" sz="1600" dirty="0" smtClean="0">
                <a:solidFill>
                  <a:schemeClr val="tx1"/>
                </a:solidFill>
                <a:latin typeface="Calibri" panose="020F0502020204030204" pitchFamily="34" charset="0"/>
              </a:rPr>
              <a:t>Il re </a:t>
            </a:r>
            <a:r>
              <a:rPr lang="it-IT" sz="1600" dirty="0">
                <a:solidFill>
                  <a:schemeClr val="tx1"/>
                </a:solidFill>
                <a:latin typeface="Calibri" panose="020F0502020204030204" pitchFamily="34" charset="0"/>
              </a:rPr>
              <a:t>è </a:t>
            </a:r>
            <a:r>
              <a:rPr lang="it-IT" sz="1600" dirty="0" smtClean="0">
                <a:solidFill>
                  <a:schemeClr val="tx1"/>
                </a:solidFill>
                <a:latin typeface="Calibri" panose="020F0502020204030204" pitchFamily="34" charset="0"/>
              </a:rPr>
              <a:t>esitante, ma finisce dopo aver consultato il suo popolo, con l’accondiscendere. Mentre </a:t>
            </a:r>
            <a:r>
              <a:rPr lang="it-IT" sz="1600" dirty="0">
                <a:solidFill>
                  <a:schemeClr val="tx1"/>
                </a:solidFill>
                <a:latin typeface="Calibri" panose="020F0502020204030204" pitchFamily="34" charset="0"/>
              </a:rPr>
              <a:t>le </a:t>
            </a:r>
            <a:r>
              <a:rPr lang="it-IT" sz="1600" dirty="0" smtClean="0">
                <a:solidFill>
                  <a:schemeClr val="tx1"/>
                </a:solidFill>
                <a:latin typeface="Calibri" panose="020F0502020204030204" pitchFamily="34" charset="0"/>
              </a:rPr>
              <a:t>donne </a:t>
            </a:r>
            <a:r>
              <a:rPr lang="it-IT" sz="1600" dirty="0">
                <a:solidFill>
                  <a:schemeClr val="tx1"/>
                </a:solidFill>
                <a:latin typeface="Calibri" panose="020F0502020204030204" pitchFamily="34" charset="0"/>
              </a:rPr>
              <a:t>intonano un canto di riconoscenza, il messo informa dello sbarco degli Egizi, arrivati per rapire le Danaidi. Pelasgo si oppone e guerra è.</a:t>
            </a:r>
          </a:p>
        </p:txBody>
      </p:sp>
      <p:pic>
        <p:nvPicPr>
          <p:cNvPr id="6" name="Immagine 5"/>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8898" r="57097" b="11631"/>
          <a:stretch/>
        </p:blipFill>
        <p:spPr>
          <a:xfrm>
            <a:off x="107057" y="2138600"/>
            <a:ext cx="2365210" cy="4569929"/>
          </a:xfrm>
          <a:prstGeom prst="rect">
            <a:avLst/>
          </a:prstGeom>
          <a:ln>
            <a:noFill/>
          </a:ln>
        </p:spPr>
      </p:pic>
      <p:sp>
        <p:nvSpPr>
          <p:cNvPr id="3" name="CasellaDiTesto 2"/>
          <p:cNvSpPr txBox="1"/>
          <p:nvPr/>
        </p:nvSpPr>
        <p:spPr>
          <a:xfrm>
            <a:off x="3111218" y="2145747"/>
            <a:ext cx="2892587" cy="1107996"/>
          </a:xfrm>
          <a:prstGeom prst="rect">
            <a:avLst/>
          </a:prstGeom>
          <a:noFill/>
          <a:ln>
            <a:noFill/>
          </a:ln>
        </p:spPr>
        <p:txBody>
          <a:bodyPr wrap="none" rtlCol="0">
            <a:spAutoFit/>
          </a:bodyPr>
          <a:lstStyle/>
          <a:p>
            <a:r>
              <a:rPr lang="el-GR" sz="6600" i="1" dirty="0">
                <a:solidFill>
                  <a:srgbClr val="00B050"/>
                </a:solidFill>
                <a:effectLst>
                  <a:innerShdw blurRad="63500" dist="50800" dir="18900000">
                    <a:prstClr val="black">
                      <a:alpha val="50000"/>
                    </a:prstClr>
                  </a:innerShdw>
                </a:effectLst>
                <a:latin typeface="Calibri" panose="020F0502020204030204" pitchFamily="34" charset="0"/>
              </a:rPr>
              <a:t>Ἱκέτιδες</a:t>
            </a:r>
            <a:endParaRPr lang="it-IT" sz="6600" i="1" dirty="0">
              <a:solidFill>
                <a:srgbClr val="00B050"/>
              </a:solidFill>
              <a:effectLst>
                <a:innerShdw blurRad="63500" dist="50800" dir="18900000">
                  <a:prstClr val="black">
                    <a:alpha val="50000"/>
                  </a:prstClr>
                </a:innerShdw>
              </a:effectLst>
              <a:latin typeface="Calibri" panose="020F0502020204030204" pitchFamily="34" charset="0"/>
            </a:endParaRPr>
          </a:p>
        </p:txBody>
      </p:sp>
      <p:pic>
        <p:nvPicPr>
          <p:cNvPr id="5" name="Immagine 4"/>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57502" y="3548247"/>
            <a:ext cx="4028997" cy="3160281"/>
          </a:xfrm>
          <a:prstGeom prst="rect">
            <a:avLst/>
          </a:prstGeom>
          <a:ln>
            <a:solidFill>
              <a:schemeClr val="bg1">
                <a:lumMod val="50000"/>
              </a:schemeClr>
            </a:solidFill>
          </a:ln>
        </p:spPr>
      </p:pic>
      <p:pic>
        <p:nvPicPr>
          <p:cNvPr id="2" name="Immagine 1"/>
          <p:cNvPicPr>
            <a:picLocks noChangeAspect="1"/>
          </p:cNvPicPr>
          <p:nvPr/>
        </p:nvPicPr>
        <p:blipFill rotWithShape="1">
          <a:blip r:embed="rId6" cstate="email">
            <a:extLst>
              <a:ext uri="{28A0092B-C50C-407E-A947-70E740481C1C}">
                <a14:useLocalDpi xmlns:a14="http://schemas.microsoft.com/office/drawing/2010/main" val="0"/>
              </a:ext>
            </a:extLst>
          </a:blip>
          <a:srcRect l="4489" r="4754"/>
          <a:stretch/>
        </p:blipFill>
        <p:spPr>
          <a:xfrm>
            <a:off x="6751785" y="2138599"/>
            <a:ext cx="2256182" cy="4569928"/>
          </a:xfrm>
          <a:prstGeom prst="rect">
            <a:avLst/>
          </a:prstGeom>
          <a:ln>
            <a:solidFill>
              <a:schemeClr val="bg1">
                <a:lumMod val="50000"/>
              </a:schemeClr>
            </a:solidFill>
          </a:ln>
        </p:spPr>
      </p:pic>
      <p:sp>
        <p:nvSpPr>
          <p:cNvPr id="7" name="Rettangolo 6"/>
          <p:cNvSpPr/>
          <p:nvPr/>
        </p:nvSpPr>
        <p:spPr>
          <a:xfrm>
            <a:off x="3405358" y="6431527"/>
            <a:ext cx="2453749" cy="276999"/>
          </a:xfrm>
          <a:prstGeom prst="rect">
            <a:avLst/>
          </a:prstGeom>
        </p:spPr>
        <p:txBody>
          <a:bodyPr wrap="none">
            <a:spAutoFit/>
          </a:bodyPr>
          <a:lstStyle/>
          <a:p>
            <a:r>
              <a:rPr lang="it-IT" sz="1200" i="1" dirty="0"/>
              <a:t>La </a:t>
            </a:r>
            <a:r>
              <a:rPr lang="it-IT" sz="1200" i="1" dirty="0" err="1" smtClean="0"/>
              <a:t>Danaide</a:t>
            </a:r>
            <a:r>
              <a:rPr lang="it-IT" sz="1200" dirty="0"/>
              <a:t>, Auguste </a:t>
            </a:r>
            <a:r>
              <a:rPr lang="it-IT" sz="1200" dirty="0" err="1"/>
              <a:t>Rodin</a:t>
            </a:r>
            <a:r>
              <a:rPr lang="it-IT" sz="1200" dirty="0"/>
              <a:t> (1889)</a:t>
            </a:r>
          </a:p>
        </p:txBody>
      </p:sp>
      <p:sp>
        <p:nvSpPr>
          <p:cNvPr id="8" name="Rettangolo 7"/>
          <p:cNvSpPr/>
          <p:nvPr/>
        </p:nvSpPr>
        <p:spPr>
          <a:xfrm>
            <a:off x="6792199" y="6431528"/>
            <a:ext cx="2381054" cy="276999"/>
          </a:xfrm>
          <a:prstGeom prst="rect">
            <a:avLst/>
          </a:prstGeom>
        </p:spPr>
        <p:txBody>
          <a:bodyPr wrap="square">
            <a:spAutoFit/>
          </a:bodyPr>
          <a:lstStyle/>
          <a:p>
            <a:pPr algn="just"/>
            <a:r>
              <a:rPr lang="it-IT" sz="1200" i="1" dirty="0" smtClean="0"/>
              <a:t>Guernica</a:t>
            </a:r>
            <a:r>
              <a:rPr lang="it-IT" sz="1200" dirty="0" smtClean="0"/>
              <a:t>, part. Picasso </a:t>
            </a:r>
            <a:r>
              <a:rPr lang="it-IT" sz="1200" dirty="0"/>
              <a:t>(</a:t>
            </a:r>
            <a:r>
              <a:rPr lang="it-IT" sz="1200" dirty="0" smtClean="0"/>
              <a:t>1937)</a:t>
            </a:r>
            <a:endParaRPr lang="it-IT" sz="1200" dirty="0"/>
          </a:p>
        </p:txBody>
      </p:sp>
    </p:spTree>
    <p:extLst>
      <p:ext uri="{BB962C8B-B14F-4D97-AF65-F5344CB8AC3E}">
        <p14:creationId xmlns:p14="http://schemas.microsoft.com/office/powerpoint/2010/main" val="1527654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2084285" y="2535220"/>
            <a:ext cx="4831019" cy="4222129"/>
          </a:xfrm>
          <a:ln>
            <a:solidFill>
              <a:schemeClr val="bg1">
                <a:lumMod val="50000"/>
              </a:schemeClr>
            </a:solidFill>
          </a:ln>
        </p:spPr>
        <p:txBody>
          <a:bodyPr>
            <a:noAutofit/>
          </a:bodyPr>
          <a:lstStyle/>
          <a:p>
            <a:pPr marL="0" indent="0" algn="just">
              <a:buNone/>
            </a:pPr>
            <a:r>
              <a:rPr lang="it-IT" sz="1600" dirty="0">
                <a:solidFill>
                  <a:schemeClr val="tx1"/>
                </a:solidFill>
                <a:latin typeface="Calibri" panose="020F0502020204030204" pitchFamily="34" charset="0"/>
              </a:rPr>
              <a:t>Il dolore acceca la donna che ricorda un episodio della sua giovinezza avvenuto dopo l'uccisione, da parte di Eracle, del centauro Nesso, che aveva tentato di sedurla. Il centauro, morente, le aveva rivelato che il suo sangue era un potente filtro d'amore.  L'aveva perciò esortata a raccoglierlo e a conservarlo: un giorno le sarebbe potuto servire per legare di nuovo Eracle a se. </a:t>
            </a:r>
          </a:p>
          <a:p>
            <a:pPr marL="0" indent="0" algn="just">
              <a:buNone/>
            </a:pPr>
            <a:r>
              <a:rPr lang="it-IT" sz="1600" dirty="0">
                <a:solidFill>
                  <a:schemeClr val="tx1"/>
                </a:solidFill>
                <a:latin typeface="Calibri" panose="020F0502020204030204" pitchFamily="34" charset="0"/>
              </a:rPr>
              <a:t>Aggrappata a questa speranza, la donna intride una tunica, </a:t>
            </a:r>
            <a:r>
              <a:rPr lang="it-IT" sz="1600" dirty="0" smtClean="0">
                <a:solidFill>
                  <a:schemeClr val="tx1"/>
                </a:solidFill>
                <a:latin typeface="Calibri" panose="020F0502020204030204" pitchFamily="34" charset="0"/>
              </a:rPr>
              <a:t>col </a:t>
            </a:r>
            <a:r>
              <a:rPr lang="it-IT" sz="1600" dirty="0">
                <a:solidFill>
                  <a:schemeClr val="tx1"/>
                </a:solidFill>
                <a:latin typeface="Calibri" panose="020F0502020204030204" pitchFamily="34" charset="0"/>
              </a:rPr>
              <a:t>sangue del centauro e la manda in dono al marito. </a:t>
            </a:r>
            <a:r>
              <a:rPr lang="it-IT" sz="1600" dirty="0" smtClean="0">
                <a:solidFill>
                  <a:schemeClr val="tx1"/>
                </a:solidFill>
                <a:latin typeface="Calibri" panose="020F0502020204030204" pitchFamily="34" charset="0"/>
              </a:rPr>
              <a:t>Eracle, la </a:t>
            </a:r>
            <a:r>
              <a:rPr lang="it-IT" sz="1600" dirty="0">
                <a:solidFill>
                  <a:schemeClr val="tx1"/>
                </a:solidFill>
                <a:latin typeface="Calibri" panose="020F0502020204030204" pitchFamily="34" charset="0"/>
              </a:rPr>
              <a:t>indossa, ma subito è assalito da atroci dolori e sente il suo corpo disfarsi. I</a:t>
            </a:r>
            <a:r>
              <a:rPr lang="it-IT" sz="1600" dirty="0" smtClean="0">
                <a:solidFill>
                  <a:schemeClr val="tx1"/>
                </a:solidFill>
                <a:latin typeface="Calibri" panose="020F0502020204030204" pitchFamily="34" charset="0"/>
              </a:rPr>
              <a:t>l </a:t>
            </a:r>
            <a:r>
              <a:rPr lang="it-IT" sz="1600" dirty="0">
                <a:solidFill>
                  <a:schemeClr val="tx1"/>
                </a:solidFill>
                <a:latin typeface="Calibri" panose="020F0502020204030204" pitchFamily="34" charset="0"/>
              </a:rPr>
              <a:t>sangue di Nesso che impregnava la tunica era un potente veleno. L'eroe, venuto a sapere la verità e ingiuriando la sposa,  fa erigere una pira sulla sommità del monte </a:t>
            </a:r>
            <a:r>
              <a:rPr lang="it-IT" sz="1600" dirty="0" err="1">
                <a:solidFill>
                  <a:schemeClr val="tx1"/>
                </a:solidFill>
                <a:latin typeface="Calibri" panose="020F0502020204030204" pitchFamily="34" charset="0"/>
              </a:rPr>
              <a:t>Oeta</a:t>
            </a:r>
            <a:r>
              <a:rPr lang="it-IT" sz="1600" dirty="0">
                <a:solidFill>
                  <a:schemeClr val="tx1"/>
                </a:solidFill>
                <a:latin typeface="Calibri" panose="020F0502020204030204" pitchFamily="34" charset="0"/>
              </a:rPr>
              <a:t> e, prima di gettarvisi sopra, ordina al figlio Illo di sposare Iole. Deianira, nel frattempo, presa dal dolore, si è data la morte.</a:t>
            </a:r>
          </a:p>
        </p:txBody>
      </p:sp>
      <p:sp>
        <p:nvSpPr>
          <p:cNvPr id="3" name="CasellaDiTesto 2"/>
          <p:cNvSpPr txBox="1"/>
          <p:nvPr/>
        </p:nvSpPr>
        <p:spPr>
          <a:xfrm>
            <a:off x="2795225" y="1273907"/>
            <a:ext cx="3409138" cy="1107996"/>
          </a:xfrm>
          <a:prstGeom prst="rect">
            <a:avLst/>
          </a:prstGeom>
          <a:noFill/>
        </p:spPr>
        <p:txBody>
          <a:bodyPr wrap="none" rtlCol="0">
            <a:spAutoFit/>
          </a:bodyPr>
          <a:lstStyle/>
          <a:p>
            <a:r>
              <a:rPr lang="it-IT" sz="6600" i="1" dirty="0">
                <a:solidFill>
                  <a:srgbClr val="00B050"/>
                </a:solidFill>
                <a:effectLst>
                  <a:innerShdw blurRad="63500" dist="50800" dir="2700000">
                    <a:prstClr val="black">
                      <a:alpha val="50000"/>
                    </a:prstClr>
                  </a:innerShdw>
                </a:effectLst>
                <a:latin typeface="Calibri" panose="020F0502020204030204" pitchFamily="34" charset="0"/>
              </a:rPr>
              <a:t>T</a:t>
            </a:r>
            <a:r>
              <a:rPr lang="el-GR" sz="6600" i="1" dirty="0">
                <a:solidFill>
                  <a:srgbClr val="00B050"/>
                </a:solidFill>
                <a:effectLst>
                  <a:innerShdw blurRad="63500" dist="50800" dir="2700000">
                    <a:prstClr val="black">
                      <a:alpha val="50000"/>
                    </a:prstClr>
                  </a:innerShdw>
                </a:effectLst>
                <a:latin typeface="Calibri" panose="020F0502020204030204" pitchFamily="34" charset="0"/>
              </a:rPr>
              <a:t>ραχίνιαι</a:t>
            </a:r>
            <a:endParaRPr lang="it-IT" sz="6600" i="1" dirty="0">
              <a:solidFill>
                <a:srgbClr val="00B050"/>
              </a:solidFill>
              <a:effectLst>
                <a:innerShdw blurRad="63500" dist="50800" dir="2700000">
                  <a:prstClr val="black">
                    <a:alpha val="50000"/>
                  </a:prstClr>
                </a:innerShdw>
              </a:effectLst>
              <a:latin typeface="Calibri" panose="020F0502020204030204" pitchFamily="34" charset="0"/>
            </a:endParaRPr>
          </a:p>
        </p:txBody>
      </p:sp>
      <p:pic>
        <p:nvPicPr>
          <p:cNvPr id="2" name="Immagine 1"/>
          <p:cNvPicPr>
            <a:picLocks noChangeAspect="1"/>
          </p:cNvPicPr>
          <p:nvPr/>
        </p:nvPicPr>
        <p:blipFill rotWithShape="1">
          <a:blip r:embed="rId2" cstate="email">
            <a:extLst>
              <a:ext uri="{28A0092B-C50C-407E-A947-70E740481C1C}">
                <a14:useLocalDpi xmlns:a14="http://schemas.microsoft.com/office/drawing/2010/main" val="0"/>
              </a:ext>
            </a:extLst>
          </a:blip>
          <a:srcRect l="23631" r="5019"/>
          <a:stretch/>
        </p:blipFill>
        <p:spPr>
          <a:xfrm>
            <a:off x="36887" y="1392073"/>
            <a:ext cx="1971348" cy="5365276"/>
          </a:xfrm>
          <a:prstGeom prst="rect">
            <a:avLst/>
          </a:prstGeom>
          <a:ln>
            <a:solidFill>
              <a:schemeClr val="bg1">
                <a:lumMod val="50000"/>
              </a:schemeClr>
            </a:solidFill>
          </a:ln>
        </p:spPr>
      </p:pic>
      <p:pic>
        <p:nvPicPr>
          <p:cNvPr id="7" name="Immagine 6"/>
          <p:cNvPicPr>
            <a:picLocks noChangeAspect="1"/>
          </p:cNvPicPr>
          <p:nvPr/>
        </p:nvPicPr>
        <p:blipFill rotWithShape="1">
          <a:blip r:embed="rId3" cstate="email">
            <a:extLst>
              <a:ext uri="{28A0092B-C50C-407E-A947-70E740481C1C}">
                <a14:useLocalDpi xmlns:a14="http://schemas.microsoft.com/office/drawing/2010/main" val="0"/>
              </a:ext>
            </a:extLst>
          </a:blip>
          <a:srcRect l="29228" r="-3"/>
          <a:stretch/>
        </p:blipFill>
        <p:spPr>
          <a:xfrm>
            <a:off x="6991354" y="1392073"/>
            <a:ext cx="2091519" cy="5363949"/>
          </a:xfrm>
          <a:prstGeom prst="rect">
            <a:avLst/>
          </a:prstGeom>
          <a:ln>
            <a:solidFill>
              <a:schemeClr val="bg1">
                <a:lumMod val="50000"/>
              </a:schemeClr>
            </a:solidFill>
          </a:ln>
        </p:spPr>
      </p:pic>
      <p:sp>
        <p:nvSpPr>
          <p:cNvPr id="9" name="Rettangolo 8"/>
          <p:cNvSpPr/>
          <p:nvPr/>
        </p:nvSpPr>
        <p:spPr>
          <a:xfrm>
            <a:off x="36887" y="289593"/>
            <a:ext cx="9045986" cy="830997"/>
          </a:xfrm>
          <a:prstGeom prst="rect">
            <a:avLst/>
          </a:prstGeom>
          <a:ln>
            <a:solidFill>
              <a:schemeClr val="bg1">
                <a:lumMod val="50000"/>
              </a:schemeClr>
            </a:solidFill>
          </a:ln>
        </p:spPr>
        <p:txBody>
          <a:bodyPr wrap="square">
            <a:spAutoFit/>
          </a:bodyPr>
          <a:lstStyle/>
          <a:p>
            <a:pPr algn="just"/>
            <a:r>
              <a:rPr lang="it-IT" sz="1600" dirty="0">
                <a:latin typeface="Calibri" panose="020F0502020204030204" pitchFamily="34" charset="0"/>
              </a:rPr>
              <a:t>Deianira, col figlio Illo, attende il ritorno di Eracle, suo marito. Sopraggiunge la notizia del ritorno dell'eroe che porta con se una bellissima  principessa, Iole, bottino di una guerra che Eracle stesso ha scatenato pur di avere la splendida fanciulla che intende fare sua nuova sposa, ripudiando Deianira. </a:t>
            </a:r>
          </a:p>
        </p:txBody>
      </p:sp>
      <p:sp>
        <p:nvSpPr>
          <p:cNvPr id="5" name="Rettangolo 4"/>
          <p:cNvSpPr/>
          <p:nvPr/>
        </p:nvSpPr>
        <p:spPr>
          <a:xfrm>
            <a:off x="77831" y="6525189"/>
            <a:ext cx="1885453" cy="230832"/>
          </a:xfrm>
          <a:prstGeom prst="rect">
            <a:avLst/>
          </a:prstGeom>
        </p:spPr>
        <p:txBody>
          <a:bodyPr wrap="none">
            <a:spAutoFit/>
          </a:bodyPr>
          <a:lstStyle/>
          <a:p>
            <a:r>
              <a:rPr lang="it-IT" sz="900" i="1" dirty="0">
                <a:solidFill>
                  <a:schemeClr val="bg1"/>
                </a:solidFill>
              </a:rPr>
              <a:t>Deianira</a:t>
            </a:r>
            <a:r>
              <a:rPr lang="it-IT" sz="900" dirty="0">
                <a:solidFill>
                  <a:schemeClr val="bg1"/>
                </a:solidFill>
              </a:rPr>
              <a:t>, Evelyn de Morgan, 1878</a:t>
            </a:r>
          </a:p>
        </p:txBody>
      </p:sp>
      <p:sp>
        <p:nvSpPr>
          <p:cNvPr id="8" name="Rettangolo 7"/>
          <p:cNvSpPr/>
          <p:nvPr/>
        </p:nvSpPr>
        <p:spPr>
          <a:xfrm>
            <a:off x="6991354" y="6449389"/>
            <a:ext cx="2228495" cy="230832"/>
          </a:xfrm>
          <a:prstGeom prst="rect">
            <a:avLst/>
          </a:prstGeom>
        </p:spPr>
        <p:txBody>
          <a:bodyPr wrap="none">
            <a:spAutoFit/>
          </a:bodyPr>
          <a:lstStyle/>
          <a:p>
            <a:r>
              <a:rPr lang="it-IT" sz="900" i="1" dirty="0">
                <a:solidFill>
                  <a:schemeClr val="bg1"/>
                </a:solidFill>
              </a:rPr>
              <a:t>Eracle e Lica</a:t>
            </a:r>
            <a:r>
              <a:rPr lang="it-IT" sz="900" dirty="0">
                <a:solidFill>
                  <a:schemeClr val="bg1"/>
                </a:solidFill>
              </a:rPr>
              <a:t>, Antonio Canova, 1795-1815</a:t>
            </a:r>
          </a:p>
        </p:txBody>
      </p:sp>
    </p:spTree>
    <p:extLst>
      <p:ext uri="{BB962C8B-B14F-4D97-AF65-F5344CB8AC3E}">
        <p14:creationId xmlns:p14="http://schemas.microsoft.com/office/powerpoint/2010/main" val="1423450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7913" b="32779"/>
          <a:stretch/>
        </p:blipFill>
        <p:spPr>
          <a:xfrm>
            <a:off x="174511" y="118387"/>
            <a:ext cx="8757591" cy="1930676"/>
          </a:xfrm>
          <a:prstGeom prst="rect">
            <a:avLst/>
          </a:prstGeom>
          <a:ln>
            <a:solidFill>
              <a:schemeClr val="bg1">
                <a:lumMod val="50000"/>
              </a:schemeClr>
            </a:solidFill>
          </a:ln>
        </p:spPr>
      </p:pic>
      <p:sp>
        <p:nvSpPr>
          <p:cNvPr id="4" name="Segnaposto contenuto 3"/>
          <p:cNvSpPr>
            <a:spLocks noGrp="1"/>
          </p:cNvSpPr>
          <p:nvPr>
            <p:ph idx="1"/>
          </p:nvPr>
        </p:nvSpPr>
        <p:spPr>
          <a:xfrm>
            <a:off x="174510" y="2122053"/>
            <a:ext cx="8757592" cy="1306947"/>
          </a:xfrm>
          <a:ln>
            <a:solidFill>
              <a:schemeClr val="bg1">
                <a:lumMod val="50000"/>
              </a:schemeClr>
            </a:solidFill>
          </a:ln>
        </p:spPr>
        <p:txBody>
          <a:bodyPr>
            <a:noAutofit/>
          </a:bodyPr>
          <a:lstStyle/>
          <a:p>
            <a:pPr marL="0" indent="0" algn="just">
              <a:buNone/>
            </a:pPr>
            <a:r>
              <a:rPr lang="it-IT" sz="1600" dirty="0">
                <a:solidFill>
                  <a:schemeClr val="tx1"/>
                </a:solidFill>
                <a:latin typeface="Calibri" panose="020F0502020204030204" pitchFamily="34" charset="0"/>
              </a:rPr>
              <a:t>Le «Troiane», rappresentata nel 415 a.C., tratta del misero destino di schiavitù che attende le donne troiane, dopo la caduta della loro città: </a:t>
            </a:r>
            <a:r>
              <a:rPr lang="it-IT" sz="1600" i="1" dirty="0">
                <a:solidFill>
                  <a:schemeClr val="tx1"/>
                </a:solidFill>
                <a:latin typeface="Calibri" panose="020F0502020204030204" pitchFamily="34" charset="0"/>
              </a:rPr>
              <a:t>Ecuba</a:t>
            </a:r>
            <a:r>
              <a:rPr lang="it-IT" sz="1600" dirty="0">
                <a:solidFill>
                  <a:schemeClr val="tx1"/>
                </a:solidFill>
                <a:latin typeface="Calibri" panose="020F0502020204030204" pitchFamily="34" charset="0"/>
              </a:rPr>
              <a:t>, in scena dall’inizio alla fine del dramma, sarà assegnata ad Odisseo, </a:t>
            </a:r>
            <a:r>
              <a:rPr lang="it-IT" sz="1600" i="1" dirty="0">
                <a:solidFill>
                  <a:schemeClr val="tx1"/>
                </a:solidFill>
                <a:latin typeface="Calibri" panose="020F0502020204030204" pitchFamily="34" charset="0"/>
              </a:rPr>
              <a:t>Cassandra</a:t>
            </a:r>
            <a:r>
              <a:rPr lang="it-IT" sz="1600" dirty="0">
                <a:solidFill>
                  <a:schemeClr val="tx1"/>
                </a:solidFill>
                <a:latin typeface="Calibri" panose="020F0502020204030204" pitchFamily="34" charset="0"/>
              </a:rPr>
              <a:t> ad Agamennone, </a:t>
            </a:r>
            <a:r>
              <a:rPr lang="it-IT" sz="1600" i="1" dirty="0">
                <a:solidFill>
                  <a:schemeClr val="tx1"/>
                </a:solidFill>
                <a:latin typeface="Calibri" panose="020F0502020204030204" pitchFamily="34" charset="0"/>
              </a:rPr>
              <a:t>Polissena</a:t>
            </a:r>
            <a:r>
              <a:rPr lang="it-IT" sz="1600" dirty="0">
                <a:solidFill>
                  <a:schemeClr val="tx1"/>
                </a:solidFill>
                <a:latin typeface="Calibri" panose="020F0502020204030204" pitchFamily="34" charset="0"/>
              </a:rPr>
              <a:t> immolata sulla tomba di Achille, </a:t>
            </a:r>
            <a:r>
              <a:rPr lang="it-IT" sz="1600" i="1" dirty="0">
                <a:solidFill>
                  <a:schemeClr val="tx1"/>
                </a:solidFill>
                <a:latin typeface="Calibri" panose="020F0502020204030204" pitchFamily="34" charset="0"/>
              </a:rPr>
              <a:t>Andromaca</a:t>
            </a:r>
            <a:r>
              <a:rPr lang="it-IT" sz="1600" dirty="0">
                <a:solidFill>
                  <a:schemeClr val="tx1"/>
                </a:solidFill>
                <a:latin typeface="Calibri" panose="020F0502020204030204" pitchFamily="34" charset="0"/>
              </a:rPr>
              <a:t> sarà di Neottolemo. Anche il piccolo </a:t>
            </a:r>
            <a:r>
              <a:rPr lang="it-IT" sz="1600" dirty="0" err="1">
                <a:solidFill>
                  <a:schemeClr val="tx1"/>
                </a:solidFill>
                <a:latin typeface="Calibri" panose="020F0502020204030204" pitchFamily="34" charset="0"/>
              </a:rPr>
              <a:t>Astianatte</a:t>
            </a:r>
            <a:r>
              <a:rPr lang="it-IT" sz="1600" dirty="0">
                <a:solidFill>
                  <a:schemeClr val="tx1"/>
                </a:solidFill>
                <a:latin typeface="Calibri" panose="020F0502020204030204" pitchFamily="34" charset="0"/>
              </a:rPr>
              <a:t> verrà sacrificato alla causa dei vincitori, facendolo precipitare dalle mura per decisione di Odisseo. </a:t>
            </a:r>
          </a:p>
        </p:txBody>
      </p:sp>
      <p:sp>
        <p:nvSpPr>
          <p:cNvPr id="3" name="CasellaDiTesto 2"/>
          <p:cNvSpPr txBox="1"/>
          <p:nvPr/>
        </p:nvSpPr>
        <p:spPr>
          <a:xfrm>
            <a:off x="3071913" y="472285"/>
            <a:ext cx="3271217" cy="1107996"/>
          </a:xfrm>
          <a:prstGeom prst="rect">
            <a:avLst/>
          </a:prstGeom>
          <a:noFill/>
        </p:spPr>
        <p:txBody>
          <a:bodyPr wrap="none" rtlCol="0">
            <a:spAutoFit/>
          </a:bodyPr>
          <a:lstStyle/>
          <a:p>
            <a:r>
              <a:rPr lang="el-GR" sz="6600" i="1" dirty="0">
                <a:solidFill>
                  <a:srgbClr val="00B050"/>
                </a:solidFill>
                <a:effectLst>
                  <a:innerShdw blurRad="63500" dist="50800" dir="2700000">
                    <a:prstClr val="black">
                      <a:alpha val="50000"/>
                    </a:prstClr>
                  </a:innerShdw>
                </a:effectLst>
                <a:latin typeface="Calibri" panose="020F0502020204030204" pitchFamily="34" charset="0"/>
              </a:rPr>
              <a:t>Τρώαδες</a:t>
            </a:r>
            <a:endParaRPr lang="it-IT" sz="6600" i="1" dirty="0">
              <a:solidFill>
                <a:srgbClr val="00B050"/>
              </a:solidFill>
              <a:effectLst>
                <a:innerShdw blurRad="63500" dist="50800" dir="2700000">
                  <a:prstClr val="black">
                    <a:alpha val="50000"/>
                  </a:prstClr>
                </a:innerShdw>
              </a:effectLst>
              <a:latin typeface="Calibri" panose="020F0502020204030204" pitchFamily="34" charset="0"/>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11" y="3501990"/>
            <a:ext cx="3170784" cy="3229226"/>
          </a:xfrm>
          <a:prstGeom prst="rect">
            <a:avLst/>
          </a:prstGeom>
          <a:ln>
            <a:solidFill>
              <a:schemeClr val="bg1">
                <a:lumMod val="50000"/>
              </a:schemeClr>
            </a:solidFill>
          </a:ln>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9580" y="3501990"/>
            <a:ext cx="5452522" cy="1165544"/>
          </a:xfrm>
          <a:prstGeom prst="rect">
            <a:avLst/>
          </a:prstGeom>
          <a:ln>
            <a:solidFill>
              <a:schemeClr val="bg1">
                <a:lumMod val="50000"/>
              </a:schemeClr>
            </a:solidFill>
          </a:ln>
        </p:spPr>
      </p:pic>
      <p:sp>
        <p:nvSpPr>
          <p:cNvPr id="9" name="Rettangolo 8"/>
          <p:cNvSpPr/>
          <p:nvPr/>
        </p:nvSpPr>
        <p:spPr>
          <a:xfrm>
            <a:off x="3479580" y="4763498"/>
            <a:ext cx="5452521" cy="1967718"/>
          </a:xfrm>
          <a:prstGeom prst="rect">
            <a:avLst/>
          </a:prstGeom>
          <a:ln>
            <a:solidFill>
              <a:schemeClr val="bg1">
                <a:lumMod val="50000"/>
              </a:schemeClr>
            </a:solidFill>
          </a:ln>
        </p:spPr>
        <p:txBody>
          <a:bodyPr wrap="square">
            <a:spAutoFit/>
          </a:bodyPr>
          <a:lstStyle/>
          <a:p>
            <a:pPr algn="just">
              <a:lnSpc>
                <a:spcPct val="90000"/>
              </a:lnSpc>
              <a:spcBef>
                <a:spcPts val="750"/>
              </a:spcBef>
            </a:pPr>
            <a:r>
              <a:rPr lang="it-IT" sz="1600" dirty="0">
                <a:solidFill>
                  <a:prstClr val="black"/>
                </a:solidFill>
                <a:latin typeface="Calibri" panose="020F0502020204030204" pitchFamily="34" charset="0"/>
              </a:rPr>
              <a:t>Dei Greci compaiono in scena solo l’araldo </a:t>
            </a:r>
            <a:r>
              <a:rPr lang="it-IT" sz="1600" dirty="0" err="1">
                <a:solidFill>
                  <a:prstClr val="black"/>
                </a:solidFill>
                <a:latin typeface="Calibri" panose="020F0502020204030204" pitchFamily="34" charset="0"/>
              </a:rPr>
              <a:t>Taltibio</a:t>
            </a:r>
            <a:r>
              <a:rPr lang="it-IT" sz="1600" dirty="0">
                <a:solidFill>
                  <a:prstClr val="black"/>
                </a:solidFill>
                <a:latin typeface="Calibri" panose="020F0502020204030204" pitchFamily="34" charset="0"/>
              </a:rPr>
              <a:t> e Menelao, che intende riportare in patria Elena perché sia condannata a morte per il suo tradimento e per i tanti lutti inflitti ai Greci, destinati a subire, benché vittoriosi, un amaro ritorno in patria. </a:t>
            </a:r>
          </a:p>
          <a:p>
            <a:pPr algn="just">
              <a:lnSpc>
                <a:spcPct val="90000"/>
              </a:lnSpc>
              <a:spcBef>
                <a:spcPts val="750"/>
              </a:spcBef>
            </a:pPr>
            <a:r>
              <a:rPr lang="it-IT" sz="1600" dirty="0">
                <a:solidFill>
                  <a:prstClr val="black"/>
                </a:solidFill>
                <a:latin typeface="Calibri" panose="020F0502020204030204" pitchFamily="34" charset="0"/>
              </a:rPr>
              <a:t>La conclusione della tragedia è desolante e senza sbocchi catartici: Troia è data alle fiamme ed Ecuba e il coro delle Troiane si avviano tristemente alle navi greche, verso una meta non conosciuta, dopo aver eseguito un ultimo patetico commo.</a:t>
            </a:r>
          </a:p>
        </p:txBody>
      </p:sp>
      <p:sp>
        <p:nvSpPr>
          <p:cNvPr id="5" name="Rettangolo 4"/>
          <p:cNvSpPr/>
          <p:nvPr/>
        </p:nvSpPr>
        <p:spPr>
          <a:xfrm>
            <a:off x="2540679" y="1786758"/>
            <a:ext cx="4572000" cy="230832"/>
          </a:xfrm>
          <a:prstGeom prst="rect">
            <a:avLst/>
          </a:prstGeom>
        </p:spPr>
        <p:txBody>
          <a:bodyPr>
            <a:spAutoFit/>
          </a:bodyPr>
          <a:lstStyle/>
          <a:p>
            <a:r>
              <a:rPr lang="it-IT" sz="900" i="1" dirty="0">
                <a:solidFill>
                  <a:srgbClr val="000000"/>
                </a:solidFill>
              </a:rPr>
              <a:t>Ecuba e le donne troiane offrono il peplo a </a:t>
            </a:r>
            <a:r>
              <a:rPr lang="it-IT" sz="900" i="1" dirty="0" err="1">
                <a:solidFill>
                  <a:srgbClr val="000000"/>
                </a:solidFill>
              </a:rPr>
              <a:t>Pallade</a:t>
            </a:r>
            <a:r>
              <a:rPr lang="it-IT" sz="900" dirty="0">
                <a:solidFill>
                  <a:srgbClr val="000000"/>
                </a:solidFill>
              </a:rPr>
              <a:t>, Antonio Canova, 1790-92</a:t>
            </a:r>
          </a:p>
        </p:txBody>
      </p:sp>
      <p:sp>
        <p:nvSpPr>
          <p:cNvPr id="10" name="Rettangolo 9"/>
          <p:cNvSpPr/>
          <p:nvPr/>
        </p:nvSpPr>
        <p:spPr>
          <a:xfrm>
            <a:off x="1277937" y="6432950"/>
            <a:ext cx="2201643" cy="230832"/>
          </a:xfrm>
          <a:prstGeom prst="rect">
            <a:avLst/>
          </a:prstGeom>
        </p:spPr>
        <p:txBody>
          <a:bodyPr wrap="square">
            <a:spAutoFit/>
          </a:bodyPr>
          <a:lstStyle/>
          <a:p>
            <a:r>
              <a:rPr lang="it-IT" sz="900" dirty="0">
                <a:solidFill>
                  <a:schemeClr val="bg1"/>
                </a:solidFill>
              </a:rPr>
              <a:t>Scene tratte dal film </a:t>
            </a:r>
            <a:r>
              <a:rPr lang="it-IT" sz="900" i="1" dirty="0">
                <a:solidFill>
                  <a:schemeClr val="bg1"/>
                </a:solidFill>
              </a:rPr>
              <a:t>Le Troiane, </a:t>
            </a:r>
            <a:r>
              <a:rPr lang="it-IT" sz="900" dirty="0">
                <a:solidFill>
                  <a:schemeClr val="bg1"/>
                </a:solidFill>
              </a:rPr>
              <a:t>1971</a:t>
            </a:r>
          </a:p>
        </p:txBody>
      </p:sp>
    </p:spTree>
    <p:extLst>
      <p:ext uri="{BB962C8B-B14F-4D97-AF65-F5344CB8AC3E}">
        <p14:creationId xmlns:p14="http://schemas.microsoft.com/office/powerpoint/2010/main" val="1986623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98872" y="1404324"/>
            <a:ext cx="7216602" cy="2306772"/>
          </a:xfrm>
        </p:spPr>
        <p:txBody>
          <a:bodyPr/>
          <a:lstStyle/>
          <a:p>
            <a:r>
              <a:rPr lang="it-IT" sz="3200" dirty="0" smtClean="0">
                <a:solidFill>
                  <a:schemeClr val="tx1"/>
                </a:solidFill>
                <a:effectLst/>
                <a:latin typeface="Calibri" panose="020F0502020204030204" pitchFamily="34" charset="0"/>
              </a:rPr>
              <a:t>“Zeus</a:t>
            </a:r>
            <a:r>
              <a:rPr lang="it-IT" sz="3200" dirty="0">
                <a:solidFill>
                  <a:schemeClr val="tx1"/>
                </a:solidFill>
                <a:effectLst/>
                <a:latin typeface="Calibri" panose="020F0502020204030204" pitchFamily="34" charset="0"/>
              </a:rPr>
              <a:t>, perché hai dunque messo fra gli uomini un </a:t>
            </a:r>
            <a:r>
              <a:rPr lang="it-IT" sz="3200" b="1" i="1" dirty="0">
                <a:solidFill>
                  <a:schemeClr val="tx1"/>
                </a:solidFill>
                <a:effectLst/>
                <a:latin typeface="Calibri" panose="020F0502020204030204" pitchFamily="34" charset="0"/>
              </a:rPr>
              <a:t>ambiguo malanno</a:t>
            </a:r>
            <a:r>
              <a:rPr lang="it-IT" sz="3200" dirty="0">
                <a:solidFill>
                  <a:schemeClr val="tx1"/>
                </a:solidFill>
                <a:effectLst/>
                <a:latin typeface="Calibri" panose="020F0502020204030204" pitchFamily="34" charset="0"/>
              </a:rPr>
              <a:t>, portando le donne alla luce del sole</a:t>
            </a:r>
            <a:r>
              <a:rPr lang="it-IT" sz="3200" dirty="0" smtClean="0">
                <a:solidFill>
                  <a:schemeClr val="tx1"/>
                </a:solidFill>
                <a:effectLst/>
                <a:latin typeface="Calibri" panose="020F0502020204030204" pitchFamily="34" charset="0"/>
              </a:rPr>
              <a:t>?”</a:t>
            </a:r>
            <a:br>
              <a:rPr lang="it-IT" sz="3200" dirty="0" smtClean="0">
                <a:solidFill>
                  <a:schemeClr val="tx1"/>
                </a:solidFill>
                <a:effectLst/>
                <a:latin typeface="Calibri" panose="020F0502020204030204" pitchFamily="34" charset="0"/>
              </a:rPr>
            </a:br>
            <a:r>
              <a:rPr lang="it-IT" sz="3200" dirty="0" smtClean="0">
                <a:effectLst/>
                <a:latin typeface="Calibri" panose="020F0502020204030204" pitchFamily="34" charset="0"/>
              </a:rPr>
              <a:t> </a:t>
            </a:r>
            <a:br>
              <a:rPr lang="it-IT" sz="3200" dirty="0" smtClean="0">
                <a:effectLst/>
                <a:latin typeface="Calibri" panose="020F0502020204030204" pitchFamily="34" charset="0"/>
              </a:rPr>
            </a:br>
            <a:r>
              <a:rPr lang="it-IT" sz="2800" i="1" dirty="0">
                <a:effectLst/>
                <a:latin typeface="Calibri" panose="020F0502020204030204" pitchFamily="34" charset="0"/>
              </a:rPr>
              <a:t/>
            </a:r>
            <a:br>
              <a:rPr lang="it-IT" sz="2800" i="1" dirty="0">
                <a:effectLst/>
                <a:latin typeface="Calibri" panose="020F0502020204030204" pitchFamily="34" charset="0"/>
              </a:rPr>
            </a:br>
            <a:r>
              <a:rPr lang="it-IT" sz="3200" dirty="0">
                <a:effectLst/>
                <a:latin typeface="Calibri" panose="020F0502020204030204" pitchFamily="34" charset="0"/>
              </a:rPr>
              <a:t> </a:t>
            </a:r>
            <a:br>
              <a:rPr lang="it-IT" sz="3200" dirty="0">
                <a:effectLst/>
                <a:latin typeface="Calibri" panose="020F0502020204030204" pitchFamily="34" charset="0"/>
              </a:rPr>
            </a:br>
            <a:endParaRPr lang="it-IT" sz="3200" dirty="0">
              <a:latin typeface="Calibri" panose="020F0502020204030204" pitchFamily="34" charset="0"/>
            </a:endParaRPr>
          </a:p>
        </p:txBody>
      </p:sp>
      <p:pic>
        <p:nvPicPr>
          <p:cNvPr id="4" name="Immagine 3" descr="mmagine correlat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21" y="2557710"/>
            <a:ext cx="8698358" cy="4099482"/>
          </a:xfrm>
          <a:prstGeom prst="rect">
            <a:avLst/>
          </a:prstGeom>
          <a:noFill/>
          <a:ln>
            <a:solidFill>
              <a:schemeClr val="bg1">
                <a:lumMod val="50000"/>
              </a:schemeClr>
            </a:solidFill>
          </a:ln>
        </p:spPr>
      </p:pic>
      <p:sp>
        <p:nvSpPr>
          <p:cNvPr id="5" name="Rettangolo 4"/>
          <p:cNvSpPr/>
          <p:nvPr/>
        </p:nvSpPr>
        <p:spPr>
          <a:xfrm>
            <a:off x="3037923" y="1889978"/>
            <a:ext cx="2800767" cy="369332"/>
          </a:xfrm>
          <a:prstGeom prst="rect">
            <a:avLst/>
          </a:prstGeom>
        </p:spPr>
        <p:txBody>
          <a:bodyPr wrap="none">
            <a:spAutoFit/>
          </a:bodyPr>
          <a:lstStyle/>
          <a:p>
            <a:r>
              <a:rPr lang="it-IT" dirty="0"/>
              <a:t>Euripide</a:t>
            </a:r>
            <a:r>
              <a:rPr lang="it-IT" i="1" dirty="0"/>
              <a:t>, Ippolito, 616-617</a:t>
            </a:r>
            <a:endParaRPr lang="it-IT" dirty="0"/>
          </a:p>
        </p:txBody>
      </p:sp>
    </p:spTree>
    <p:extLst>
      <p:ext uri="{BB962C8B-B14F-4D97-AF65-F5344CB8AC3E}">
        <p14:creationId xmlns:p14="http://schemas.microsoft.com/office/powerpoint/2010/main" val="1996049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6536" y="57598"/>
            <a:ext cx="10017072" cy="815440"/>
          </a:xfrm>
        </p:spPr>
        <p:txBody>
          <a:bodyPr/>
          <a:lstStyle/>
          <a:p>
            <a:r>
              <a:rPr lang="it-IT" sz="4800" dirty="0">
                <a:latin typeface="+mj-lt"/>
              </a:rPr>
              <a:t>Le </a:t>
            </a:r>
            <a:r>
              <a:rPr lang="it-IT" sz="4800" dirty="0" smtClean="0">
                <a:latin typeface="+mj-lt"/>
              </a:rPr>
              <a:t>donne </a:t>
            </a:r>
            <a:r>
              <a:rPr lang="it-IT" sz="4800" dirty="0">
                <a:latin typeface="+mj-lt"/>
              </a:rPr>
              <a:t>dell’uomo ateniese</a:t>
            </a:r>
          </a:p>
        </p:txBody>
      </p:sp>
      <p:sp>
        <p:nvSpPr>
          <p:cNvPr id="3" name="Segnaposto testo 2"/>
          <p:cNvSpPr>
            <a:spLocks noGrp="1"/>
          </p:cNvSpPr>
          <p:nvPr>
            <p:ph type="body" idx="1"/>
          </p:nvPr>
        </p:nvSpPr>
        <p:spPr>
          <a:xfrm>
            <a:off x="380567" y="4434568"/>
            <a:ext cx="4040188" cy="609600"/>
          </a:xfrm>
        </p:spPr>
        <p:txBody>
          <a:bodyPr/>
          <a:lstStyle/>
          <a:p>
            <a:r>
              <a:rPr lang="el-GR" b="1" dirty="0">
                <a:solidFill>
                  <a:srgbClr val="800000"/>
                </a:solidFill>
                <a:latin typeface="+mn-lt"/>
              </a:rPr>
              <a:t>γυνή</a:t>
            </a:r>
            <a:endParaRPr lang="it-IT" dirty="0">
              <a:solidFill>
                <a:srgbClr val="800000"/>
              </a:solidFill>
              <a:latin typeface="+mn-lt"/>
            </a:endParaRPr>
          </a:p>
        </p:txBody>
      </p:sp>
      <p:sp>
        <p:nvSpPr>
          <p:cNvPr id="4" name="Segnaposto testo 3"/>
          <p:cNvSpPr>
            <a:spLocks noGrp="1"/>
          </p:cNvSpPr>
          <p:nvPr>
            <p:ph type="body" sz="quarter" idx="3"/>
          </p:nvPr>
        </p:nvSpPr>
        <p:spPr>
          <a:xfrm>
            <a:off x="4645025" y="4437419"/>
            <a:ext cx="4041775" cy="609600"/>
          </a:xfrm>
        </p:spPr>
        <p:txBody>
          <a:bodyPr/>
          <a:lstStyle/>
          <a:p>
            <a:r>
              <a:rPr lang="uz-Cyrl-UZ" b="1" dirty="0">
                <a:solidFill>
                  <a:srgbClr val="800000"/>
                </a:solidFill>
                <a:latin typeface="+mn-lt"/>
              </a:rPr>
              <a:t>ἑταίραι</a:t>
            </a:r>
            <a:endParaRPr lang="it-IT" b="1" dirty="0">
              <a:solidFill>
                <a:srgbClr val="800000"/>
              </a:solidFill>
              <a:latin typeface="+mn-lt"/>
            </a:endParaRPr>
          </a:p>
        </p:txBody>
      </p:sp>
      <p:sp>
        <p:nvSpPr>
          <p:cNvPr id="5" name="Segnaposto contenuto 4"/>
          <p:cNvSpPr>
            <a:spLocks noGrp="1"/>
          </p:cNvSpPr>
          <p:nvPr>
            <p:ph sz="quarter" idx="13"/>
          </p:nvPr>
        </p:nvSpPr>
        <p:spPr>
          <a:xfrm>
            <a:off x="259308" y="4980855"/>
            <a:ext cx="4498848" cy="2385611"/>
          </a:xfrm>
        </p:spPr>
        <p:txBody>
          <a:bodyPr>
            <a:normAutofit/>
          </a:bodyPr>
          <a:lstStyle/>
          <a:p>
            <a:pPr lvl="0"/>
            <a:r>
              <a:rPr lang="it-IT" sz="2000" dirty="0" smtClean="0">
                <a:solidFill>
                  <a:schemeClr val="tx1"/>
                </a:solidFill>
                <a:latin typeface="Calibri" panose="020F0502020204030204" pitchFamily="34" charset="0"/>
              </a:rPr>
              <a:t>esclusa </a:t>
            </a:r>
            <a:r>
              <a:rPr lang="it-IT" sz="2000" dirty="0">
                <a:solidFill>
                  <a:schemeClr val="tx1"/>
                </a:solidFill>
                <a:latin typeface="Calibri" panose="020F0502020204030204" pitchFamily="34" charset="0"/>
              </a:rPr>
              <a:t>da vita politica e sociale</a:t>
            </a:r>
          </a:p>
          <a:p>
            <a:pPr lvl="0"/>
            <a:r>
              <a:rPr lang="it-IT" sz="2000" dirty="0">
                <a:solidFill>
                  <a:schemeClr val="tx1"/>
                </a:solidFill>
                <a:latin typeface="Calibri" panose="020F0502020204030204" pitchFamily="34" charset="0"/>
              </a:rPr>
              <a:t>nessuna educazione </a:t>
            </a:r>
          </a:p>
          <a:p>
            <a:pPr lvl="0"/>
            <a:r>
              <a:rPr lang="it-IT" sz="2000" dirty="0" smtClean="0">
                <a:solidFill>
                  <a:schemeClr val="tx1"/>
                </a:solidFill>
                <a:latin typeface="Calibri" panose="020F0502020204030204" pitchFamily="34" charset="0"/>
              </a:rPr>
              <a:t>matrimonio </a:t>
            </a:r>
            <a:r>
              <a:rPr lang="it-IT" sz="2000" dirty="0">
                <a:solidFill>
                  <a:schemeClr val="tx1"/>
                </a:solidFill>
                <a:latin typeface="Calibri" panose="020F0502020204030204" pitchFamily="34" charset="0"/>
              </a:rPr>
              <a:t>subito dopo pubertà</a:t>
            </a:r>
          </a:p>
          <a:p>
            <a:pPr lvl="0"/>
            <a:r>
              <a:rPr lang="it-IT" sz="2000" dirty="0">
                <a:solidFill>
                  <a:schemeClr val="tx1"/>
                </a:solidFill>
                <a:latin typeface="Calibri" panose="020F0502020204030204" pitchFamily="34" charset="0"/>
              </a:rPr>
              <a:t>imprigionata nel gineceo </a:t>
            </a:r>
          </a:p>
          <a:p>
            <a:pPr lvl="0"/>
            <a:r>
              <a:rPr lang="it-IT" sz="2000" dirty="0" smtClean="0">
                <a:solidFill>
                  <a:schemeClr val="tx1"/>
                </a:solidFill>
                <a:latin typeface="Calibri" panose="020F0502020204030204" pitchFamily="34" charset="0"/>
              </a:rPr>
              <a:t>gestisce l’</a:t>
            </a:r>
            <a:r>
              <a:rPr lang="uz-Cyrl-UZ" sz="2000" dirty="0" smtClean="0">
                <a:solidFill>
                  <a:schemeClr val="tx1"/>
                </a:solidFill>
                <a:latin typeface="Calibri" panose="020F0502020204030204" pitchFamily="34" charset="0"/>
              </a:rPr>
              <a:t>οἶκος</a:t>
            </a:r>
            <a:r>
              <a:rPr lang="it-IT" sz="2000" dirty="0">
                <a:solidFill>
                  <a:schemeClr val="tx1"/>
                </a:solidFill>
                <a:latin typeface="Calibri" panose="020F0502020204030204" pitchFamily="34" charset="0"/>
              </a:rPr>
              <a:t> </a:t>
            </a:r>
            <a:r>
              <a:rPr lang="it-IT" sz="2000" dirty="0" smtClean="0">
                <a:solidFill>
                  <a:schemeClr val="tx1"/>
                </a:solidFill>
                <a:latin typeface="Calibri" panose="020F0502020204030204" pitchFamily="34" charset="0"/>
              </a:rPr>
              <a:t>e genera figli</a:t>
            </a:r>
            <a:endParaRPr lang="it-IT" sz="2000" dirty="0">
              <a:solidFill>
                <a:schemeClr val="tx1"/>
              </a:solidFill>
              <a:latin typeface="Calibri" panose="020F0502020204030204" pitchFamily="34" charset="0"/>
            </a:endParaRPr>
          </a:p>
          <a:p>
            <a:endParaRPr lang="it-IT" sz="2000" dirty="0">
              <a:latin typeface="Calibri" panose="020F0502020204030204" pitchFamily="34" charset="0"/>
            </a:endParaRPr>
          </a:p>
        </p:txBody>
      </p:sp>
      <p:sp>
        <p:nvSpPr>
          <p:cNvPr id="6" name="Segnaposto contenuto 5"/>
          <p:cNvSpPr>
            <a:spLocks noGrp="1"/>
          </p:cNvSpPr>
          <p:nvPr>
            <p:ph sz="quarter" idx="14"/>
          </p:nvPr>
        </p:nvSpPr>
        <p:spPr>
          <a:xfrm>
            <a:off x="4672584" y="4994503"/>
            <a:ext cx="4471416" cy="3327201"/>
          </a:xfrm>
        </p:spPr>
        <p:txBody>
          <a:bodyPr>
            <a:normAutofit/>
          </a:bodyPr>
          <a:lstStyle/>
          <a:p>
            <a:r>
              <a:rPr lang="it-IT" sz="2000" dirty="0" smtClean="0">
                <a:solidFill>
                  <a:schemeClr val="tx1"/>
                </a:solidFill>
                <a:latin typeface="Calibri" panose="020F0502020204030204" pitchFamily="34" charset="0"/>
              </a:rPr>
              <a:t>ammesse </a:t>
            </a:r>
            <a:r>
              <a:rPr lang="it-IT" sz="2000" dirty="0">
                <a:solidFill>
                  <a:schemeClr val="tx1"/>
                </a:solidFill>
                <a:latin typeface="Calibri" panose="020F0502020204030204" pitchFamily="34" charset="0"/>
              </a:rPr>
              <a:t>alla vita sociale </a:t>
            </a:r>
          </a:p>
          <a:p>
            <a:r>
              <a:rPr lang="it-IT" sz="2000" dirty="0">
                <a:solidFill>
                  <a:schemeClr val="tx1"/>
                </a:solidFill>
                <a:latin typeface="Calibri" panose="020F0502020204030204" pitchFamily="34" charset="0"/>
              </a:rPr>
              <a:t>colte ed istruite  </a:t>
            </a:r>
          </a:p>
          <a:p>
            <a:r>
              <a:rPr lang="it-IT" sz="2000" dirty="0" smtClean="0">
                <a:solidFill>
                  <a:schemeClr val="tx1"/>
                </a:solidFill>
                <a:latin typeface="Calibri" panose="020F0502020204030204" pitchFamily="34" charset="0"/>
              </a:rPr>
              <a:t>relazioni </a:t>
            </a:r>
            <a:r>
              <a:rPr lang="it-IT" sz="2000" dirty="0">
                <a:solidFill>
                  <a:schemeClr val="tx1"/>
                </a:solidFill>
                <a:latin typeface="Calibri" panose="020F0502020204030204" pitchFamily="34" charset="0"/>
              </a:rPr>
              <a:t>non vincolanti </a:t>
            </a:r>
          </a:p>
          <a:p>
            <a:r>
              <a:rPr lang="it-IT" sz="2000" dirty="0">
                <a:solidFill>
                  <a:schemeClr val="tx1"/>
                </a:solidFill>
                <a:latin typeface="Calibri" panose="020F0502020204030204" pitchFamily="34" charset="0"/>
              </a:rPr>
              <a:t>m</a:t>
            </a:r>
            <a:r>
              <a:rPr lang="it-IT" sz="2000" dirty="0" smtClean="0">
                <a:solidFill>
                  <a:schemeClr val="tx1"/>
                </a:solidFill>
                <a:latin typeface="Calibri" panose="020F0502020204030204" pitchFamily="34" charset="0"/>
              </a:rPr>
              <a:t>aggiore libertà di movimento</a:t>
            </a:r>
          </a:p>
          <a:p>
            <a:r>
              <a:rPr lang="it-IT" sz="2000" dirty="0" smtClean="0">
                <a:solidFill>
                  <a:schemeClr val="tx1"/>
                </a:solidFill>
                <a:latin typeface="Calibri" panose="020F0502020204030204" pitchFamily="34" charset="0"/>
              </a:rPr>
              <a:t>compagne </a:t>
            </a:r>
            <a:r>
              <a:rPr lang="it-IT" sz="2000" dirty="0">
                <a:solidFill>
                  <a:schemeClr val="tx1"/>
                </a:solidFill>
                <a:latin typeface="Calibri" panose="020F0502020204030204" pitchFamily="34" charset="0"/>
              </a:rPr>
              <a:t>di banchetto </a:t>
            </a:r>
          </a:p>
          <a:p>
            <a:pPr marL="0" indent="0">
              <a:buNone/>
            </a:pPr>
            <a:endParaRPr lang="it-IT" sz="2000" dirty="0">
              <a:solidFill>
                <a:schemeClr val="tx1"/>
              </a:solidFill>
              <a:latin typeface="Calibri" panose="020F0502020204030204" pitchFamily="34" charset="0"/>
            </a:endParaRPr>
          </a:p>
          <a:p>
            <a:endParaRPr lang="it-IT" sz="2000" dirty="0">
              <a:latin typeface="Calibri" panose="020F0502020204030204" pitchFamily="34" charset="0"/>
            </a:endParaRPr>
          </a:p>
        </p:txBody>
      </p:sp>
      <p:sp>
        <p:nvSpPr>
          <p:cNvPr id="7" name="Rettangolo 6"/>
          <p:cNvSpPr/>
          <p:nvPr/>
        </p:nvSpPr>
        <p:spPr>
          <a:xfrm>
            <a:off x="-204615" y="731637"/>
            <a:ext cx="9250739" cy="1200329"/>
          </a:xfrm>
          <a:prstGeom prst="rect">
            <a:avLst/>
          </a:prstGeom>
        </p:spPr>
        <p:txBody>
          <a:bodyPr wrap="square">
            <a:spAutoFit/>
          </a:bodyPr>
          <a:lstStyle/>
          <a:p>
            <a:pPr algn="ctr">
              <a:lnSpc>
                <a:spcPct val="90000"/>
              </a:lnSpc>
            </a:pPr>
            <a:r>
              <a:rPr lang="it-IT" sz="2000" i="1" dirty="0">
                <a:solidFill>
                  <a:srgbClr val="000000"/>
                </a:solidFill>
                <a:latin typeface="Calibri" panose="020F0502020204030204" pitchFamily="34" charset="0"/>
              </a:rPr>
              <a:t>“abbiamo le </a:t>
            </a:r>
            <a:r>
              <a:rPr lang="it-IT" sz="2000" b="1" i="1" dirty="0" err="1">
                <a:solidFill>
                  <a:srgbClr val="000000"/>
                </a:solidFill>
                <a:latin typeface="Calibri" panose="020F0502020204030204" pitchFamily="34" charset="0"/>
              </a:rPr>
              <a:t>etère</a:t>
            </a:r>
            <a:r>
              <a:rPr lang="it-IT" sz="2000" i="1" dirty="0">
                <a:solidFill>
                  <a:srgbClr val="000000"/>
                </a:solidFill>
                <a:latin typeface="Calibri" panose="020F0502020204030204" pitchFamily="34" charset="0"/>
              </a:rPr>
              <a:t> per il </a:t>
            </a:r>
            <a:r>
              <a:rPr lang="it-IT" sz="2000" i="1" dirty="0" smtClean="0">
                <a:solidFill>
                  <a:srgbClr val="000000"/>
                </a:solidFill>
                <a:latin typeface="Calibri" panose="020F0502020204030204" pitchFamily="34" charset="0"/>
              </a:rPr>
              <a:t>piacere, </a:t>
            </a:r>
            <a:r>
              <a:rPr lang="it-IT" sz="2000" i="1" dirty="0">
                <a:solidFill>
                  <a:srgbClr val="000000"/>
                </a:solidFill>
                <a:latin typeface="Calibri" panose="020F0502020204030204" pitchFamily="34" charset="0"/>
              </a:rPr>
              <a:t>le </a:t>
            </a:r>
            <a:r>
              <a:rPr lang="it-IT" sz="2000" b="1" i="1" dirty="0">
                <a:solidFill>
                  <a:srgbClr val="000000"/>
                </a:solidFill>
                <a:latin typeface="Calibri" panose="020F0502020204030204" pitchFamily="34" charset="0"/>
              </a:rPr>
              <a:t>mogli </a:t>
            </a:r>
            <a:r>
              <a:rPr lang="it-IT" sz="2000" i="1" dirty="0">
                <a:solidFill>
                  <a:srgbClr val="000000"/>
                </a:solidFill>
                <a:latin typeface="Calibri" panose="020F0502020204030204" pitchFamily="34" charset="0"/>
              </a:rPr>
              <a:t>perché ci diano figli legittimi </a:t>
            </a:r>
            <a:endParaRPr lang="it-IT" sz="2000" i="1" dirty="0" smtClean="0">
              <a:solidFill>
                <a:srgbClr val="000000"/>
              </a:solidFill>
              <a:latin typeface="Calibri" panose="020F0502020204030204" pitchFamily="34" charset="0"/>
            </a:endParaRPr>
          </a:p>
          <a:p>
            <a:pPr algn="ctr">
              <a:lnSpc>
                <a:spcPct val="90000"/>
              </a:lnSpc>
            </a:pPr>
            <a:r>
              <a:rPr lang="it-IT" sz="2000" i="1" dirty="0" smtClean="0">
                <a:solidFill>
                  <a:srgbClr val="000000"/>
                </a:solidFill>
                <a:latin typeface="Calibri" panose="020F0502020204030204" pitchFamily="34" charset="0"/>
              </a:rPr>
              <a:t>  e </a:t>
            </a:r>
            <a:r>
              <a:rPr lang="it-IT" sz="2000" i="1" dirty="0">
                <a:solidFill>
                  <a:srgbClr val="000000"/>
                </a:solidFill>
                <a:latin typeface="Calibri" panose="020F0502020204030204" pitchFamily="34" charset="0"/>
              </a:rPr>
              <a:t>sorveglino fedelmente il </a:t>
            </a:r>
            <a:r>
              <a:rPr lang="it-IT" sz="2000" i="1" dirty="0" smtClean="0">
                <a:solidFill>
                  <a:srgbClr val="000000"/>
                </a:solidFill>
                <a:latin typeface="Calibri" panose="020F0502020204030204" pitchFamily="34" charset="0"/>
              </a:rPr>
              <a:t>nostro patrimonio”  </a:t>
            </a:r>
            <a:r>
              <a:rPr lang="it-IT" dirty="0" smtClean="0">
                <a:solidFill>
                  <a:srgbClr val="000000"/>
                </a:solidFill>
                <a:latin typeface="Calibri" panose="020F0502020204030204" pitchFamily="34" charset="0"/>
              </a:rPr>
              <a:t>Demostene </a:t>
            </a:r>
            <a:r>
              <a:rPr lang="it-IT" i="1" dirty="0" smtClean="0">
                <a:solidFill>
                  <a:srgbClr val="000000"/>
                </a:solidFill>
                <a:latin typeface="Calibri" panose="020F0502020204030204" pitchFamily="34" charset="0"/>
              </a:rPr>
              <a:t>– </a:t>
            </a:r>
            <a:r>
              <a:rPr lang="it-IT" i="1" dirty="0">
                <a:solidFill>
                  <a:srgbClr val="000000"/>
                </a:solidFill>
                <a:latin typeface="Calibri" panose="020F0502020204030204" pitchFamily="34" charset="0"/>
              </a:rPr>
              <a:t>Contro Neera, 122</a:t>
            </a:r>
          </a:p>
          <a:p>
            <a:pPr algn="ctr">
              <a:lnSpc>
                <a:spcPct val="90000"/>
              </a:lnSpc>
            </a:pPr>
            <a:endParaRPr lang="it-IT" sz="2000" i="1" dirty="0">
              <a:solidFill>
                <a:srgbClr val="000000"/>
              </a:solidFill>
              <a:latin typeface="Calibri" panose="020F0502020204030204" pitchFamily="34" charset="0"/>
            </a:endParaRPr>
          </a:p>
          <a:p>
            <a:pPr algn="ctr">
              <a:lnSpc>
                <a:spcPct val="90000"/>
              </a:lnSpc>
            </a:pPr>
            <a:r>
              <a:rPr lang="it-IT" sz="2000" i="1" dirty="0">
                <a:solidFill>
                  <a:srgbClr val="000000"/>
                </a:solidFill>
                <a:latin typeface="Calibri" panose="020F0502020204030204" pitchFamily="34" charset="0"/>
              </a:rPr>
              <a:t>               </a:t>
            </a:r>
            <a:endParaRPr lang="it-IT" sz="2000" dirty="0">
              <a:solidFill>
                <a:srgbClr val="000000"/>
              </a:solidFill>
              <a:latin typeface="Calibri" panose="020F0502020204030204" pitchFamily="34" charset="0"/>
            </a:endParaRPr>
          </a:p>
        </p:txBody>
      </p:sp>
      <p:pic>
        <p:nvPicPr>
          <p:cNvPr id="8" name="Immagine 7"/>
          <p:cNvPicPr>
            <a:picLocks noChangeAspect="1"/>
          </p:cNvPicPr>
          <p:nvPr/>
        </p:nvPicPr>
        <p:blipFill>
          <a:blip r:embed="rId2" cstate="print"/>
          <a:stretch>
            <a:fillRect/>
          </a:stretch>
        </p:blipFill>
        <p:spPr>
          <a:xfrm>
            <a:off x="259308" y="1465061"/>
            <a:ext cx="8652680" cy="3147882"/>
          </a:xfrm>
          <a:prstGeom prst="rect">
            <a:avLst/>
          </a:prstGeom>
        </p:spPr>
      </p:pic>
    </p:spTree>
    <p:extLst>
      <p:ext uri="{BB962C8B-B14F-4D97-AF65-F5344CB8AC3E}">
        <p14:creationId xmlns:p14="http://schemas.microsoft.com/office/powerpoint/2010/main" val="637771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ilografica">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Stilografica.thmx</Template>
  <TotalTime>1134</TotalTime>
  <Words>3169</Words>
  <Application>Microsoft Office PowerPoint</Application>
  <PresentationFormat>Presentazione su schermo (4:3)</PresentationFormat>
  <Paragraphs>434</Paragraphs>
  <Slides>40</Slides>
  <Notes>1</Notes>
  <HiddenSlides>9</HiddenSlides>
  <MMClips>2</MMClips>
  <ScaleCrop>false</ScaleCrop>
  <HeadingPairs>
    <vt:vector size="4" baseType="variant">
      <vt:variant>
        <vt:lpstr>Tema</vt:lpstr>
      </vt:variant>
      <vt:variant>
        <vt:i4>1</vt:i4>
      </vt:variant>
      <vt:variant>
        <vt:lpstr>Titoli diapositive</vt:lpstr>
      </vt:variant>
      <vt:variant>
        <vt:i4>40</vt:i4>
      </vt:variant>
    </vt:vector>
  </HeadingPairs>
  <TitlesOfParts>
    <vt:vector size="41" baseType="lpstr">
      <vt:lpstr>Stilografica</vt:lpstr>
      <vt:lpstr>La tragedia greca </vt:lpstr>
      <vt:lpstr>Presentazione standard di PowerPoint</vt:lpstr>
      <vt:lpstr>Σοφοκλῆς</vt:lpstr>
      <vt:lpstr>Presentazione standard di PowerPoint</vt:lpstr>
      <vt:lpstr>Presentazione standard di PowerPoint</vt:lpstr>
      <vt:lpstr>Presentazione standard di PowerPoint</vt:lpstr>
      <vt:lpstr>Presentazione standard di PowerPoint</vt:lpstr>
      <vt:lpstr>“Zeus, perché hai dunque messo fra gli uomini un ambiguo malanno, portando le donne alla luce del sole?”      </vt:lpstr>
      <vt:lpstr>Le donne dell’uomo ateniese</vt:lpstr>
      <vt:lpstr>Platone “femminista”?</vt:lpstr>
      <vt:lpstr>Aristotele misogino</vt:lpstr>
      <vt:lpstr>Socrate controcorrente </vt:lpstr>
      <vt:lpstr>Condizione femminile: Le Supplici</vt:lpstr>
      <vt:lpstr>Condizione femminile: Le Trachinie</vt:lpstr>
      <vt:lpstr>Condizione femminile: Le Troiane</vt:lpstr>
      <vt:lpstr>Tragedie  di  famiglia</vt:lpstr>
      <vt:lpstr>Guerra, il tuo nome è donna  vittime e cause </vt:lpstr>
      <vt:lpstr>    MORIRE AL     FEMMINILE</vt:lpstr>
      <vt:lpstr> SUPPLICI:  </vt:lpstr>
      <vt:lpstr> TRACHINIE:   </vt:lpstr>
      <vt:lpstr>TROIANE:</vt:lpstr>
      <vt:lpstr>Presentazione standard di PowerPoint</vt:lpstr>
      <vt:lpstr>Presentazione standard di PowerPoint</vt:lpstr>
      <vt:lpstr> Salvare lo straniero o salvaguardare la sicurezza del Nativo? (dilemma del re di Argo) </vt:lpstr>
      <vt:lpstr>Riflessioni di George Drivas </vt:lpstr>
      <vt:lpstr>Riflessioni di George Drivas </vt:lpstr>
      <vt:lpstr>Le Supplici  di Moni Ovadia</vt:lpstr>
      <vt:lpstr>SUPPLICI A PORTOPALO</vt:lpstr>
      <vt:lpstr>Presentazione standard di PowerPoint</vt:lpstr>
      <vt:lpstr>Hercules HWV 60  </vt:lpstr>
      <vt:lpstr>Presentazione standard di PowerPoint</vt:lpstr>
      <vt:lpstr>AFFABULAZIONE </vt:lpstr>
      <vt:lpstr>Presentazione standard di PowerPoint</vt:lpstr>
      <vt:lpstr>Le Troiane  di Valery Fokin e Nikolay Roshchin </vt:lpstr>
      <vt:lpstr>Toroia no onna</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imac</dc:creator>
  <cp:lastModifiedBy>usr_portatile</cp:lastModifiedBy>
  <cp:revision>131</cp:revision>
  <dcterms:created xsi:type="dcterms:W3CDTF">2017-11-15T16:40:32Z</dcterms:created>
  <dcterms:modified xsi:type="dcterms:W3CDTF">2017-11-21T16:08:17Z</dcterms:modified>
</cp:coreProperties>
</file>