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9" r:id="rId13"/>
    <p:sldId id="298" r:id="rId14"/>
    <p:sldId id="267" r:id="rId15"/>
    <p:sldId id="268" r:id="rId16"/>
    <p:sldId id="269" r:id="rId17"/>
    <p:sldId id="270" r:id="rId18"/>
    <p:sldId id="271" r:id="rId19"/>
    <p:sldId id="272" r:id="rId20"/>
    <p:sldId id="287" r:id="rId21"/>
    <p:sldId id="273" r:id="rId22"/>
    <p:sldId id="274" r:id="rId23"/>
    <p:sldId id="275" r:id="rId24"/>
    <p:sldId id="294" r:id="rId25"/>
    <p:sldId id="280" r:id="rId26"/>
    <p:sldId id="281" r:id="rId27"/>
    <p:sldId id="282" r:id="rId28"/>
    <p:sldId id="283" r:id="rId29"/>
    <p:sldId id="284" r:id="rId30"/>
    <p:sldId id="285" r:id="rId31"/>
    <p:sldId id="286" r:id="rId32"/>
    <p:sldId id="295" r:id="rId33"/>
    <p:sldId id="276" r:id="rId34"/>
    <p:sldId id="277" r:id="rId35"/>
    <p:sldId id="289" r:id="rId36"/>
    <p:sldId id="290" r:id="rId37"/>
    <p:sldId id="297" r:id="rId38"/>
    <p:sldId id="296" r:id="rId39"/>
    <p:sldId id="293" r:id="rId40"/>
    <p:sldId id="288" r:id="rId4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DD9A2E3-8959-41EE-A7B9-B47EF9DAE08E}" type="datetimeFigureOut">
              <a:rPr lang="it-IT" smtClean="0"/>
              <a:pPr/>
              <a:t>27/01/2014</a:t>
            </a:fld>
            <a:endParaRPr lang="it-IT"/>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t-IT"/>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fld id="{451BF31F-0159-48B8-AA5C-C853A94E7D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DD9A2E3-8959-41EE-A7B9-B47EF9DAE08E}" type="datetimeFigureOut">
              <a:rPr lang="it-IT" smtClean="0"/>
              <a:pPr/>
              <a:t>27/01/2014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51BF31F-0159-48B8-AA5C-C853A94E7D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fld id="{0DD9A2E3-8959-41EE-A7B9-B47EF9DAE08E}" type="datetimeFigureOut">
              <a:rPr lang="it-IT" smtClean="0"/>
              <a:pPr/>
              <a:t>27/01/2014</a:t>
            </a:fld>
            <a:endParaRPr lang="it-IT"/>
          </a:p>
        </p:txBody>
      </p:sp>
      <p:sp>
        <p:nvSpPr>
          <p:cNvPr id="5" name="Segnaposto piè di pagina 4"/>
          <p:cNvSpPr>
            <a:spLocks noGrp="1"/>
          </p:cNvSpPr>
          <p:nvPr>
            <p:ph type="ftr" sz="quarter" idx="11"/>
          </p:nvPr>
        </p:nvSpPr>
        <p:spPr>
          <a:xfrm>
            <a:off x="457201" y="6248207"/>
            <a:ext cx="5573483" cy="365125"/>
          </a:xfrm>
        </p:spPr>
        <p:txBody>
          <a:bodyPr/>
          <a:lstStyle/>
          <a:p>
            <a:endParaRPr lang="it-IT"/>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egnaposto numero diapositiva 5"/>
          <p:cNvSpPr>
            <a:spLocks noGrp="1"/>
          </p:cNvSpPr>
          <p:nvPr>
            <p:ph type="sldNum" sz="quarter" idx="12"/>
          </p:nvPr>
        </p:nvSpPr>
        <p:spPr>
          <a:xfrm rot="5400000">
            <a:off x="5989638" y="144462"/>
            <a:ext cx="533400" cy="244476"/>
          </a:xfrm>
        </p:spPr>
        <p:txBody>
          <a:bodyPr/>
          <a:lstStyle/>
          <a:p>
            <a:fld id="{451BF31F-0159-48B8-AA5C-C853A94E7D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0DD9A2E3-8959-41EE-A7B9-B47EF9DAE08E}" type="datetimeFigureOut">
              <a:rPr lang="it-IT" smtClean="0"/>
              <a:pPr/>
              <a:t>27/01/2014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fld id="{451BF31F-0159-48B8-AA5C-C853A94E7DFA}" type="slidenum">
              <a:rPr lang="it-IT" smtClean="0"/>
              <a:pPr/>
              <a:t>‹N›</a:t>
            </a:fld>
            <a:endParaRPr lang="it-IT"/>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0DD9A2E3-8959-41EE-A7B9-B47EF9DAE08E}" type="datetimeFigureOut">
              <a:rPr lang="it-IT" smtClean="0"/>
              <a:pPr/>
              <a:t>27/01/2014</a:t>
            </a:fld>
            <a:endParaRPr lang="it-IT"/>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51BF31F-0159-48B8-AA5C-C853A94E7DFA}" type="slidenum">
              <a:rPr lang="it-IT" smtClean="0"/>
              <a:pPr/>
              <a:t>‹N›</a:t>
            </a:fld>
            <a:endParaRPr lang="it-IT"/>
          </a:p>
        </p:txBody>
      </p:sp>
      <p:sp>
        <p:nvSpPr>
          <p:cNvPr id="14" name="Segnaposto piè di pagina 13"/>
          <p:cNvSpPr>
            <a:spLocks noGrp="1"/>
          </p:cNvSpPr>
          <p:nvPr>
            <p:ph type="ftr" sz="quarter" idx="12"/>
          </p:nvPr>
        </p:nvSpPr>
        <p:spPr/>
        <p:txBody>
          <a:bodyPr/>
          <a:lstStyle/>
          <a:p>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8" name="Segnaposto data 7"/>
          <p:cNvSpPr>
            <a:spLocks noGrp="1"/>
          </p:cNvSpPr>
          <p:nvPr>
            <p:ph type="dt" sz="half" idx="15"/>
          </p:nvPr>
        </p:nvSpPr>
        <p:spPr/>
        <p:txBody>
          <a:bodyPr rtlCol="0"/>
          <a:lstStyle/>
          <a:p>
            <a:fld id="{0DD9A2E3-8959-41EE-A7B9-B47EF9DAE08E}" type="datetimeFigureOut">
              <a:rPr lang="it-IT" smtClean="0"/>
              <a:pPr/>
              <a:t>27/01/2014</a:t>
            </a:fld>
            <a:endParaRPr lang="it-IT"/>
          </a:p>
        </p:txBody>
      </p:sp>
      <p:sp>
        <p:nvSpPr>
          <p:cNvPr id="10" name="Segnaposto numero diapositiva 9"/>
          <p:cNvSpPr>
            <a:spLocks noGrp="1"/>
          </p:cNvSpPr>
          <p:nvPr>
            <p:ph type="sldNum" sz="quarter" idx="16"/>
          </p:nvPr>
        </p:nvSpPr>
        <p:spPr/>
        <p:txBody>
          <a:bodyPr rtlCol="0"/>
          <a:lstStyle/>
          <a:p>
            <a:fld id="{451BF31F-0159-48B8-AA5C-C853A94E7DFA}" type="slidenum">
              <a:rPr lang="it-IT" smtClean="0"/>
              <a:pPr/>
              <a:t>‹N›</a:t>
            </a:fld>
            <a:endParaRPr lang="it-IT"/>
          </a:p>
        </p:txBody>
      </p:sp>
      <p:sp>
        <p:nvSpPr>
          <p:cNvPr id="12" name="Segnaposto piè di pagina 11"/>
          <p:cNvSpPr>
            <a:spLocks noGrp="1"/>
          </p:cNvSpPr>
          <p:nvPr>
            <p:ph type="ftr" sz="quarter" idx="17"/>
          </p:nvPr>
        </p:nvSpPr>
        <p:spPr/>
        <p:txBody>
          <a:bodyPr rtlCol="0"/>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smtClean="0"/>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5"/>
          </p:nvPr>
        </p:nvSpPr>
        <p:spPr/>
        <p:txBody>
          <a:bodyPr rtlCol="0"/>
          <a:lstStyle/>
          <a:p>
            <a:fld id="{0DD9A2E3-8959-41EE-A7B9-B47EF9DAE08E}" type="datetimeFigureOut">
              <a:rPr lang="it-IT" smtClean="0"/>
              <a:pPr/>
              <a:t>27/01/2014</a:t>
            </a:fld>
            <a:endParaRPr lang="it-IT"/>
          </a:p>
        </p:txBody>
      </p:sp>
      <p:sp>
        <p:nvSpPr>
          <p:cNvPr id="12" name="Segnaposto numero diapositiva 11"/>
          <p:cNvSpPr>
            <a:spLocks noGrp="1"/>
          </p:cNvSpPr>
          <p:nvPr>
            <p:ph type="sldNum" sz="quarter" idx="16"/>
          </p:nvPr>
        </p:nvSpPr>
        <p:spPr/>
        <p:txBody>
          <a:bodyPr rtlCol="0"/>
          <a:lstStyle/>
          <a:p>
            <a:fld id="{451BF31F-0159-48B8-AA5C-C853A94E7DFA}" type="slidenum">
              <a:rPr lang="it-IT" smtClean="0"/>
              <a:pPr/>
              <a:t>‹N›</a:t>
            </a:fld>
            <a:endParaRPr lang="it-IT"/>
          </a:p>
        </p:txBody>
      </p:sp>
      <p:sp>
        <p:nvSpPr>
          <p:cNvPr id="14" name="Segnaposto piè di pagina 13"/>
          <p:cNvSpPr>
            <a:spLocks noGrp="1"/>
          </p:cNvSpPr>
          <p:nvPr>
            <p:ph type="ftr" sz="quarter" idx="17"/>
          </p:nvPr>
        </p:nvSpPr>
        <p:spPr/>
        <p:txBody>
          <a:bodyPr rtlCol="0"/>
          <a:lstStyle/>
          <a:p>
            <a:endParaRPr lang="it-IT"/>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0DD9A2E3-8959-41EE-A7B9-B47EF9DAE08E}" type="datetimeFigureOut">
              <a:rPr lang="it-IT" smtClean="0"/>
              <a:pPr/>
              <a:t>27/01/2014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fld id="{451BF31F-0159-48B8-AA5C-C853A94E7D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DD9A2E3-8959-41EE-A7B9-B47EF9DAE08E}" type="datetimeFigureOut">
              <a:rPr lang="it-IT" smtClean="0"/>
              <a:pPr/>
              <a:t>27/01/2014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fld id="{451BF31F-0159-48B8-AA5C-C853A94E7D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0DD9A2E3-8959-41EE-A7B9-B47EF9DAE08E}" type="datetimeFigureOut">
              <a:rPr lang="it-IT" smtClean="0"/>
              <a:pPr/>
              <a:t>27/01/2014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fld id="{451BF31F-0159-48B8-AA5C-C853A94E7DFA}" type="slidenum">
              <a:rPr lang="it-IT" smtClean="0"/>
              <a:pPr/>
              <a:t>‹N›</a:t>
            </a:fld>
            <a:endParaRPr lang="it-IT"/>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smtClean="0"/>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data 11"/>
          <p:cNvSpPr>
            <a:spLocks noGrp="1"/>
          </p:cNvSpPr>
          <p:nvPr>
            <p:ph type="dt" sz="half" idx="10"/>
          </p:nvPr>
        </p:nvSpPr>
        <p:spPr>
          <a:xfrm>
            <a:off x="6248400" y="6248400"/>
            <a:ext cx="2667000" cy="365125"/>
          </a:xfrm>
        </p:spPr>
        <p:txBody>
          <a:bodyPr rtlCol="0"/>
          <a:lstStyle/>
          <a:p>
            <a:fld id="{0DD9A2E3-8959-41EE-A7B9-B47EF9DAE08E}" type="datetimeFigureOut">
              <a:rPr lang="it-IT" smtClean="0"/>
              <a:pPr/>
              <a:t>27/01/2014</a:t>
            </a:fld>
            <a:endParaRPr lang="it-IT"/>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fld id="{451BF31F-0159-48B8-AA5C-C853A94E7DFA}" type="slidenum">
              <a:rPr lang="it-IT" smtClean="0"/>
              <a:pPr/>
              <a:t>‹N›</a:t>
            </a:fld>
            <a:endParaRPr lang="it-IT"/>
          </a:p>
        </p:txBody>
      </p:sp>
      <p:sp>
        <p:nvSpPr>
          <p:cNvPr id="14" name="Segnaposto piè di pagina 13"/>
          <p:cNvSpPr>
            <a:spLocks noGrp="1"/>
          </p:cNvSpPr>
          <p:nvPr>
            <p:ph type="ftr" sz="quarter" idx="12"/>
          </p:nvPr>
        </p:nvSpPr>
        <p:spPr>
          <a:xfrm>
            <a:off x="1600200" y="6248206"/>
            <a:ext cx="4572000" cy="365125"/>
          </a:xfrm>
        </p:spPr>
        <p:txBody>
          <a:bodyPr rtlCol="0"/>
          <a:lstStyle/>
          <a:p>
            <a:endParaRPr lang="it-IT"/>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DD9A2E3-8959-41EE-A7B9-B47EF9DAE08E}" type="datetimeFigureOut">
              <a:rPr lang="it-IT" smtClean="0"/>
              <a:pPr/>
              <a:t>27/01/2014</a:t>
            </a:fld>
            <a:endParaRPr lang="it-IT"/>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t-IT"/>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51BF31F-0159-48B8-AA5C-C853A94E7D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63688" y="2348880"/>
            <a:ext cx="5900936" cy="2232248"/>
          </a:xfrm>
        </p:spPr>
        <p:txBody>
          <a:bodyPr>
            <a:normAutofit fontScale="90000"/>
          </a:bodyPr>
          <a:lstStyle/>
          <a:p>
            <a:pPr algn="ctr"/>
            <a:r>
              <a:rPr lang="it-IT" b="1" dirty="0" smtClean="0">
                <a:solidFill>
                  <a:schemeClr val="tx1"/>
                </a:solidFill>
                <a:latin typeface="Castellar" pitchFamily="18" charset="0"/>
                <a:cs typeface="Andalus" pitchFamily="18" charset="-78"/>
              </a:rPr>
              <a:t>Elettra </a:t>
            </a:r>
            <a:br>
              <a:rPr lang="it-IT" b="1" dirty="0" smtClean="0">
                <a:solidFill>
                  <a:schemeClr val="tx1"/>
                </a:solidFill>
                <a:latin typeface="Castellar" pitchFamily="18" charset="0"/>
                <a:cs typeface="Andalus" pitchFamily="18" charset="-78"/>
              </a:rPr>
            </a:br>
            <a:r>
              <a:rPr lang="it-IT" b="1" dirty="0" smtClean="0">
                <a:solidFill>
                  <a:schemeClr val="tx1"/>
                </a:solidFill>
                <a:latin typeface="Castellar" pitchFamily="18" charset="0"/>
                <a:cs typeface="Andalus" pitchFamily="18" charset="-78"/>
              </a:rPr>
              <a:t>trachinie</a:t>
            </a:r>
            <a:br>
              <a:rPr lang="it-IT" b="1" dirty="0" smtClean="0">
                <a:solidFill>
                  <a:schemeClr val="tx1"/>
                </a:solidFill>
                <a:latin typeface="Castellar" pitchFamily="18" charset="0"/>
                <a:cs typeface="Andalus" pitchFamily="18" charset="-78"/>
              </a:rPr>
            </a:br>
            <a:r>
              <a:rPr lang="it-IT" b="1" dirty="0" smtClean="0">
                <a:solidFill>
                  <a:schemeClr val="tx1"/>
                </a:solidFill>
                <a:latin typeface="Castellar" pitchFamily="18" charset="0"/>
                <a:cs typeface="Andalus" pitchFamily="18" charset="-78"/>
              </a:rPr>
              <a:t>aiace</a:t>
            </a:r>
            <a:br>
              <a:rPr lang="it-IT" b="1" dirty="0" smtClean="0">
                <a:solidFill>
                  <a:schemeClr val="tx1"/>
                </a:solidFill>
                <a:latin typeface="Castellar" pitchFamily="18" charset="0"/>
                <a:cs typeface="Andalus" pitchFamily="18" charset="-78"/>
              </a:rPr>
            </a:br>
            <a:r>
              <a:rPr lang="it-IT" b="1" dirty="0" smtClean="0">
                <a:solidFill>
                  <a:schemeClr val="tx1"/>
                </a:solidFill>
                <a:latin typeface="Castellar" pitchFamily="18" charset="0"/>
                <a:cs typeface="Andalus" pitchFamily="18" charset="-78"/>
              </a:rPr>
              <a:t>filottete</a:t>
            </a:r>
            <a:endParaRPr lang="it-IT" b="1" dirty="0">
              <a:solidFill>
                <a:schemeClr val="tx1"/>
              </a:solidFill>
              <a:latin typeface="Castellar" pitchFamily="18" charset="0"/>
              <a:cs typeface="Andalus" pitchFamily="18" charset="-78"/>
            </a:endParaRPr>
          </a:p>
        </p:txBody>
      </p:sp>
      <p:pic>
        <p:nvPicPr>
          <p:cNvPr id="99330" name="Picture 2" descr="http://www.marmobon.it/images/files/Lis_15.jpg"/>
          <p:cNvPicPr>
            <a:picLocks noChangeAspect="1" noChangeArrowheads="1"/>
          </p:cNvPicPr>
          <p:nvPr/>
        </p:nvPicPr>
        <p:blipFill>
          <a:blip r:embed="rId2" cstate="print"/>
          <a:srcRect/>
          <a:stretch>
            <a:fillRect/>
          </a:stretch>
        </p:blipFill>
        <p:spPr bwMode="auto">
          <a:xfrm>
            <a:off x="0" y="0"/>
            <a:ext cx="9144000" cy="1196752"/>
          </a:xfrm>
          <a:prstGeom prst="rect">
            <a:avLst/>
          </a:prstGeom>
          <a:noFill/>
        </p:spPr>
      </p:pic>
      <p:pic>
        <p:nvPicPr>
          <p:cNvPr id="99332" name="Picture 4" descr="http://www.marmobon.it/images/files/Lis_15.jpg"/>
          <p:cNvPicPr>
            <a:picLocks noChangeAspect="1" noChangeArrowheads="1"/>
          </p:cNvPicPr>
          <p:nvPr/>
        </p:nvPicPr>
        <p:blipFill>
          <a:blip r:embed="rId2" cstate="print"/>
          <a:srcRect/>
          <a:stretch>
            <a:fillRect/>
          </a:stretch>
        </p:blipFill>
        <p:spPr bwMode="auto">
          <a:xfrm>
            <a:off x="0" y="5705872"/>
            <a:ext cx="9144000" cy="1152128"/>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332656"/>
            <a:ext cx="8153400" cy="4827240"/>
          </a:xfrm>
        </p:spPr>
        <p:txBody>
          <a:bodyPr>
            <a:normAutofit fontScale="25000" lnSpcReduction="20000"/>
          </a:bodyPr>
          <a:lstStyle/>
          <a:p>
            <a:pPr>
              <a:buNone/>
            </a:pPr>
            <a:r>
              <a:rPr lang="it-IT" sz="6400" b="1" dirty="0" smtClean="0"/>
              <a:t>LA TRAGEDIA DEL DOLORE: PIANTO E SOFFERENZA</a:t>
            </a:r>
          </a:p>
          <a:p>
            <a:pPr>
              <a:buNone/>
            </a:pPr>
            <a:r>
              <a:rPr lang="it-IT" sz="6400" dirty="0" smtClean="0"/>
              <a:t> </a:t>
            </a:r>
          </a:p>
          <a:p>
            <a:pPr>
              <a:buNone/>
            </a:pPr>
            <a:r>
              <a:rPr lang="it-IT" sz="6400" dirty="0" smtClean="0"/>
              <a:t>     L'Elettra è una tragedia cupa e sostanzialmente monocorde, dominata dal </a:t>
            </a:r>
            <a:r>
              <a:rPr lang="it-IT" sz="6400" b="1" dirty="0" smtClean="0"/>
              <a:t>dolore</a:t>
            </a:r>
            <a:r>
              <a:rPr lang="it-IT" sz="6400" dirty="0" smtClean="0"/>
              <a:t> di Elettra, tema centrale della </a:t>
            </a:r>
            <a:r>
              <a:rPr lang="it-IT" sz="6400" dirty="0" err="1" smtClean="0"/>
              <a:t>parodo</a:t>
            </a:r>
            <a:r>
              <a:rPr lang="it-IT" sz="6400" dirty="0" smtClean="0"/>
              <a:t> </a:t>
            </a:r>
            <a:r>
              <a:rPr lang="it-IT" sz="6400" dirty="0" err="1" smtClean="0"/>
              <a:t>commatica</a:t>
            </a:r>
            <a:r>
              <a:rPr lang="it-IT" sz="6400" dirty="0" smtClean="0"/>
              <a:t> e del </a:t>
            </a:r>
            <a:r>
              <a:rPr lang="it-IT" sz="6400" dirty="0" err="1" smtClean="0"/>
              <a:t>κόμμος</a:t>
            </a:r>
            <a:r>
              <a:rPr lang="it-IT" sz="6400" dirty="0" smtClean="0"/>
              <a:t> tra Elettra e il coro, e presente anche nel momento di gioia più intensa quando avviene il riconoscimento. Elettra è l'eroina sofoclea che forse meglio incarna sulla scena la fragilità e insieme la forza e il coraggio dell'uomo dinanzi al dolore. Dilaniata dalle sofferenze per l'uccisione del padre Agamennone da parte della madre </a:t>
            </a:r>
            <a:r>
              <a:rPr lang="it-IT" sz="6400" dirty="0" err="1" smtClean="0"/>
              <a:t>Clitennestra</a:t>
            </a:r>
            <a:r>
              <a:rPr lang="it-IT" sz="6400" dirty="0" smtClean="0"/>
              <a:t> e dell'amante di lei, </a:t>
            </a:r>
            <a:r>
              <a:rPr lang="it-IT" sz="6400" dirty="0" err="1" smtClean="0"/>
              <a:t>Egisto</a:t>
            </a:r>
            <a:r>
              <a:rPr lang="it-IT" sz="6400" dirty="0" smtClean="0"/>
              <a:t>, Elettra vive nella speranza di </a:t>
            </a:r>
            <a:r>
              <a:rPr lang="it-IT" sz="6400" dirty="0" err="1" smtClean="0"/>
              <a:t>potrer</a:t>
            </a:r>
            <a:r>
              <a:rPr lang="it-IT" sz="6400" dirty="0" smtClean="0"/>
              <a:t> riabbracciare il fratello Oreste, unico pensiero positivo nel dolore complessivo della sua esistenza. Elettra dichiara che “ </a:t>
            </a:r>
            <a:r>
              <a:rPr lang="it-IT" sz="6400" i="1" dirty="0" smtClean="0"/>
              <a:t>vivendo nel male è inevitabile praticare il male</a:t>
            </a:r>
            <a:r>
              <a:rPr lang="it-IT" sz="6400" dirty="0" smtClean="0"/>
              <a:t>”.  Il destino di </a:t>
            </a:r>
            <a:r>
              <a:rPr lang="it-IT" sz="6400" b="1" dirty="0" smtClean="0"/>
              <a:t>sofferenza</a:t>
            </a:r>
            <a:r>
              <a:rPr lang="it-IT" sz="6400" dirty="0" smtClean="0"/>
              <a:t>, dunque, non può generare altro dolore, tanto che la fanciulla desidera ardentemente vendicare l'omicidio del padre.  Elettra  aspetta l’avvento del fratello senza mai stancarsi, senza figli, senza un uomo di fianco, aggirandosi in casa come una straniera, sempre bagnata di lacrime, con il suo carico di mali senza fine; pur apprezzando il gesto </a:t>
            </a:r>
            <a:r>
              <a:rPr lang="it-IT" sz="6400" dirty="0" err="1" smtClean="0"/>
              <a:t>onsolatorio</a:t>
            </a:r>
            <a:r>
              <a:rPr lang="it-IT" sz="6400" dirty="0" smtClean="0"/>
              <a:t> delle donne del coro, chiede loro di poter soffrire in pace. In questa volontaria deprivazione di uno stato di normalità, anzi addirittura di privilegio (lei rimane in fondo la figlia della regina), possiamo cogliere il delinearsi di quell’atteggiamento «</a:t>
            </a:r>
            <a:r>
              <a:rPr lang="it-IT" sz="6400" i="1" dirty="0" smtClean="0"/>
              <a:t>in eccesso</a:t>
            </a:r>
            <a:r>
              <a:rPr lang="it-IT" sz="6400" dirty="0" smtClean="0"/>
              <a:t>» che Guido </a:t>
            </a:r>
            <a:r>
              <a:rPr lang="it-IT" sz="6400" dirty="0" err="1" smtClean="0"/>
              <a:t>Paduano</a:t>
            </a:r>
            <a:r>
              <a:rPr lang="it-IT" sz="6400" dirty="0" smtClean="0"/>
              <a:t> ha definito con l'espressione «</a:t>
            </a:r>
            <a:r>
              <a:rPr lang="it-IT" sz="6400" i="1" dirty="0" smtClean="0"/>
              <a:t>dimensione psichica totalitaria</a:t>
            </a:r>
            <a:r>
              <a:rPr lang="it-IT" sz="6400" dirty="0" smtClean="0"/>
              <a:t>».  Il tempo per Elettra non esiste, con il suo animo inasprito produce costantemente nuovi conflitti e nuove tensioni. Elettra ha scelto il </a:t>
            </a:r>
            <a:r>
              <a:rPr lang="it-IT" sz="6400" b="1" dirty="0" smtClean="0"/>
              <a:t>pianto</a:t>
            </a:r>
            <a:r>
              <a:rPr lang="it-IT" sz="6400" dirty="0" smtClean="0"/>
              <a:t> come modo e mezzo per vivere il suo inaccettabile presente, annullandolo nella atemporalità ripetitiva di un lamento completamente ripiegato sul proprio passato, sul ricordo di quel padre massacrato al suo ritorno da Troia dalla moglie </a:t>
            </a:r>
            <a:r>
              <a:rPr lang="it-IT" sz="6400" dirty="0" err="1" smtClean="0"/>
              <a:t>Clitennestra</a:t>
            </a:r>
            <a:r>
              <a:rPr lang="it-IT" sz="6400" dirty="0" smtClean="0"/>
              <a:t>, in accordo con l’amante, e sulla speranza di un ritorno di Oreste, che lei ha lasciato andare, bambino, perché sfuggisse alla furia della madre. Ma quel lamento è anche la sola forma di resistenza che Elettra può ancora attuare contro </a:t>
            </a:r>
            <a:r>
              <a:rPr lang="it-IT" sz="6400" dirty="0" err="1" smtClean="0"/>
              <a:t>Clitennestra</a:t>
            </a:r>
            <a:r>
              <a:rPr lang="it-IT" sz="6400" dirty="0" smtClean="0"/>
              <a:t>, e la madre dal canto suo, gioendo nel ricevere la notizia della morte del figlio, la accusa, con un’espressione tremendamente vivida, di «s</a:t>
            </a:r>
            <a:r>
              <a:rPr lang="it-IT" sz="6400" i="1" dirty="0" smtClean="0"/>
              <a:t>ucchiarle di continuo il sangue puro dall’anima</a:t>
            </a:r>
            <a:r>
              <a:rPr lang="it-IT" sz="6400" dirty="0" smtClean="0"/>
              <a:t>». Solo il momento dell' </a:t>
            </a:r>
            <a:r>
              <a:rPr lang="it-IT" sz="6400" i="1" dirty="0" err="1" smtClean="0"/>
              <a:t>αναγνώρισις</a:t>
            </a:r>
            <a:r>
              <a:rPr lang="it-IT" sz="6400" dirty="0" smtClean="0"/>
              <a:t> di Oreste da parte di Elettra sembra portare un istante di felicità all'eroina: l'abbraccio con il fratello, creduto fino ad allora morto e finalmente ritrovato, le consente infatti di alleviare </a:t>
            </a:r>
            <a:r>
              <a:rPr lang="it-IT" sz="6400" dirty="0" err="1" smtClean="0"/>
              <a:t>momentanemaente</a:t>
            </a:r>
            <a:r>
              <a:rPr lang="it-IT" sz="6400" dirty="0" smtClean="0"/>
              <a:t> la sua sofferenza. Al tempo stesso però da questo incontro prenderà l'avvio il progetto di vendetta nei confronti di </a:t>
            </a:r>
            <a:r>
              <a:rPr lang="it-IT" sz="6400" dirty="0" err="1" smtClean="0"/>
              <a:t>Clitennestra</a:t>
            </a:r>
            <a:r>
              <a:rPr lang="it-IT" sz="6400" dirty="0" smtClean="0"/>
              <a:t> e </a:t>
            </a:r>
            <a:r>
              <a:rPr lang="it-IT" sz="6400" dirty="0" err="1" smtClean="0"/>
              <a:t>Egisto</a:t>
            </a:r>
            <a:r>
              <a:rPr lang="it-IT" sz="6400" dirty="0" smtClean="0"/>
              <a:t>.</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980728"/>
            <a:ext cx="8153400" cy="990600"/>
          </a:xfrm>
        </p:spPr>
        <p:txBody>
          <a:bodyPr>
            <a:normAutofit fontScale="90000"/>
          </a:bodyPr>
          <a:lstStyle/>
          <a:p>
            <a:pPr algn="ctr"/>
            <a:r>
              <a:rPr lang="it-IT" b="1" dirty="0" smtClean="0">
                <a:solidFill>
                  <a:schemeClr val="tx1"/>
                </a:solidFill>
              </a:rPr>
              <a:t>ALTRI TEMI:</a:t>
            </a:r>
            <a:r>
              <a:rPr lang="it-IT" dirty="0" smtClean="0"/>
              <a:t/>
            </a:r>
            <a:br>
              <a:rPr lang="it-IT" dirty="0" smtClean="0"/>
            </a:br>
            <a:endParaRPr lang="it-IT" dirty="0"/>
          </a:p>
        </p:txBody>
      </p:sp>
      <p:sp>
        <p:nvSpPr>
          <p:cNvPr id="3" name="Segnaposto contenuto 2"/>
          <p:cNvSpPr>
            <a:spLocks noGrp="1"/>
          </p:cNvSpPr>
          <p:nvPr>
            <p:ph sz="quarter" idx="1"/>
          </p:nvPr>
        </p:nvSpPr>
        <p:spPr>
          <a:xfrm>
            <a:off x="611560" y="2132856"/>
            <a:ext cx="8153400" cy="4495800"/>
          </a:xfrm>
        </p:spPr>
        <p:txBody>
          <a:bodyPr>
            <a:normAutofit fontScale="62500" lnSpcReduction="20000"/>
          </a:bodyPr>
          <a:lstStyle/>
          <a:p>
            <a:pPr>
              <a:buNone/>
            </a:pPr>
            <a:endParaRPr lang="it-IT" dirty="0" smtClean="0"/>
          </a:p>
          <a:p>
            <a:pPr lvl="0">
              <a:buNone/>
            </a:pPr>
            <a:r>
              <a:rPr lang="it-IT" dirty="0" smtClean="0"/>
              <a:t>    Sofocle valorizza la </a:t>
            </a:r>
            <a:r>
              <a:rPr lang="it-IT" b="1" dirty="0" smtClean="0"/>
              <a:t>relazione sorella-fratello</a:t>
            </a:r>
            <a:r>
              <a:rPr lang="it-IT" dirty="0" smtClean="0"/>
              <a:t> non in nome delle ragioni del </a:t>
            </a:r>
            <a:r>
              <a:rPr lang="it-IT" i="1" dirty="0" err="1" smtClean="0"/>
              <a:t>γένος</a:t>
            </a:r>
            <a:r>
              <a:rPr lang="it-IT" dirty="0" smtClean="0"/>
              <a:t> , bensì come relazione fondata sull'autenticità degli affetti. È un tema che ricorre in Sofocle con diverse varianti: tra sorella viva e fratello morto nell'</a:t>
            </a:r>
            <a:r>
              <a:rPr lang="it-IT" i="1" dirty="0" smtClean="0"/>
              <a:t>Antigone</a:t>
            </a:r>
            <a:r>
              <a:rPr lang="it-IT" dirty="0" smtClean="0"/>
              <a:t>, ma anche tra le figlie femmine e padre nell'</a:t>
            </a:r>
            <a:r>
              <a:rPr lang="it-IT" i="1" dirty="0" smtClean="0"/>
              <a:t>Edipo a Colono</a:t>
            </a:r>
            <a:r>
              <a:rPr lang="it-IT" dirty="0" smtClean="0"/>
              <a:t> o tra il maturo </a:t>
            </a:r>
            <a:r>
              <a:rPr lang="it-IT" dirty="0" err="1" smtClean="0"/>
              <a:t>Filottete</a:t>
            </a:r>
            <a:r>
              <a:rPr lang="it-IT" dirty="0" smtClean="0"/>
              <a:t> e il giovane </a:t>
            </a:r>
            <a:r>
              <a:rPr lang="it-IT" dirty="0" err="1" smtClean="0"/>
              <a:t>Neottolemo</a:t>
            </a:r>
            <a:r>
              <a:rPr lang="it-IT" dirty="0" smtClean="0"/>
              <a:t> nel </a:t>
            </a:r>
            <a:r>
              <a:rPr lang="it-IT" i="1" dirty="0" err="1" smtClean="0"/>
              <a:t>Filottete</a:t>
            </a:r>
            <a:r>
              <a:rPr lang="it-IT" i="1" dirty="0" smtClean="0"/>
              <a:t>.</a:t>
            </a:r>
            <a:endParaRPr lang="it-IT" dirty="0" smtClean="0"/>
          </a:p>
          <a:p>
            <a:pPr lvl="0">
              <a:buNone/>
            </a:pPr>
            <a:r>
              <a:rPr lang="it-IT" dirty="0" smtClean="0"/>
              <a:t>     Il motivo del </a:t>
            </a:r>
            <a:r>
              <a:rPr lang="it-IT" b="1" dirty="0" smtClean="0"/>
              <a:t>lamento funebre</a:t>
            </a:r>
            <a:r>
              <a:rPr lang="it-IT" dirty="0" smtClean="0"/>
              <a:t> si intreccia così con il tema della sepoltura del corpo dell'eroe. Entrambe le tematiche sono consuete anche nella tradizione letteraria precedente, in particolare nell'epica omerica, come dimostrano, per esempio, il lamento per la morte di </a:t>
            </a:r>
            <a:r>
              <a:rPr lang="it-IT" dirty="0" err="1" smtClean="0"/>
              <a:t>Patroclo</a:t>
            </a:r>
            <a:r>
              <a:rPr lang="it-IT" dirty="0" smtClean="0"/>
              <a:t> (</a:t>
            </a:r>
            <a:r>
              <a:rPr lang="it-IT" i="1" dirty="0" smtClean="0"/>
              <a:t>Iliade XXIV</a:t>
            </a:r>
            <a:r>
              <a:rPr lang="it-IT" dirty="0" smtClean="0"/>
              <a:t>) o la scena delle cure destinate al corpo di </a:t>
            </a:r>
            <a:r>
              <a:rPr lang="it-IT" dirty="0" err="1" smtClean="0"/>
              <a:t>Patroclo</a:t>
            </a:r>
            <a:r>
              <a:rPr lang="it-IT" dirty="0" smtClean="0"/>
              <a:t> (</a:t>
            </a:r>
            <a:r>
              <a:rPr lang="it-IT" i="1" dirty="0" smtClean="0"/>
              <a:t>Iliade XVIII</a:t>
            </a:r>
            <a:r>
              <a:rPr lang="it-IT" dirty="0" smtClean="0"/>
              <a:t>).</a:t>
            </a:r>
          </a:p>
          <a:p>
            <a:pPr>
              <a:buNone/>
            </a:pPr>
            <a:r>
              <a:rPr lang="it-IT" dirty="0" smtClean="0"/>
              <a:t>     E Tuttavia Sofocle reimpiega questi motivi con una funzione del tutto nuova: nello sviluppo drammatico della vicenda familiare degli </a:t>
            </a:r>
            <a:r>
              <a:rPr lang="it-IT" dirty="0" err="1" smtClean="0"/>
              <a:t>Atridi</a:t>
            </a:r>
            <a:r>
              <a:rPr lang="it-IT" dirty="0" smtClean="0"/>
              <a:t> il nesso tra lamento funebre e sepoltura dell'eroe diviene infatti l'occasione per rappresentare in modo incisivo la sofferenza di Elettra all'interno del suo </a:t>
            </a:r>
            <a:r>
              <a:rPr lang="it-IT" i="1" dirty="0" err="1" smtClean="0"/>
              <a:t>γένος</a:t>
            </a:r>
            <a:r>
              <a:rPr lang="it-IT" dirty="0" smtClean="0"/>
              <a:t>.</a:t>
            </a:r>
          </a:p>
          <a:p>
            <a:pPr>
              <a:buNone/>
            </a:pPr>
            <a:r>
              <a:rPr lang="it-IT" i="1" dirty="0" smtClean="0"/>
              <a:t> </a:t>
            </a:r>
            <a:endParaRPr lang="it-IT" dirty="0" smtClean="0"/>
          </a:p>
          <a:p>
            <a:endParaRPr lang="it-IT" dirty="0"/>
          </a:p>
        </p:txBody>
      </p:sp>
      <p:pic>
        <p:nvPicPr>
          <p:cNvPr id="109570" name="Picture 2" descr="http://www.marmobon.it/images/files/Lis_15.jpg"/>
          <p:cNvPicPr>
            <a:picLocks noChangeAspect="1" noChangeArrowheads="1"/>
          </p:cNvPicPr>
          <p:nvPr/>
        </p:nvPicPr>
        <p:blipFill>
          <a:blip r:embed="rId2" cstate="print"/>
          <a:srcRect/>
          <a:stretch>
            <a:fillRect/>
          </a:stretch>
        </p:blipFill>
        <p:spPr bwMode="auto">
          <a:xfrm>
            <a:off x="0" y="0"/>
            <a:ext cx="9144000" cy="90872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sz="quarter" idx="1"/>
          </p:nvPr>
        </p:nvGraphicFramePr>
        <p:xfrm>
          <a:off x="539552" y="332656"/>
          <a:ext cx="8153400" cy="576580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r>
                        <a:rPr lang="it-IT" dirty="0" smtClean="0"/>
                        <a:t>ESCHILO</a:t>
                      </a:r>
                    </a:p>
                  </a:txBody>
                  <a:tcPr/>
                </a:tc>
                <a:tc>
                  <a:txBody>
                    <a:bodyPr/>
                    <a:lstStyle/>
                    <a:p>
                      <a:r>
                        <a:rPr lang="it-IT" dirty="0" smtClean="0"/>
                        <a:t>SOFOCLE</a:t>
                      </a:r>
                      <a:endParaRPr lang="it-IT" dirty="0"/>
                    </a:p>
                  </a:txBody>
                  <a:tcPr/>
                </a:tc>
                <a:tc>
                  <a:txBody>
                    <a:bodyPr/>
                    <a:lstStyle/>
                    <a:p>
                      <a:r>
                        <a:rPr lang="it-IT" dirty="0" smtClean="0"/>
                        <a:t>EURIPIDE</a:t>
                      </a:r>
                      <a:endParaRPr lang="it-IT" dirty="0"/>
                    </a:p>
                  </a:txBody>
                  <a:tcPr/>
                </a:tc>
              </a:tr>
              <a:tr h="370840">
                <a:tc>
                  <a:txBody>
                    <a:bodyPr/>
                    <a:lstStyle/>
                    <a:p>
                      <a:r>
                        <a:rPr lang="it-IT" dirty="0" smtClean="0"/>
                        <a:t>RICONOSCIMENTO:</a:t>
                      </a:r>
                      <a:r>
                        <a:rPr lang="it-IT" baseline="0" dirty="0" smtClean="0"/>
                        <a:t> </a:t>
                      </a:r>
                    </a:p>
                    <a:p>
                      <a:r>
                        <a:rPr lang="it-IT" baseline="0" dirty="0" smtClean="0"/>
                        <a:t>v.235 (inizio) grazie all’indizio dei capelli e alle impronte di Oreste.</a:t>
                      </a:r>
                      <a:endParaRPr lang="it-IT" dirty="0"/>
                    </a:p>
                  </a:txBody>
                  <a:tcPr/>
                </a:tc>
                <a:tc>
                  <a:txBody>
                    <a:bodyPr/>
                    <a:lstStyle/>
                    <a:p>
                      <a:r>
                        <a:rPr lang="it-IT" dirty="0" smtClean="0"/>
                        <a:t>RICONOSCIMENTO:</a:t>
                      </a:r>
                    </a:p>
                    <a:p>
                      <a:r>
                        <a:rPr lang="it-IT" dirty="0" smtClean="0"/>
                        <a:t>v.1224 (fine) grazie alla dichiarazione di Oreste e al</a:t>
                      </a:r>
                      <a:r>
                        <a:rPr lang="it-IT" baseline="0" dirty="0" smtClean="0"/>
                        <a:t> sigillo di Agamennone.</a:t>
                      </a:r>
                      <a:endParaRPr lang="it-IT" dirty="0"/>
                    </a:p>
                  </a:txBody>
                  <a:tcPr/>
                </a:tc>
                <a:tc>
                  <a:txBody>
                    <a:bodyPr/>
                    <a:lstStyle/>
                    <a:p>
                      <a:r>
                        <a:rPr lang="it-IT" dirty="0" smtClean="0"/>
                        <a:t>RICONOSCIMENTO:</a:t>
                      </a:r>
                    </a:p>
                    <a:p>
                      <a:r>
                        <a:rPr lang="it-IT" dirty="0" smtClean="0"/>
                        <a:t>v.577 (centro)grazie</a:t>
                      </a:r>
                      <a:r>
                        <a:rPr lang="it-IT" baseline="0" dirty="0" smtClean="0"/>
                        <a:t> alla cicatrice di Oreste riconosciuta dal precettore.</a:t>
                      </a:r>
                      <a:endParaRPr lang="it-IT" dirty="0" smtClean="0"/>
                    </a:p>
                  </a:txBody>
                  <a:tcPr/>
                </a:tc>
              </a:tr>
              <a:tr h="370840">
                <a:tc>
                  <a:txBody>
                    <a:bodyPr/>
                    <a:lstStyle/>
                    <a:p>
                      <a:r>
                        <a:rPr lang="it-IT" dirty="0" smtClean="0"/>
                        <a:t>ELETTRA: non</a:t>
                      </a:r>
                      <a:r>
                        <a:rPr lang="it-IT" baseline="0" dirty="0" smtClean="0"/>
                        <a:t> è protagonista, ma Oreste.</a:t>
                      </a:r>
                      <a:endParaRPr lang="it-IT" dirty="0"/>
                    </a:p>
                  </a:txBody>
                  <a:tcPr/>
                </a:tc>
                <a:tc>
                  <a:txBody>
                    <a:bodyPr/>
                    <a:lstStyle/>
                    <a:p>
                      <a:r>
                        <a:rPr lang="it-IT" dirty="0" smtClean="0"/>
                        <a:t>ELETTRA: è protagonista.</a:t>
                      </a:r>
                      <a:endParaRPr lang="it-IT" dirty="0"/>
                    </a:p>
                  </a:txBody>
                  <a:tcPr/>
                </a:tc>
                <a:tc>
                  <a:txBody>
                    <a:bodyPr/>
                    <a:lstStyle/>
                    <a:p>
                      <a:r>
                        <a:rPr lang="it-IT" dirty="0" smtClean="0"/>
                        <a:t>ELETTRA: è protagonista insieme ad Oreste.</a:t>
                      </a:r>
                      <a:endParaRPr lang="it-IT" dirty="0"/>
                    </a:p>
                  </a:txBody>
                  <a:tcPr/>
                </a:tc>
              </a:tr>
              <a:tr h="370840">
                <a:tc>
                  <a:txBody>
                    <a:bodyPr/>
                    <a:lstStyle/>
                    <a:p>
                      <a:r>
                        <a:rPr lang="it-IT" dirty="0" smtClean="0"/>
                        <a:t>AMBIENTAZIONE:</a:t>
                      </a:r>
                      <a:r>
                        <a:rPr lang="it-IT" baseline="0" dirty="0" smtClean="0"/>
                        <a:t> tomba di Agamennone, luogo di coesione della stirpe.</a:t>
                      </a:r>
                      <a:endParaRPr lang="it-IT" dirty="0"/>
                    </a:p>
                  </a:txBody>
                  <a:tcPr/>
                </a:tc>
                <a:tc>
                  <a:txBody>
                    <a:bodyPr/>
                    <a:lstStyle/>
                    <a:p>
                      <a:r>
                        <a:rPr lang="it-IT" dirty="0" smtClean="0"/>
                        <a:t>AMBIENTAZIONE: palazzo</a:t>
                      </a:r>
                      <a:r>
                        <a:rPr lang="it-IT" baseline="0" dirty="0" smtClean="0"/>
                        <a:t> degli </a:t>
                      </a:r>
                      <a:r>
                        <a:rPr lang="it-IT" baseline="0" dirty="0" err="1" smtClean="0"/>
                        <a:t>Atridi</a:t>
                      </a:r>
                      <a:r>
                        <a:rPr lang="it-IT" baseline="0" dirty="0" smtClean="0"/>
                        <a:t>.</a:t>
                      </a:r>
                      <a:endParaRPr lang="it-IT" dirty="0"/>
                    </a:p>
                  </a:txBody>
                  <a:tcPr/>
                </a:tc>
                <a:tc>
                  <a:txBody>
                    <a:bodyPr/>
                    <a:lstStyle/>
                    <a:p>
                      <a:r>
                        <a:rPr lang="it-IT" dirty="0" smtClean="0"/>
                        <a:t>AMBIENTAZIONE :casa del contadino-marito</a:t>
                      </a:r>
                      <a:r>
                        <a:rPr lang="it-IT" baseline="0" dirty="0" smtClean="0"/>
                        <a:t> di Elettra.</a:t>
                      </a:r>
                      <a:endParaRPr lang="it-IT" dirty="0"/>
                    </a:p>
                  </a:txBody>
                  <a:tcPr/>
                </a:tc>
              </a:tr>
              <a:tr h="370840">
                <a:tc>
                  <a:txBody>
                    <a:bodyPr/>
                    <a:lstStyle/>
                    <a:p>
                      <a:r>
                        <a:rPr lang="it-IT" dirty="0" smtClean="0"/>
                        <a:t>PROLOGO:  Oreste è davanti alla tomba di Agamennone,</a:t>
                      </a:r>
                      <a:r>
                        <a:rPr lang="it-IT" baseline="0" dirty="0" smtClean="0"/>
                        <a:t> chiede al dio di aiutarlo nell’impresa e si taglia una ciocca di capelli.</a:t>
                      </a:r>
                      <a:endParaRPr lang="it-IT" dirty="0"/>
                    </a:p>
                  </a:txBody>
                  <a:tcPr/>
                </a:tc>
                <a:tc>
                  <a:txBody>
                    <a:bodyPr/>
                    <a:lstStyle/>
                    <a:p>
                      <a:r>
                        <a:rPr lang="it-IT" dirty="0" smtClean="0"/>
                        <a:t>PROLOGO:</a:t>
                      </a:r>
                      <a:r>
                        <a:rPr lang="it-IT" baseline="0" dirty="0" smtClean="0"/>
                        <a:t>  parla il pedagogo.</a:t>
                      </a:r>
                      <a:endParaRPr lang="it-IT" dirty="0"/>
                    </a:p>
                  </a:txBody>
                  <a:tcPr/>
                </a:tc>
                <a:tc>
                  <a:txBody>
                    <a:bodyPr/>
                    <a:lstStyle/>
                    <a:p>
                      <a:r>
                        <a:rPr lang="it-IT" dirty="0" smtClean="0"/>
                        <a:t>PROLOGO:  parla il contadino.</a:t>
                      </a:r>
                      <a:endParaRPr lang="it-IT" dirty="0"/>
                    </a:p>
                  </a:txBody>
                  <a:tcPr/>
                </a:tc>
              </a:tr>
              <a:tr h="370840">
                <a:tc>
                  <a:txBody>
                    <a:bodyPr/>
                    <a:lstStyle/>
                    <a:p>
                      <a:r>
                        <a:rPr lang="it-IT" dirty="0" smtClean="0"/>
                        <a:t>MATRICIDIO: </a:t>
                      </a:r>
                      <a:r>
                        <a:rPr lang="it-IT" dirty="0" err="1" smtClean="0"/>
                        <a:t>Egisto</a:t>
                      </a:r>
                      <a:r>
                        <a:rPr lang="it-IT" dirty="0" smtClean="0"/>
                        <a:t> viene ucciso prima</a:t>
                      </a:r>
                      <a:r>
                        <a:rPr lang="it-IT" baseline="0" dirty="0" smtClean="0"/>
                        <a:t> di </a:t>
                      </a:r>
                      <a:r>
                        <a:rPr lang="it-IT" baseline="0" dirty="0" err="1" smtClean="0"/>
                        <a:t>Clitennestra</a:t>
                      </a:r>
                      <a:r>
                        <a:rPr lang="it-IT" baseline="0" dirty="0" smtClean="0"/>
                        <a:t> e Oreste si mostra indeciso.</a:t>
                      </a:r>
                      <a:endParaRPr lang="it-IT" dirty="0"/>
                    </a:p>
                  </a:txBody>
                  <a:tcPr/>
                </a:tc>
                <a:tc>
                  <a:txBody>
                    <a:bodyPr/>
                    <a:lstStyle/>
                    <a:p>
                      <a:r>
                        <a:rPr lang="it-IT" dirty="0" smtClean="0"/>
                        <a:t>MATRICIDIO:</a:t>
                      </a:r>
                      <a:r>
                        <a:rPr lang="it-IT" baseline="0" dirty="0" smtClean="0"/>
                        <a:t> </a:t>
                      </a:r>
                      <a:r>
                        <a:rPr lang="it-IT" baseline="0" dirty="0" err="1" smtClean="0"/>
                        <a:t>Clitennestra</a:t>
                      </a:r>
                      <a:r>
                        <a:rPr lang="it-IT" baseline="0" dirty="0" smtClean="0"/>
                        <a:t> viene uccisa per prima senza esitazioni.</a:t>
                      </a:r>
                      <a:endParaRPr lang="it-IT" dirty="0"/>
                    </a:p>
                  </a:txBody>
                  <a:tcPr/>
                </a:tc>
                <a:tc>
                  <a:txBody>
                    <a:bodyPr/>
                    <a:lstStyle/>
                    <a:p>
                      <a:r>
                        <a:rPr lang="it-IT" dirty="0" smtClean="0"/>
                        <a:t>MATRICIDIO: </a:t>
                      </a:r>
                      <a:r>
                        <a:rPr lang="it-IT" dirty="0" err="1" smtClean="0"/>
                        <a:t>Clitennestra</a:t>
                      </a:r>
                      <a:r>
                        <a:rPr lang="it-IT" dirty="0" smtClean="0"/>
                        <a:t> e </a:t>
                      </a:r>
                      <a:r>
                        <a:rPr lang="it-IT" dirty="0" err="1" smtClean="0"/>
                        <a:t>Egisto</a:t>
                      </a:r>
                      <a:r>
                        <a:rPr lang="it-IT" dirty="0" smtClean="0"/>
                        <a:t> vengono uccisi</a:t>
                      </a:r>
                      <a:r>
                        <a:rPr lang="it-IT" baseline="0" dirty="0" smtClean="0"/>
                        <a:t> insieme, Elettra e Oreste si pentono.</a:t>
                      </a:r>
                      <a:endParaRPr lang="it-IT"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sz="quarter" idx="1"/>
          </p:nvPr>
        </p:nvGraphicFramePr>
        <p:xfrm>
          <a:off x="395536" y="1268760"/>
          <a:ext cx="8153400" cy="4235296"/>
        </p:xfrm>
        <a:graphic>
          <a:graphicData uri="http://schemas.openxmlformats.org/drawingml/2006/table">
            <a:tbl>
              <a:tblPr firstRow="1" bandRow="1">
                <a:tableStyleId>{5C22544A-7EE6-4342-B048-85BDC9FD1C3A}</a:tableStyleId>
              </a:tblPr>
              <a:tblGrid>
                <a:gridCol w="2717800"/>
                <a:gridCol w="2717800"/>
                <a:gridCol w="2717800"/>
              </a:tblGrid>
              <a:tr h="486256">
                <a:tc>
                  <a:txBody>
                    <a:bodyPr/>
                    <a:lstStyle/>
                    <a:p>
                      <a:r>
                        <a:rPr lang="it-IT" dirty="0" smtClean="0"/>
                        <a:t>ESCHILO</a:t>
                      </a:r>
                      <a:endParaRPr lang="it-IT" dirty="0"/>
                    </a:p>
                  </a:txBody>
                  <a:tcPr/>
                </a:tc>
                <a:tc>
                  <a:txBody>
                    <a:bodyPr/>
                    <a:lstStyle/>
                    <a:p>
                      <a:r>
                        <a:rPr lang="it-IT" dirty="0" smtClean="0"/>
                        <a:t>SOFOCLE</a:t>
                      </a:r>
                      <a:endParaRPr lang="it-IT" dirty="0"/>
                    </a:p>
                  </a:txBody>
                  <a:tcPr/>
                </a:tc>
                <a:tc>
                  <a:txBody>
                    <a:bodyPr/>
                    <a:lstStyle/>
                    <a:p>
                      <a:r>
                        <a:rPr lang="it-IT" dirty="0" smtClean="0"/>
                        <a:t>EURIPIDE</a:t>
                      </a:r>
                      <a:endParaRPr lang="it-I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PIANO</a:t>
                      </a:r>
                      <a:r>
                        <a:rPr lang="it-IT" baseline="0" dirty="0" smtClean="0"/>
                        <a:t> </a:t>
                      </a:r>
                      <a:r>
                        <a:rPr lang="it-IT" baseline="0" dirty="0" err="1" smtClean="0"/>
                        <a:t>D’AZIONE</a:t>
                      </a:r>
                      <a:r>
                        <a:rPr lang="it-IT" baseline="0" dirty="0" smtClean="0"/>
                        <a:t>: Oreste si finge un mercante.</a:t>
                      </a:r>
                      <a:endParaRPr lang="it-IT" dirty="0" smtClean="0"/>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PIANO</a:t>
                      </a:r>
                      <a:r>
                        <a:rPr lang="it-IT" baseline="0" dirty="0" smtClean="0"/>
                        <a:t> </a:t>
                      </a:r>
                      <a:r>
                        <a:rPr lang="it-IT" baseline="0" dirty="0" err="1" smtClean="0"/>
                        <a:t>D’AZIONE</a:t>
                      </a:r>
                      <a:r>
                        <a:rPr lang="it-IT" baseline="0" dirty="0" smtClean="0"/>
                        <a:t>: il pedagogo deve riferire che Oreste è morto.</a:t>
                      </a:r>
                      <a:endParaRPr lang="it-IT" dirty="0" smtClean="0"/>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PIANO </a:t>
                      </a:r>
                      <a:r>
                        <a:rPr lang="it-IT" dirty="0" err="1" smtClean="0"/>
                        <a:t>D’AZIONE</a:t>
                      </a:r>
                      <a:r>
                        <a:rPr lang="it-IT" dirty="0" smtClean="0"/>
                        <a:t>:</a:t>
                      </a:r>
                      <a:r>
                        <a:rPr lang="it-IT" baseline="0" dirty="0" smtClean="0"/>
                        <a:t> Oreste si finge un messo di sé stesso chiedendo informazioni sugli </a:t>
                      </a:r>
                      <a:r>
                        <a:rPr lang="it-IT" baseline="0" dirty="0" err="1" smtClean="0"/>
                        <a:t>Atridi</a:t>
                      </a:r>
                      <a:r>
                        <a:rPr lang="it-IT" baseline="0" dirty="0" smtClean="0"/>
                        <a:t> al contadino.</a:t>
                      </a:r>
                      <a:endParaRPr lang="it-IT" dirty="0" smtClean="0"/>
                    </a:p>
                    <a:p>
                      <a:endParaRPr lang="it-I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FINALE: Oreste</a:t>
                      </a:r>
                      <a:r>
                        <a:rPr lang="it-IT" baseline="0" dirty="0" smtClean="0"/>
                        <a:t> è preso dalla paura, va supplice al santuario di Apollo a Delfi, dove gli appaiono in una visione le Erinni vendicatrici.</a:t>
                      </a:r>
                      <a:endParaRPr lang="it-IT" dirty="0" smtClean="0"/>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FINALE: la tragedia si conclude con il trionfo della giustizia.</a:t>
                      </a:r>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FINALE:</a:t>
                      </a:r>
                      <a:r>
                        <a:rPr lang="it-IT" baseline="0" dirty="0" smtClean="0"/>
                        <a:t> Oreste ed Elettra si pentono del matricidio, </a:t>
                      </a:r>
                      <a:r>
                        <a:rPr lang="it-IT" baseline="0" dirty="0" err="1" smtClean="0"/>
                        <a:t>Castore</a:t>
                      </a:r>
                      <a:r>
                        <a:rPr lang="it-IT" baseline="0" dirty="0" smtClean="0"/>
                        <a:t> e </a:t>
                      </a:r>
                      <a:r>
                        <a:rPr lang="it-IT" baseline="0" dirty="0" err="1" smtClean="0"/>
                        <a:t>Polluce</a:t>
                      </a:r>
                      <a:r>
                        <a:rPr lang="it-IT" baseline="0" dirty="0" smtClean="0"/>
                        <a:t> appaiono </a:t>
                      </a:r>
                      <a:r>
                        <a:rPr lang="it-IT" baseline="0" dirty="0" err="1" smtClean="0"/>
                        <a:t>ex-machina</a:t>
                      </a:r>
                      <a:r>
                        <a:rPr lang="it-IT" baseline="0" dirty="0" smtClean="0"/>
                        <a:t> e decretalo la separazione e l’esilio dei due fratelli.</a:t>
                      </a:r>
                      <a:endParaRPr lang="it-IT" dirty="0" smtClean="0"/>
                    </a:p>
                    <a:p>
                      <a:endParaRPr lang="it-IT"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96752"/>
            <a:ext cx="8153400" cy="990600"/>
          </a:xfrm>
        </p:spPr>
        <p:txBody>
          <a:bodyPr>
            <a:normAutofit fontScale="90000"/>
          </a:bodyPr>
          <a:lstStyle/>
          <a:p>
            <a:pPr algn="ctr"/>
            <a:r>
              <a:rPr lang="it-IT" dirty="0" smtClean="0">
                <a:solidFill>
                  <a:schemeClr val="tx1"/>
                </a:solidFill>
              </a:rPr>
              <a:t>Le </a:t>
            </a:r>
            <a:r>
              <a:rPr lang="it-IT" dirty="0" err="1" smtClean="0">
                <a:solidFill>
                  <a:schemeClr val="tx1"/>
                </a:solidFill>
              </a:rPr>
              <a:t>Trachinie</a:t>
            </a:r>
            <a:r>
              <a:rPr lang="it-IT" dirty="0" smtClean="0">
                <a:solidFill>
                  <a:schemeClr val="tx1"/>
                </a:solidFill>
              </a:rPr>
              <a:t> ( </a:t>
            </a:r>
            <a:r>
              <a:rPr lang="it-IT" dirty="0" err="1" smtClean="0">
                <a:solidFill>
                  <a:schemeClr val="tx1"/>
                </a:solidFill>
              </a:rPr>
              <a:t>Tραχίνιαι</a:t>
            </a:r>
            <a:r>
              <a:rPr lang="it-IT" dirty="0" smtClean="0">
                <a:solidFill>
                  <a:schemeClr val="tx1"/>
                </a:solidFill>
              </a:rPr>
              <a:t> )</a:t>
            </a:r>
            <a:r>
              <a:rPr lang="it-IT" b="1" dirty="0" smtClean="0"/>
              <a:t/>
            </a:r>
            <a:br>
              <a:rPr lang="it-IT" b="1" dirty="0" smtClean="0"/>
            </a:br>
            <a:endParaRPr lang="it-IT" dirty="0"/>
          </a:p>
        </p:txBody>
      </p:sp>
      <p:sp>
        <p:nvSpPr>
          <p:cNvPr id="3" name="Segnaposto contenuto 2"/>
          <p:cNvSpPr>
            <a:spLocks noGrp="1"/>
          </p:cNvSpPr>
          <p:nvPr>
            <p:ph sz="quarter" idx="1"/>
          </p:nvPr>
        </p:nvSpPr>
        <p:spPr>
          <a:xfrm>
            <a:off x="323528" y="2132856"/>
            <a:ext cx="8153400" cy="4495800"/>
          </a:xfrm>
        </p:spPr>
        <p:txBody>
          <a:bodyPr>
            <a:normAutofit fontScale="92500" lnSpcReduction="20000"/>
          </a:bodyPr>
          <a:lstStyle/>
          <a:p>
            <a:pPr>
              <a:buNone/>
            </a:pPr>
            <a:r>
              <a:rPr lang="it-IT" b="1" dirty="0" smtClean="0"/>
              <a:t/>
            </a:r>
            <a:br>
              <a:rPr lang="it-IT" b="1" dirty="0" smtClean="0"/>
            </a:br>
            <a:r>
              <a:rPr lang="it-IT" dirty="0" smtClean="0"/>
              <a:t>Le </a:t>
            </a:r>
            <a:r>
              <a:rPr lang="it-IT" dirty="0" err="1" smtClean="0"/>
              <a:t>Trachinie</a:t>
            </a:r>
            <a:r>
              <a:rPr lang="it-IT" dirty="0" smtClean="0"/>
              <a:t> (in greco antico </a:t>
            </a:r>
            <a:r>
              <a:rPr lang="it-IT" dirty="0" err="1" smtClean="0"/>
              <a:t>Tραχίνιαι</a:t>
            </a:r>
            <a:r>
              <a:rPr lang="it-IT" dirty="0" smtClean="0"/>
              <a:t> ) una  tragedia  di  Sofocle, risalente probabilmente a un periodo compreso tra il  438  e il  420 a.C.  Il titolo significa ''donne di </a:t>
            </a:r>
            <a:r>
              <a:rPr lang="it-IT" dirty="0" err="1" smtClean="0"/>
              <a:t>Trachis</a:t>
            </a:r>
            <a:r>
              <a:rPr lang="it-IT" dirty="0" smtClean="0"/>
              <a:t>'', la città della </a:t>
            </a:r>
            <a:r>
              <a:rPr lang="it-IT" dirty="0" err="1" smtClean="0"/>
              <a:t>tessaglia</a:t>
            </a:r>
            <a:r>
              <a:rPr lang="it-IT" dirty="0" smtClean="0"/>
              <a:t> in cui è ambientato il dramma e alla quale appartengono le donne del coro. Insieme all' Antigone  ed  all' Aiace, fa parte del gruppo più antico delle tragedie conosciute di Sofocle. La tragedia tratta l'episodio finale della celebre saga di Eracle: la morte dell'eroe, procuratagli dalla moglie </a:t>
            </a:r>
            <a:r>
              <a:rPr lang="it-IT" dirty="0" err="1" smtClean="0"/>
              <a:t>Deianira</a:t>
            </a:r>
            <a:r>
              <a:rPr lang="it-IT" dirty="0" smtClean="0"/>
              <a:t> attraverso una tunica trattata col sangue del centauro Nesso</a:t>
            </a:r>
            <a:endParaRPr lang="it-IT" dirty="0"/>
          </a:p>
        </p:txBody>
      </p:sp>
      <p:pic>
        <p:nvPicPr>
          <p:cNvPr id="113666" name="Picture 2" descr="http://www.marmobon.it/images/files/Lis_15.jpg"/>
          <p:cNvPicPr>
            <a:picLocks noChangeAspect="1" noChangeArrowheads="1"/>
          </p:cNvPicPr>
          <p:nvPr/>
        </p:nvPicPr>
        <p:blipFill>
          <a:blip r:embed="rId2" cstate="print"/>
          <a:srcRect/>
          <a:stretch>
            <a:fillRect/>
          </a:stretch>
        </p:blipFill>
        <p:spPr bwMode="auto">
          <a:xfrm>
            <a:off x="0" y="0"/>
            <a:ext cx="9144000" cy="908720"/>
          </a:xfrm>
          <a:prstGeom prst="rect">
            <a:avLst/>
          </a:prstGeom>
          <a:noFill/>
        </p:spPr>
      </p:pic>
      <p:pic>
        <p:nvPicPr>
          <p:cNvPr id="113668" name="Picture 4" descr="http://www.padovando.com/foto/2013/05/trachinie.jpg"/>
          <p:cNvPicPr>
            <a:picLocks noChangeAspect="1" noChangeArrowheads="1"/>
          </p:cNvPicPr>
          <p:nvPr/>
        </p:nvPicPr>
        <p:blipFill>
          <a:blip r:embed="rId3" cstate="print"/>
          <a:srcRect/>
          <a:stretch>
            <a:fillRect/>
          </a:stretch>
        </p:blipFill>
        <p:spPr bwMode="auto">
          <a:xfrm>
            <a:off x="6762750" y="908720"/>
            <a:ext cx="2381250" cy="161925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83568" y="620688"/>
            <a:ext cx="3886200" cy="4572000"/>
          </a:xfrm>
        </p:spPr>
        <p:txBody>
          <a:bodyPr>
            <a:noAutofit/>
          </a:bodyPr>
          <a:lstStyle/>
          <a:p>
            <a:r>
              <a:rPr lang="it-IT" sz="1600" b="1" dirty="0" smtClean="0"/>
              <a:t>PROLOGO:</a:t>
            </a:r>
          </a:p>
          <a:p>
            <a:pPr>
              <a:buNone/>
            </a:pPr>
            <a:r>
              <a:rPr lang="it-IT" sz="1600" dirty="0" smtClean="0"/>
              <a:t>      Il primo personaggio in scena è </a:t>
            </a:r>
            <a:r>
              <a:rPr lang="it-IT" sz="1600" dirty="0" err="1" smtClean="0"/>
              <a:t>Deianira</a:t>
            </a:r>
            <a:r>
              <a:rPr lang="it-IT" sz="1600" dirty="0" smtClean="0"/>
              <a:t>, promessa sposa di Eracle, la quale narra di come sia stata liberata grazie all'eroe dal suo promesso sposo </a:t>
            </a:r>
            <a:r>
              <a:rPr lang="it-IT" sz="1600" dirty="0" err="1" smtClean="0"/>
              <a:t>Archeloo</a:t>
            </a:r>
            <a:r>
              <a:rPr lang="it-IT" sz="1600" dirty="0" smtClean="0"/>
              <a:t>, col quale sarebbe stata infelice per tutta la vita, ed esprime le sue preoccupazioni per il marito : egli infatti non è ancora tornato dalle sue 12 imprese. La nutrice le consiglia di mandare il figlio </a:t>
            </a:r>
            <a:r>
              <a:rPr lang="it-IT" sz="1600" dirty="0" err="1" smtClean="0"/>
              <a:t>Illo</a:t>
            </a:r>
            <a:r>
              <a:rPr lang="it-IT" sz="1600" dirty="0" smtClean="0"/>
              <a:t> a soccorrere il padre, affinché riesca nei suoi intenti e possa trascorrere finalmente una felice esistenza. </a:t>
            </a:r>
          </a:p>
          <a:p>
            <a:pPr>
              <a:buNone/>
            </a:pPr>
            <a:r>
              <a:rPr lang="it-IT" sz="1600" b="1" dirty="0" smtClean="0"/>
              <a:t>     PARODO:</a:t>
            </a:r>
          </a:p>
          <a:p>
            <a:pPr>
              <a:buNone/>
            </a:pPr>
            <a:r>
              <a:rPr lang="it-IT" sz="1600" dirty="0" smtClean="0"/>
              <a:t>      Il coro esorta il sole a portare al "viaggiatore" Eracle il messaggio di sofferenza dell'amante </a:t>
            </a:r>
            <a:r>
              <a:rPr lang="it-IT" sz="1600" dirty="0" err="1" smtClean="0"/>
              <a:t>Deianira</a:t>
            </a:r>
            <a:r>
              <a:rPr lang="it-IT" sz="1600" dirty="0" smtClean="0"/>
              <a:t>, che ormai sta perdendo ogni speranza in quanto al suo ritorno e alla sua sopravvivenza. </a:t>
            </a:r>
          </a:p>
        </p:txBody>
      </p:sp>
      <p:sp>
        <p:nvSpPr>
          <p:cNvPr id="5" name="Segnaposto contenuto 4"/>
          <p:cNvSpPr>
            <a:spLocks noGrp="1"/>
          </p:cNvSpPr>
          <p:nvPr>
            <p:ph sz="quarter" idx="2"/>
          </p:nvPr>
        </p:nvSpPr>
        <p:spPr>
          <a:xfrm>
            <a:off x="4788024" y="260648"/>
            <a:ext cx="3886200" cy="4572000"/>
          </a:xfrm>
        </p:spPr>
        <p:txBody>
          <a:bodyPr>
            <a:normAutofit fontScale="25000" lnSpcReduction="20000"/>
          </a:bodyPr>
          <a:lstStyle/>
          <a:p>
            <a:r>
              <a:rPr lang="it-IT" sz="6400" b="1" dirty="0" smtClean="0"/>
              <a:t>PRIMO EPISODIO:</a:t>
            </a:r>
          </a:p>
          <a:p>
            <a:pPr>
              <a:buNone/>
            </a:pPr>
            <a:r>
              <a:rPr lang="it-IT" sz="6400" dirty="0" smtClean="0"/>
              <a:t>     Mentre la donna racconta che le fatiche del suo amato, per cui ancora non fa ritorno, erano state auspicate anche dall'antica quercia a </a:t>
            </a:r>
            <a:r>
              <a:rPr lang="it-IT" sz="6400" dirty="0" err="1" smtClean="0"/>
              <a:t>Dodona</a:t>
            </a:r>
            <a:r>
              <a:rPr lang="it-IT" sz="6400" dirty="0" smtClean="0"/>
              <a:t> per mezzo delle colombe e si rattrista, il coro le annuncia l'arrivo di un messaggero. Costui porta buone notizie: l'araldo </a:t>
            </a:r>
            <a:r>
              <a:rPr lang="it-IT" sz="6400" dirty="0" err="1" smtClean="0"/>
              <a:t>Lica</a:t>
            </a:r>
            <a:r>
              <a:rPr lang="it-IT" sz="6400" dirty="0" smtClean="0"/>
              <a:t> afferma infatti che l'eroe è ancora vivo e sta tornando alla sua dimora, vittorioso! Poco dopo entra in scena l'araldo, il quale continua il racconto delle imprese di Eracle per soddisfare le intrepide domande della donna: l'eroe sta offrendo primizie a Zeus per l'impresa riuscita nella città d'</a:t>
            </a:r>
            <a:r>
              <a:rPr lang="it-IT" sz="6400" dirty="0" err="1" smtClean="0"/>
              <a:t>Eurito</a:t>
            </a:r>
            <a:r>
              <a:rPr lang="it-IT" sz="6400" dirty="0" smtClean="0"/>
              <a:t>, dove è riuscito a vendicarsi per le sofferenze subite (costretto infatti alla schiavitù poco tempo prima) uccidendone il responsabile, il re (</a:t>
            </a:r>
            <a:r>
              <a:rPr lang="it-IT" sz="6400" dirty="0" err="1" smtClean="0"/>
              <a:t>Eurito</a:t>
            </a:r>
            <a:r>
              <a:rPr lang="it-IT" sz="6400" dirty="0" smtClean="0"/>
              <a:t>); accompagnano </a:t>
            </a:r>
            <a:r>
              <a:rPr lang="it-IT" sz="6400" dirty="0" err="1" smtClean="0"/>
              <a:t>Lica</a:t>
            </a:r>
            <a:r>
              <a:rPr lang="it-IT" sz="6400" dirty="0" smtClean="0"/>
              <a:t> anche delle figlie di abitanti della città conquistata, ora loro schiave. </a:t>
            </a:r>
            <a:r>
              <a:rPr lang="it-IT" sz="6400" dirty="0" err="1" smtClean="0"/>
              <a:t>Deianira</a:t>
            </a:r>
            <a:r>
              <a:rPr lang="it-IT" sz="6400" dirty="0" smtClean="0"/>
              <a:t> è dispiaciuta per la situazione in cui si trovano queste ragazze in lacrime; rimane colpita soprattutto da una di queste, affascinante più delle altre. </a:t>
            </a:r>
          </a:p>
          <a:p>
            <a:r>
              <a:rPr lang="it-IT" sz="6400" b="1" dirty="0" smtClean="0"/>
              <a:t>I STASIMO</a:t>
            </a:r>
            <a:r>
              <a:rPr lang="it-IT" sz="6400" dirty="0" smtClean="0"/>
              <a:t>:</a:t>
            </a:r>
          </a:p>
          <a:p>
            <a:pPr>
              <a:buNone/>
            </a:pPr>
            <a:r>
              <a:rPr lang="it-IT" sz="6400" dirty="0" smtClean="0"/>
              <a:t>      Il coro canta quindi un inno di gioia alle divinità femminili, che finalmente hanno placato i dolorosi affanni dell'innamorata, portandole buone novelle. </a:t>
            </a:r>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39552" y="260648"/>
            <a:ext cx="3886200" cy="4572000"/>
          </a:xfrm>
        </p:spPr>
        <p:txBody>
          <a:bodyPr>
            <a:normAutofit fontScale="25000" lnSpcReduction="20000"/>
          </a:bodyPr>
          <a:lstStyle/>
          <a:p>
            <a:r>
              <a:rPr lang="it-IT" sz="6400" b="1" dirty="0" smtClean="0"/>
              <a:t>SECONDO EPISODIO</a:t>
            </a:r>
          </a:p>
          <a:p>
            <a:pPr>
              <a:buNone/>
            </a:pPr>
            <a:r>
              <a:rPr lang="it-IT" sz="6400" dirty="0" smtClean="0"/>
              <a:t>     Mentre escono insieme a </a:t>
            </a:r>
            <a:r>
              <a:rPr lang="it-IT" sz="6400" dirty="0" err="1" smtClean="0"/>
              <a:t>Lica</a:t>
            </a:r>
            <a:r>
              <a:rPr lang="it-IT" sz="6400" dirty="0" smtClean="0"/>
              <a:t>, il messaggero le comunica spiacevolmente che nulla di ciò che le è stato detto dall'araldo è vero. Poco prima infatti, nella piazza della città, </a:t>
            </a:r>
            <a:r>
              <a:rPr lang="it-IT" sz="6400" dirty="0" err="1" smtClean="0"/>
              <a:t>Trachis</a:t>
            </a:r>
            <a:r>
              <a:rPr lang="it-IT" sz="6400" dirty="0" smtClean="0"/>
              <a:t>, lui stesso diceva che proprio quella ragazza osservata da </a:t>
            </a:r>
            <a:r>
              <a:rPr lang="it-IT" sz="6400" dirty="0" err="1" smtClean="0"/>
              <a:t>Deianira</a:t>
            </a:r>
            <a:r>
              <a:rPr lang="it-IT" sz="6400" dirty="0" smtClean="0"/>
              <a:t> era stata la vera causa dell'assalto alla città d'</a:t>
            </a:r>
            <a:r>
              <a:rPr lang="it-IT" sz="6400" dirty="0" err="1" smtClean="0"/>
              <a:t>Eurito</a:t>
            </a:r>
            <a:r>
              <a:rPr lang="it-IT" sz="6400" dirty="0" smtClean="0"/>
              <a:t>: Eracle se n'era infatuato e l'aveva mandata nella sua casa per proteggerla. La donna disperata si rivolge  al coro femminile, il quale le consiglia di chiamare </a:t>
            </a:r>
            <a:r>
              <a:rPr lang="it-IT" sz="6400" dirty="0" err="1" smtClean="0"/>
              <a:t>Lica</a:t>
            </a:r>
            <a:r>
              <a:rPr lang="it-IT" sz="6400" dirty="0" smtClean="0"/>
              <a:t> e chiarire la situazione. L'araldo continua ad affermare ancora ciò che ha già raccontato, inveendo sul messaggero, ma poi confessa la verità lasciatosi impietosire dal discorso della triste </a:t>
            </a:r>
            <a:r>
              <a:rPr lang="it-IT" sz="6400" dirty="0" err="1" smtClean="0"/>
              <a:t>Deianira</a:t>
            </a:r>
            <a:r>
              <a:rPr lang="it-IT" sz="6400" dirty="0" smtClean="0"/>
              <a:t>, sostenuta dal coro. Il nome di questa ragazza, figlia proprio di </a:t>
            </a:r>
            <a:r>
              <a:rPr lang="it-IT" sz="6400" dirty="0" err="1" smtClean="0"/>
              <a:t>Eurito</a:t>
            </a:r>
            <a:r>
              <a:rPr lang="it-IT" sz="6400" dirty="0" smtClean="0"/>
              <a:t>, è Iole. </a:t>
            </a:r>
            <a:r>
              <a:rPr lang="it-IT" sz="6400" dirty="0" err="1" smtClean="0"/>
              <a:t>Lica</a:t>
            </a:r>
            <a:r>
              <a:rPr lang="it-IT" sz="6400" dirty="0" smtClean="0"/>
              <a:t> intreccia il racconto degli scontri di Eracle contro gli déi e gli abitanti della città sconfitta con quello che riguarda il suo innamoramento a prima vista per la ragazza. </a:t>
            </a:r>
            <a:r>
              <a:rPr lang="it-IT" sz="6400" dirty="0" err="1" smtClean="0"/>
              <a:t>Deianira</a:t>
            </a:r>
            <a:r>
              <a:rPr lang="it-IT" sz="6400" dirty="0" smtClean="0"/>
              <a:t>, da donna assennata, non si adira, ma ritenendo di perdere nel confronto con la bella e giovane Iole arrivata a casa sua decide di utilizzare un sortilegio in grado di non permettere ad Eracle di amare altre donne fuorché lei:</a:t>
            </a:r>
          </a:p>
          <a:p>
            <a:endParaRPr lang="it-IT" dirty="0"/>
          </a:p>
        </p:txBody>
      </p:sp>
      <p:sp>
        <p:nvSpPr>
          <p:cNvPr id="4" name="Segnaposto contenuto 3"/>
          <p:cNvSpPr>
            <a:spLocks noGrp="1"/>
          </p:cNvSpPr>
          <p:nvPr>
            <p:ph sz="quarter" idx="2"/>
          </p:nvPr>
        </p:nvSpPr>
        <p:spPr>
          <a:xfrm>
            <a:off x="4788024" y="260648"/>
            <a:ext cx="3886200" cy="4572000"/>
          </a:xfrm>
        </p:spPr>
        <p:txBody>
          <a:bodyPr>
            <a:normAutofit fontScale="25000" lnSpcReduction="20000"/>
          </a:bodyPr>
          <a:lstStyle/>
          <a:p>
            <a:pPr>
              <a:buNone/>
            </a:pPr>
            <a:r>
              <a:rPr lang="it-IT" sz="6600" dirty="0" smtClean="0"/>
              <a:t>     si tratta del sangue di Nesso, una bestia che l'eroe in passato aveva ucciso e che le assicurava, in punto di morte, straordinari effetti "amorosi" sull'animo del semidio al solo contatto. Con questo ricopre un chitone, sorta di veste cerimoniale che affida a </a:t>
            </a:r>
            <a:r>
              <a:rPr lang="it-IT" sz="6600" dirty="0" err="1" smtClean="0"/>
              <a:t>Lica</a:t>
            </a:r>
            <a:r>
              <a:rPr lang="it-IT" sz="6600" dirty="0" smtClean="0"/>
              <a:t>, orinandogli di non mostrarlo a nessuno e di portarlo all'uomo amato in occasione del sacrificio dei buoi agli dei, affinché lo indossasse</a:t>
            </a:r>
            <a:r>
              <a:rPr lang="it-IT" sz="6400" dirty="0" smtClean="0"/>
              <a:t>(</a:t>
            </a:r>
          </a:p>
          <a:p>
            <a:r>
              <a:rPr lang="it-IT" sz="6400" b="1" dirty="0" smtClean="0"/>
              <a:t>SECONDO STASIMO:  </a:t>
            </a:r>
          </a:p>
          <a:p>
            <a:pPr>
              <a:buNone/>
            </a:pPr>
            <a:r>
              <a:rPr lang="it-IT" sz="6400" dirty="0" smtClean="0"/>
              <a:t>      il coro festeggia allegramente la notizia dell'arrivo di Eracle che ormai da molto tempo mancava da casa e gli imminenti esiti positivi dell'incantesimo.</a:t>
            </a:r>
          </a:p>
          <a:p>
            <a:r>
              <a:rPr lang="it-IT" sz="3200" dirty="0" smtClean="0"/>
              <a:t>.</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95536" y="260648"/>
            <a:ext cx="3886200" cy="4572000"/>
          </a:xfrm>
        </p:spPr>
        <p:txBody>
          <a:bodyPr>
            <a:normAutofit fontScale="25000" lnSpcReduction="20000"/>
          </a:bodyPr>
          <a:lstStyle/>
          <a:p>
            <a:r>
              <a:rPr lang="it-IT" sz="6400" b="1" dirty="0" smtClean="0"/>
              <a:t>TERZO EPISODIO:</a:t>
            </a:r>
          </a:p>
          <a:p>
            <a:pPr>
              <a:buNone/>
            </a:pPr>
            <a:r>
              <a:rPr lang="it-IT" sz="6400" b="1" dirty="0" smtClean="0"/>
              <a:t>      </a:t>
            </a:r>
            <a:r>
              <a:rPr lang="it-IT" sz="6400" dirty="0" smtClean="0"/>
              <a:t>A </a:t>
            </a:r>
            <a:r>
              <a:rPr lang="it-IT" sz="6400" dirty="0" err="1" smtClean="0"/>
              <a:t>Deianira</a:t>
            </a:r>
            <a:r>
              <a:rPr lang="it-IT" sz="6400" dirty="0" smtClean="0"/>
              <a:t> sorge qualche preoccupazione: il sangue della bestia avanzato infatti era misteriosamente scomparso discioltosi sotto i raggi del sole. Nesso l'aveva avvertita di tenere il "fluido magico" lontano dal calore, ma lei non credeva che la sola esposizione alla luce avrebbe causato tali effetti distruttivi! </a:t>
            </a:r>
            <a:r>
              <a:rPr lang="it-IT" sz="6400" dirty="0" err="1" smtClean="0"/>
              <a:t>Deianira</a:t>
            </a:r>
            <a:r>
              <a:rPr lang="it-IT" sz="6400" dirty="0" smtClean="0"/>
              <a:t> comincia allora a pentirsi della sua azione, pensando anche al fatto che il mostro, ucciso per colpa sua, non aveva nessun motivo di offrirle dei doni. Il sospetto che quel sangue sia più un veleno che un filtro d'amore accresce sempre più e la paura che quel chitone in realtà ucciderà Eracle lacera gradualmente la sua coscienza. Più tardi, </a:t>
            </a:r>
            <a:r>
              <a:rPr lang="it-IT" sz="6400" dirty="0" err="1" smtClean="0"/>
              <a:t>Illo</a:t>
            </a:r>
            <a:r>
              <a:rPr lang="it-IT" sz="6400" dirty="0" smtClean="0"/>
              <a:t> infuriato giunge presso la madre per avvisarla di ciò che ha fatto: il peplo esiziale che ha fatto consegnare al suo amato lo stava quasi per uccidere! La donna, in preda al rimorso, fugge via muta, senza rivelare subito al figlio quali fossero le sue vere intenzioni.</a:t>
            </a:r>
          </a:p>
          <a:p>
            <a:r>
              <a:rPr lang="it-IT" sz="6400" b="1" dirty="0" smtClean="0"/>
              <a:t>TERZO STASIMO:</a:t>
            </a:r>
          </a:p>
          <a:p>
            <a:pPr>
              <a:buNone/>
            </a:pPr>
            <a:r>
              <a:rPr lang="it-IT" sz="6400" dirty="0" smtClean="0"/>
              <a:t>     il Coro si lamenta della veridicità degli oracoli e cerca di dimostrare l'innocenza di </a:t>
            </a:r>
            <a:r>
              <a:rPr lang="it-IT" sz="6400" dirty="0" err="1" smtClean="0"/>
              <a:t>Deianira</a:t>
            </a:r>
            <a:r>
              <a:rPr lang="it-IT" sz="6400" dirty="0" smtClean="0"/>
              <a:t> che ha compiuto quel gesto essendo inconsapevole delle conseguenze. </a:t>
            </a:r>
          </a:p>
          <a:p>
            <a:endParaRPr lang="it-IT" dirty="0"/>
          </a:p>
        </p:txBody>
      </p:sp>
      <p:sp>
        <p:nvSpPr>
          <p:cNvPr id="4" name="Segnaposto contenuto 3"/>
          <p:cNvSpPr>
            <a:spLocks noGrp="1"/>
          </p:cNvSpPr>
          <p:nvPr>
            <p:ph sz="quarter" idx="2"/>
          </p:nvPr>
        </p:nvSpPr>
        <p:spPr>
          <a:xfrm>
            <a:off x="4860032" y="188640"/>
            <a:ext cx="3886200" cy="4572000"/>
          </a:xfrm>
        </p:spPr>
        <p:txBody>
          <a:bodyPr>
            <a:normAutofit fontScale="25000" lnSpcReduction="20000"/>
          </a:bodyPr>
          <a:lstStyle/>
          <a:p>
            <a:r>
              <a:rPr lang="it-IT" sz="6400" b="1" dirty="0" smtClean="0"/>
              <a:t>QUARTO EPISODIO:</a:t>
            </a:r>
          </a:p>
          <a:p>
            <a:pPr>
              <a:buNone/>
            </a:pPr>
            <a:r>
              <a:rPr lang="it-IT" sz="6400" dirty="0" smtClean="0"/>
              <a:t>      la  nutrice irrompe nella scena annunciando la morte di </a:t>
            </a:r>
            <a:r>
              <a:rPr lang="it-IT" sz="6400" dirty="0" err="1" smtClean="0"/>
              <a:t>Deianira</a:t>
            </a:r>
            <a:r>
              <a:rPr lang="it-IT" sz="6400" dirty="0" smtClean="0"/>
              <a:t>  , la quale aveva assistito alla situazione, e comunica tutto a </a:t>
            </a:r>
            <a:r>
              <a:rPr lang="it-IT" sz="6400" dirty="0" err="1" smtClean="0"/>
              <a:t>Illo</a:t>
            </a:r>
            <a:r>
              <a:rPr lang="it-IT" sz="6400" dirty="0" smtClean="0"/>
              <a:t>. Il figlio sopraggiunge nella camera della madre in tempo per scoprire i reali motivi del dono a Eracle e subito si rattrista. Intanto l'eroe fa ritorno a casa, imprecante contro </a:t>
            </a:r>
            <a:r>
              <a:rPr lang="it-IT" sz="6400" dirty="0" err="1" smtClean="0"/>
              <a:t>Deianira</a:t>
            </a:r>
            <a:r>
              <a:rPr lang="it-IT" sz="6400" dirty="0" smtClean="0"/>
              <a:t> e implorando gli dèi di mettere fine alle sue sofferenze. L'uomo è in pessime condizioni e sta per morire, ma giura di impegnare tutte le sue poche forze rimaste per uccidere la meschina omicida; cambia però idea dopo essere stato avvertito dal figlio dell'inganno del sangue di Nesso. L'infelice Eracle allora, in punto di morte, fa giurare su Zeus al figlio che lo porti sulla vetta dell'</a:t>
            </a:r>
            <a:r>
              <a:rPr lang="it-IT" sz="6400" dirty="0" err="1" smtClean="0"/>
              <a:t>Eta</a:t>
            </a:r>
            <a:r>
              <a:rPr lang="it-IT" sz="6400" dirty="0" smtClean="0"/>
              <a:t> sacra e lo bruci sopra a della legna, senza lamentarsi e senza versare lacrime, e che prenda in moglie l'affascinante Iole. </a:t>
            </a:r>
            <a:r>
              <a:rPr lang="it-IT" sz="6400" dirty="0" err="1" smtClean="0"/>
              <a:t>Illo</a:t>
            </a:r>
            <a:r>
              <a:rPr lang="it-IT" sz="6400" dirty="0" smtClean="0"/>
              <a:t>, costretto dal giuramento non può più tirarsi indietro e ubbidisce ai voleri del padre immediatamente: Eracle vuole placare infatti i suoi terribili dolori al più presto e l'unica via di salvezza ormai è la morte. </a:t>
            </a:r>
          </a:p>
          <a:p>
            <a:r>
              <a:rPr lang="it-IT" sz="800" dirty="0" smtClean="0"/>
              <a:t>(</a:t>
            </a:r>
            <a:r>
              <a:rPr lang="it-IT" sz="6400" b="1" dirty="0" smtClean="0"/>
              <a:t>ESODO:</a:t>
            </a:r>
          </a:p>
          <a:p>
            <a:pPr>
              <a:buNone/>
            </a:pPr>
            <a:r>
              <a:rPr lang="it-IT" sz="6400" dirty="0" smtClean="0"/>
              <a:t>      la vicenda si conclude con una frase ad effetto del coro: "... E nulla di questo avviene di cui non sia artefice Zeus". </a:t>
            </a:r>
          </a:p>
          <a:p>
            <a:endParaRPr lang="it-IT" sz="6400" dirty="0" smtClean="0"/>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olo 6"/>
          <p:cNvSpPr>
            <a:spLocks noGrp="1"/>
          </p:cNvSpPr>
          <p:nvPr>
            <p:ph type="title"/>
          </p:nvPr>
        </p:nvSpPr>
        <p:spPr>
          <a:xfrm>
            <a:off x="683568" y="764704"/>
            <a:ext cx="8153400" cy="864096"/>
          </a:xfrm>
        </p:spPr>
        <p:txBody>
          <a:bodyPr>
            <a:normAutofit fontScale="90000"/>
          </a:bodyPr>
          <a:lstStyle/>
          <a:p>
            <a:r>
              <a:rPr lang="it-IT" sz="3600" b="1" dirty="0" smtClean="0">
                <a:solidFill>
                  <a:schemeClr val="tx1"/>
                </a:solidFill>
              </a:rPr>
              <a:t>Il destino legato a  Eros, a Zeus e agli oracoli</a:t>
            </a:r>
            <a:r>
              <a:rPr lang="it-IT" sz="3600" b="1" dirty="0" smtClean="0"/>
              <a:t>:</a:t>
            </a:r>
            <a:r>
              <a:rPr lang="it-IT" dirty="0" smtClean="0"/>
              <a:t/>
            </a:r>
            <a:br>
              <a:rPr lang="it-IT" dirty="0" smtClean="0"/>
            </a:br>
            <a:endParaRPr lang="it-IT" dirty="0"/>
          </a:p>
        </p:txBody>
      </p:sp>
      <p:sp>
        <p:nvSpPr>
          <p:cNvPr id="8" name="Segnaposto contenuto 7"/>
          <p:cNvSpPr>
            <a:spLocks noGrp="1"/>
          </p:cNvSpPr>
          <p:nvPr>
            <p:ph sz="quarter" idx="1"/>
          </p:nvPr>
        </p:nvSpPr>
        <p:spPr>
          <a:xfrm>
            <a:off x="683568" y="1340768"/>
            <a:ext cx="8153400" cy="4495800"/>
          </a:xfrm>
        </p:spPr>
        <p:txBody>
          <a:bodyPr>
            <a:normAutofit fontScale="25000" lnSpcReduction="20000"/>
          </a:bodyPr>
          <a:lstStyle/>
          <a:p>
            <a:r>
              <a:rPr lang="it-IT" sz="6400" dirty="0" smtClean="0"/>
              <a:t>La consapevolezza  della passività ineluttabile di fronte alla legge di Eros diventa un vero e proprio </a:t>
            </a:r>
            <a:r>
              <a:rPr lang="zh-CN" altLang="it-IT" sz="6400" dirty="0" smtClean="0"/>
              <a:t>“</a:t>
            </a:r>
            <a:r>
              <a:rPr lang="it-IT" sz="6400" dirty="0" smtClean="0"/>
              <a:t>morbo</a:t>
            </a:r>
            <a:r>
              <a:rPr lang="zh-CN" altLang="it-IT" sz="6400" dirty="0" smtClean="0"/>
              <a:t>”</a:t>
            </a:r>
            <a:r>
              <a:rPr lang="it-IT" sz="6400" dirty="0" smtClean="0"/>
              <a:t> di cui, dei e uomini, sono preda. Un filo conduttore alla comprensione della tragedia sono le parole del Coro, nei due interventi, in cui si esalta la potenza di </a:t>
            </a:r>
            <a:r>
              <a:rPr lang="it-IT" sz="6400" dirty="0" err="1" smtClean="0"/>
              <a:t>Cipride</a:t>
            </a:r>
            <a:r>
              <a:rPr lang="it-IT" sz="6400" dirty="0" smtClean="0"/>
              <a:t>, dea </a:t>
            </a:r>
            <a:r>
              <a:rPr lang="it-IT" sz="6400" dirty="0" err="1" smtClean="0"/>
              <a:t>dell</a:t>
            </a:r>
            <a:r>
              <a:rPr lang="zh-CN" altLang="it-IT" sz="6400" dirty="0" smtClean="0"/>
              <a:t>’</a:t>
            </a:r>
            <a:r>
              <a:rPr lang="it-IT" sz="6400" dirty="0" smtClean="0"/>
              <a:t>amore, che si </a:t>
            </a:r>
            <a:r>
              <a:rPr lang="it-IT" altLang="zh-CN" sz="6400" dirty="0" smtClean="0"/>
              <a:t>è</a:t>
            </a:r>
            <a:r>
              <a:rPr lang="it-IT" sz="6400" dirty="0" smtClean="0"/>
              <a:t> rivelata autrice di questi eventi: ancora una volta nella vita, Amore e Morte legati insieme (</a:t>
            </a:r>
            <a:r>
              <a:rPr lang="it-IT" sz="6400" dirty="0" err="1" smtClean="0"/>
              <a:t>Eracle-Iole-Deianira</a:t>
            </a:r>
            <a:r>
              <a:rPr lang="it-IT" sz="6400" dirty="0" smtClean="0"/>
              <a:t>).  La veridicit</a:t>
            </a:r>
            <a:r>
              <a:rPr lang="it-IT" altLang="zh-CN" sz="6400" dirty="0" smtClean="0"/>
              <a:t>à</a:t>
            </a:r>
            <a:r>
              <a:rPr lang="it-IT" sz="6400" dirty="0" smtClean="0"/>
              <a:t> degli oracoli si svela, e l'uomo ,quando lo capisce, vede ormai il punto estremo della  propria sventura. Le esplosioni di gioia hanno breve durata. Zeus </a:t>
            </a:r>
            <a:r>
              <a:rPr lang="it-IT" altLang="zh-CN" sz="6400" dirty="0" smtClean="0"/>
              <a:t>è</a:t>
            </a:r>
            <a:r>
              <a:rPr lang="it-IT" sz="6400" dirty="0" smtClean="0"/>
              <a:t> l'autore della vicenda: la domanda che sembrava retorica sul finire della </a:t>
            </a:r>
            <a:r>
              <a:rPr lang="it-IT" sz="6400" dirty="0" err="1" smtClean="0"/>
              <a:t>parodo</a:t>
            </a:r>
            <a:r>
              <a:rPr lang="it-IT" sz="6400" dirty="0" smtClean="0"/>
              <a:t>, ha trovato risposta: gli dei sono padri bugiardi e incuranti : negli eventi nulla vi </a:t>
            </a:r>
            <a:r>
              <a:rPr lang="it-IT" altLang="zh-CN" sz="6400" dirty="0" smtClean="0"/>
              <a:t>è</a:t>
            </a:r>
            <a:r>
              <a:rPr lang="it-IT" sz="6400" dirty="0" smtClean="0"/>
              <a:t> che non risalga a Zeus. Perciò gli essere umani sono soli davanti al loro destino incomprensibile, gli dei mandano messaggi ma lasciano soli gli uomini davanti al loro destino di morte e rovina.  Ha notevole importanza il volere del Fato che ha segnato il destino dei vari personaggi, per esempio la morte atroce di Eracle. Il messaggio finale sembra sconsolato, ma la frase finale, </a:t>
            </a:r>
            <a:r>
              <a:rPr lang="zh-CN" altLang="it-IT" sz="6400" dirty="0" smtClean="0"/>
              <a:t>“</a:t>
            </a:r>
            <a:r>
              <a:rPr lang="it-IT" sz="6400" i="1" dirty="0" smtClean="0"/>
              <a:t>Niente di questo che Zeus non (abbia voluto)</a:t>
            </a:r>
            <a:r>
              <a:rPr lang="zh-CN" altLang="it-IT" sz="6400" dirty="0" smtClean="0"/>
              <a:t>”</a:t>
            </a:r>
            <a:r>
              <a:rPr lang="it-IT" sz="6400" dirty="0" smtClean="0"/>
              <a:t> rimette tutto in discussione e il messaggio di Sofocle diventa un invito </a:t>
            </a:r>
            <a:r>
              <a:rPr lang="it-IT" sz="6400" dirty="0" err="1" smtClean="0"/>
              <a:t>all</a:t>
            </a:r>
            <a:r>
              <a:rPr lang="zh-CN" altLang="it-IT" sz="6400" dirty="0" smtClean="0"/>
              <a:t>’</a:t>
            </a:r>
            <a:r>
              <a:rPr lang="it-IT" sz="6400" dirty="0" smtClean="0"/>
              <a:t>uomo a rimettersi alla volont</a:t>
            </a:r>
            <a:r>
              <a:rPr lang="it-IT" altLang="zh-CN" sz="6400" dirty="0" smtClean="0"/>
              <a:t>à</a:t>
            </a:r>
            <a:r>
              <a:rPr lang="it-IT" sz="6400" dirty="0" smtClean="0"/>
              <a:t> divina, nonostante tutto. Alla fine </a:t>
            </a:r>
            <a:r>
              <a:rPr lang="it-IT" sz="6400" dirty="0" err="1" smtClean="0"/>
              <a:t>dell</a:t>
            </a:r>
            <a:r>
              <a:rPr lang="zh-CN" altLang="it-IT" sz="6400" dirty="0" smtClean="0"/>
              <a:t>’</a:t>
            </a:r>
            <a:r>
              <a:rPr lang="it-IT" sz="6400" i="1" dirty="0" smtClean="0"/>
              <a:t>Aiace </a:t>
            </a:r>
            <a:r>
              <a:rPr lang="it-IT" sz="6400" dirty="0" smtClean="0"/>
              <a:t>il Coro aveva detto: </a:t>
            </a:r>
            <a:r>
              <a:rPr lang="zh-CN" altLang="it-IT" sz="6400" dirty="0" smtClean="0"/>
              <a:t>“</a:t>
            </a:r>
            <a:r>
              <a:rPr lang="it-IT" sz="6400" dirty="0" smtClean="0"/>
              <a:t>solo ai mortali che vedono </a:t>
            </a:r>
            <a:r>
              <a:rPr lang="it-IT" altLang="zh-CN" sz="6400" dirty="0" smtClean="0"/>
              <a:t>è</a:t>
            </a:r>
            <a:r>
              <a:rPr lang="it-IT" sz="6400" dirty="0" smtClean="0"/>
              <a:t> possibile sapere molte cose; ma prima di vedere nessuno pu</a:t>
            </a:r>
            <a:r>
              <a:rPr lang="it-IT" altLang="zh-CN" sz="6400" dirty="0" smtClean="0"/>
              <a:t>ò</a:t>
            </a:r>
            <a:r>
              <a:rPr lang="it-IT" sz="6400" dirty="0" smtClean="0"/>
              <a:t> essere profeta di ci</a:t>
            </a:r>
            <a:r>
              <a:rPr lang="it-IT" altLang="zh-CN" sz="6400" dirty="0" smtClean="0"/>
              <a:t>ò</a:t>
            </a:r>
            <a:r>
              <a:rPr lang="it-IT" sz="6400" dirty="0" smtClean="0"/>
              <a:t> che farà in futuro</a:t>
            </a:r>
            <a:r>
              <a:rPr lang="zh-CN" altLang="it-IT" sz="6400" dirty="0" smtClean="0"/>
              <a:t>”</a:t>
            </a:r>
            <a:r>
              <a:rPr lang="it-IT" sz="6400" dirty="0" smtClean="0"/>
              <a:t>; </a:t>
            </a:r>
            <a:r>
              <a:rPr lang="it-IT" sz="6400" dirty="0" err="1" smtClean="0"/>
              <a:t>nell</a:t>
            </a:r>
            <a:r>
              <a:rPr lang="zh-CN" altLang="it-IT" sz="6400" dirty="0" smtClean="0"/>
              <a:t>’</a:t>
            </a:r>
            <a:r>
              <a:rPr lang="it-IT" sz="6400" i="1" dirty="0" smtClean="0"/>
              <a:t>Antigone, </a:t>
            </a:r>
            <a:r>
              <a:rPr lang="it-IT" sz="6400" dirty="0" smtClean="0"/>
              <a:t>Sofocle, attraverso le parole finali del Coro, aveva esortato a non essere empi con gli dèi, né superbi o tracotanti, anche se questa è una lezione che si impara da vecchi. L’uomo è impotente di fronte all’onnipotenza degli dèi, quindi, bisogna accettare tutto ciò che viene da loro, anche quando è incomprensibile. Era stato proprio Zeus a </a:t>
            </a:r>
            <a:r>
              <a:rPr lang="it-IT" sz="6400" dirty="0" err="1" smtClean="0"/>
              <a:t>predirre</a:t>
            </a:r>
            <a:r>
              <a:rPr lang="it-IT" sz="6400" dirty="0" smtClean="0"/>
              <a:t> ad Eracle che non sarebbe mai morto per mano di un vivo, ma di un morto. Gli oracoli non mentono mai, ma sono spesso fraintesi dagli uomini che li interpretano nei limiti delle loro possibilità e della loro intelligenza. Un oracolo così irrazionale come quello appena riferito in che modo poteva essere interpretato se non nel senso che Eracle non sarebbe morto, anzi sarebbe diventato immortale, perché nessun morto può uccidere un vivo? Certo, alla fine, Zeus lo farà accogliere in cielo, lo farà diventare un dio, ma tutto ciò dopo la morte! "</a:t>
            </a:r>
            <a:r>
              <a:rPr lang="it-IT" sz="6400" b="1" i="1" dirty="0" smtClean="0"/>
              <a:t>L'uomo non è arbitro delle proprie azioni, ma  è vittima di un gioco crudele e non </a:t>
            </a:r>
            <a:r>
              <a:rPr lang="it-IT" sz="6400" b="1" i="1" dirty="0" err="1" smtClean="0"/>
              <a:t>razzionalizabile</a:t>
            </a:r>
            <a:r>
              <a:rPr lang="it-IT" sz="6400" dirty="0" smtClean="0"/>
              <a:t>"</a:t>
            </a:r>
          </a:p>
          <a:p>
            <a:endParaRPr lang="it-IT" dirty="0"/>
          </a:p>
        </p:txBody>
      </p:sp>
      <p:pic>
        <p:nvPicPr>
          <p:cNvPr id="9" name="Picture 2" descr="http://www.marmobon.it/images/files/Lis_15.jpg"/>
          <p:cNvPicPr>
            <a:picLocks noChangeAspect="1" noChangeArrowheads="1"/>
          </p:cNvPicPr>
          <p:nvPr/>
        </p:nvPicPr>
        <p:blipFill>
          <a:blip r:embed="rId2" cstate="print"/>
          <a:srcRect/>
          <a:stretch>
            <a:fillRect/>
          </a:stretch>
        </p:blipFill>
        <p:spPr bwMode="auto">
          <a:xfrm>
            <a:off x="0" y="0"/>
            <a:ext cx="9144000" cy="73732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1268760"/>
            <a:ext cx="8153400" cy="4539208"/>
          </a:xfrm>
        </p:spPr>
        <p:txBody>
          <a:bodyPr>
            <a:normAutofit fontScale="25000" lnSpcReduction="20000"/>
          </a:bodyPr>
          <a:lstStyle/>
          <a:p>
            <a:r>
              <a:rPr lang="it-IT" sz="6400" b="1" i="1" dirty="0" smtClean="0"/>
              <a:t>Struttura a </a:t>
            </a:r>
            <a:r>
              <a:rPr lang="zh-CN" altLang="it-IT" sz="6400" b="1" i="1" dirty="0" smtClean="0"/>
              <a:t>“</a:t>
            </a:r>
            <a:r>
              <a:rPr lang="it-IT" sz="6400" b="1" i="1" dirty="0" smtClean="0"/>
              <a:t>dittico</a:t>
            </a:r>
            <a:r>
              <a:rPr lang="zh-CN" altLang="it-IT" sz="6400" b="1" i="1" dirty="0" smtClean="0"/>
              <a:t>”</a:t>
            </a:r>
            <a:endParaRPr lang="it-IT" sz="6400" dirty="0" smtClean="0"/>
          </a:p>
          <a:p>
            <a:pPr>
              <a:buNone/>
            </a:pPr>
            <a:r>
              <a:rPr lang="it-IT" sz="6400" dirty="0" smtClean="0"/>
              <a:t>     La struttura a </a:t>
            </a:r>
            <a:r>
              <a:rPr lang="zh-CN" altLang="it-IT" sz="6400" dirty="0" smtClean="0"/>
              <a:t>“</a:t>
            </a:r>
            <a:r>
              <a:rPr lang="it-IT" sz="6400" dirty="0" smtClean="0"/>
              <a:t>dittico</a:t>
            </a:r>
            <a:r>
              <a:rPr lang="zh-CN" altLang="it-IT" sz="6400" dirty="0" smtClean="0"/>
              <a:t>”</a:t>
            </a:r>
            <a:r>
              <a:rPr lang="it-IT" sz="6400" dirty="0" smtClean="0"/>
              <a:t> </a:t>
            </a:r>
            <a:r>
              <a:rPr lang="it-IT" sz="6400" dirty="0" err="1" smtClean="0"/>
              <a:t>dell</a:t>
            </a:r>
            <a:r>
              <a:rPr lang="zh-CN" altLang="it-IT" sz="6400" dirty="0" smtClean="0"/>
              <a:t>’</a:t>
            </a:r>
            <a:r>
              <a:rPr lang="it-IT" sz="6400" dirty="0" smtClean="0"/>
              <a:t>opera, consiste </a:t>
            </a:r>
            <a:r>
              <a:rPr lang="it-IT" sz="6400" dirty="0" err="1" smtClean="0"/>
              <a:t>nell</a:t>
            </a:r>
            <a:r>
              <a:rPr lang="zh-CN" altLang="it-IT" sz="6400" dirty="0" smtClean="0"/>
              <a:t>’</a:t>
            </a:r>
            <a:r>
              <a:rPr lang="it-IT" sz="6400" dirty="0" smtClean="0"/>
              <a:t>apparizione assai tarda </a:t>
            </a:r>
            <a:r>
              <a:rPr lang="it-IT" sz="6400" dirty="0" err="1" smtClean="0"/>
              <a:t>dell</a:t>
            </a:r>
            <a:r>
              <a:rPr lang="zh-CN" altLang="it-IT" sz="6400" dirty="0" smtClean="0"/>
              <a:t>’</a:t>
            </a:r>
            <a:r>
              <a:rPr lang="it-IT" sz="6400" dirty="0" smtClean="0"/>
              <a:t>eroe principale, Eracle, ci</a:t>
            </a:r>
            <a:r>
              <a:rPr lang="it-IT" altLang="zh-CN" sz="6400" dirty="0" smtClean="0"/>
              <a:t>ò</a:t>
            </a:r>
            <a:r>
              <a:rPr lang="it-IT" sz="6400" dirty="0" smtClean="0"/>
              <a:t> fa di </a:t>
            </a:r>
            <a:r>
              <a:rPr lang="it-IT" sz="6400" dirty="0" err="1" smtClean="0"/>
              <a:t>Deianira</a:t>
            </a:r>
            <a:r>
              <a:rPr lang="it-IT" sz="6400" dirty="0" smtClean="0"/>
              <a:t> il personaggio pi</a:t>
            </a:r>
            <a:r>
              <a:rPr lang="it-IT" altLang="zh-CN" sz="6400" dirty="0" smtClean="0"/>
              <a:t>ù</a:t>
            </a:r>
            <a:r>
              <a:rPr lang="it-IT" sz="6400" dirty="0" smtClean="0"/>
              <a:t> importante di tutta la prima parte della tragedia. Il termine deriva dal  greco  </a:t>
            </a:r>
            <a:r>
              <a:rPr lang="it-IT" altLang="zh-CN" sz="6400" i="1" dirty="0" err="1" smtClean="0"/>
              <a:t>διχοτομία</a:t>
            </a:r>
            <a:r>
              <a:rPr lang="it-IT" sz="6400" dirty="0" smtClean="0"/>
              <a:t>  (</a:t>
            </a:r>
            <a:r>
              <a:rPr lang="it-IT" sz="6400" i="1" dirty="0" err="1" smtClean="0"/>
              <a:t>dichotomìa</a:t>
            </a:r>
            <a:r>
              <a:rPr lang="it-IT" sz="6400" i="1" dirty="0" smtClean="0"/>
              <a:t>)</a:t>
            </a:r>
            <a:r>
              <a:rPr lang="it-IT" sz="6400" dirty="0" smtClean="0"/>
              <a:t>  : da  </a:t>
            </a:r>
            <a:r>
              <a:rPr lang="it-IT" altLang="zh-CN" sz="6400" i="1" dirty="0" smtClean="0"/>
              <a:t>δίχα</a:t>
            </a:r>
            <a:r>
              <a:rPr lang="it-IT" sz="6400" dirty="0" smtClean="0"/>
              <a:t>  (</a:t>
            </a:r>
            <a:r>
              <a:rPr lang="it-IT" sz="6400" i="1" dirty="0" err="1" smtClean="0"/>
              <a:t>dìcha</a:t>
            </a:r>
            <a:r>
              <a:rPr lang="it-IT" sz="6400" dirty="0" smtClean="0"/>
              <a:t>, in due parti) e  </a:t>
            </a:r>
            <a:r>
              <a:rPr lang="it-IT" altLang="zh-CN" sz="6400" i="1" dirty="0" err="1" smtClean="0"/>
              <a:t>τέμνω</a:t>
            </a:r>
            <a:r>
              <a:rPr lang="it-IT" sz="6400" dirty="0" smtClean="0"/>
              <a:t> (</a:t>
            </a:r>
            <a:r>
              <a:rPr lang="it-IT" sz="6400" i="1" dirty="0" err="1" smtClean="0"/>
              <a:t>témno</a:t>
            </a:r>
            <a:r>
              <a:rPr lang="it-IT" sz="6400" dirty="0" smtClean="0"/>
              <a:t>, divido) ed è un elemento che ha da sempre caratterizzato tale opera teatrale: il mai incontrarsi di </a:t>
            </a:r>
            <a:r>
              <a:rPr lang="it-IT" sz="6400" dirty="0" err="1" smtClean="0"/>
              <a:t>Deianira</a:t>
            </a:r>
            <a:r>
              <a:rPr lang="it-IT" sz="6400" dirty="0" smtClean="0"/>
              <a:t>, moglie di Eracle, col marito, nel corso della tragedia; quando Eracle soffre, </a:t>
            </a:r>
            <a:r>
              <a:rPr lang="it-IT" sz="6400" dirty="0" err="1" smtClean="0"/>
              <a:t>Deianira</a:t>
            </a:r>
            <a:r>
              <a:rPr lang="it-IT" sz="6400" dirty="0" smtClean="0"/>
              <a:t> è già morta, senza averlo rivisto. Quindi si può notare come una prima parte  sia dedicata alla dolce </a:t>
            </a:r>
            <a:r>
              <a:rPr lang="it-IT" sz="6400" dirty="0" err="1" smtClean="0"/>
              <a:t>Deianira</a:t>
            </a:r>
            <a:r>
              <a:rPr lang="it-IT" sz="6400" dirty="0" smtClean="0"/>
              <a:t> con il lato femminile, che rappresenta la  sofferenza, l'abnegazione, la dolcezza di una madre, l'amore fedele ed eterno, la seconda parte invece all'insensibile Eracle guerriero, irridente, vendicativo.</a:t>
            </a:r>
          </a:p>
          <a:p>
            <a:r>
              <a:rPr lang="it-IT" sz="6400" b="1" i="1" dirty="0" smtClean="0"/>
              <a:t>Il ruolo del silenzio e della solitudine:</a:t>
            </a:r>
            <a:endParaRPr lang="it-IT" sz="6400" dirty="0" smtClean="0"/>
          </a:p>
          <a:p>
            <a:pPr>
              <a:buNone/>
            </a:pPr>
            <a:r>
              <a:rPr lang="it-IT" sz="6400" dirty="0" smtClean="0"/>
              <a:t>     Il silenzio nella tragedia assume la funzione di coinvolgimento dello spettatore, come oscura profondità della psiche, come orrore indescrivibile, né le parole né i suoni sarebbero sufficienti, sembra diventare il nostro rifugio più profondo. Anche nel momento in cui sulla scena sono presenti </a:t>
            </a:r>
            <a:r>
              <a:rPr lang="it-IT" sz="6400" dirty="0" err="1" smtClean="0"/>
              <a:t>Deianira</a:t>
            </a:r>
            <a:r>
              <a:rPr lang="it-IT" sz="6400" dirty="0" smtClean="0"/>
              <a:t>, </a:t>
            </a:r>
            <a:r>
              <a:rPr lang="it-IT" sz="6400" dirty="0" err="1" smtClean="0"/>
              <a:t>Lica</a:t>
            </a:r>
            <a:r>
              <a:rPr lang="it-IT" sz="6400" dirty="0" smtClean="0"/>
              <a:t>, il Messaggero e Iole, quest'ultima rimane in silenzio che viene sottolineata o e spiegato, interpretato come segno di profondo dolore. La solitudine fa sesso da sfondo alla sofferenza umana. A rendere la vicenda più colma di pathos vi è la solitudine che fa da sfondo spesso alla sofferenza umana. Priva di qualunque presenza amica intorno a sé, </a:t>
            </a:r>
            <a:r>
              <a:rPr lang="it-IT" sz="6400" dirty="0" err="1" smtClean="0"/>
              <a:t>Deianira</a:t>
            </a:r>
            <a:r>
              <a:rPr lang="it-IT" sz="6400" dirty="0" smtClean="0"/>
              <a:t> cerca, come spesso accade anche oggi, conforto negli oggetti che le sono familiari, rivolgendosi ad essi e al letto nuziale, come se soltanto in essi potesse trovare quell’ affetto che nessuno è riuscito a darle, per indifferenza, o per troppo affrettato giudizio negativo. É significativo il fatto che la morte di </a:t>
            </a:r>
            <a:r>
              <a:rPr lang="it-IT" sz="6400" dirty="0" err="1" smtClean="0"/>
              <a:t>Deianira</a:t>
            </a:r>
            <a:r>
              <a:rPr lang="it-IT" sz="6400" dirty="0" smtClean="0"/>
              <a:t>, come in genere quelle delle eroine sofoclee, avvenga nel silenzio, nella parte più interna della dimora, nel talamo, che era anche il simbolo della vita della donna che si realizza soltanto nelle istituzioni che la legano ad un uomo: il matrimonio e la maternità</a:t>
            </a:r>
            <a:r>
              <a:rPr lang="it-IT" sz="4900" dirty="0" smtClean="0"/>
              <a:t>.</a:t>
            </a:r>
          </a:p>
          <a:p>
            <a:endParaRPr lang="it-IT" sz="1800" dirty="0" smtClean="0"/>
          </a:p>
          <a:p>
            <a:pPr>
              <a:buNone/>
            </a:pPr>
            <a:endParaRPr lang="it-IT" sz="6400" dirty="0" smtClean="0"/>
          </a:p>
          <a:p>
            <a:endParaRPr lang="it-IT" dirty="0"/>
          </a:p>
        </p:txBody>
      </p:sp>
      <p:pic>
        <p:nvPicPr>
          <p:cNvPr id="4" name="Picture 2" descr="http://www.marmobon.it/images/files/Lis_15.jpg"/>
          <p:cNvPicPr>
            <a:picLocks noChangeAspect="1" noChangeArrowheads="1"/>
          </p:cNvPicPr>
          <p:nvPr/>
        </p:nvPicPr>
        <p:blipFill>
          <a:blip r:embed="rId2" cstate="print"/>
          <a:srcRect/>
          <a:stretch>
            <a:fillRect/>
          </a:stretch>
        </p:blipFill>
        <p:spPr bwMode="auto">
          <a:xfrm>
            <a:off x="0" y="0"/>
            <a:ext cx="9144000" cy="98072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620688"/>
            <a:ext cx="8153400" cy="990600"/>
          </a:xfrm>
        </p:spPr>
        <p:txBody>
          <a:bodyPr/>
          <a:lstStyle/>
          <a:p>
            <a:pPr algn="ctr"/>
            <a:r>
              <a:rPr lang="it-IT" i="1" dirty="0" smtClean="0">
                <a:solidFill>
                  <a:schemeClr val="tx1"/>
                </a:solidFill>
              </a:rPr>
              <a:t>Sofocle ( </a:t>
            </a:r>
            <a:r>
              <a:rPr lang="el-GR" i="1" dirty="0" smtClean="0">
                <a:solidFill>
                  <a:schemeClr val="tx1"/>
                </a:solidFill>
              </a:rPr>
              <a:t>Σοϕοκλῆς</a:t>
            </a:r>
            <a:r>
              <a:rPr lang="it-IT" i="1" dirty="0" smtClean="0">
                <a:solidFill>
                  <a:schemeClr val="tx1"/>
                </a:solidFill>
              </a:rPr>
              <a:t> )</a:t>
            </a:r>
            <a:endParaRPr lang="it-IT" i="1" dirty="0">
              <a:solidFill>
                <a:schemeClr val="tx1"/>
              </a:solidFill>
            </a:endParaRPr>
          </a:p>
        </p:txBody>
      </p:sp>
      <p:sp>
        <p:nvSpPr>
          <p:cNvPr id="3" name="Segnaposto contenuto 2"/>
          <p:cNvSpPr>
            <a:spLocks noGrp="1"/>
          </p:cNvSpPr>
          <p:nvPr>
            <p:ph sz="quarter" idx="1"/>
          </p:nvPr>
        </p:nvSpPr>
        <p:spPr>
          <a:xfrm>
            <a:off x="-324544" y="2004864"/>
            <a:ext cx="7812360" cy="4853136"/>
          </a:xfrm>
        </p:spPr>
        <p:txBody>
          <a:bodyPr>
            <a:normAutofit fontScale="25000" lnSpcReduction="20000"/>
          </a:bodyPr>
          <a:lstStyle/>
          <a:p>
            <a:pPr>
              <a:buNone/>
            </a:pPr>
            <a:r>
              <a:rPr lang="it-IT" sz="8000" dirty="0" smtClean="0"/>
              <a:t>     Poeta tragico greco (Colono, 496 a.C.  - Atene, 406 </a:t>
            </a:r>
            <a:r>
              <a:rPr lang="it-IT" sz="8000" dirty="0" err="1" smtClean="0"/>
              <a:t>d.C</a:t>
            </a:r>
            <a:r>
              <a:rPr lang="it-IT" sz="8000" dirty="0" smtClean="0"/>
              <a:t>).</a:t>
            </a:r>
            <a:br>
              <a:rPr lang="it-IT" sz="8000" dirty="0" smtClean="0"/>
            </a:br>
            <a:endParaRPr lang="it-IT" sz="8000" dirty="0" smtClean="0"/>
          </a:p>
          <a:p>
            <a:pPr>
              <a:buNone/>
            </a:pPr>
            <a:r>
              <a:rPr lang="it-IT" sz="8000" dirty="0" smtClean="0"/>
              <a:t>      La vita di Sofocle accompagna la grandezza e il declino dell'Atene del </a:t>
            </a:r>
            <a:r>
              <a:rPr lang="it-IT" sz="8000" dirty="0" err="1" smtClean="0"/>
              <a:t>V°</a:t>
            </a:r>
            <a:r>
              <a:rPr lang="it-IT" sz="8000" dirty="0" smtClean="0"/>
              <a:t> secolo: conobbe egli  la potenza ateniese al suo massimo splendore e la democrazia istituita da Pericle. Suo padre, </a:t>
            </a:r>
            <a:r>
              <a:rPr lang="it-IT" sz="8000" dirty="0" err="1" smtClean="0"/>
              <a:t>Sophillos</a:t>
            </a:r>
            <a:r>
              <a:rPr lang="it-IT" sz="8000" dirty="0" smtClean="0"/>
              <a:t>, era un ricco armaiolo, proprietario di terre. Esitando tra la musica e la ginnastica, il figlio si distinse a 15 anni, dopo la battaglia di </a:t>
            </a:r>
            <a:r>
              <a:rPr lang="it-IT" sz="8000" dirty="0" err="1" smtClean="0"/>
              <a:t>Salamina</a:t>
            </a:r>
            <a:r>
              <a:rPr lang="it-IT" sz="8000" dirty="0" smtClean="0"/>
              <a:t> conducendo il coro dei giovinetti che celebravano la vittoria di Atene. Felice nella  vita privata, dalla moglie </a:t>
            </a:r>
            <a:r>
              <a:rPr lang="it-IT" sz="8000" dirty="0" err="1" smtClean="0"/>
              <a:t>Nicostrate</a:t>
            </a:r>
            <a:r>
              <a:rPr lang="it-IT" sz="8000" dirty="0" smtClean="0"/>
              <a:t> ebbe un figlio, </a:t>
            </a:r>
            <a:r>
              <a:rPr lang="it-IT" sz="8000" dirty="0" err="1" smtClean="0"/>
              <a:t>Iofonte</a:t>
            </a:r>
            <a:r>
              <a:rPr lang="it-IT" sz="8000" dirty="0" smtClean="0"/>
              <a:t>, poeta tragico anch'egli, e dalla  concubina un altro figlio: </a:t>
            </a:r>
            <a:r>
              <a:rPr lang="it-IT" sz="8000" dirty="0" err="1" smtClean="0"/>
              <a:t>Aristone</a:t>
            </a:r>
            <a:r>
              <a:rPr lang="it-IT" sz="8000" dirty="0" smtClean="0"/>
              <a:t>, il cui  figlio, "Sofocle il giovane", scrisse tragedie.</a:t>
            </a:r>
            <a:br>
              <a:rPr lang="it-IT" sz="8000" dirty="0" smtClean="0"/>
            </a:br>
            <a:r>
              <a:rPr lang="it-IT" sz="8000" dirty="0" smtClean="0"/>
              <a:t>Sofocle svolse un ruolo importante nella vita pubblica della città: uno </a:t>
            </a:r>
            <a:r>
              <a:rPr lang="it-IT" sz="6400" dirty="0" smtClean="0"/>
              <a:t>degli </a:t>
            </a:r>
            <a:r>
              <a:rPr lang="it-IT" sz="6400" i="1" dirty="0" err="1" smtClean="0"/>
              <a:t>ellenòtami</a:t>
            </a:r>
            <a:r>
              <a:rPr lang="it-IT" sz="6400" dirty="0" smtClean="0"/>
              <a:t> (</a:t>
            </a:r>
            <a:r>
              <a:rPr lang="el-GR" sz="6400" dirty="0" smtClean="0"/>
              <a:t>Ἑλληνοταμίαι</a:t>
            </a:r>
            <a:r>
              <a:rPr lang="it-IT" sz="6400" dirty="0" smtClean="0"/>
              <a:t> , percettori</a:t>
            </a:r>
            <a:r>
              <a:rPr lang="it-IT" sz="8000" dirty="0" smtClean="0"/>
              <a:t>  dei tributi versati ad Atene dai suoi alleati) nel  443, collaborò ad una revisione del tributo pagato dagli alleati della città. </a:t>
            </a:r>
            <a:r>
              <a:rPr lang="it-IT" sz="8000" i="1" dirty="0" smtClean="0"/>
              <a:t>Stratega</a:t>
            </a:r>
            <a:r>
              <a:rPr lang="it-IT" sz="8000" dirty="0" smtClean="0"/>
              <a:t> nel  442, partecipò, con Pericle, alla spedizione di </a:t>
            </a:r>
            <a:r>
              <a:rPr lang="it-IT" sz="8000" dirty="0" err="1" smtClean="0"/>
              <a:t>Samo</a:t>
            </a:r>
            <a:r>
              <a:rPr lang="it-IT" sz="8000" dirty="0" smtClean="0"/>
              <a:t>. Fu più tardi </a:t>
            </a:r>
            <a:r>
              <a:rPr lang="it-IT" sz="8000" i="1" dirty="0" smtClean="0"/>
              <a:t>Stratega</a:t>
            </a:r>
            <a:r>
              <a:rPr lang="it-IT" sz="8000" dirty="0" smtClean="0"/>
              <a:t> a fianco  di </a:t>
            </a:r>
            <a:r>
              <a:rPr lang="it-IT" sz="8000" dirty="0" err="1" smtClean="0"/>
              <a:t>Nicia</a:t>
            </a:r>
            <a:r>
              <a:rPr lang="it-IT" sz="8000" dirty="0" smtClean="0"/>
              <a:t> e, nel  491, uno dei dieci </a:t>
            </a:r>
            <a:r>
              <a:rPr lang="it-IT" sz="8000" i="1" dirty="0" err="1" smtClean="0"/>
              <a:t>probuli</a:t>
            </a:r>
            <a:r>
              <a:rPr lang="it-IT" sz="8000" dirty="0" smtClean="0"/>
              <a:t> membro ossia di una sorta di comitato ristretto di salute pubblica  di Atene. Svolse anche funzioni religiose come sacerdote di </a:t>
            </a:r>
            <a:r>
              <a:rPr lang="it-IT" sz="8000" dirty="0" err="1" smtClean="0"/>
              <a:t>Asclepio</a:t>
            </a:r>
            <a:r>
              <a:rPr lang="it-IT" sz="8000" dirty="0" smtClean="0"/>
              <a:t>.</a:t>
            </a:r>
          </a:p>
          <a:p>
            <a:pPr>
              <a:buNone/>
            </a:pPr>
            <a:endParaRPr lang="it-IT" sz="6200" dirty="0" smtClean="0"/>
          </a:p>
          <a:p>
            <a:pPr>
              <a:buNone/>
            </a:pPr>
            <a:endParaRPr lang="it-IT" dirty="0"/>
          </a:p>
        </p:txBody>
      </p:sp>
      <p:pic>
        <p:nvPicPr>
          <p:cNvPr id="100354" name="Picture 2" descr="http://lafrusta.homestead.com/files/sofocle.jpg"/>
          <p:cNvPicPr>
            <a:picLocks noChangeAspect="1" noChangeArrowheads="1"/>
          </p:cNvPicPr>
          <p:nvPr/>
        </p:nvPicPr>
        <p:blipFill>
          <a:blip r:embed="rId2" cstate="print"/>
          <a:srcRect/>
          <a:stretch>
            <a:fillRect/>
          </a:stretch>
        </p:blipFill>
        <p:spPr bwMode="auto">
          <a:xfrm>
            <a:off x="7427218" y="620688"/>
            <a:ext cx="1716782" cy="2016224"/>
          </a:xfrm>
          <a:prstGeom prst="rect">
            <a:avLst/>
          </a:prstGeom>
          <a:noFill/>
        </p:spPr>
      </p:pic>
      <p:pic>
        <p:nvPicPr>
          <p:cNvPr id="100356" name="Picture 4" descr="http://www.marmobon.it/images/files/Lis_15.jpg"/>
          <p:cNvPicPr>
            <a:picLocks noChangeAspect="1" noChangeArrowheads="1"/>
          </p:cNvPicPr>
          <p:nvPr/>
        </p:nvPicPr>
        <p:blipFill>
          <a:blip r:embed="rId3" cstate="print"/>
          <a:srcRect/>
          <a:stretch>
            <a:fillRect/>
          </a:stretch>
        </p:blipFill>
        <p:spPr bwMode="auto">
          <a:xfrm>
            <a:off x="0" y="-1"/>
            <a:ext cx="9144000" cy="62068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96752"/>
            <a:ext cx="8153400" cy="990600"/>
          </a:xfrm>
        </p:spPr>
        <p:txBody>
          <a:bodyPr>
            <a:normAutofit/>
          </a:bodyPr>
          <a:lstStyle/>
          <a:p>
            <a:pPr algn="ctr"/>
            <a:r>
              <a:rPr lang="it-IT" sz="2400" b="1" dirty="0" smtClean="0">
                <a:solidFill>
                  <a:schemeClr val="tx1"/>
                </a:solidFill>
              </a:rPr>
              <a:t>Il suicidio femminile</a:t>
            </a:r>
            <a:endParaRPr lang="it-IT" sz="2400" b="1" dirty="0">
              <a:solidFill>
                <a:schemeClr val="tx1"/>
              </a:solidFill>
            </a:endParaRPr>
          </a:p>
        </p:txBody>
      </p:sp>
      <p:sp>
        <p:nvSpPr>
          <p:cNvPr id="3" name="Segnaposto contenuto 2"/>
          <p:cNvSpPr>
            <a:spLocks noGrp="1"/>
          </p:cNvSpPr>
          <p:nvPr>
            <p:ph sz="quarter" idx="1"/>
          </p:nvPr>
        </p:nvSpPr>
        <p:spPr>
          <a:xfrm>
            <a:off x="827584" y="1988840"/>
            <a:ext cx="8153400" cy="4495800"/>
          </a:xfrm>
        </p:spPr>
        <p:txBody>
          <a:bodyPr>
            <a:normAutofit fontScale="47500" lnSpcReduction="20000"/>
          </a:bodyPr>
          <a:lstStyle/>
          <a:p>
            <a:pPr marL="0" lvl="0" indent="0" algn="ctr">
              <a:buNone/>
            </a:pPr>
            <a:endParaRPr lang="x-none" sz="3400" smtClean="0"/>
          </a:p>
          <a:p>
            <a:pPr marL="0" lvl="0" indent="0">
              <a:buNone/>
            </a:pPr>
            <a:r>
              <a:rPr lang="x-none" sz="3400" smtClean="0"/>
              <a:t>“Façons tragiques de tuer une femme” è il titolo di un libro, di Nicole Loraux (Paris, Hachette 1985, trad.it.Come uccidere tragicamente una donna, ed,Laterza, Roma-Bari 1988) che analizza le forme con cui l’immaginario tragico dei Greci raffigura la morte delle eroine. Morti indegne o morti nobili, tutte però conformi a un codice che delinea un’ antropologia della morte nella quale si distingue molto nettamente tra la sfera maschile e quella femminile. Questo appare evidente se si analizza una delle modalità più tipiche di scioglimento del nodo tragico, vale a dire il suicidio. Per la donna questo avviene all’interno della casa, per l’uomo si compie alla luce del sole: Aiace (nella tragedia di Sofocle) si trafigge davanti a tutti in mezzo alla scena, violando con il suo gesto persino le convenzioni teatrali, per le quali gli eventi di sangue si svolgono fuori scena e sono soltanto annunciati agli spettatori. Giocasta nell’ Edipo Re si appende a un laccio, non soltanto lontana dagli occhi degli spettatori, ma anche nel luogo più riposto della casa, all’interno del talamo, tanto che Edipo dovrà scardinare le porte della camera per poterla vedere infine penzolare da una trave (Sofocle, Edipo Re, 1261-1262). La sua morte si compie nello spazio simbolo dell’esistenza di una donna: la stanza dove si trova il letto nuziale, vero centro dell’universo femminile – il luogo in cui una donna si concede allo sposo, il luogo dove partorisce i figli. La morte al femminile è dunque una morte priva di quella tipica forma di virtù eroica che appunto si definisce  ανδρεία (“valore” in quanto “virilità”). Anche quando una donna sceglie un modo “maschile” per scendere nell’abisso della morte, brandendo una spada, qualche segnale nella  drammaturgia indica che l’eroina non riesce completamente.</a:t>
            </a:r>
          </a:p>
          <a:p>
            <a:endParaRPr lang="it-IT" dirty="0"/>
          </a:p>
        </p:txBody>
      </p:sp>
      <p:pic>
        <p:nvPicPr>
          <p:cNvPr id="4" name="Immagine 3"/>
          <p:cNvPicPr>
            <a:picLocks noChangeAspect="1"/>
          </p:cNvPicPr>
          <p:nvPr/>
        </p:nvPicPr>
        <p:blipFill>
          <a:blip r:embed="rId2" cstate="print">
            <a:alphaModFix/>
            <a:lum/>
          </a:blip>
          <a:srcRect/>
          <a:stretch>
            <a:fillRect/>
          </a:stretch>
        </p:blipFill>
        <p:spPr>
          <a:xfrm>
            <a:off x="0" y="0"/>
            <a:ext cx="9144000" cy="112474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olo 4"/>
          <p:cNvSpPr>
            <a:spLocks noGrp="1"/>
          </p:cNvSpPr>
          <p:nvPr>
            <p:ph type="title"/>
          </p:nvPr>
        </p:nvSpPr>
        <p:spPr>
          <a:xfrm>
            <a:off x="-468560" y="1412776"/>
            <a:ext cx="8153400" cy="990600"/>
          </a:xfrm>
        </p:spPr>
        <p:txBody>
          <a:bodyPr>
            <a:normAutofit/>
          </a:bodyPr>
          <a:lstStyle/>
          <a:p>
            <a:pPr algn="ctr"/>
            <a:r>
              <a:rPr lang="it-IT" sz="2400" b="1" dirty="0" smtClean="0">
                <a:solidFill>
                  <a:schemeClr val="tx1"/>
                </a:solidFill>
              </a:rPr>
              <a:t>AIACE ( </a:t>
            </a:r>
            <a:r>
              <a:rPr lang="el-GR" sz="2400" b="1" dirty="0" smtClean="0">
                <a:solidFill>
                  <a:schemeClr val="tx1"/>
                </a:solidFill>
              </a:rPr>
              <a:t>Αἴας </a:t>
            </a:r>
            <a:r>
              <a:rPr lang="it-IT" sz="2400" b="1" dirty="0" smtClean="0">
                <a:solidFill>
                  <a:schemeClr val="tx1"/>
                </a:solidFill>
              </a:rPr>
              <a:t>)</a:t>
            </a:r>
            <a:endParaRPr lang="it-IT" sz="2400" dirty="0">
              <a:solidFill>
                <a:schemeClr val="tx1"/>
              </a:solidFill>
            </a:endParaRPr>
          </a:p>
        </p:txBody>
      </p:sp>
      <p:sp>
        <p:nvSpPr>
          <p:cNvPr id="3" name="Segnaposto contenuto 2"/>
          <p:cNvSpPr>
            <a:spLocks noGrp="1"/>
          </p:cNvSpPr>
          <p:nvPr>
            <p:ph sz="quarter" idx="1"/>
          </p:nvPr>
        </p:nvSpPr>
        <p:spPr>
          <a:xfrm>
            <a:off x="-180528" y="2780928"/>
            <a:ext cx="8153400" cy="4495800"/>
          </a:xfrm>
        </p:spPr>
        <p:txBody>
          <a:bodyPr>
            <a:normAutofit/>
          </a:bodyPr>
          <a:lstStyle/>
          <a:p>
            <a:pPr>
              <a:buNone/>
            </a:pPr>
            <a:endParaRPr lang="it-IT" sz="2200" dirty="0" smtClean="0"/>
          </a:p>
          <a:p>
            <a:r>
              <a:rPr lang="it-IT" sz="2000" dirty="0" smtClean="0"/>
              <a:t>Non ci sono dati certi sulla sua prima rappresentazione, ma si ritiene che sia avvenuta intorno al 445 a.C. </a:t>
            </a:r>
            <a:r>
              <a:rPr lang="it-IT" sz="2000" b="1" dirty="0" smtClean="0"/>
              <a:t>Aiace </a:t>
            </a:r>
            <a:r>
              <a:rPr lang="it-IT" sz="2000" b="1" dirty="0" err="1" smtClean="0"/>
              <a:t>Telamonio</a:t>
            </a:r>
            <a:r>
              <a:rPr lang="it-IT" sz="2000" dirty="0" smtClean="0"/>
              <a:t> (gr. </a:t>
            </a:r>
            <a:r>
              <a:rPr lang="it-IT" sz="2000" dirty="0" err="1" smtClean="0"/>
              <a:t>Αἴας</a:t>
            </a:r>
            <a:r>
              <a:rPr lang="it-IT" sz="2000" dirty="0" smtClean="0"/>
              <a:t> </a:t>
            </a:r>
            <a:r>
              <a:rPr lang="it-IT" sz="2000" dirty="0" err="1" smtClean="0"/>
              <a:t>Τελαμώνιος</a:t>
            </a:r>
            <a:r>
              <a:rPr lang="it-IT" sz="2000" dirty="0" smtClean="0"/>
              <a:t>): eroe greco, secondo l’Iliade il più valoroso dopo Achille, fratello di Teucro e figlio di Telamone, re di </a:t>
            </a:r>
            <a:r>
              <a:rPr lang="it-IT" sz="2000" dirty="0" err="1" smtClean="0"/>
              <a:t>Salamina</a:t>
            </a:r>
            <a:r>
              <a:rPr lang="it-IT" sz="2000" dirty="0" smtClean="0"/>
              <a:t>. Una leggenda, già nota all’Odissea, per la quale morì per il dolore di non vedersi aggiudicate le armi di Achille, era argomento di due tragedie perdute di Eschilo. Nell’Aiace di Sofocle l’eroe, accecato da Atena, fa strage di greggi, credendo di vendicarsi sugli Achei; tornato in sé, non sa sopravvivere alla vergogna. Secondo una leggenda posteriore, dopo il primo naufragio di Ulisse, le armi di Achille furono portate dal mare sul sepolcro di Aiace. </a:t>
            </a:r>
          </a:p>
          <a:p>
            <a:r>
              <a:rPr lang="it-IT" sz="2000" dirty="0" smtClean="0"/>
              <a:t> </a:t>
            </a:r>
          </a:p>
          <a:p>
            <a:pPr>
              <a:buNone/>
            </a:pPr>
            <a:endParaRPr lang="it-IT" dirty="0"/>
          </a:p>
        </p:txBody>
      </p:sp>
      <p:pic>
        <p:nvPicPr>
          <p:cNvPr id="114690" name="Picture 2" descr="http://www.marmobon.it/images/files/Lis_15.jpg"/>
          <p:cNvPicPr>
            <a:picLocks noChangeAspect="1" noChangeArrowheads="1"/>
          </p:cNvPicPr>
          <p:nvPr/>
        </p:nvPicPr>
        <p:blipFill>
          <a:blip r:embed="rId2" cstate="print"/>
          <a:srcRect/>
          <a:stretch>
            <a:fillRect/>
          </a:stretch>
        </p:blipFill>
        <p:spPr bwMode="auto">
          <a:xfrm>
            <a:off x="0" y="0"/>
            <a:ext cx="9144000" cy="692696"/>
          </a:xfrm>
          <a:prstGeom prst="rect">
            <a:avLst/>
          </a:prstGeom>
          <a:noFill/>
        </p:spPr>
      </p:pic>
      <p:pic>
        <p:nvPicPr>
          <p:cNvPr id="114691" name="Picture 3" descr="280px-Ajax_suicide_BM_F480"/>
          <p:cNvPicPr>
            <a:picLocks noChangeAspect="1" noChangeArrowheads="1"/>
          </p:cNvPicPr>
          <p:nvPr/>
        </p:nvPicPr>
        <p:blipFill>
          <a:blip r:embed="rId3" cstate="print"/>
          <a:srcRect/>
          <a:stretch>
            <a:fillRect/>
          </a:stretch>
        </p:blipFill>
        <p:spPr bwMode="auto">
          <a:xfrm>
            <a:off x="6228184" y="1052736"/>
            <a:ext cx="2556792" cy="2088231"/>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egnaposto contenuto 4"/>
          <p:cNvSpPr>
            <a:spLocks noGrp="1"/>
          </p:cNvSpPr>
          <p:nvPr>
            <p:ph sz="quarter" idx="1"/>
          </p:nvPr>
        </p:nvSpPr>
        <p:spPr>
          <a:xfrm>
            <a:off x="611560" y="332656"/>
            <a:ext cx="3886200" cy="5904656"/>
          </a:xfrm>
        </p:spPr>
        <p:txBody>
          <a:bodyPr>
            <a:noAutofit/>
          </a:bodyPr>
          <a:lstStyle/>
          <a:p>
            <a:r>
              <a:rPr lang="it-IT" sz="1600" b="1" dirty="0" smtClean="0"/>
              <a:t>Prologo</a:t>
            </a:r>
          </a:p>
          <a:p>
            <a:pPr>
              <a:buNone/>
            </a:pPr>
            <a:r>
              <a:rPr lang="it-IT" sz="1600" dirty="0" smtClean="0"/>
              <a:t>       Il dramma si apre con un dialogo tra Atena e Ulisse, dinanzi la tenda di Aiace, sul mare, vicino al campo Acheo sotto le mura di Ilio. Alla morte di Achille le armi dell’eroe erano state assegnate ad Ulisse anziché ad Aiace, suscitando la collera del guerriero che per valore in battaglia si considerava il naturale “erede” di Achille1. Proprio temendo la sua reazione Ulisse si trova lì per spiarlo e verificare se sia l’autore, come dicono, della strage notturna del bestiame preda dei Greci. Atena conferma l’accaduto e nello stesso tempo lo tranquillizza: è stata lei ad instillare la follia nella mente di Aiace “facendogli balenare false immagini” davanti agli occhi, affinché scatenasse contro gli animali la violenta vendetta che altrimenti avrebbe rivolto ai Greci: ancora, chiuso nella tenda, crede di torturare i capi dell’esercito greco.</a:t>
            </a:r>
            <a:endParaRPr lang="it-IT" sz="1600" dirty="0"/>
          </a:p>
        </p:txBody>
      </p:sp>
      <p:sp>
        <p:nvSpPr>
          <p:cNvPr id="6" name="Segnaposto contenuto 5"/>
          <p:cNvSpPr>
            <a:spLocks noGrp="1"/>
          </p:cNvSpPr>
          <p:nvPr>
            <p:ph sz="quarter" idx="2"/>
          </p:nvPr>
        </p:nvSpPr>
        <p:spPr>
          <a:xfrm>
            <a:off x="4860032" y="332656"/>
            <a:ext cx="3886200" cy="6120680"/>
          </a:xfrm>
        </p:spPr>
        <p:txBody>
          <a:bodyPr>
            <a:noAutofit/>
          </a:bodyPr>
          <a:lstStyle/>
          <a:p>
            <a:pPr>
              <a:buNone/>
            </a:pPr>
            <a:r>
              <a:rPr lang="it-IT" sz="1800" dirty="0" smtClean="0"/>
              <a:t>    Atena ne dà dimostrazione chiamando Aiace e interrogandolo dinanzi ad Ulisse, reso invisibile agli occhi dell’avversario grazie ai poteri della dea. Tuttavia, anziché gioire o schernirlo (come fa Atena), Ulisse è mosso a pietà per la sorte dell’avversario, che diviene emblema della fragilità umana.</a:t>
            </a:r>
          </a:p>
          <a:p>
            <a:r>
              <a:rPr lang="it-IT" sz="1800" b="1" dirty="0" err="1" smtClean="0"/>
              <a:t>Parodo</a:t>
            </a:r>
            <a:endParaRPr lang="it-IT" sz="1800" b="1" dirty="0" smtClean="0"/>
          </a:p>
          <a:p>
            <a:pPr>
              <a:buNone/>
            </a:pPr>
            <a:r>
              <a:rPr lang="it-IT" sz="1800" dirty="0" smtClean="0"/>
              <a:t>       Il coro di marinai intona un canto pieno di angoscia per via delle dicerie su Aiace e sulla ignominiosa strage notturna. Lo invita a confutarle e a mostrare la verità apertamente. Ma il dubbio lo attanaglia, sebbene stia comunque dalla parte di Aiace: se fosse vero, se egli fosse giunto a questo atto sinistro, la responsabilità sarebbe certamente da attribuire a una divinità avversa.</a:t>
            </a:r>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0"/>
            <a:ext cx="3886200" cy="6336704"/>
          </a:xfrm>
        </p:spPr>
        <p:txBody>
          <a:bodyPr>
            <a:noAutofit/>
          </a:bodyPr>
          <a:lstStyle/>
          <a:p>
            <a:r>
              <a:rPr lang="it-IT" sz="1600" b="1" dirty="0" smtClean="0"/>
              <a:t>Primo episodio </a:t>
            </a:r>
            <a:r>
              <a:rPr lang="it-IT" sz="1600" dirty="0" smtClean="0"/>
              <a:t>Esce dalla tenda </a:t>
            </a:r>
            <a:r>
              <a:rPr lang="it-IT" sz="1600" dirty="0" err="1" smtClean="0"/>
              <a:t>Tecmessa</a:t>
            </a:r>
            <a:r>
              <a:rPr lang="it-IT" sz="1600" dirty="0" smtClean="0"/>
              <a:t>, la concubina di Aiace, che descrive ai marinai la condizione in cui versa l’eroe soffermandosi sui dettagli più cruenti: lo scempio delle greggi, le reazioni folli dell’eroe che oscilla tra collera e compiacimento per la vendetta illusoria, il terribile “risveglio” alla realtà che provoca in lui disperazione e, soprattutto, vergogna. Quello dell’onore perduto, dell’antitesi tra la gloria del padre Telamone e lo scherno cui invece è esposto, diviene ora l’assillo di Aiace. Brucia ancora la collera per le armi negate, quando le sue parole si tingono di odio verso gli </a:t>
            </a:r>
            <a:r>
              <a:rPr lang="it-IT" sz="1600" dirty="0" err="1" smtClean="0"/>
              <a:t>Atridi</a:t>
            </a:r>
            <a:r>
              <a:rPr lang="it-IT" sz="1600" dirty="0" smtClean="0"/>
              <a:t> e Ulisse che ora “ridono di lui”. Dinanzi a questo, non sortiscono alcun effetto le invocazioni di </a:t>
            </a:r>
            <a:r>
              <a:rPr lang="it-IT" sz="1600" dirty="0" err="1" smtClean="0"/>
              <a:t>Tecmessa</a:t>
            </a:r>
            <a:r>
              <a:rPr lang="it-IT" sz="1600" dirty="0" smtClean="0"/>
              <a:t>, la sua preghiera di non darsi la morte, esponendo all’umiliazione lei ed il figlio. Aiace prosegue il suo discorso come se fosse un lungo monologo, quasi senza interagire con </a:t>
            </a:r>
            <a:r>
              <a:rPr lang="it-IT" sz="1600" dirty="0" err="1" smtClean="0"/>
              <a:t>Tecmessa</a:t>
            </a:r>
            <a:r>
              <a:rPr lang="it-IT" sz="1600" dirty="0" smtClean="0"/>
              <a:t>, se non imponendole il silenzio con parole aspre che le ricordano la subordinazione che spetta a una donna.</a:t>
            </a:r>
            <a:endParaRPr lang="it-IT" sz="1600" dirty="0"/>
          </a:p>
        </p:txBody>
      </p:sp>
      <p:sp>
        <p:nvSpPr>
          <p:cNvPr id="4" name="Segnaposto contenuto 3"/>
          <p:cNvSpPr>
            <a:spLocks noGrp="1"/>
          </p:cNvSpPr>
          <p:nvPr>
            <p:ph sz="quarter" idx="2"/>
          </p:nvPr>
        </p:nvSpPr>
        <p:spPr>
          <a:xfrm>
            <a:off x="4788024" y="332656"/>
            <a:ext cx="3886200" cy="6525344"/>
          </a:xfrm>
        </p:spPr>
        <p:txBody>
          <a:bodyPr>
            <a:noAutofit/>
          </a:bodyPr>
          <a:lstStyle/>
          <a:p>
            <a:pPr>
              <a:buNone/>
            </a:pPr>
            <a:r>
              <a:rPr lang="it-IT" sz="1600" dirty="0" smtClean="0"/>
              <a:t>      Al figlio Eurisace lascia il suo scudo indistruttibile di sette strati di pelle bovina, una richiesta esplicita ad equiparare le gesta del padre in battaglia. Aiace esprime la volontà che sia suo fratello Teucro ad occuparsene; poi manda via </a:t>
            </a:r>
            <a:r>
              <a:rPr lang="it-IT" sz="1600" dirty="0" err="1" smtClean="0"/>
              <a:t>Tecmessa</a:t>
            </a:r>
            <a:r>
              <a:rPr lang="it-IT" sz="1600" dirty="0" smtClean="0"/>
              <a:t> con il figlio, e si chiude, solo, dentro la tenda.</a:t>
            </a:r>
          </a:p>
          <a:p>
            <a:pPr>
              <a:buNone/>
            </a:pPr>
            <a:endParaRPr lang="it-IT" sz="1600" dirty="0" smtClean="0"/>
          </a:p>
          <a:p>
            <a:pPr>
              <a:buNone/>
            </a:pPr>
            <a:r>
              <a:rPr lang="it-IT" sz="1600" b="1" dirty="0" smtClean="0"/>
              <a:t>Primo stasimo </a:t>
            </a:r>
            <a:r>
              <a:rPr lang="it-IT" sz="1600" dirty="0" smtClean="0"/>
              <a:t>Il canto del coro è rivolto a </a:t>
            </a:r>
            <a:r>
              <a:rPr lang="it-IT" sz="1600" dirty="0" err="1" smtClean="0"/>
              <a:t>Salamina</a:t>
            </a:r>
            <a:r>
              <a:rPr lang="it-IT" sz="1600" dirty="0" smtClean="0"/>
              <a:t>, patria di Aiace. I marinai rivolgono il pensiero ai genitori dell’eroe, destinati e provare un grande dolore: sembrano perdute, vanificate, le gesta gloriose compiute sul campo di battaglia.</a:t>
            </a:r>
          </a:p>
        </p:txBody>
      </p:sp>
    </p:spTree>
  </p:cSld>
  <p:clrMapOvr>
    <a:masterClrMapping/>
  </p:clrMapOvr>
  <p:transition>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539552" y="188640"/>
            <a:ext cx="3886200" cy="6336704"/>
          </a:xfrm>
        </p:spPr>
        <p:txBody>
          <a:bodyPr>
            <a:normAutofit fontScale="25000" lnSpcReduction="20000"/>
          </a:bodyPr>
          <a:lstStyle/>
          <a:p>
            <a:r>
              <a:rPr lang="it-IT" sz="6400" b="1" dirty="0" smtClean="0"/>
              <a:t>Secondo episodio </a:t>
            </a:r>
            <a:r>
              <a:rPr lang="it-IT" sz="6400" dirty="0" smtClean="0"/>
              <a:t> Il secondo episodio è un toccante discorso di Aiace in cui sembra che egli abbia mutato animo: non vuole – dice – abbandonare </a:t>
            </a:r>
            <a:r>
              <a:rPr lang="it-IT" sz="6400" dirty="0" err="1" smtClean="0"/>
              <a:t>Tecmessa</a:t>
            </a:r>
            <a:r>
              <a:rPr lang="it-IT" sz="6400" dirty="0" smtClean="0"/>
              <a:t> e fare di suo figlio un trofeo in mano ai nemici; andrà in riva al mare, a purificarsi, poi cercherà un luogo deserto in cui seppellire la spada, dono del troiano Ettore, la più odiosa delle armi perché “i doni dei nemici non sono doni e non portano fortuna”. Queste dunque le sue nuove determinazioni: riconoscerà il potere degli </a:t>
            </a:r>
            <a:r>
              <a:rPr lang="it-IT" sz="6400" dirty="0" err="1" smtClean="0"/>
              <a:t>Atridi</a:t>
            </a:r>
            <a:r>
              <a:rPr lang="it-IT" sz="6400" dirty="0" smtClean="0"/>
              <a:t>, imparerà a rispettare i capi; bisogna riconoscere la possibilità del cambiamento che trasforma in amici i nemici ma che a sua volta può mettere in discussione anche i rapporti di amicizia che si considerano duraturi.  Rivolgendosi a </a:t>
            </a:r>
            <a:r>
              <a:rPr lang="it-IT" sz="6400" dirty="0" err="1" smtClean="0"/>
              <a:t>Tecmessa</a:t>
            </a:r>
            <a:r>
              <a:rPr lang="it-IT" sz="6400" dirty="0" smtClean="0"/>
              <a:t>, la invita ad entrare nella tenda e al coro lascia un messaggio per Teucro: deve avere cura di Aiace e dei suoi cari. Il discorso di Aiace ha una precisa funzione strategica perché gli permette di allontanarsi dalla tenda, da </a:t>
            </a:r>
            <a:r>
              <a:rPr lang="it-IT" sz="6400" dirty="0" err="1" smtClean="0"/>
              <a:t>Tecmessa</a:t>
            </a:r>
            <a:r>
              <a:rPr lang="it-IT" sz="6400" dirty="0" smtClean="0"/>
              <a:t> e dal coro dopo averli tranquillizzati, ma è anche un meccanismo drammaturgico ricercato da Sofocle: la falsa buona notizia che allenta la tensione e rende l’evento imminente ancora più drammatico, perché successivo ad una riacquisita speranza. </a:t>
            </a:r>
            <a:endParaRPr lang="it-IT" sz="6400" dirty="0"/>
          </a:p>
        </p:txBody>
      </p:sp>
      <p:sp>
        <p:nvSpPr>
          <p:cNvPr id="9" name="Segnaposto contenuto 8"/>
          <p:cNvSpPr>
            <a:spLocks noGrp="1"/>
          </p:cNvSpPr>
          <p:nvPr>
            <p:ph sz="quarter" idx="2"/>
          </p:nvPr>
        </p:nvSpPr>
        <p:spPr>
          <a:xfrm>
            <a:off x="4932040" y="476672"/>
            <a:ext cx="3886200" cy="4572000"/>
          </a:xfrm>
        </p:spPr>
        <p:txBody>
          <a:bodyPr>
            <a:noAutofit/>
          </a:bodyPr>
          <a:lstStyle/>
          <a:p>
            <a:r>
              <a:rPr lang="it-IT" sz="1600" b="1" dirty="0" smtClean="0"/>
              <a:t>Secondo stasimo </a:t>
            </a:r>
            <a:r>
              <a:rPr lang="it-IT" sz="1600" dirty="0" smtClean="0"/>
              <a:t>Il secondo stasimo è un inno di gioia per il rinsavimento di Aiace, un canto di sollievo e speranza che allenta la tensione prima del tragico sviluppo della storia.</a:t>
            </a:r>
          </a:p>
          <a:p>
            <a:r>
              <a:rPr lang="it-IT" sz="1600" dirty="0" smtClean="0"/>
              <a:t> </a:t>
            </a:r>
            <a:r>
              <a:rPr lang="it-IT" sz="1600" b="1" dirty="0" smtClean="0"/>
              <a:t>Terzo episodio </a:t>
            </a:r>
            <a:r>
              <a:rPr lang="it-IT" sz="1600" dirty="0" smtClean="0"/>
              <a:t>Giunge il messaggero che annuncia l’arrivo di Teucro e racconta l’orribile accoglienza riservatagli dai Greci, di come lo abbiano ricoperto di insulti ed esposto al ludibrio per la follia del fratello. Quando il messaggero apprende che Aiace non si trova più nella tenda, riferisce le parole del profeta Calcante secondo cui Aiace avrebbe dovuto rimanervi chiuso per l’intera giornata: per un solo giorno infatti Atena avrebbe continuato a perseguitarlo, poi sarebbe stato libero. E ne spiega anche le ragioni raccontando alcuni episodi in cui Aiace aveva oltrepassato il limite, rifiutando l’aiuto degli dei in battaglia, come se ne avessero bisogno solo i deboli e in qualche modo offuscassero il suo valore. </a:t>
            </a:r>
            <a:endParaRPr lang="it-IT" sz="1600" dirty="0"/>
          </a:p>
        </p:txBody>
      </p:sp>
    </p:spTree>
  </p:cSld>
  <p:clrMapOvr>
    <a:masterClrMapping/>
  </p:clrMapOvr>
  <p:transition>
    <p:wipe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egnaposto contenuto 4"/>
          <p:cNvSpPr>
            <a:spLocks noGrp="1"/>
          </p:cNvSpPr>
          <p:nvPr>
            <p:ph sz="quarter" idx="1"/>
          </p:nvPr>
        </p:nvSpPr>
        <p:spPr>
          <a:xfrm>
            <a:off x="611560" y="692696"/>
            <a:ext cx="3886200" cy="6165304"/>
          </a:xfrm>
        </p:spPr>
        <p:txBody>
          <a:bodyPr>
            <a:noAutofit/>
          </a:bodyPr>
          <a:lstStyle/>
          <a:p>
            <a:pPr>
              <a:buNone/>
            </a:pPr>
            <a:r>
              <a:rPr lang="it-IT" sz="1600" dirty="0" smtClean="0"/>
              <a:t>      Per questo Aiace aveva attirato l’ira della dea oltrepassando ogni misura. Il racconto del messaggero allarma </a:t>
            </a:r>
            <a:r>
              <a:rPr lang="it-IT" sz="1600" dirty="0" err="1" smtClean="0"/>
              <a:t>Tecmessa</a:t>
            </a:r>
            <a:r>
              <a:rPr lang="it-IT" sz="1600" dirty="0" smtClean="0"/>
              <a:t> che manda a chiamare Teucro; nel frattempo il coro si divide in due schiere, alla ricerca di Aiace: tutti tentano di salvare quest’uomo che vuole morire. Cambia la scena. Aiace è solo. Ha piantato la spada al suolo per scagliarsi su di essa e trarne morte sicura. La perdita dell’onore di fronte alla collettività dei soldati Achei, che dopo la strage delle greggi lo giudicano un folle  e un assassino quando non un nemico, significa per un eroe “omerico” – come in qualche modo continua ad essere questo Aiace sofocleo - la cancellazione della sua identità. </a:t>
            </a:r>
            <a:endParaRPr lang="it-IT" sz="1600" dirty="0"/>
          </a:p>
        </p:txBody>
      </p:sp>
      <p:sp>
        <p:nvSpPr>
          <p:cNvPr id="6" name="Segnaposto contenuto 5"/>
          <p:cNvSpPr>
            <a:spLocks noGrp="1"/>
          </p:cNvSpPr>
          <p:nvPr>
            <p:ph sz="quarter" idx="2"/>
          </p:nvPr>
        </p:nvSpPr>
        <p:spPr>
          <a:xfrm>
            <a:off x="4644008" y="620688"/>
            <a:ext cx="3886200" cy="5972927"/>
          </a:xfrm>
        </p:spPr>
        <p:txBody>
          <a:bodyPr>
            <a:normAutofit/>
          </a:bodyPr>
          <a:lstStyle/>
          <a:p>
            <a:pPr>
              <a:buNone/>
            </a:pPr>
            <a:r>
              <a:rPr lang="it-IT" sz="1600" dirty="0" smtClean="0"/>
              <a:t>       Da questo punto di vista la scelta dell’autoemarginazione e </a:t>
            </a:r>
            <a:r>
              <a:rPr lang="it-IT" sz="1600" dirty="0" err="1" smtClean="0"/>
              <a:t>autoannientamento</a:t>
            </a:r>
            <a:r>
              <a:rPr lang="it-IT" sz="1600" dirty="0" smtClean="0"/>
              <a:t> è l’unica risposta possibile e coerente che egli possa dare. Prima di darsi la morte, Aiace invoca Zeus perché lo assista e, introducendo un tema che dominerà nella seconda parte della tragedia, chiede che sia Teucro a sollevare il suo corpo e a ricomporlo, perché non sia lasciato insepolto, in pasto ai cani e agli uccelli. Aiace rimane fino all’ultimo istante coerente con se stesso, sia negli slanci di ira verso gli </a:t>
            </a:r>
            <a:r>
              <a:rPr lang="it-IT" sz="1600" dirty="0" err="1" smtClean="0"/>
              <a:t>Atridi</a:t>
            </a:r>
            <a:r>
              <a:rPr lang="it-IT" sz="1600" dirty="0" smtClean="0"/>
              <a:t> quando li maledice augurando loro di morire per mano dei parenti più prossimi, sia nell’orgoglio con cui invoca la morte quasi sfidandola, come guardandola negli occhi. Un ultimo pensiero è rivolto alla terra natale, un tributo estremo a </a:t>
            </a:r>
            <a:r>
              <a:rPr lang="it-IT" sz="1600" dirty="0" err="1" smtClean="0"/>
              <a:t>Salamina</a:t>
            </a:r>
            <a:r>
              <a:rPr lang="it-IT" sz="1600" dirty="0" smtClean="0"/>
              <a:t> e ad Atene.</a:t>
            </a:r>
            <a:endParaRPr lang="it-IT" sz="1600" dirty="0"/>
          </a:p>
        </p:txBody>
      </p:sp>
    </p:spTree>
  </p:cSld>
  <p:clrMapOvr>
    <a:masterClrMapping/>
  </p:clrMapOvr>
  <p:transition>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39552" y="620688"/>
            <a:ext cx="3886200" cy="5468871"/>
          </a:xfrm>
        </p:spPr>
        <p:txBody>
          <a:bodyPr>
            <a:noAutofit/>
          </a:bodyPr>
          <a:lstStyle/>
          <a:p>
            <a:pPr>
              <a:buNone/>
            </a:pPr>
            <a:r>
              <a:rPr lang="it-IT" sz="1800" dirty="0" smtClean="0"/>
              <a:t>      </a:t>
            </a:r>
          </a:p>
          <a:p>
            <a:pPr>
              <a:buNone/>
            </a:pPr>
            <a:r>
              <a:rPr lang="it-IT" sz="1800" dirty="0" smtClean="0"/>
              <a:t> </a:t>
            </a:r>
            <a:r>
              <a:rPr lang="it-IT" sz="1800" b="1" dirty="0" smtClean="0"/>
              <a:t>Canto corale (</a:t>
            </a:r>
            <a:r>
              <a:rPr lang="it-IT" sz="1800" b="1" dirty="0" err="1" smtClean="0"/>
              <a:t>epiparodo</a:t>
            </a:r>
            <a:r>
              <a:rPr lang="it-IT" sz="1800" b="1" dirty="0" smtClean="0"/>
              <a:t> e </a:t>
            </a:r>
            <a:r>
              <a:rPr lang="it-IT" sz="1800" b="1" dirty="0" err="1" smtClean="0"/>
              <a:t>commo</a:t>
            </a:r>
            <a:r>
              <a:rPr lang="it-IT" sz="1800" b="1" dirty="0" smtClean="0"/>
              <a:t>) </a:t>
            </a:r>
            <a:r>
              <a:rPr lang="it-IT" sz="1800" dirty="0" smtClean="0"/>
              <a:t>I due semicori rientrano in scena “a mani vuote”; nessuno di loro ha trovato Aiace. E’ </a:t>
            </a:r>
            <a:r>
              <a:rPr lang="it-IT" sz="1800" dirty="0" err="1" smtClean="0"/>
              <a:t>Tecmessa</a:t>
            </a:r>
            <a:r>
              <a:rPr lang="it-IT" sz="1800" dirty="0" smtClean="0"/>
              <a:t> a dare l’annuncio della sua morte: sarà lei ad avvolgerlo in un mantello e invoca il nome di Teucro perché giunga ad aiutarla. Torna nelle parole del coro il tema dello scherno del nemico, di questi </a:t>
            </a:r>
            <a:r>
              <a:rPr lang="it-IT" sz="1800" dirty="0" err="1" smtClean="0"/>
              <a:t>Atridi</a:t>
            </a:r>
            <a:r>
              <a:rPr lang="it-IT" sz="1800" dirty="0" smtClean="0"/>
              <a:t> che ridono alle spalle di Aiace in una immagine fosca e terribile. Tuttavia </a:t>
            </a:r>
            <a:r>
              <a:rPr lang="it-IT" sz="1800" dirty="0" err="1" smtClean="0"/>
              <a:t>Tecmessa</a:t>
            </a:r>
            <a:r>
              <a:rPr lang="it-IT" sz="1800" dirty="0" smtClean="0"/>
              <a:t> non se ne cura, presa dal suo dolore. </a:t>
            </a:r>
          </a:p>
          <a:p>
            <a:pPr>
              <a:buNone/>
            </a:pPr>
            <a:r>
              <a:rPr lang="it-IT" sz="1800" b="1" dirty="0" smtClean="0"/>
              <a:t>Quarto episodio </a:t>
            </a:r>
            <a:r>
              <a:rPr lang="it-IT" sz="1800" dirty="0" smtClean="0"/>
              <a:t>Entra in scena Teucro, piangendo la sorte di Aiace. </a:t>
            </a:r>
            <a:endParaRPr lang="it-IT" sz="1800" dirty="0"/>
          </a:p>
        </p:txBody>
      </p:sp>
      <p:sp>
        <p:nvSpPr>
          <p:cNvPr id="4" name="Segnaposto contenuto 3"/>
          <p:cNvSpPr>
            <a:spLocks noGrp="1"/>
          </p:cNvSpPr>
          <p:nvPr>
            <p:ph sz="quarter" idx="2"/>
          </p:nvPr>
        </p:nvSpPr>
        <p:spPr>
          <a:xfrm>
            <a:off x="4932040" y="188640"/>
            <a:ext cx="3886200" cy="5756903"/>
          </a:xfrm>
        </p:spPr>
        <p:txBody>
          <a:bodyPr>
            <a:noAutofit/>
          </a:bodyPr>
          <a:lstStyle/>
          <a:p>
            <a:pPr>
              <a:buNone/>
            </a:pPr>
            <a:r>
              <a:rPr lang="it-IT" sz="1600" dirty="0" smtClean="0"/>
              <a:t>      Quando il coro gli comunica la volontà del fratello di affidargli il figlio, questi pronuncia una </a:t>
            </a:r>
            <a:r>
              <a:rPr lang="it-IT" sz="1600" dirty="0" err="1" smtClean="0"/>
              <a:t>rhesis</a:t>
            </a:r>
            <a:r>
              <a:rPr lang="it-IT" sz="1600" dirty="0" smtClean="0"/>
              <a:t> ( </a:t>
            </a:r>
            <a:r>
              <a:rPr lang="el-GR" sz="1600" dirty="0" smtClean="0"/>
              <a:t>ρήσις</a:t>
            </a:r>
            <a:r>
              <a:rPr lang="it-IT" sz="1600" dirty="0" smtClean="0"/>
              <a:t> ) che oscilla tra il dolore per il lutto e la preoccupazione per il proprio onore. Pensa, Teucro, alla accoglienza che gli riserverà il padre Telamone, temendo di essere considerato da lui un codardo, incapace di proteggere il fratello, forse anche traditore ed invidioso, come se tramasse alle sue spalle (Teucro è infatti fratellastro di Aiace, figlio di Telamone e di una donna non greca). E anche tra i Greci avrà molti nemici perché fratello di Aiace. Teucro evoca l’infausto scambio di doni tra Aiace ed Ettore e di come in entrambi i casi il dono sia divenuto strumento di morte: con la cintura donata da Aiace a Ettore il corpo dell’eroe troiano fu attaccato al carro di Achille e trascinato per il campo di battaglia; gettandosi sulla spada di Ettore, Aiace ha trovato la morte. Arriva </a:t>
            </a:r>
            <a:r>
              <a:rPr lang="it-IT" sz="1600" dirty="0" err="1" smtClean="0"/>
              <a:t>Menelao</a:t>
            </a:r>
            <a:r>
              <a:rPr lang="it-IT" sz="1600" dirty="0" smtClean="0"/>
              <a:t> che si mostra subito sfrontato, irrispettoso. </a:t>
            </a:r>
            <a:endParaRPr lang="it-IT" sz="1600" dirty="0"/>
          </a:p>
        </p:txBody>
      </p:sp>
    </p:spTree>
  </p:cSld>
  <p:clrMapOvr>
    <a:masterClrMapping/>
  </p:clrMapOvr>
  <p:transition>
    <p:wipe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23528" y="188640"/>
            <a:ext cx="3886200" cy="5112568"/>
          </a:xfrm>
        </p:spPr>
        <p:txBody>
          <a:bodyPr>
            <a:noAutofit/>
          </a:bodyPr>
          <a:lstStyle/>
          <a:p>
            <a:pPr>
              <a:buNone/>
            </a:pPr>
            <a:r>
              <a:rPr lang="it-IT" sz="1600" dirty="0" smtClean="0"/>
              <a:t>      Sembra quasi un </a:t>
            </a:r>
            <a:r>
              <a:rPr lang="it-IT" sz="1600" dirty="0" err="1" smtClean="0"/>
              <a:t>Creonte</a:t>
            </a:r>
            <a:r>
              <a:rPr lang="it-IT" sz="1600" dirty="0" smtClean="0"/>
              <a:t> ante litteram, quando vuole impedire la sepoltura di Aiace, considerato un traditore. Ed è ancora, come nell’Antigone, un fratello a tutelare il corpo del defunto, accusando i detentori del potere di sovvertire le leggi divine. Teucro esce di scena dopo avere affidato temporaneamente </a:t>
            </a:r>
            <a:r>
              <a:rPr lang="it-IT" sz="1600" dirty="0" err="1" smtClean="0"/>
              <a:t>Tecmessa</a:t>
            </a:r>
            <a:r>
              <a:rPr lang="it-IT" sz="1600" dirty="0" smtClean="0"/>
              <a:t> e suo figlio al coro di marinai.</a:t>
            </a:r>
          </a:p>
          <a:p>
            <a:r>
              <a:rPr lang="it-IT" sz="1600" dirty="0" smtClean="0"/>
              <a:t> </a:t>
            </a:r>
            <a:r>
              <a:rPr lang="it-IT" sz="1600" b="1" dirty="0" smtClean="0"/>
              <a:t>Terzo stasimo </a:t>
            </a:r>
            <a:r>
              <a:rPr lang="it-IT" sz="1600" dirty="0" smtClean="0"/>
              <a:t>Il canto corale è ora un lamento privo di speranza, un canto pieno di stanchezza per le sofferenze patite.</a:t>
            </a:r>
          </a:p>
          <a:p>
            <a:r>
              <a:rPr lang="it-IT" sz="1600" b="1" dirty="0" smtClean="0"/>
              <a:t>Esodo </a:t>
            </a:r>
            <a:r>
              <a:rPr lang="it-IT" sz="1600" dirty="0" smtClean="0"/>
              <a:t>Entra in scena Agamennone, che umilia Teucro definendolo figlio di una schiava, un barbaro privo di ogni diritto su Aiace; questi invece rivendica il valore del legame di sangue, per cui è disposto a dare la vita. Il dibattito </a:t>
            </a:r>
            <a:r>
              <a:rPr lang="it-IT" sz="1600" dirty="0" err="1" smtClean="0"/>
              <a:t>etico-politico</a:t>
            </a:r>
            <a:r>
              <a:rPr lang="it-IT" sz="1600" dirty="0" smtClean="0"/>
              <a:t> sulla sorte del cadavere di Aiace occupa tutta la seconda parte del dramma: da un lato i due </a:t>
            </a:r>
            <a:r>
              <a:rPr lang="it-IT" sz="1600" dirty="0" err="1" smtClean="0"/>
              <a:t>Atridi</a:t>
            </a:r>
            <a:r>
              <a:rPr lang="it-IT" sz="1600" dirty="0" smtClean="0"/>
              <a:t>, massima autorità dell’esercito acheo, con l’ordine che il corpo di Aiace sia privato di qualsiasi rito funebre, così da punirlo del suo tradimento.</a:t>
            </a:r>
            <a:endParaRPr lang="it-IT" sz="1600" dirty="0"/>
          </a:p>
        </p:txBody>
      </p:sp>
      <p:sp>
        <p:nvSpPr>
          <p:cNvPr id="4" name="Segnaposto contenuto 3"/>
          <p:cNvSpPr>
            <a:spLocks noGrp="1"/>
          </p:cNvSpPr>
          <p:nvPr>
            <p:ph sz="quarter" idx="2"/>
          </p:nvPr>
        </p:nvSpPr>
        <p:spPr>
          <a:xfrm>
            <a:off x="4844901" y="476672"/>
            <a:ext cx="3886200" cy="5976664"/>
          </a:xfrm>
        </p:spPr>
        <p:txBody>
          <a:bodyPr>
            <a:normAutofit fontScale="62500" lnSpcReduction="20000"/>
          </a:bodyPr>
          <a:lstStyle/>
          <a:p>
            <a:pPr>
              <a:buNone/>
            </a:pPr>
            <a:r>
              <a:rPr lang="it-IT" dirty="0" smtClean="0"/>
              <a:t>     Dall’altro il fratello Teucro, che cerca di far prevalere il diritto dei familiari di dare al morto una sepoltura conveniente. Teucro, come Antigone, è mosso da questa pietas, per lui la sepoltura del fratello è un dovere sacro e inviolabile: nessun ordine dell’autorità politica o militare può fare cadere questa prerogativa che affonda le sue radici nella tradizione e nell’ideologia aristocratiche. Il linguaggio degli </a:t>
            </a:r>
            <a:r>
              <a:rPr lang="it-IT" dirty="0" err="1" smtClean="0"/>
              <a:t>Atridi</a:t>
            </a:r>
            <a:r>
              <a:rPr lang="it-IT" dirty="0" smtClean="0"/>
              <a:t> si muove invece su un’altra scala di valori. </a:t>
            </a:r>
            <a:r>
              <a:rPr lang="it-IT" dirty="0" err="1" smtClean="0"/>
              <a:t>Menelao</a:t>
            </a:r>
            <a:r>
              <a:rPr lang="it-IT" dirty="0" smtClean="0"/>
              <a:t> sostiene la necessità dell’obbedienza a chi ricopre cariche di governo e dunque, contemporaneamente, l’importanza del rispetto delle norme e l’efficacia della paura (intesa come timore dell’autorità e della punizione esemplare) come fondamentale strumento di sicurezza e stabilità politica.</a:t>
            </a:r>
            <a:endParaRPr lang="it-IT" dirty="0"/>
          </a:p>
        </p:txBody>
      </p:sp>
    </p:spTree>
  </p:cSld>
  <p:clrMapOvr>
    <a:masterClrMapping/>
  </p:clrMapOvr>
  <p:transition>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39552" y="188640"/>
            <a:ext cx="3886200" cy="5616624"/>
          </a:xfrm>
        </p:spPr>
        <p:txBody>
          <a:bodyPr>
            <a:noAutofit/>
          </a:bodyPr>
          <a:lstStyle/>
          <a:p>
            <a:pPr>
              <a:buNone/>
            </a:pPr>
            <a:r>
              <a:rPr lang="it-IT" sz="1600" dirty="0" smtClean="0"/>
              <a:t>      Agamennone usa chiaramente il linguaggio della democrazia ateniese quando enuncia il principio per cui la maggioranza decide e la minoranza deve rimettersi al volere dei più: in seguito ad una votazione e non per una sua decisione personale le armi erano state assegnate a Ulisse. Nonostante questo, Aiace si era ribellato, accusandoli di “broglio”, di aver comprato i voti. Da un certo punto di vista la “spietatezza tirannica” degli </a:t>
            </a:r>
            <a:r>
              <a:rPr lang="it-IT" sz="1600" dirty="0" err="1" smtClean="0"/>
              <a:t>Atridi</a:t>
            </a:r>
            <a:r>
              <a:rPr lang="it-IT" sz="1600" dirty="0" smtClean="0"/>
              <a:t> è una conseguenza diretta del loro seguire rigidamente regole e comportamenti presentati come legittimi. Il conflitto sembra insanabile, come in Antigone, ma a segnare la differenza tra i due drammi interviene un personaggio capace di mediare: è proprio Ulisse, che convince Agamennone a dare sepoltura di Aiace usando precisi argomenti che sembrano vere e proprie “linee guida” offerte dal drammaturgo a chi governa la città. Vi è un principio di giustizia che viene prima di tutto e che nessuno può calpestare, neanche chi</a:t>
            </a:r>
          </a:p>
          <a:p>
            <a:endParaRPr lang="it-IT" sz="1600" dirty="0"/>
          </a:p>
        </p:txBody>
      </p:sp>
      <p:sp>
        <p:nvSpPr>
          <p:cNvPr id="4" name="Segnaposto contenuto 3"/>
          <p:cNvSpPr>
            <a:spLocks noGrp="1"/>
          </p:cNvSpPr>
          <p:nvPr>
            <p:ph sz="quarter" idx="2"/>
          </p:nvPr>
        </p:nvSpPr>
        <p:spPr>
          <a:xfrm>
            <a:off x="4844901" y="332656"/>
            <a:ext cx="3886200" cy="5828911"/>
          </a:xfrm>
        </p:spPr>
        <p:txBody>
          <a:bodyPr>
            <a:normAutofit/>
          </a:bodyPr>
          <a:lstStyle/>
          <a:p>
            <a:pPr>
              <a:buNone/>
            </a:pPr>
            <a:r>
              <a:rPr lang="it-IT" sz="1600" dirty="0" smtClean="0"/>
              <a:t>      detiene il potere; offendere l’onore di un morto significa non rispettare le leggi degli dei; l’odio verso il nemico non deve mai impedire di riconoscerne il valore; nessuno può oltraggiare i morti. Ma accanto a questo buonsenso, a quel pragmatismo che rende il sovrano flessibile e misurato gradito al suo popolo, Ulisse è spinto anche da un’altra riflessione, che riconduce a quanto aveva espresso nel prologo, dinanzi alla dea Atena: nel suo avversario in qualche modo si specchia, vedendo in lui la fragilità che accomuna tutti gli uomini e la terribile possibilità di patire le stesse sofferenze. Da questa “malinconica consapevolezza” egli trae misura e saggezza: adesso Teucro può riservare al defunto i giusti onori.</a:t>
            </a:r>
          </a:p>
          <a:p>
            <a:endParaRPr lang="it-IT" sz="1600" dirty="0" smtClean="0"/>
          </a:p>
          <a:p>
            <a:endParaRPr lang="it-IT" dirty="0"/>
          </a:p>
        </p:txBody>
      </p:sp>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olo 4"/>
          <p:cNvSpPr>
            <a:spLocks noGrp="1"/>
          </p:cNvSpPr>
          <p:nvPr>
            <p:ph type="title"/>
          </p:nvPr>
        </p:nvSpPr>
        <p:spPr>
          <a:xfrm>
            <a:off x="683568" y="836712"/>
            <a:ext cx="8153400" cy="990600"/>
          </a:xfrm>
        </p:spPr>
        <p:txBody>
          <a:bodyPr/>
          <a:lstStyle/>
          <a:p>
            <a:pPr algn="ctr"/>
            <a:r>
              <a:rPr lang="it-IT" dirty="0" smtClean="0">
                <a:solidFill>
                  <a:schemeClr val="tx1"/>
                </a:solidFill>
              </a:rPr>
              <a:t>L’Aiace di Omero</a:t>
            </a:r>
            <a:endParaRPr lang="it-IT" dirty="0">
              <a:solidFill>
                <a:schemeClr val="tx1"/>
              </a:solidFill>
            </a:endParaRPr>
          </a:p>
        </p:txBody>
      </p:sp>
      <p:sp>
        <p:nvSpPr>
          <p:cNvPr id="6" name="Segnaposto contenuto 5"/>
          <p:cNvSpPr>
            <a:spLocks noGrp="1"/>
          </p:cNvSpPr>
          <p:nvPr>
            <p:ph sz="quarter" idx="1"/>
          </p:nvPr>
        </p:nvSpPr>
        <p:spPr>
          <a:xfrm>
            <a:off x="539552" y="2060848"/>
            <a:ext cx="8153400" cy="4495800"/>
          </a:xfrm>
        </p:spPr>
        <p:txBody>
          <a:bodyPr>
            <a:normAutofit/>
          </a:bodyPr>
          <a:lstStyle/>
          <a:p>
            <a:pPr>
              <a:buNone/>
            </a:pPr>
            <a:r>
              <a:rPr lang="it-IT" sz="2400" dirty="0" smtClean="0"/>
              <a:t>   Figlio di Telamone re di </a:t>
            </a:r>
            <a:r>
              <a:rPr lang="it-IT" sz="2400" dirty="0" err="1" smtClean="0"/>
              <a:t>Salamina</a:t>
            </a:r>
            <a:r>
              <a:rPr lang="it-IT" sz="2400" dirty="0" smtClean="0"/>
              <a:t>, Aiace è, tra i Greci, secondo per valore al solo Achille. Di statura gigantesca, combatte proteggendosi dietro uno scudo rettangolare alto come una torre. Nell'episodio omerico che lo vede opposto a Ettore, Aiace è quasi sul punto di uccidere il principe troiano, che viene salvato solo dall'intervento di Apollo e dal sopraggiungere della notte. Quando </a:t>
            </a:r>
            <a:r>
              <a:rPr lang="it-IT" sz="2400" dirty="0" err="1" smtClean="0"/>
              <a:t>Patroclo</a:t>
            </a:r>
            <a:r>
              <a:rPr lang="it-IT" sz="2400" dirty="0" smtClean="0"/>
              <a:t> muore e intorno al suo cadavere si accende un furioso combattimento, l'eroe svolge un ruolo decisivo nell'impedire che i Troiani si impadroniscano del corpo del caduto. </a:t>
            </a:r>
            <a:endParaRPr lang="it-IT" sz="2400" dirty="0"/>
          </a:p>
        </p:txBody>
      </p:sp>
      <p:pic>
        <p:nvPicPr>
          <p:cNvPr id="7" name="Picture 4" descr="http://www.marmobon.it/images/files/Lis_15.jpg"/>
          <p:cNvPicPr>
            <a:picLocks noChangeAspect="1" noChangeArrowheads="1"/>
          </p:cNvPicPr>
          <p:nvPr/>
        </p:nvPicPr>
        <p:blipFill>
          <a:blip r:embed="rId2" cstate="print"/>
          <a:srcRect/>
          <a:stretch>
            <a:fillRect/>
          </a:stretch>
        </p:blipFill>
        <p:spPr bwMode="auto">
          <a:xfrm>
            <a:off x="0" y="0"/>
            <a:ext cx="9144000" cy="908720"/>
          </a:xfrm>
          <a:prstGeom prst="rect">
            <a:avLst/>
          </a:prstGeom>
          <a:noFill/>
        </p:spPr>
      </p:pic>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620688"/>
            <a:ext cx="8153400" cy="990600"/>
          </a:xfrm>
        </p:spPr>
        <p:txBody>
          <a:bodyPr/>
          <a:lstStyle/>
          <a:p>
            <a:pPr algn="ctr"/>
            <a:r>
              <a:rPr lang="it-IT" dirty="0" smtClean="0">
                <a:solidFill>
                  <a:schemeClr val="tx1"/>
                </a:solidFill>
              </a:rPr>
              <a:t>Innovazioni stilistiche</a:t>
            </a:r>
            <a:endParaRPr lang="it-IT" dirty="0">
              <a:solidFill>
                <a:schemeClr val="tx1"/>
              </a:solidFill>
            </a:endParaRPr>
          </a:p>
        </p:txBody>
      </p:sp>
      <p:sp>
        <p:nvSpPr>
          <p:cNvPr id="3" name="Segnaposto contenuto 2"/>
          <p:cNvSpPr>
            <a:spLocks noGrp="1"/>
          </p:cNvSpPr>
          <p:nvPr>
            <p:ph sz="quarter" idx="1"/>
          </p:nvPr>
        </p:nvSpPr>
        <p:spPr/>
        <p:txBody>
          <a:bodyPr>
            <a:normAutofit fontScale="70000" lnSpcReduction="20000"/>
          </a:bodyPr>
          <a:lstStyle/>
          <a:p>
            <a:r>
              <a:rPr lang="it-IT" dirty="0" smtClean="0"/>
              <a:t>Il dramma non è più parte di una tetralogia legata, ma ha una sua autonomia tematica e strutturale.</a:t>
            </a:r>
          </a:p>
          <a:p>
            <a:r>
              <a:rPr lang="it-IT" dirty="0" smtClean="0"/>
              <a:t>La costruzione del dramma pone sempre di più al centro la personalità del personaggio-eroe.</a:t>
            </a:r>
          </a:p>
          <a:p>
            <a:r>
              <a:rPr lang="it-IT" dirty="0" smtClean="0"/>
              <a:t>Alcune tragedie sono bipartite e la divisione è segnata dalla precoce morte del protagonista.</a:t>
            </a:r>
          </a:p>
          <a:p>
            <a:r>
              <a:rPr lang="it-IT" dirty="0" smtClean="0"/>
              <a:t>Si potenzia il monologo, spesso pronunciato dall’eroe.</a:t>
            </a:r>
          </a:p>
          <a:p>
            <a:r>
              <a:rPr lang="it-IT" dirty="0" smtClean="0"/>
              <a:t>Si sviluppano gli scambi di battute tra il corifeo e il protagonista.</a:t>
            </a:r>
          </a:p>
          <a:p>
            <a:r>
              <a:rPr lang="it-IT" dirty="0" smtClean="0"/>
              <a:t>Il numero dei coreuti è aumentato da 12 a 15</a:t>
            </a:r>
          </a:p>
          <a:p>
            <a:r>
              <a:rPr lang="it-IT" dirty="0" smtClean="0"/>
              <a:t>La funzione del coro è definita di volta in volta nelle diverse tragedie.</a:t>
            </a:r>
          </a:p>
          <a:p>
            <a:r>
              <a:rPr lang="it-IT" dirty="0" smtClean="0"/>
              <a:t>Introduzione del terzo attore (</a:t>
            </a:r>
            <a:r>
              <a:rPr lang="it-IT" dirty="0" err="1" smtClean="0"/>
              <a:t>tritagonista</a:t>
            </a:r>
            <a:r>
              <a:rPr lang="it-IT" dirty="0" smtClean="0"/>
              <a:t>)</a:t>
            </a:r>
          </a:p>
          <a:p>
            <a:r>
              <a:rPr lang="it-IT" dirty="0" smtClean="0"/>
              <a:t>Introduzione di scenari e di sfondi di palcoscenico dipinti.</a:t>
            </a:r>
          </a:p>
          <a:p>
            <a:r>
              <a:rPr lang="it-IT" dirty="0" smtClean="0"/>
              <a:t>Struttura </a:t>
            </a:r>
            <a:r>
              <a:rPr lang="it-IT" dirty="0" err="1" smtClean="0"/>
              <a:t>dittica</a:t>
            </a:r>
            <a:r>
              <a:rPr lang="it-IT" dirty="0" smtClean="0"/>
              <a:t>.</a:t>
            </a:r>
          </a:p>
          <a:p>
            <a:r>
              <a:rPr lang="it-IT" dirty="0" smtClean="0"/>
              <a:t>Presenza centrale di un personaggio non legato al </a:t>
            </a:r>
            <a:r>
              <a:rPr lang="el-GR" dirty="0" smtClean="0"/>
              <a:t>γένος</a:t>
            </a:r>
            <a:r>
              <a:rPr lang="it-IT" dirty="0" smtClean="0"/>
              <a:t>.</a:t>
            </a:r>
          </a:p>
          <a:p>
            <a:endParaRPr lang="it-IT" dirty="0" smtClean="0"/>
          </a:p>
          <a:p>
            <a:endParaRPr lang="it-IT" dirty="0"/>
          </a:p>
        </p:txBody>
      </p:sp>
      <p:pic>
        <p:nvPicPr>
          <p:cNvPr id="101378" name="Picture 2" descr="http://www.marmobon.it/images/files/Lis_15.jpg"/>
          <p:cNvPicPr>
            <a:picLocks noChangeAspect="1" noChangeArrowheads="1"/>
          </p:cNvPicPr>
          <p:nvPr/>
        </p:nvPicPr>
        <p:blipFill>
          <a:blip r:embed="rId2" cstate="print"/>
          <a:srcRect/>
          <a:stretch>
            <a:fillRect/>
          </a:stretch>
        </p:blipFill>
        <p:spPr bwMode="auto">
          <a:xfrm>
            <a:off x="0" y="0"/>
            <a:ext cx="9144000" cy="73732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908720"/>
            <a:ext cx="8153400" cy="990600"/>
          </a:xfrm>
        </p:spPr>
        <p:txBody>
          <a:bodyPr>
            <a:normAutofit/>
          </a:bodyPr>
          <a:lstStyle/>
          <a:p>
            <a:pPr algn="ctr"/>
            <a:r>
              <a:rPr lang="it-IT" sz="2400" b="1" dirty="0" smtClean="0">
                <a:solidFill>
                  <a:schemeClr val="tx1"/>
                </a:solidFill>
              </a:rPr>
              <a:t>L’omonimo Aiace di </a:t>
            </a:r>
            <a:r>
              <a:rPr lang="it-IT" sz="2400" b="1" dirty="0" err="1" smtClean="0">
                <a:solidFill>
                  <a:schemeClr val="tx1"/>
                </a:solidFill>
              </a:rPr>
              <a:t>Oileo</a:t>
            </a:r>
            <a:endParaRPr lang="it-IT" sz="2400" dirty="0">
              <a:solidFill>
                <a:schemeClr val="tx1"/>
              </a:solidFill>
            </a:endParaRPr>
          </a:p>
        </p:txBody>
      </p:sp>
      <p:sp>
        <p:nvSpPr>
          <p:cNvPr id="3" name="Segnaposto contenuto 2"/>
          <p:cNvSpPr>
            <a:spLocks noGrp="1"/>
          </p:cNvSpPr>
          <p:nvPr>
            <p:ph sz="quarter" idx="1"/>
          </p:nvPr>
        </p:nvSpPr>
        <p:spPr/>
        <p:txBody>
          <a:bodyPr>
            <a:normAutofit fontScale="55000" lnSpcReduction="20000"/>
          </a:bodyPr>
          <a:lstStyle/>
          <a:p>
            <a:pPr>
              <a:buNone/>
            </a:pPr>
            <a:r>
              <a:rPr lang="it-IT" dirty="0" smtClean="0"/>
              <a:t>      Contro i Troiani combatte un altro eroe con lo stesso nome, Aiace figlio di </a:t>
            </a:r>
            <a:r>
              <a:rPr lang="it-IT" dirty="0" err="1" smtClean="0"/>
              <a:t>Oileo</a:t>
            </a:r>
            <a:r>
              <a:rPr lang="it-IT" dirty="0" smtClean="0"/>
              <a:t>. Meno imponente del suo omonimo, è spesso schierato al suo fianco. Durante la presa di Troia si macchia di un grave sacrilegio: insegue Cassandra sin nel tempio di Atena, in cui la vergine si era rifugiata, e la strappa a forza dalla statua della dea alla quale si era aggrappata come supplice. Si scatena la collera di Atena: i Greci vedono funestato il loro ritorno in patria e lo stesso Aiace di </a:t>
            </a:r>
            <a:r>
              <a:rPr lang="it-IT" dirty="0" err="1" smtClean="0"/>
              <a:t>Oileo</a:t>
            </a:r>
            <a:r>
              <a:rPr lang="it-IT" dirty="0" smtClean="0"/>
              <a:t> troverà la morte in mare. Per distinguerlo dal suo omonimo Aiace </a:t>
            </a:r>
            <a:r>
              <a:rPr lang="it-IT" dirty="0" err="1" smtClean="0"/>
              <a:t>Oileo</a:t>
            </a:r>
            <a:r>
              <a:rPr lang="it-IT" dirty="0" smtClean="0"/>
              <a:t>, viene chiamato con il patronimico di "</a:t>
            </a:r>
            <a:r>
              <a:rPr lang="it-IT" i="1" dirty="0" err="1" smtClean="0"/>
              <a:t>Telamonio</a:t>
            </a:r>
            <a:r>
              <a:rPr lang="it-IT" dirty="0" smtClean="0"/>
              <a:t>", o, più raramente, "</a:t>
            </a:r>
            <a:r>
              <a:rPr lang="it-IT" i="1" dirty="0" smtClean="0"/>
              <a:t>Aiace il Grande</a:t>
            </a:r>
            <a:r>
              <a:rPr lang="it-IT" dirty="0" smtClean="0"/>
              <a:t>".</a:t>
            </a:r>
          </a:p>
          <a:p>
            <a:pPr algn="ctr">
              <a:buNone/>
            </a:pPr>
            <a:r>
              <a:rPr lang="it-IT" sz="3200" b="1" dirty="0" smtClean="0"/>
              <a:t>Tematiche dell’Aiace di Sofocle </a:t>
            </a:r>
          </a:p>
          <a:p>
            <a:pPr>
              <a:buNone/>
            </a:pPr>
            <a:r>
              <a:rPr lang="it-IT" dirty="0" smtClean="0"/>
              <a:t>     Aiace decide di riscattare il suo onore e la reputazione, la </a:t>
            </a:r>
            <a:r>
              <a:rPr lang="it-IT" dirty="0" err="1" smtClean="0"/>
              <a:t>τιμή</a:t>
            </a:r>
            <a:r>
              <a:rPr lang="it-IT" dirty="0" smtClean="0"/>
              <a:t> (</a:t>
            </a:r>
            <a:r>
              <a:rPr lang="it-IT" i="1" dirty="0" err="1" smtClean="0"/>
              <a:t>tīmé</a:t>
            </a:r>
            <a:r>
              <a:rPr lang="it-IT" dirty="0" smtClean="0"/>
              <a:t>, l'onore ed il rispetto su cui verteva l'istituto sociale della cosiddetta "società di vergogna", tipico delle istituzioni umane più arcaiche) della sua famiglia con il suicidio, che gli avrebbe garantito il </a:t>
            </a:r>
            <a:r>
              <a:rPr lang="it-IT" dirty="0" err="1" smtClean="0"/>
              <a:t>κλέος</a:t>
            </a:r>
            <a:r>
              <a:rPr lang="it-IT" dirty="0" smtClean="0"/>
              <a:t> (</a:t>
            </a:r>
            <a:r>
              <a:rPr lang="it-IT" i="1" dirty="0" err="1" smtClean="0"/>
              <a:t>kléos</a:t>
            </a:r>
            <a:r>
              <a:rPr lang="it-IT" dirty="0" smtClean="0"/>
              <a:t>, la gloria imperitura dopo la morte) </a:t>
            </a:r>
          </a:p>
          <a:p>
            <a:r>
              <a:rPr lang="it-IT" dirty="0" smtClean="0"/>
              <a:t>Aiace, nella sua estrema solitudine, rappresenta il vero eroe omerico, fedele alle leggi arcaiche dell'onore, superiore ad ogni compromesso. Non gli è permesso piegarsi, e la coerenza che lo muove nelle sue azioni è inderogabile, anche a costo di annientarsi. Ulisse, eroe più moderno e incline al cambiamento, impersona la consapevolezza delle sorti umane, dando voce alle opinioni del pubblico. Il suo senso di giustizia, vicino al sentire della polis contemporanea all'autore, lo porta ad agire coraggiosamente anche quando questo vuol dire contraddire gli dei. Atena per vendetta ha scelto di umiliare Aiace, ma Ulisse comprende come la disgrazia di Aiace sia comune alla sorte di tutti gli uomini. Ulisse è 'versatile', ha la capacità di adeguarsi alle situazioni con intelligenza.</a:t>
            </a:r>
          </a:p>
          <a:p>
            <a:pPr>
              <a:buNone/>
            </a:pPr>
            <a:endParaRPr lang="it-IT" sz="2000" dirty="0" smtClean="0"/>
          </a:p>
          <a:p>
            <a:pPr>
              <a:buNone/>
            </a:pPr>
            <a:endParaRPr lang="it-IT" dirty="0"/>
          </a:p>
        </p:txBody>
      </p:sp>
      <p:pic>
        <p:nvPicPr>
          <p:cNvPr id="4" name="Picture 4" descr="http://www.marmobon.it/images/files/Lis_15.jpg"/>
          <p:cNvPicPr>
            <a:picLocks noChangeAspect="1" noChangeArrowheads="1"/>
          </p:cNvPicPr>
          <p:nvPr/>
        </p:nvPicPr>
        <p:blipFill>
          <a:blip r:embed="rId2" cstate="print"/>
          <a:srcRect/>
          <a:stretch>
            <a:fillRect/>
          </a:stretch>
        </p:blipFill>
        <p:spPr bwMode="auto">
          <a:xfrm>
            <a:off x="0" y="0"/>
            <a:ext cx="9144000" cy="908720"/>
          </a:xfrm>
          <a:prstGeom prst="rect">
            <a:avLst/>
          </a:prstGeom>
          <a:noFill/>
        </p:spPr>
      </p:pic>
    </p:spTree>
  </p:cSld>
  <p:clrMapOvr>
    <a:masterClrMapping/>
  </p:clrMapOvr>
  <p:transition>
    <p:pull dir="l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95536" y="1052736"/>
            <a:ext cx="8153400" cy="4495800"/>
          </a:xfrm>
        </p:spPr>
        <p:txBody>
          <a:bodyPr>
            <a:normAutofit fontScale="25000" lnSpcReduction="20000"/>
          </a:bodyPr>
          <a:lstStyle/>
          <a:p>
            <a:pPr>
              <a:buNone/>
            </a:pPr>
            <a:r>
              <a:rPr lang="it-IT" sz="6400" dirty="0" smtClean="0"/>
              <a:t>      </a:t>
            </a:r>
          </a:p>
          <a:p>
            <a:pPr>
              <a:buNone/>
            </a:pPr>
            <a:r>
              <a:rPr lang="it-IT" sz="6400" dirty="0" smtClean="0"/>
              <a:t>      Il personaggio di Aiace giganteggia all'interno della tragedia in virtù ed onore, sebbene vada incontro alla pazzia, infusagli da Atena. A lui, come poi ad Antigone, protagonista dell'omonima tragedia sofoclea (</a:t>
            </a:r>
            <a:r>
              <a:rPr lang="it-IT" sz="6400" dirty="0" smtClean="0"/>
              <a:t>l'</a:t>
            </a:r>
            <a:r>
              <a:rPr lang="it-IT" sz="6400" i="1" dirty="0" smtClean="0"/>
              <a:t>Antigone - </a:t>
            </a:r>
            <a:r>
              <a:rPr lang="el-GR" sz="6400" dirty="0" smtClean="0"/>
              <a:t>Ἀντιγόνη</a:t>
            </a:r>
            <a:r>
              <a:rPr lang="it-IT" sz="6400" dirty="0" smtClean="0"/>
              <a:t>), </a:t>
            </a:r>
            <a:r>
              <a:rPr lang="it-IT" sz="6400" dirty="0" smtClean="0"/>
              <a:t>è indirizzata la massima latina </a:t>
            </a:r>
            <a:r>
              <a:rPr lang="it-IT" sz="6400" i="1" dirty="0" err="1" smtClean="0"/>
              <a:t>vir</a:t>
            </a:r>
            <a:r>
              <a:rPr lang="it-IT" sz="6400" i="1" dirty="0" smtClean="0"/>
              <a:t> </a:t>
            </a:r>
            <a:r>
              <a:rPr lang="it-IT" sz="6400" i="1" dirty="0" err="1" smtClean="0"/>
              <a:t>solus</a:t>
            </a:r>
            <a:r>
              <a:rPr lang="it-IT" sz="6400" i="1" dirty="0" smtClean="0"/>
              <a:t> </a:t>
            </a:r>
            <a:r>
              <a:rPr lang="it-IT" sz="6400" i="1" dirty="0" err="1" smtClean="0"/>
              <a:t>cum</a:t>
            </a:r>
            <a:r>
              <a:rPr lang="it-IT" sz="6400" i="1" dirty="0" smtClean="0"/>
              <a:t> mala sorte </a:t>
            </a:r>
            <a:r>
              <a:rPr lang="it-IT" sz="6400" i="1" dirty="0" err="1" smtClean="0"/>
              <a:t>compositus</a:t>
            </a:r>
            <a:r>
              <a:rPr lang="it-IT" sz="6400" dirty="0" smtClean="0"/>
              <a:t>, ovvero </a:t>
            </a:r>
            <a:r>
              <a:rPr lang="it-IT" sz="6400" i="1" dirty="0" smtClean="0"/>
              <a:t>un uomo</a:t>
            </a:r>
            <a:r>
              <a:rPr lang="it-IT" sz="6400" dirty="0" smtClean="0"/>
              <a:t>(o, come nel caso di Antigone </a:t>
            </a:r>
            <a:r>
              <a:rPr lang="it-IT" sz="6400" i="1" dirty="0" smtClean="0"/>
              <a:t>donna</a:t>
            </a:r>
            <a:r>
              <a:rPr lang="it-IT" sz="6400" dirty="0" smtClean="0"/>
              <a:t>) </a:t>
            </a:r>
            <a:r>
              <a:rPr lang="it-IT" sz="6400" i="1" dirty="0" smtClean="0"/>
              <a:t>solo/a accompagnato dalla cattiva sorte</a:t>
            </a:r>
            <a:r>
              <a:rPr lang="it-IT" sz="6400" dirty="0" smtClean="0"/>
              <a:t>; infatti il protagonista alla fine della vicenda va sempre incontro alla morte. In questa, come in altre tragedie sofoclee, il protagonista in un momento decisivo della vicenda si trova innanzi ad una sorta di "bivio", ovvero a due decisioni diametralmente opposte, di cui una generalmente eroica (che viene ovviamente prediletta dall'eroe, ma che lo porta poi ad una brutta fine) e l'altra (propugnata da un personaggio molto vicino al protagonista che in genere tenta di dissuadere dal compiere la sua scelta) conforme al modo comune di pensare della gente; in questo caso le due scelte cui si trova di fronte Aiace sono quella eroica del suicidio e quella </a:t>
            </a:r>
            <a:r>
              <a:rPr lang="it-IT" sz="6400" dirty="0" err="1" smtClean="0"/>
              <a:t>aneroica</a:t>
            </a:r>
            <a:r>
              <a:rPr lang="it-IT" sz="6400" dirty="0" smtClean="0"/>
              <a:t> di non suicidarsi per riottenere la </a:t>
            </a:r>
            <a:r>
              <a:rPr lang="it-IT" sz="6400" dirty="0" err="1" smtClean="0"/>
              <a:t>τιμή</a:t>
            </a:r>
            <a:r>
              <a:rPr lang="it-IT" sz="6400" dirty="0" smtClean="0"/>
              <a:t>, avanzata dalla compagna </a:t>
            </a:r>
            <a:r>
              <a:rPr lang="it-IT" sz="6400" dirty="0" err="1" smtClean="0"/>
              <a:t>Tecmessa</a:t>
            </a:r>
            <a:r>
              <a:rPr lang="it-IT" sz="6400" dirty="0" smtClean="0"/>
              <a:t>.  </a:t>
            </a:r>
          </a:p>
          <a:p>
            <a:pPr>
              <a:buNone/>
            </a:pPr>
            <a:r>
              <a:rPr lang="it-IT" sz="6400" dirty="0" smtClean="0"/>
              <a:t>      Sofocle esprime un radicale pessimismo sulla condizione umana, di fronte alla quale assumono una valenza liberatoria le azioni dei suoi eroi, infelici ed incapaci di mediazione. L'infelicità non assume un significato problematico, ma viene rappresentata come inevitabile. L'argomento poetico è piuttosto il percorso interno all'animo umano, le conseguenze dell'attrito tra la realtà e l'ideale mitico. Ciò che rimane all'uomo, la sua unica libertà, è la sua resistenza, la sua determinazione a ridiventare padrone del proprio destino nell'unico modo possibile: il gesto tragico.</a:t>
            </a:r>
          </a:p>
          <a:p>
            <a:pPr>
              <a:buNone/>
            </a:pPr>
            <a:endParaRPr lang="it-IT" sz="6400" dirty="0" smtClean="0"/>
          </a:p>
          <a:p>
            <a:pPr algn="ctr">
              <a:buNone/>
            </a:pPr>
            <a:r>
              <a:rPr lang="it-IT" sz="6400" b="1" dirty="0" smtClean="0"/>
              <a:t>Confronto tra Aiace ed Oreste: figli davanti alla morte</a:t>
            </a:r>
          </a:p>
          <a:p>
            <a:pPr algn="ctr">
              <a:buNone/>
            </a:pPr>
            <a:r>
              <a:rPr lang="it-IT" sz="6400" dirty="0" smtClean="0"/>
              <a:t>A distanza di anni, Sofocle </a:t>
            </a:r>
            <a:r>
              <a:rPr lang="it-IT" sz="6400" dirty="0" smtClean="0"/>
              <a:t>ed Euripide sviluppano lo stesso tema all’interno non solo di differenti cornici mitiche, ma anche di diverse coordinate culturali, proponendo esiti divergenti.</a:t>
            </a:r>
          </a:p>
          <a:p>
            <a:pPr>
              <a:buNone/>
            </a:pPr>
            <a:endParaRPr lang="it-IT" dirty="0"/>
          </a:p>
        </p:txBody>
      </p:sp>
      <p:pic>
        <p:nvPicPr>
          <p:cNvPr id="4" name="Picture 4" descr="http://www.marmobon.it/images/files/Lis_15.jpg"/>
          <p:cNvPicPr>
            <a:picLocks noChangeAspect="1" noChangeArrowheads="1"/>
          </p:cNvPicPr>
          <p:nvPr/>
        </p:nvPicPr>
        <p:blipFill>
          <a:blip r:embed="rId2" cstate="print"/>
          <a:srcRect/>
          <a:stretch>
            <a:fillRect/>
          </a:stretch>
        </p:blipFill>
        <p:spPr bwMode="auto">
          <a:xfrm>
            <a:off x="0" y="0"/>
            <a:ext cx="9144000" cy="908720"/>
          </a:xfrm>
          <a:prstGeom prst="rect">
            <a:avLst/>
          </a:prstGeom>
          <a:noFill/>
        </p:spPr>
      </p:pic>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620688"/>
            <a:ext cx="8153400" cy="990600"/>
          </a:xfrm>
        </p:spPr>
        <p:txBody>
          <a:bodyPr>
            <a:normAutofit/>
          </a:bodyPr>
          <a:lstStyle/>
          <a:p>
            <a:pPr algn="ctr"/>
            <a:r>
              <a:rPr lang="it-IT" sz="2400" b="1" dirty="0" smtClean="0">
                <a:solidFill>
                  <a:schemeClr val="tx1"/>
                </a:solidFill>
              </a:rPr>
              <a:t>L’ Aiace di Ugo Foscolo</a:t>
            </a:r>
            <a:endParaRPr lang="it-IT" sz="2400" b="1" dirty="0">
              <a:solidFill>
                <a:schemeClr val="tx1"/>
              </a:solidFill>
            </a:endParaRPr>
          </a:p>
        </p:txBody>
      </p:sp>
      <p:sp>
        <p:nvSpPr>
          <p:cNvPr id="3" name="Segnaposto contenuto 2"/>
          <p:cNvSpPr>
            <a:spLocks noGrp="1"/>
          </p:cNvSpPr>
          <p:nvPr>
            <p:ph sz="quarter" idx="1"/>
          </p:nvPr>
        </p:nvSpPr>
        <p:spPr>
          <a:xfrm>
            <a:off x="683568" y="1340768"/>
            <a:ext cx="8153400" cy="4495800"/>
          </a:xfrm>
        </p:spPr>
        <p:txBody>
          <a:bodyPr>
            <a:noAutofit/>
          </a:bodyPr>
          <a:lstStyle/>
          <a:p>
            <a:r>
              <a:rPr lang="it-IT" sz="1500" dirty="0" smtClean="0"/>
              <a:t>L’</a:t>
            </a:r>
            <a:r>
              <a:rPr lang="it-IT" sz="1500" b="1" i="1" dirty="0" smtClean="0"/>
              <a:t>Aiace</a:t>
            </a:r>
            <a:r>
              <a:rPr lang="it-IT" sz="1500" dirty="0" smtClean="0"/>
              <a:t> è una tragedia in cinque atti composta da Ugo Foscolo tra il 1810 e il 1811. Essa venne rappresentata alla Scala di Milano l’11 dicembre del 1811 con insuccesso. La tragedia non ebbe repliche perché la polizia, che in essa aveva trovato delle allusioni a Bonaparte, ne impedì ogni altra rappresentazione. La tragedia venne lasciata inedita e pubblicata la prima volta a Napoli nel 1828 da Urbano </a:t>
            </a:r>
            <a:r>
              <a:rPr lang="it-IT" sz="1500" dirty="0" err="1" smtClean="0"/>
              <a:t>Lampredi</a:t>
            </a:r>
            <a:r>
              <a:rPr lang="it-IT" sz="1500" dirty="0" smtClean="0"/>
              <a:t> con severe censure. La tragedia, che la maggior parte della critica teatrale ha considerato non attinente all' </a:t>
            </a:r>
            <a:r>
              <a:rPr lang="it-IT" sz="1500" i="1" dirty="0" smtClean="0"/>
              <a:t>Aiace</a:t>
            </a:r>
            <a:r>
              <a:rPr lang="it-IT" sz="1500" dirty="0" smtClean="0"/>
              <a:t> di Sofocle, è composta da lunghe parlate, anche se magnificamente verseggiate, e di lunghi monologhi che rendono anche lo svolgimento dell’azione, più narrata che rappresentata, lento e monotono. Non mancano momenti di alta ispirazione e di ottimo stile come la prima scena dell’ultimo atto dove viene rappresentato il delirio della principessa troiana Tecmessa, moglie di Aiace, che è senza dubbio una delle maggiori raffigurazioni dell’eterno femminino </a:t>
            </a:r>
            <a:r>
              <a:rPr lang="it-IT" sz="1500" dirty="0" err="1" smtClean="0"/>
              <a:t>foscoliano</a:t>
            </a:r>
            <a:r>
              <a:rPr lang="it-IT" sz="1500" dirty="0" smtClean="0"/>
              <a:t>.</a:t>
            </a:r>
            <a:r>
              <a:rPr lang="it-IT" sz="1500" b="1" dirty="0" smtClean="0"/>
              <a:t>  </a:t>
            </a:r>
          </a:p>
          <a:p>
            <a:pPr algn="ctr">
              <a:buNone/>
            </a:pPr>
            <a:r>
              <a:rPr lang="it-IT" sz="1500" b="1" i="1" dirty="0" smtClean="0"/>
              <a:t>    </a:t>
            </a:r>
            <a:r>
              <a:rPr lang="it-IT" sz="1500" i="1" dirty="0" smtClean="0"/>
              <a:t>A: Gli ultimi passi miei verso la morte,</a:t>
            </a:r>
          </a:p>
          <a:p>
            <a:pPr algn="ctr">
              <a:buNone/>
            </a:pPr>
            <a:r>
              <a:rPr lang="it-IT" sz="1500" i="1" dirty="0" smtClean="0"/>
              <a:t>Giudice vera di noi tutti, alfine</a:t>
            </a:r>
          </a:p>
          <a:p>
            <a:pPr algn="ctr">
              <a:buNone/>
            </a:pPr>
            <a:r>
              <a:rPr lang="it-IT" sz="1500" i="1" dirty="0" smtClean="0"/>
              <a:t>      Libero e forte io volgerò. La speme</a:t>
            </a:r>
          </a:p>
          <a:p>
            <a:pPr algn="ctr">
              <a:buNone/>
            </a:pPr>
            <a:r>
              <a:rPr lang="it-IT" sz="1500" i="1" dirty="0" smtClean="0"/>
              <a:t>      Più non m’illude; e certa è la mia pace. –</a:t>
            </a:r>
          </a:p>
          <a:p>
            <a:pPr algn="ctr">
              <a:buNone/>
            </a:pPr>
            <a:r>
              <a:rPr lang="it-IT" sz="1500" i="1" dirty="0" smtClean="0"/>
              <a:t>      Fortune umane tenebrose! Questa</a:t>
            </a:r>
          </a:p>
          <a:p>
            <a:pPr algn="ctr">
              <a:buNone/>
            </a:pPr>
            <a:r>
              <a:rPr lang="it-IT" sz="1500" i="1" dirty="0" smtClean="0"/>
              <a:t>      Spada, a’ Greci fatale, Ettore </a:t>
            </a:r>
            <a:r>
              <a:rPr lang="it-IT" sz="1500" i="1" dirty="0" err="1" smtClean="0"/>
              <a:t>diemmi</a:t>
            </a:r>
            <a:r>
              <a:rPr lang="it-IT" sz="1500" i="1" dirty="0" smtClean="0"/>
              <a:t>;</a:t>
            </a:r>
          </a:p>
          <a:p>
            <a:pPr algn="ctr">
              <a:buNone/>
            </a:pPr>
            <a:r>
              <a:rPr lang="it-IT" sz="1500" i="1" dirty="0" smtClean="0"/>
              <a:t>      La mia si cinse; e col mio balteo il vidi</a:t>
            </a:r>
          </a:p>
          <a:p>
            <a:pPr algn="ctr">
              <a:buNone/>
            </a:pPr>
            <a:r>
              <a:rPr lang="it-IT" sz="1500" i="1" dirty="0" smtClean="0"/>
              <a:t>      Legato esangue e strascinato.</a:t>
            </a:r>
          </a:p>
          <a:p>
            <a:pPr algn="r">
              <a:buNone/>
            </a:pPr>
            <a:r>
              <a:rPr lang="it-IT" sz="1500" i="1" dirty="0" smtClean="0"/>
              <a:t>Aiace, Scena quarta</a:t>
            </a:r>
          </a:p>
          <a:p>
            <a:endParaRPr lang="it-IT" sz="1400" dirty="0" smtClean="0"/>
          </a:p>
          <a:p>
            <a:pPr>
              <a:buNone/>
            </a:pPr>
            <a:endParaRPr lang="it-IT" sz="1400" dirty="0"/>
          </a:p>
        </p:txBody>
      </p:sp>
      <p:pic>
        <p:nvPicPr>
          <p:cNvPr id="4" name="Picture 4" descr="http://www.marmobon.it/images/files/Lis_15.jpg"/>
          <p:cNvPicPr>
            <a:picLocks noChangeAspect="1" noChangeArrowheads="1"/>
          </p:cNvPicPr>
          <p:nvPr/>
        </p:nvPicPr>
        <p:blipFill>
          <a:blip r:embed="rId2" cstate="print"/>
          <a:srcRect/>
          <a:stretch>
            <a:fillRect/>
          </a:stretch>
        </p:blipFill>
        <p:spPr bwMode="auto">
          <a:xfrm>
            <a:off x="0" y="0"/>
            <a:ext cx="9144000" cy="908720"/>
          </a:xfrm>
          <a:prstGeom prst="rect">
            <a:avLst/>
          </a:prstGeom>
          <a:noFill/>
        </p:spPr>
      </p:pic>
    </p:spTree>
  </p:cSld>
  <p:clrMapOvr>
    <a:masterClrMapping/>
  </p:clrMapOvr>
  <p:transition>
    <p:pull dir="l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olo 4"/>
          <p:cNvSpPr>
            <a:spLocks noGrp="1"/>
          </p:cNvSpPr>
          <p:nvPr>
            <p:ph type="title"/>
          </p:nvPr>
        </p:nvSpPr>
        <p:spPr>
          <a:xfrm>
            <a:off x="611560" y="836712"/>
            <a:ext cx="8153400" cy="990600"/>
          </a:xfrm>
        </p:spPr>
        <p:txBody>
          <a:bodyPr/>
          <a:lstStyle/>
          <a:p>
            <a:r>
              <a:rPr lang="it-IT" dirty="0" err="1" smtClean="0">
                <a:solidFill>
                  <a:schemeClr val="tx1"/>
                </a:solidFill>
              </a:rPr>
              <a:t>Filottete</a:t>
            </a:r>
            <a:r>
              <a:rPr lang="it-IT" dirty="0" smtClean="0">
                <a:solidFill>
                  <a:schemeClr val="tx1"/>
                </a:solidFill>
              </a:rPr>
              <a:t> (</a:t>
            </a:r>
            <a:r>
              <a:rPr lang="el-GR" dirty="0" smtClean="0">
                <a:solidFill>
                  <a:schemeClr val="tx1"/>
                </a:solidFill>
              </a:rPr>
              <a:t> Φιλοκτήτης</a:t>
            </a:r>
            <a:r>
              <a:rPr lang="it-IT" dirty="0" smtClean="0">
                <a:solidFill>
                  <a:schemeClr val="tx1"/>
                </a:solidFill>
              </a:rPr>
              <a:t> )</a:t>
            </a:r>
            <a:endParaRPr lang="it-IT" dirty="0">
              <a:solidFill>
                <a:schemeClr val="tx1"/>
              </a:solidFill>
            </a:endParaRPr>
          </a:p>
        </p:txBody>
      </p:sp>
      <p:pic>
        <p:nvPicPr>
          <p:cNvPr id="117762" name="Picture 2" descr="Ulysses_and_Neoptolemus_Taking_Hercules’_Arrows_from_Philoctetes,_1800_by_François-Xavier_Fabre"/>
          <p:cNvPicPr>
            <a:picLocks noChangeAspect="1" noChangeArrowheads="1"/>
          </p:cNvPicPr>
          <p:nvPr/>
        </p:nvPicPr>
        <p:blipFill>
          <a:blip r:embed="rId2" cstate="print"/>
          <a:srcRect/>
          <a:stretch>
            <a:fillRect/>
          </a:stretch>
        </p:blipFill>
        <p:spPr bwMode="auto">
          <a:xfrm>
            <a:off x="5868144" y="908720"/>
            <a:ext cx="3275856" cy="2016224"/>
          </a:xfrm>
          <a:prstGeom prst="rect">
            <a:avLst/>
          </a:prstGeom>
          <a:noFill/>
          <a:ln w="9525">
            <a:noFill/>
            <a:miter lim="800000"/>
            <a:headEnd/>
            <a:tailEnd/>
          </a:ln>
        </p:spPr>
      </p:pic>
      <p:pic>
        <p:nvPicPr>
          <p:cNvPr id="117764" name="Picture 4" descr="http://www.marmobon.it/images/files/Lis_15.jpg"/>
          <p:cNvPicPr>
            <a:picLocks noChangeAspect="1" noChangeArrowheads="1"/>
          </p:cNvPicPr>
          <p:nvPr/>
        </p:nvPicPr>
        <p:blipFill>
          <a:blip r:embed="rId3" cstate="print"/>
          <a:srcRect/>
          <a:stretch>
            <a:fillRect/>
          </a:stretch>
        </p:blipFill>
        <p:spPr bwMode="auto">
          <a:xfrm>
            <a:off x="0" y="0"/>
            <a:ext cx="9144000" cy="908720"/>
          </a:xfrm>
          <a:prstGeom prst="rect">
            <a:avLst/>
          </a:prstGeom>
          <a:noFill/>
        </p:spPr>
      </p:pic>
      <p:sp>
        <p:nvSpPr>
          <p:cNvPr id="7" name="Segnaposto contenuto 6"/>
          <p:cNvSpPr>
            <a:spLocks noGrp="1"/>
          </p:cNvSpPr>
          <p:nvPr>
            <p:ph sz="quarter" idx="1"/>
          </p:nvPr>
        </p:nvSpPr>
        <p:spPr>
          <a:xfrm>
            <a:off x="179512" y="2708920"/>
            <a:ext cx="8153400" cy="4495800"/>
          </a:xfrm>
        </p:spPr>
        <p:txBody>
          <a:bodyPr>
            <a:normAutofit fontScale="47500" lnSpcReduction="20000"/>
          </a:bodyPr>
          <a:lstStyle/>
          <a:p>
            <a:pPr lvl="0" algn="just">
              <a:buNone/>
            </a:pPr>
            <a:r>
              <a:rPr lang="it-IT" sz="3200" dirty="0" smtClean="0">
                <a:latin typeface="Arial" pitchFamily="34"/>
              </a:rPr>
              <a:t>Il “</a:t>
            </a:r>
            <a:r>
              <a:rPr lang="it-IT" sz="3200" dirty="0" err="1" smtClean="0">
                <a:latin typeface="Arial" pitchFamily="34"/>
              </a:rPr>
              <a:t>Filottete</a:t>
            </a:r>
            <a:r>
              <a:rPr lang="it-IT" sz="3200" dirty="0" smtClean="0">
                <a:latin typeface="Arial" pitchFamily="34"/>
              </a:rPr>
              <a:t>” è una tragedia di Sofocle composta nel 409 a.C.</a:t>
            </a:r>
          </a:p>
          <a:p>
            <a:pPr lvl="0" algn="just">
              <a:buNone/>
            </a:pPr>
            <a:r>
              <a:rPr lang="it-IT" sz="3200" dirty="0" smtClean="0">
                <a:latin typeface="Arial" pitchFamily="34"/>
              </a:rPr>
              <a:t>La trama è ripresa direttamente dall’Iliade di Omero.</a:t>
            </a:r>
          </a:p>
          <a:p>
            <a:pPr lvl="0" algn="just">
              <a:buNone/>
            </a:pPr>
            <a:r>
              <a:rPr lang="it-IT" sz="3200" dirty="0" smtClean="0">
                <a:latin typeface="Arial" pitchFamily="34"/>
              </a:rPr>
              <a:t>Si pensa che dietro al personaggio di </a:t>
            </a:r>
            <a:r>
              <a:rPr lang="it-IT" sz="3200" dirty="0" err="1" smtClean="0">
                <a:latin typeface="Arial" pitchFamily="34"/>
              </a:rPr>
              <a:t>Filottete</a:t>
            </a:r>
            <a:r>
              <a:rPr lang="it-IT" sz="3200" dirty="0" smtClean="0">
                <a:latin typeface="Arial" pitchFamily="34"/>
              </a:rPr>
              <a:t> ci sia l’ateniese Alcibiade, il cui ritorno in patria era atteso proprio all’epoca della rappresentazione di questa tragedia. Infatti, Sofocle lancia un appello nella circostanza solenne delle </a:t>
            </a:r>
            <a:r>
              <a:rPr lang="it-IT" sz="3200" dirty="0" err="1" smtClean="0">
                <a:latin typeface="Arial" pitchFamily="34"/>
              </a:rPr>
              <a:t>Dionisie</a:t>
            </a:r>
            <a:r>
              <a:rPr lang="it-IT" sz="3200" dirty="0" smtClean="0">
                <a:latin typeface="Arial" pitchFamily="34"/>
              </a:rPr>
              <a:t> in cui si celebrava la restaurazione della democrazia, in modo tale da far tornare in patria Alcibiade. Quest’ultimo sarebbe stato la garanzia della vittoria militare nella Guerra del Peloponneso, ma anche l’ultima incarnazione della linea politica di Pericle.</a:t>
            </a:r>
          </a:p>
          <a:p>
            <a:pPr lvl="0" algn="just">
              <a:buNone/>
            </a:pPr>
            <a:r>
              <a:rPr lang="it-IT" sz="3200" dirty="0" smtClean="0">
                <a:latin typeface="Arial" pitchFamily="34"/>
              </a:rPr>
              <a:t>Infatti, Alcibiade (Atene 450 </a:t>
            </a:r>
            <a:r>
              <a:rPr lang="it-IT" sz="3200" dirty="0" err="1" smtClean="0">
                <a:latin typeface="Arial" pitchFamily="34"/>
              </a:rPr>
              <a:t>ca</a:t>
            </a:r>
            <a:r>
              <a:rPr lang="it-IT" sz="3200" dirty="0" smtClean="0">
                <a:latin typeface="Arial" pitchFamily="34"/>
              </a:rPr>
              <a:t> – Melissa, Frigia, 404 </a:t>
            </a:r>
            <a:r>
              <a:rPr lang="it-IT" sz="3200" dirty="0" err="1" smtClean="0">
                <a:latin typeface="Arial" pitchFamily="34"/>
              </a:rPr>
              <a:t>ca</a:t>
            </a:r>
            <a:r>
              <a:rPr lang="it-IT" sz="3200" dirty="0" smtClean="0">
                <a:latin typeface="Arial" pitchFamily="34"/>
              </a:rPr>
              <a:t> a.C.) uomo politico e generale ateniese; di nobile famiglia, legato da parentela a Pericle (e dopo la morte di suo padre </a:t>
            </a:r>
            <a:r>
              <a:rPr lang="it-IT" sz="3200" dirty="0" err="1" smtClean="0">
                <a:latin typeface="Arial" pitchFamily="34"/>
              </a:rPr>
              <a:t>Clinia</a:t>
            </a:r>
            <a:r>
              <a:rPr lang="it-IT" sz="3200" dirty="0" smtClean="0">
                <a:latin typeface="Arial" pitchFamily="34"/>
              </a:rPr>
              <a:t>, nel 446 a.C., lo accolse nella propria casa), si formò nel clima dell’illuminismo sofistico dell’Atene </a:t>
            </a:r>
            <a:r>
              <a:rPr lang="it-IT" sz="3200" dirty="0" err="1" smtClean="0">
                <a:latin typeface="Arial" pitchFamily="34"/>
              </a:rPr>
              <a:t>periclea</a:t>
            </a:r>
            <a:r>
              <a:rPr lang="it-IT" sz="3200" dirty="0" smtClean="0">
                <a:latin typeface="Arial" pitchFamily="34"/>
              </a:rPr>
              <a:t>. Pochi mesi dopo l’appello di Sofocle, il governo democratico venne pienamente restaurato e si preparò a riaccogliere Alcibiade</a:t>
            </a:r>
            <a:r>
              <a:rPr lang="it-IT" sz="3200" dirty="0" smtClean="0"/>
              <a:t> il quale, nuovamente passato dalla parte di Atene, aveva combattuto in quegli anni per impedire la defezione degli alleati e aveva sconfitto il nemico </a:t>
            </a:r>
            <a:r>
              <a:rPr lang="it-IT" sz="3200" dirty="0" err="1" smtClean="0"/>
              <a:t>spartano-persiano</a:t>
            </a:r>
            <a:r>
              <a:rPr lang="it-IT" sz="3200" dirty="0" smtClean="0"/>
              <a:t> ad Abido e </a:t>
            </a:r>
            <a:r>
              <a:rPr lang="it-IT" sz="3200" dirty="0" err="1" smtClean="0"/>
              <a:t>Cizico</a:t>
            </a:r>
            <a:r>
              <a:rPr lang="it-IT" sz="3200" dirty="0" smtClean="0"/>
              <a:t>.</a:t>
            </a:r>
            <a:r>
              <a:rPr lang="it-IT" sz="3200" dirty="0" smtClean="0">
                <a:latin typeface="Arial" pitchFamily="34"/>
              </a:rPr>
              <a:t> Nel 409 Alcibiade rientrò trionfalmente al Pireo e venne eletto </a:t>
            </a:r>
            <a:r>
              <a:rPr lang="it-IT" sz="3200" dirty="0" err="1" smtClean="0">
                <a:latin typeface="Arial" pitchFamily="34"/>
              </a:rPr>
              <a:t>stratega.La</a:t>
            </a:r>
            <a:r>
              <a:rPr lang="it-IT" sz="3200" dirty="0" smtClean="0">
                <a:latin typeface="Arial" pitchFamily="34"/>
              </a:rPr>
              <a:t> leggenda di </a:t>
            </a:r>
            <a:r>
              <a:rPr lang="it-IT" sz="3200" dirty="0" err="1" smtClean="0">
                <a:latin typeface="Arial" pitchFamily="34"/>
              </a:rPr>
              <a:t>Filottete</a:t>
            </a:r>
            <a:r>
              <a:rPr lang="it-IT" sz="3200" dirty="0" smtClean="0">
                <a:latin typeface="Arial" pitchFamily="34"/>
              </a:rPr>
              <a:t>, conobbe numerose elaborazioni, tra le quali quelle di Omero, Eschilo, Sofocle ed Euripide.</a:t>
            </a:r>
            <a:endParaRPr lang="it-IT" dirty="0"/>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1124744"/>
            <a:ext cx="8153400" cy="4495800"/>
          </a:xfrm>
        </p:spPr>
        <p:txBody>
          <a:bodyPr>
            <a:normAutofit fontScale="70000" lnSpcReduction="20000"/>
          </a:bodyPr>
          <a:lstStyle/>
          <a:p>
            <a:r>
              <a:rPr lang="it-IT" b="1" dirty="0" smtClean="0"/>
              <a:t>Personaggi:</a:t>
            </a:r>
          </a:p>
          <a:p>
            <a:pPr>
              <a:buNone/>
            </a:pPr>
            <a:r>
              <a:rPr lang="it-IT" dirty="0" smtClean="0"/>
              <a:t>   </a:t>
            </a:r>
            <a:r>
              <a:rPr lang="it-IT" dirty="0" err="1" smtClean="0"/>
              <a:t>Odisseo</a:t>
            </a:r>
            <a:r>
              <a:rPr lang="it-IT" dirty="0" smtClean="0"/>
              <a:t>, </a:t>
            </a:r>
            <a:r>
              <a:rPr lang="it-IT" dirty="0" err="1" smtClean="0"/>
              <a:t>Neottolemo</a:t>
            </a:r>
            <a:r>
              <a:rPr lang="it-IT" dirty="0" smtClean="0"/>
              <a:t>, </a:t>
            </a:r>
            <a:r>
              <a:rPr lang="it-IT" dirty="0" err="1" smtClean="0"/>
              <a:t>Filottete</a:t>
            </a:r>
            <a:r>
              <a:rPr lang="it-IT" dirty="0" smtClean="0"/>
              <a:t>, Coro di marinai della nave di </a:t>
            </a:r>
            <a:r>
              <a:rPr lang="it-IT" dirty="0" err="1" smtClean="0"/>
              <a:t>Neottolemo</a:t>
            </a:r>
            <a:r>
              <a:rPr lang="it-IT" dirty="0" smtClean="0"/>
              <a:t>, Mercante, Eracle.</a:t>
            </a:r>
          </a:p>
          <a:p>
            <a:r>
              <a:rPr lang="it-IT" b="1" dirty="0" smtClean="0"/>
              <a:t>  Parti della tragedia:</a:t>
            </a:r>
          </a:p>
          <a:p>
            <a:pPr lvl="0"/>
            <a:r>
              <a:rPr lang="it-IT" dirty="0" smtClean="0"/>
              <a:t>Prologo: in questo caso non vi è un monologo, ma l’azione drammatica inizia con una scena dialogata tra Ulisse e </a:t>
            </a:r>
            <a:r>
              <a:rPr lang="it-IT" dirty="0" err="1" smtClean="0"/>
              <a:t>Neottolemo</a:t>
            </a:r>
            <a:r>
              <a:rPr lang="it-IT" dirty="0" smtClean="0"/>
              <a:t>, tipico di Sofocle.</a:t>
            </a:r>
          </a:p>
          <a:p>
            <a:pPr lvl="0"/>
            <a:r>
              <a:rPr lang="it-IT" dirty="0" smtClean="0"/>
              <a:t>Episodi: vi è uno scambio di battute di un solo verso tra i personaggi in scena (</a:t>
            </a:r>
            <a:r>
              <a:rPr lang="it-IT" dirty="0" err="1" smtClean="0"/>
              <a:t>stichomuthìa</a:t>
            </a:r>
            <a:r>
              <a:rPr lang="it-IT" dirty="0" smtClean="0"/>
              <a:t>) e dialoghi tra due attori a botta e risposta (agoni amebei).</a:t>
            </a:r>
          </a:p>
          <a:p>
            <a:pPr lvl="0"/>
            <a:r>
              <a:rPr lang="it-IT" dirty="0" smtClean="0"/>
              <a:t>Stasimo: tra un episodio e l’altro interviene il coro che intona una melodia.</a:t>
            </a:r>
          </a:p>
          <a:p>
            <a:pPr lvl="0"/>
            <a:r>
              <a:rPr lang="it-IT" dirty="0" smtClean="0"/>
              <a:t>Esodo: è la scena finale, dove interviene Eracle ex </a:t>
            </a:r>
            <a:r>
              <a:rPr lang="it-IT" dirty="0" err="1" smtClean="0"/>
              <a:t>machina</a:t>
            </a:r>
            <a:r>
              <a:rPr lang="it-IT" dirty="0" smtClean="0"/>
              <a:t>, personaggio divino calato dall’alto da una macchina teatrale per sciogliere l’intreccio. Vi è, inoltre, l’uscita del coro con l’invocazione alle Ninfe del mare.</a:t>
            </a:r>
          </a:p>
          <a:p>
            <a:endParaRPr lang="it-IT" dirty="0" smtClean="0"/>
          </a:p>
          <a:p>
            <a:endParaRPr lang="it-IT" dirty="0"/>
          </a:p>
        </p:txBody>
      </p:sp>
    </p:spTree>
  </p:cSld>
  <p:clrMapOvr>
    <a:masterClrMapping/>
  </p:clrMapOvr>
  <p:transition>
    <p:wipe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755576" y="548680"/>
            <a:ext cx="3886200" cy="4572000"/>
          </a:xfrm>
        </p:spPr>
        <p:txBody>
          <a:bodyPr>
            <a:normAutofit fontScale="25000" lnSpcReduction="20000"/>
          </a:bodyPr>
          <a:lstStyle/>
          <a:p>
            <a:pPr lvl="0">
              <a:buNone/>
            </a:pPr>
            <a:r>
              <a:rPr lang="it-IT" sz="6400" b="1" dirty="0" smtClean="0"/>
              <a:t>PROLOGO:</a:t>
            </a:r>
          </a:p>
          <a:p>
            <a:pPr lvl="0">
              <a:buNone/>
            </a:pPr>
            <a:r>
              <a:rPr lang="it-IT" sz="6400" dirty="0" smtClean="0"/>
              <a:t>(</a:t>
            </a:r>
            <a:r>
              <a:rPr lang="it-IT" sz="6400" dirty="0" err="1" smtClean="0"/>
              <a:t>vv</a:t>
            </a:r>
            <a:r>
              <a:rPr lang="it-IT" sz="6400" dirty="0" smtClean="0"/>
              <a:t>. 1-134):  </a:t>
            </a:r>
            <a:r>
              <a:rPr lang="it-IT" sz="6400" dirty="0" err="1" smtClean="0"/>
              <a:t>Odisseo</a:t>
            </a:r>
            <a:r>
              <a:rPr lang="it-IT" sz="6400" dirty="0" smtClean="0"/>
              <a:t> nomina il luogo in cui si trovano, l'Isola di </a:t>
            </a:r>
            <a:r>
              <a:rPr lang="it-IT" sz="6400" dirty="0" err="1" smtClean="0"/>
              <a:t>Lemno</a:t>
            </a:r>
            <a:r>
              <a:rPr lang="it-IT" sz="6400" dirty="0" smtClean="0"/>
              <a:t>. É il sito in cui egli stesso ha abbandonato dieci anni prima </a:t>
            </a:r>
            <a:r>
              <a:rPr lang="it-IT" sz="6400" dirty="0" err="1" smtClean="0"/>
              <a:t>Filottete</a:t>
            </a:r>
            <a:r>
              <a:rPr lang="it-IT" sz="6400" dirty="0" smtClean="0"/>
              <a:t>, figlio di </a:t>
            </a:r>
            <a:r>
              <a:rPr lang="it-IT" sz="6400" dirty="0" err="1" smtClean="0"/>
              <a:t>Peante</a:t>
            </a:r>
            <a:r>
              <a:rPr lang="it-IT" sz="6400" dirty="0" smtClean="0"/>
              <a:t>, ferito gravemente al piede a causa del morso di una serpe. L'aveva abbandonato nel sonno </a:t>
            </a:r>
            <a:r>
              <a:rPr lang="it-IT" sz="6400" dirty="0" err="1" smtClean="0"/>
              <a:t>perchè</a:t>
            </a:r>
            <a:r>
              <a:rPr lang="it-IT" sz="6400" dirty="0" smtClean="0"/>
              <a:t> la sua sofferenza era ripugnante e disturbava la spedizione di guerra diretta a Troia.  Trovata la caverna nella quale si trova </a:t>
            </a:r>
            <a:r>
              <a:rPr lang="it-IT" sz="6400" dirty="0" err="1" smtClean="0"/>
              <a:t>Filottete</a:t>
            </a:r>
            <a:r>
              <a:rPr lang="it-IT" sz="6400" dirty="0" smtClean="0"/>
              <a:t>, </a:t>
            </a:r>
            <a:r>
              <a:rPr lang="it-IT" sz="6400" dirty="0" err="1" smtClean="0"/>
              <a:t>Odisseo</a:t>
            </a:r>
            <a:r>
              <a:rPr lang="it-IT" sz="6400" dirty="0" smtClean="0"/>
              <a:t> illustra il piano di azione e gli ordini per </a:t>
            </a:r>
            <a:r>
              <a:rPr lang="it-IT" sz="6400" dirty="0" err="1" smtClean="0"/>
              <a:t>Neottolemo</a:t>
            </a:r>
            <a:r>
              <a:rPr lang="it-IT" sz="6400" dirty="0" smtClean="0"/>
              <a:t>. Quest'ultimo dovrà convincere </a:t>
            </a:r>
            <a:r>
              <a:rPr lang="it-IT" sz="6400" dirty="0" err="1" smtClean="0"/>
              <a:t>Filottete</a:t>
            </a:r>
            <a:r>
              <a:rPr lang="it-IT" sz="6400" dirty="0" smtClean="0"/>
              <a:t> con l'inganno a seguirlo per mare per ,poi, portarlo a Troia con l'arco e le frecce di Eracle.</a:t>
            </a:r>
          </a:p>
          <a:p>
            <a:pPr lvl="0">
              <a:buNone/>
            </a:pPr>
            <a:endParaRPr lang="it-IT" sz="6400" b="1" dirty="0" smtClean="0"/>
          </a:p>
          <a:p>
            <a:pPr lvl="0">
              <a:buNone/>
            </a:pPr>
            <a:r>
              <a:rPr lang="it-IT" sz="6400" b="1" dirty="0" smtClean="0"/>
              <a:t>PARODO:</a:t>
            </a:r>
          </a:p>
          <a:p>
            <a:pPr lvl="0">
              <a:buNone/>
            </a:pPr>
            <a:r>
              <a:rPr lang="it-IT" sz="6400" dirty="0" smtClean="0"/>
              <a:t>(</a:t>
            </a:r>
            <a:r>
              <a:rPr lang="it-IT" sz="6400" dirty="0" err="1" smtClean="0"/>
              <a:t>vv</a:t>
            </a:r>
            <a:r>
              <a:rPr lang="it-IT" sz="6400" dirty="0" smtClean="0"/>
              <a:t>. 135-218): I marinai della nave di </a:t>
            </a:r>
            <a:r>
              <a:rPr lang="it-IT" sz="6400" dirty="0" err="1" smtClean="0"/>
              <a:t>Neottolemo</a:t>
            </a:r>
            <a:r>
              <a:rPr lang="it-IT" sz="6400" dirty="0" smtClean="0"/>
              <a:t> chiedono istruzioni per sé. </a:t>
            </a:r>
            <a:r>
              <a:rPr lang="it-IT" sz="6400" dirty="0" err="1" smtClean="0"/>
              <a:t>Neottolemo</a:t>
            </a:r>
            <a:r>
              <a:rPr lang="it-IT" sz="6400" dirty="0" smtClean="0"/>
              <a:t> risponde ai suoi uomini con un canto, ma agli ordini alterna osservazioni sulla condizione in cui vive </a:t>
            </a:r>
            <a:r>
              <a:rPr lang="it-IT" sz="6400" dirty="0" err="1" smtClean="0"/>
              <a:t>Filottete</a:t>
            </a:r>
            <a:r>
              <a:rPr lang="it-IT" sz="6400" dirty="0" smtClean="0"/>
              <a:t>. Entra in scena quest'ultimo.</a:t>
            </a:r>
          </a:p>
          <a:p>
            <a:pPr>
              <a:buNone/>
            </a:pPr>
            <a:endParaRPr lang="it-IT" dirty="0"/>
          </a:p>
        </p:txBody>
      </p:sp>
      <p:sp>
        <p:nvSpPr>
          <p:cNvPr id="5" name="Segnaposto contenuto 4"/>
          <p:cNvSpPr>
            <a:spLocks noGrp="1"/>
          </p:cNvSpPr>
          <p:nvPr>
            <p:ph sz="quarter" idx="2"/>
          </p:nvPr>
        </p:nvSpPr>
        <p:spPr>
          <a:xfrm>
            <a:off x="4932040" y="908720"/>
            <a:ext cx="3886200" cy="4572000"/>
          </a:xfrm>
        </p:spPr>
        <p:txBody>
          <a:bodyPr>
            <a:normAutofit fontScale="25000" lnSpcReduction="20000"/>
          </a:bodyPr>
          <a:lstStyle/>
          <a:p>
            <a:pPr lvl="0">
              <a:buNone/>
            </a:pPr>
            <a:r>
              <a:rPr lang="it-IT" sz="6400" b="1" dirty="0" smtClean="0"/>
              <a:t> PRIMO EPISODIO :</a:t>
            </a:r>
          </a:p>
          <a:p>
            <a:pPr lvl="0">
              <a:buNone/>
            </a:pPr>
            <a:r>
              <a:rPr lang="it-IT" sz="6400" dirty="0" smtClean="0"/>
              <a:t>(</a:t>
            </a:r>
            <a:r>
              <a:rPr lang="it-IT" sz="6400" dirty="0" err="1" smtClean="0"/>
              <a:t>vv</a:t>
            </a:r>
            <a:r>
              <a:rPr lang="it-IT" sz="6400" dirty="0" smtClean="0"/>
              <a:t>. 219-675): </a:t>
            </a:r>
            <a:r>
              <a:rPr lang="it-IT" sz="6400" dirty="0" err="1" smtClean="0"/>
              <a:t>Neottolemo</a:t>
            </a:r>
            <a:r>
              <a:rPr lang="it-IT" sz="6400" dirty="0" smtClean="0"/>
              <a:t> si presenta a </a:t>
            </a:r>
            <a:r>
              <a:rPr lang="it-IT" sz="6400" dirty="0" err="1" smtClean="0"/>
              <a:t>Filottete</a:t>
            </a:r>
            <a:r>
              <a:rPr lang="it-IT" sz="6400" dirty="0" smtClean="0"/>
              <a:t>, che, invece, lamenta la propria condizione di eroe degradato dimenticato da tutti. </a:t>
            </a:r>
            <a:r>
              <a:rPr lang="it-IT" sz="6400" dirty="0" err="1" smtClean="0"/>
              <a:t>Neottolemo</a:t>
            </a:r>
            <a:r>
              <a:rPr lang="it-IT" sz="6400" dirty="0" smtClean="0"/>
              <a:t> lo inganna dichiarando la propria ostilità nei confronti degli </a:t>
            </a:r>
            <a:r>
              <a:rPr lang="it-IT" sz="6400" dirty="0" err="1" smtClean="0"/>
              <a:t>Atridi</a:t>
            </a:r>
            <a:r>
              <a:rPr lang="it-IT" sz="6400" dirty="0" smtClean="0"/>
              <a:t>, che hanno assegnato le armi di Achille, suo padre, a </a:t>
            </a:r>
            <a:r>
              <a:rPr lang="it-IT" sz="6400" dirty="0" err="1" smtClean="0"/>
              <a:t>Odisseo</a:t>
            </a:r>
            <a:r>
              <a:rPr lang="it-IT" sz="6400" dirty="0" smtClean="0"/>
              <a:t>. Sopraggiunge un finto mercante, mandato da </a:t>
            </a:r>
            <a:r>
              <a:rPr lang="it-IT" sz="6400" dirty="0" err="1" smtClean="0"/>
              <a:t>Odisseo</a:t>
            </a:r>
            <a:r>
              <a:rPr lang="it-IT" sz="6400" dirty="0" smtClean="0"/>
              <a:t>, che li informa riguardo l'oracolo profetizzato da </a:t>
            </a:r>
            <a:r>
              <a:rPr lang="it-IT" sz="6400" dirty="0" err="1" smtClean="0"/>
              <a:t>Eleno</a:t>
            </a:r>
            <a:r>
              <a:rPr lang="it-IT" sz="6400" dirty="0" smtClean="0"/>
              <a:t>: Troia cadrà solo se </a:t>
            </a:r>
            <a:r>
              <a:rPr lang="it-IT" sz="6400" dirty="0" err="1" smtClean="0"/>
              <a:t>Filottete</a:t>
            </a:r>
            <a:r>
              <a:rPr lang="it-IT" sz="6400" dirty="0" smtClean="0"/>
              <a:t> lascerà la sua isola.</a:t>
            </a:r>
          </a:p>
          <a:p>
            <a:pPr lvl="0">
              <a:buNone/>
            </a:pPr>
            <a:endParaRPr lang="it-IT" sz="6400" b="1" dirty="0" smtClean="0"/>
          </a:p>
          <a:p>
            <a:pPr lvl="0">
              <a:buNone/>
            </a:pPr>
            <a:r>
              <a:rPr lang="it-IT" sz="6400" b="1" dirty="0" smtClean="0"/>
              <a:t>PPRIMO STASIMO:</a:t>
            </a:r>
          </a:p>
          <a:p>
            <a:pPr lvl="0">
              <a:buNone/>
            </a:pPr>
            <a:r>
              <a:rPr lang="it-IT" sz="6400" dirty="0" smtClean="0"/>
              <a:t>(</a:t>
            </a:r>
            <a:r>
              <a:rPr lang="it-IT" sz="6400" dirty="0" err="1" smtClean="0"/>
              <a:t>vv</a:t>
            </a:r>
            <a:r>
              <a:rPr lang="it-IT" sz="6400" dirty="0" smtClean="0"/>
              <a:t>. 676-729): Il coro compiange la terribile sorte di </a:t>
            </a:r>
            <a:r>
              <a:rPr lang="it-IT" sz="6400" dirty="0" err="1" smtClean="0"/>
              <a:t>Filottete</a:t>
            </a:r>
            <a:r>
              <a:rPr lang="it-IT" sz="6400" dirty="0" smtClean="0"/>
              <a:t> e ne celebra l'eroismo.</a:t>
            </a:r>
          </a:p>
          <a:p>
            <a:endParaRPr lang="it-IT" dirty="0"/>
          </a:p>
        </p:txBody>
      </p:sp>
    </p:spTree>
  </p:cSld>
  <p:clrMapOvr>
    <a:masterClrMapping/>
  </p:clrMapOvr>
  <p:transition>
    <p:wipe dir="u"/>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980728"/>
            <a:ext cx="3886200" cy="4572000"/>
          </a:xfrm>
        </p:spPr>
        <p:txBody>
          <a:bodyPr>
            <a:normAutofit fontScale="25000" lnSpcReduction="20000"/>
          </a:bodyPr>
          <a:lstStyle/>
          <a:p>
            <a:pPr lvl="0">
              <a:buNone/>
            </a:pPr>
            <a:r>
              <a:rPr lang="it-IT" sz="6400" b="1" dirty="0" smtClean="0"/>
              <a:t>SECONDO EPISODIO:</a:t>
            </a:r>
          </a:p>
          <a:p>
            <a:pPr lvl="0">
              <a:buNone/>
            </a:pPr>
            <a:r>
              <a:rPr lang="it-IT" sz="6400" b="1" dirty="0" smtClean="0"/>
              <a:t> </a:t>
            </a:r>
            <a:r>
              <a:rPr lang="it-IT" sz="6400" dirty="0" smtClean="0"/>
              <a:t>(</a:t>
            </a:r>
            <a:r>
              <a:rPr lang="it-IT" sz="6400" dirty="0" err="1" smtClean="0"/>
              <a:t>vv</a:t>
            </a:r>
            <a:r>
              <a:rPr lang="it-IT" sz="6400" dirty="0" smtClean="0"/>
              <a:t>. 730-826): </a:t>
            </a:r>
            <a:r>
              <a:rPr lang="it-IT" sz="6400" dirty="0" err="1" smtClean="0"/>
              <a:t>Filottete</a:t>
            </a:r>
            <a:r>
              <a:rPr lang="it-IT" sz="6400" dirty="0" smtClean="0"/>
              <a:t> percepisce dolori lancinanti e riconosce la crisi provocata dalla sua piaga purulenta, quindi avvisa </a:t>
            </a:r>
            <a:r>
              <a:rPr lang="it-IT" sz="6400" dirty="0" err="1" smtClean="0"/>
              <a:t>Neottolemo</a:t>
            </a:r>
            <a:r>
              <a:rPr lang="it-IT" sz="6400" dirty="0" smtClean="0"/>
              <a:t>. Quest'ultimo dovrà custodire l'arco e le frecce di Eracle.</a:t>
            </a:r>
          </a:p>
          <a:p>
            <a:pPr lvl="0">
              <a:buNone/>
            </a:pPr>
            <a:endParaRPr lang="it-IT" sz="6400" b="1" dirty="0" smtClean="0"/>
          </a:p>
          <a:p>
            <a:pPr lvl="0">
              <a:buNone/>
            </a:pPr>
            <a:r>
              <a:rPr lang="it-IT" sz="6400" b="1" dirty="0" smtClean="0"/>
              <a:t>SECONDO STASIMO:</a:t>
            </a:r>
          </a:p>
          <a:p>
            <a:pPr lvl="0">
              <a:buNone/>
            </a:pPr>
            <a:r>
              <a:rPr lang="it-IT" sz="6400" b="1" dirty="0" smtClean="0"/>
              <a:t> </a:t>
            </a:r>
            <a:r>
              <a:rPr lang="it-IT" sz="6400" dirty="0" smtClean="0"/>
              <a:t>(</a:t>
            </a:r>
            <a:r>
              <a:rPr lang="it-IT" sz="6400" dirty="0" err="1" smtClean="0"/>
              <a:t>vv</a:t>
            </a:r>
            <a:r>
              <a:rPr lang="it-IT" sz="6400" dirty="0" smtClean="0"/>
              <a:t>. 828-864): Il coro incita </a:t>
            </a:r>
            <a:r>
              <a:rPr lang="it-IT" sz="6400" dirty="0" err="1" smtClean="0"/>
              <a:t>Neottolemo</a:t>
            </a:r>
            <a:r>
              <a:rPr lang="it-IT" sz="6400" dirty="0" smtClean="0"/>
              <a:t> a mettere in atto il progetto che ha portato avanti fino a quel momento.</a:t>
            </a:r>
          </a:p>
          <a:p>
            <a:pPr lvl="0">
              <a:buNone/>
            </a:pPr>
            <a:endParaRPr lang="it-IT" sz="6400" b="1" dirty="0" smtClean="0"/>
          </a:p>
          <a:p>
            <a:pPr lvl="0">
              <a:buNone/>
            </a:pPr>
            <a:r>
              <a:rPr lang="it-IT" sz="6400" b="1" dirty="0" smtClean="0"/>
              <a:t>TERZO EPISODIO:</a:t>
            </a:r>
          </a:p>
          <a:p>
            <a:pPr lvl="0">
              <a:buNone/>
            </a:pPr>
            <a:r>
              <a:rPr lang="it-IT" sz="6400" b="1" dirty="0" smtClean="0"/>
              <a:t> </a:t>
            </a:r>
            <a:r>
              <a:rPr lang="it-IT" sz="6400" dirty="0" smtClean="0"/>
              <a:t>(</a:t>
            </a:r>
            <a:r>
              <a:rPr lang="it-IT" sz="6400" dirty="0" err="1" smtClean="0"/>
              <a:t>vv</a:t>
            </a:r>
            <a:r>
              <a:rPr lang="it-IT" sz="6400" dirty="0" smtClean="0"/>
              <a:t>. 865-1080): </a:t>
            </a:r>
            <a:r>
              <a:rPr lang="it-IT" sz="6400" dirty="0" err="1" smtClean="0"/>
              <a:t>Filottete</a:t>
            </a:r>
            <a:r>
              <a:rPr lang="it-IT" sz="6400" dirty="0" smtClean="0"/>
              <a:t> elogia </a:t>
            </a:r>
            <a:r>
              <a:rPr lang="it-IT" sz="6400" dirty="0" err="1" smtClean="0"/>
              <a:t>Neottolemo</a:t>
            </a:r>
            <a:r>
              <a:rPr lang="it-IT" sz="6400" dirty="0" smtClean="0"/>
              <a:t>, che lo ha assistito nella sua crisi ripugnante. </a:t>
            </a:r>
            <a:r>
              <a:rPr lang="it-IT" sz="6400" dirty="0" err="1" smtClean="0"/>
              <a:t>Neottolemo</a:t>
            </a:r>
            <a:r>
              <a:rPr lang="it-IT" sz="6400" dirty="0" smtClean="0"/>
              <a:t> è smarrito, non sa più se procedere con l'inganno o salvarlo. Alla fine, sceglie l'ultima opzione e svela l'inganno a </a:t>
            </a:r>
            <a:r>
              <a:rPr lang="it-IT" sz="6400" dirty="0" err="1" smtClean="0"/>
              <a:t>Filottete</a:t>
            </a:r>
            <a:r>
              <a:rPr lang="it-IT" sz="6400" dirty="0" smtClean="0"/>
              <a:t>. Questi crolla emotivamente e si dispera. Irrompe brutalmente </a:t>
            </a:r>
            <a:r>
              <a:rPr lang="it-IT" sz="6400" dirty="0" err="1" smtClean="0"/>
              <a:t>Odisseo</a:t>
            </a:r>
            <a:r>
              <a:rPr lang="it-IT" sz="6400" dirty="0" smtClean="0"/>
              <a:t> a scuotere </a:t>
            </a:r>
            <a:r>
              <a:rPr lang="it-IT" sz="6400" dirty="0" err="1" smtClean="0"/>
              <a:t>Neottolemo</a:t>
            </a:r>
            <a:r>
              <a:rPr lang="it-IT" sz="6400" dirty="0" smtClean="0"/>
              <a:t> e </a:t>
            </a:r>
            <a:r>
              <a:rPr lang="it-IT" sz="6400" dirty="0" err="1" smtClean="0"/>
              <a:t>Filottete</a:t>
            </a:r>
            <a:r>
              <a:rPr lang="it-IT" sz="6400" dirty="0" smtClean="0"/>
              <a:t> pronuncia un aspro discorso contro di lui.</a:t>
            </a:r>
          </a:p>
          <a:p>
            <a:pPr lvl="0">
              <a:buNone/>
            </a:pPr>
            <a:endParaRPr lang="it-IT" sz="6400" dirty="0" smtClean="0"/>
          </a:p>
          <a:p>
            <a:pPr lvl="0">
              <a:buNone/>
            </a:pPr>
            <a:endParaRPr lang="it-IT" sz="2000" dirty="0" smtClean="0"/>
          </a:p>
          <a:p>
            <a:pPr>
              <a:buNone/>
            </a:pPr>
            <a:endParaRPr lang="it-IT" dirty="0"/>
          </a:p>
        </p:txBody>
      </p:sp>
      <p:sp>
        <p:nvSpPr>
          <p:cNvPr id="4" name="Segnaposto contenuto 3"/>
          <p:cNvSpPr>
            <a:spLocks noGrp="1"/>
          </p:cNvSpPr>
          <p:nvPr>
            <p:ph sz="quarter" idx="2"/>
          </p:nvPr>
        </p:nvSpPr>
        <p:spPr>
          <a:xfrm>
            <a:off x="4788024" y="1052736"/>
            <a:ext cx="3886200" cy="4572000"/>
          </a:xfrm>
        </p:spPr>
        <p:txBody>
          <a:bodyPr>
            <a:normAutofit fontScale="25000" lnSpcReduction="20000"/>
          </a:bodyPr>
          <a:lstStyle/>
          <a:p>
            <a:pPr lvl="0">
              <a:buNone/>
            </a:pPr>
            <a:r>
              <a:rPr lang="it-IT" sz="6400" b="1" dirty="0" smtClean="0"/>
              <a:t>KOMMOS:</a:t>
            </a:r>
          </a:p>
          <a:p>
            <a:pPr lvl="0">
              <a:buNone/>
            </a:pPr>
            <a:r>
              <a:rPr lang="it-IT" sz="6400" dirty="0" smtClean="0"/>
              <a:t>(</a:t>
            </a:r>
            <a:r>
              <a:rPr lang="it-IT" sz="6400" dirty="0" err="1" smtClean="0"/>
              <a:t>vv</a:t>
            </a:r>
            <a:r>
              <a:rPr lang="it-IT" sz="6400" dirty="0" smtClean="0"/>
              <a:t>. 1081-1217): </a:t>
            </a:r>
            <a:r>
              <a:rPr lang="it-IT" sz="6400" dirty="0" err="1" smtClean="0"/>
              <a:t>Filottete</a:t>
            </a:r>
            <a:r>
              <a:rPr lang="it-IT" sz="6400" dirty="0" smtClean="0"/>
              <a:t> canta la propria disperazione e la </a:t>
            </a:r>
            <a:r>
              <a:rPr lang="it-IT" sz="6400" dirty="0" err="1" smtClean="0"/>
              <a:t>volotà</a:t>
            </a:r>
            <a:r>
              <a:rPr lang="it-IT" sz="6400" dirty="0" smtClean="0"/>
              <a:t> di togliersi la vita.</a:t>
            </a:r>
          </a:p>
          <a:p>
            <a:pPr lvl="0">
              <a:buNone/>
            </a:pPr>
            <a:endParaRPr lang="it-IT" sz="6400" b="1" dirty="0" smtClean="0"/>
          </a:p>
          <a:p>
            <a:pPr lvl="0">
              <a:buNone/>
            </a:pPr>
            <a:r>
              <a:rPr lang="it-IT" sz="6400" b="1" dirty="0" smtClean="0"/>
              <a:t>QUARTO EPISODIO:</a:t>
            </a:r>
          </a:p>
          <a:p>
            <a:pPr lvl="0">
              <a:buNone/>
            </a:pPr>
            <a:r>
              <a:rPr lang="it-IT" sz="6400" dirty="0" smtClean="0"/>
              <a:t>(</a:t>
            </a:r>
            <a:r>
              <a:rPr lang="it-IT" sz="6400" dirty="0" err="1" smtClean="0"/>
              <a:t>vv</a:t>
            </a:r>
            <a:r>
              <a:rPr lang="it-IT" sz="6400" dirty="0" smtClean="0"/>
              <a:t>. 1218-1408): </a:t>
            </a:r>
            <a:r>
              <a:rPr lang="it-IT" sz="6400" dirty="0" err="1" smtClean="0"/>
              <a:t>Neottolemo</a:t>
            </a:r>
            <a:r>
              <a:rPr lang="it-IT" sz="6400" dirty="0" smtClean="0"/>
              <a:t> vuole riparare all'errore commesso contro </a:t>
            </a:r>
            <a:r>
              <a:rPr lang="it-IT" sz="6400" dirty="0" err="1" smtClean="0"/>
              <a:t>Filottete</a:t>
            </a:r>
            <a:r>
              <a:rPr lang="it-IT" sz="6400" dirty="0" smtClean="0"/>
              <a:t>, ma </a:t>
            </a:r>
            <a:r>
              <a:rPr lang="it-IT" sz="6400" dirty="0" err="1" smtClean="0"/>
              <a:t>Odisseo</a:t>
            </a:r>
            <a:r>
              <a:rPr lang="it-IT" sz="6400" dirty="0" smtClean="0"/>
              <a:t> reagisce con violenza. </a:t>
            </a:r>
            <a:r>
              <a:rPr lang="it-IT" sz="6400" dirty="0" err="1" smtClean="0"/>
              <a:t>Neottolemo</a:t>
            </a:r>
            <a:r>
              <a:rPr lang="it-IT" sz="6400" dirty="0" smtClean="0"/>
              <a:t> gli tiene testa e restituisce l'arco e le frecce a </a:t>
            </a:r>
            <a:r>
              <a:rPr lang="it-IT" sz="6400" dirty="0" err="1" smtClean="0"/>
              <a:t>Filottete</a:t>
            </a:r>
            <a:r>
              <a:rPr lang="it-IT" sz="6400" dirty="0" smtClean="0"/>
              <a:t>, che, invece, cerca di colpire </a:t>
            </a:r>
            <a:r>
              <a:rPr lang="it-IT" sz="6400" dirty="0" err="1" smtClean="0"/>
              <a:t>Odisseo</a:t>
            </a:r>
            <a:r>
              <a:rPr lang="it-IT" sz="6400" dirty="0" smtClean="0"/>
              <a:t>. Il figlio di Achille lo conforta con la prospettiva certa che il medico </a:t>
            </a:r>
            <a:r>
              <a:rPr lang="it-IT" sz="6400" dirty="0" err="1" smtClean="0"/>
              <a:t>Asclepio</a:t>
            </a:r>
            <a:r>
              <a:rPr lang="it-IT" sz="6400" dirty="0" smtClean="0"/>
              <a:t> lo avrebbe liberato dalla sua piaga.</a:t>
            </a:r>
          </a:p>
          <a:p>
            <a:pPr lvl="0">
              <a:buNone/>
            </a:pPr>
            <a:endParaRPr lang="it-IT" sz="6400" b="1" dirty="0" smtClean="0"/>
          </a:p>
          <a:p>
            <a:pPr lvl="0">
              <a:buNone/>
            </a:pPr>
            <a:r>
              <a:rPr lang="it-IT" sz="6400" b="1" dirty="0" smtClean="0"/>
              <a:t>ESODO:</a:t>
            </a:r>
          </a:p>
          <a:p>
            <a:pPr lvl="0">
              <a:buNone/>
            </a:pPr>
            <a:r>
              <a:rPr lang="it-IT" sz="6400" dirty="0" smtClean="0"/>
              <a:t>(</a:t>
            </a:r>
            <a:r>
              <a:rPr lang="it-IT" sz="6400" dirty="0" err="1" smtClean="0"/>
              <a:t>vv</a:t>
            </a:r>
            <a:r>
              <a:rPr lang="it-IT" sz="6400" dirty="0" smtClean="0"/>
              <a:t>. 1409-1471): L'ascesa di Eracle viene a risolvere l'intreccio. </a:t>
            </a:r>
            <a:r>
              <a:rPr lang="it-IT" sz="6400" dirty="0" err="1" smtClean="0"/>
              <a:t>Filottete</a:t>
            </a:r>
            <a:r>
              <a:rPr lang="it-IT" sz="6400" dirty="0" smtClean="0"/>
              <a:t> guarirà e si recherà a Troia con </a:t>
            </a:r>
            <a:r>
              <a:rPr lang="it-IT" sz="6400" dirty="0" err="1" smtClean="0"/>
              <a:t>Neottolemo</a:t>
            </a:r>
            <a:r>
              <a:rPr lang="it-IT" sz="6400" dirty="0" smtClean="0"/>
              <a:t> a ottenere il </a:t>
            </a:r>
            <a:r>
              <a:rPr lang="it-IT" sz="6400" dirty="0" err="1" smtClean="0"/>
              <a:t>il</a:t>
            </a:r>
            <a:r>
              <a:rPr lang="it-IT" sz="6400" dirty="0" smtClean="0"/>
              <a:t> premio della vittoria. </a:t>
            </a:r>
            <a:r>
              <a:rPr lang="it-IT" sz="6400" dirty="0" err="1" smtClean="0"/>
              <a:t>Filottete</a:t>
            </a:r>
            <a:r>
              <a:rPr lang="it-IT" sz="6400" dirty="0" smtClean="0"/>
              <a:t> assicura la propria obbedienza ai suoi ordini e lascia definitivamente l'isola di </a:t>
            </a:r>
            <a:r>
              <a:rPr lang="it-IT" sz="6400" dirty="0" err="1" smtClean="0"/>
              <a:t>Lemno</a:t>
            </a:r>
            <a:r>
              <a:rPr lang="it-IT" sz="6400" dirty="0" smtClean="0"/>
              <a:t>.</a:t>
            </a:r>
          </a:p>
          <a:p>
            <a:endParaRPr lang="it-IT" dirty="0"/>
          </a:p>
        </p:txBody>
      </p:sp>
    </p:spTree>
  </p:cSld>
  <p:clrMapOvr>
    <a:masterClrMapping/>
  </p:clrMapOvr>
  <p:transition>
    <p:wipe dir="u"/>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egnaposto contenuto 5"/>
          <p:cNvSpPr>
            <a:spLocks noGrp="1"/>
          </p:cNvSpPr>
          <p:nvPr>
            <p:ph sz="quarter" idx="1"/>
          </p:nvPr>
        </p:nvSpPr>
        <p:spPr>
          <a:xfrm>
            <a:off x="612648" y="1052736"/>
            <a:ext cx="8153400" cy="5328592"/>
          </a:xfrm>
        </p:spPr>
        <p:txBody>
          <a:bodyPr>
            <a:normAutofit fontScale="40000" lnSpcReduction="20000"/>
          </a:bodyPr>
          <a:lstStyle/>
          <a:p>
            <a:pPr lvl="0" algn="ctr">
              <a:buNone/>
            </a:pPr>
            <a:r>
              <a:rPr lang="it-IT" sz="4000" b="1" dirty="0" smtClean="0"/>
              <a:t>Politicità della tragedia:</a:t>
            </a:r>
          </a:p>
          <a:p>
            <a:pPr lvl="0">
              <a:buNone/>
            </a:pPr>
            <a:r>
              <a:rPr lang="it-IT" sz="4000" dirty="0" smtClean="0"/>
              <a:t>      Rispetto alle trasparenti allusioni dei </a:t>
            </a:r>
            <a:r>
              <a:rPr lang="it-IT" sz="4000" dirty="0" err="1" smtClean="0"/>
              <a:t>darmmi</a:t>
            </a:r>
            <a:r>
              <a:rPr lang="it-IT" sz="4000" dirty="0" smtClean="0"/>
              <a:t> di Eschilo, i </a:t>
            </a:r>
            <a:r>
              <a:rPr lang="it-IT" sz="4000" dirty="0" smtClean="0">
                <a:solidFill>
                  <a:srgbClr val="000000"/>
                </a:solidFill>
              </a:rPr>
              <a:t>testi sofoclei paiono meno ancorati al quadro politico del loro tempo, ma una lettura “storica” illumina agganci e dipendenze, scorge tra i dialoghi e le effusioni liriche l’impronta di un’ideologia, la nota aspra di una polemica di classe, un’eco di propaganda. Questa intensa relazione con i tempi è percepibile nei lavori sofoclei sotto tre principali prospettive, fortemente intrecciate tra loro: sociale, politica, etica.</a:t>
            </a:r>
          </a:p>
          <a:p>
            <a:pPr lvl="0" algn="ctr">
              <a:buNone/>
            </a:pPr>
            <a:r>
              <a:rPr lang="it-IT" sz="4000" b="1" dirty="0" smtClean="0">
                <a:solidFill>
                  <a:srgbClr val="000000"/>
                </a:solidFill>
              </a:rPr>
              <a:t>La giustizia:</a:t>
            </a:r>
          </a:p>
          <a:p>
            <a:pPr marL="0" lvl="0" indent="0" algn="ctr">
              <a:buNone/>
            </a:pPr>
            <a:r>
              <a:rPr lang="it-IT" sz="4000" dirty="0" smtClean="0">
                <a:solidFill>
                  <a:srgbClr val="000000"/>
                </a:solidFill>
              </a:rPr>
              <a:t> È l’unica tragedia sofoclea in cui compare il “deus ex </a:t>
            </a:r>
            <a:r>
              <a:rPr lang="it-IT" sz="4000" dirty="0" err="1" smtClean="0">
                <a:solidFill>
                  <a:srgbClr val="000000"/>
                </a:solidFill>
              </a:rPr>
              <a:t>machina</a:t>
            </a:r>
            <a:r>
              <a:rPr lang="it-IT" sz="4000" dirty="0" smtClean="0">
                <a:solidFill>
                  <a:srgbClr val="000000"/>
                </a:solidFill>
              </a:rPr>
              <a:t>”, in questo caso                     Eracle, che sbroglia una matassa altrimenti inestricabile. Sofocle era un                      conservatore e temeva molto le novità della sofistica, che potevano minare la fiducia negli Dei e fare letteralmente “saltare” i valori tradizionali che avevano il loro fondamento nella religione. Gli Dei quindi sono depositari e garanti delle leggi che governano la “polis”. Il loro volere non può e non deve essere mai messo in  discussione: ciò che essi vogliono è per il bene degli uomini, che altrimenti si  scontrerebbero in continue lotte. La volontà di Eracle è legge, e la sua                               inappellabile sentenza accettata dai tre eroi. Gli Dei e gli Oracoli vanno sempre                ascoltati: guai a dar retta ai miscredenti e agli atei! L’intera “polis” sarebbe                      crollata. Non bisogna neppure porsi il problema se gli Dei siano o non siano giusti: sono giusti! Nel “</a:t>
            </a:r>
            <a:r>
              <a:rPr lang="it-IT" sz="4000" dirty="0" err="1" smtClean="0">
                <a:solidFill>
                  <a:srgbClr val="000000"/>
                </a:solidFill>
              </a:rPr>
              <a:t>Filottete</a:t>
            </a:r>
            <a:r>
              <a:rPr lang="it-IT" sz="4000" dirty="0" smtClean="0">
                <a:solidFill>
                  <a:srgbClr val="000000"/>
                </a:solidFill>
              </a:rPr>
              <a:t>” la giustizia degli Dei è Eracle, mentre invece simbolo della miscredenza e dell’astuzia umana è Ulisse, che è come i sofisti: relativisti, e sempre pronti a muoversi solo per tornaconto personale. I sofisti, gli atei, che mettono in dubbio gli Dei sono da condannarsi: l’unica vera e seria morale che occorre perseguire nella “polis” è quella di </a:t>
            </a:r>
            <a:r>
              <a:rPr lang="it-IT" sz="4000" dirty="0" err="1" smtClean="0">
                <a:solidFill>
                  <a:srgbClr val="000000"/>
                </a:solidFill>
              </a:rPr>
              <a:t>Neottolemo</a:t>
            </a:r>
            <a:r>
              <a:rPr lang="it-IT" sz="4000" dirty="0" smtClean="0">
                <a:solidFill>
                  <a:srgbClr val="000000"/>
                </a:solidFill>
              </a:rPr>
              <a:t>, che è “sacra”, perché si               basa sui valori tradizionali. Essa quindi vince; infatti inaspettato interviene un Dio: a lui il compito di decidere secondo giustizia.</a:t>
            </a:r>
          </a:p>
          <a:p>
            <a:endParaRPr lang="it-IT" dirty="0"/>
          </a:p>
        </p:txBody>
      </p:sp>
      <p:pic>
        <p:nvPicPr>
          <p:cNvPr id="7" name="Picture 4" descr="http://www.marmobon.it/images/files/Lis_15.jpg"/>
          <p:cNvPicPr>
            <a:picLocks noChangeAspect="1" noChangeArrowheads="1"/>
          </p:cNvPicPr>
          <p:nvPr/>
        </p:nvPicPr>
        <p:blipFill>
          <a:blip r:embed="rId2" cstate="print"/>
          <a:srcRect/>
          <a:stretch>
            <a:fillRect/>
          </a:stretch>
        </p:blipFill>
        <p:spPr bwMode="auto">
          <a:xfrm>
            <a:off x="0" y="0"/>
            <a:ext cx="9144000" cy="908720"/>
          </a:xfrm>
          <a:prstGeom prst="rect">
            <a:avLst/>
          </a:prstGeom>
          <a:noFill/>
        </p:spPr>
      </p:pic>
    </p:spTree>
  </p:cSld>
  <p:clrMapOvr>
    <a:masterClrMapping/>
  </p:clrMapOvr>
  <p:transition>
    <p:wipe dir="u"/>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egnaposto contenuto 5"/>
          <p:cNvSpPr>
            <a:spLocks noGrp="1"/>
          </p:cNvSpPr>
          <p:nvPr>
            <p:ph sz="quarter" idx="1"/>
          </p:nvPr>
        </p:nvSpPr>
        <p:spPr>
          <a:xfrm>
            <a:off x="467544" y="1124744"/>
            <a:ext cx="8153400" cy="5547320"/>
          </a:xfrm>
        </p:spPr>
        <p:txBody>
          <a:bodyPr>
            <a:normAutofit fontScale="47500" lnSpcReduction="20000"/>
          </a:bodyPr>
          <a:lstStyle/>
          <a:p>
            <a:pPr lvl="0" algn="ctr">
              <a:buNone/>
            </a:pPr>
            <a:r>
              <a:rPr lang="it-IT" sz="3400" b="1" dirty="0" err="1" smtClean="0"/>
              <a:t>Filottete</a:t>
            </a:r>
            <a:r>
              <a:rPr lang="it-IT" sz="3400" b="1" dirty="0" smtClean="0"/>
              <a:t> e l'oracolo:</a:t>
            </a:r>
          </a:p>
          <a:p>
            <a:pPr lvl="0" algn="ctr">
              <a:buNone/>
            </a:pPr>
            <a:endParaRPr lang="it-IT" sz="3400" b="1" dirty="0" smtClean="0"/>
          </a:p>
          <a:p>
            <a:pPr lvl="0" algn="just">
              <a:buNone/>
            </a:pPr>
            <a:r>
              <a:rPr lang="it-IT" sz="3400" dirty="0" smtClean="0">
                <a:solidFill>
                  <a:srgbClr val="000000"/>
                </a:solidFill>
              </a:rPr>
              <a:t>     Nella mitologia, figlio di </a:t>
            </a:r>
            <a:r>
              <a:rPr lang="it-IT" sz="3400" dirty="0" err="1" smtClean="0">
                <a:solidFill>
                  <a:srgbClr val="000000"/>
                </a:solidFill>
              </a:rPr>
              <a:t>Peante</a:t>
            </a:r>
            <a:r>
              <a:rPr lang="it-IT" sz="3400" dirty="0" smtClean="0">
                <a:solidFill>
                  <a:srgbClr val="000000"/>
                </a:solidFill>
              </a:rPr>
              <a:t> e di </a:t>
            </a:r>
            <a:r>
              <a:rPr lang="it-IT" sz="3400" dirty="0" err="1" smtClean="0">
                <a:solidFill>
                  <a:srgbClr val="000000"/>
                </a:solidFill>
              </a:rPr>
              <a:t>Demonassa</a:t>
            </a:r>
            <a:r>
              <a:rPr lang="it-IT" sz="3400" dirty="0" smtClean="0">
                <a:solidFill>
                  <a:srgbClr val="000000"/>
                </a:solidFill>
              </a:rPr>
              <a:t> (o </a:t>
            </a:r>
            <a:r>
              <a:rPr lang="it-IT" sz="3400" dirty="0" err="1" smtClean="0">
                <a:solidFill>
                  <a:srgbClr val="000000"/>
                </a:solidFill>
              </a:rPr>
              <a:t>Metone</a:t>
            </a:r>
            <a:r>
              <a:rPr lang="it-IT" sz="3400" dirty="0" smtClean="0">
                <a:solidFill>
                  <a:srgbClr val="000000"/>
                </a:solidFill>
              </a:rPr>
              <a:t>). Fu uno dei pretendenti di Elena e a questo titolo si unì alla spedizione contro Troia. Originario della Tessaglia e, più precisamente, della penisola di Magnesia, guidava un contingente di sette navi con cinquanta arcieri. Da Eracle aveva ereditato l’arco e le frecce che non mancavano mai il bersaglio. Durante lo scalo a </a:t>
            </a:r>
            <a:r>
              <a:rPr lang="it-IT" sz="3400" dirty="0" err="1" smtClean="0">
                <a:solidFill>
                  <a:srgbClr val="000000"/>
                </a:solidFill>
              </a:rPr>
              <a:t>Tenedo</a:t>
            </a:r>
            <a:r>
              <a:rPr lang="it-IT" sz="3400" dirty="0" smtClean="0">
                <a:solidFill>
                  <a:srgbClr val="000000"/>
                </a:solidFill>
              </a:rPr>
              <a:t> fu morso al piede da un serpente. La ferita diventò ben presto infetta e ne emanava un puzzo talmente insopportabile che </a:t>
            </a:r>
            <a:r>
              <a:rPr lang="it-IT" sz="3400" dirty="0" err="1" smtClean="0">
                <a:solidFill>
                  <a:srgbClr val="000000"/>
                </a:solidFill>
              </a:rPr>
              <a:t>Odisseo</a:t>
            </a:r>
            <a:r>
              <a:rPr lang="it-IT" sz="3400" dirty="0" smtClean="0">
                <a:solidFill>
                  <a:srgbClr val="000000"/>
                </a:solidFill>
              </a:rPr>
              <a:t> convinse facilmente gli altri capi ad abbandonare il ferito a </a:t>
            </a:r>
            <a:r>
              <a:rPr lang="it-IT" sz="3400" dirty="0" err="1" smtClean="0">
                <a:solidFill>
                  <a:srgbClr val="000000"/>
                </a:solidFill>
              </a:rPr>
              <a:t>Lemno</a:t>
            </a:r>
            <a:r>
              <a:rPr lang="it-IT" sz="3400" dirty="0" smtClean="0">
                <a:solidFill>
                  <a:srgbClr val="000000"/>
                </a:solidFill>
              </a:rPr>
              <a:t>. </a:t>
            </a:r>
            <a:r>
              <a:rPr lang="it-IT" sz="3400" dirty="0" err="1" smtClean="0">
                <a:solidFill>
                  <a:srgbClr val="000000"/>
                </a:solidFill>
              </a:rPr>
              <a:t>Filottete</a:t>
            </a:r>
            <a:r>
              <a:rPr lang="it-IT" sz="3400" dirty="0" smtClean="0">
                <a:solidFill>
                  <a:srgbClr val="000000"/>
                </a:solidFill>
              </a:rPr>
              <a:t> rimase per dieci anni su quest’isola deserta e vi sopravvisse uccidendo uccelli con le frecce di Eracle. Un’altra tradizione voleva che i Greci avessero lasciato </a:t>
            </a:r>
            <a:r>
              <a:rPr lang="it-IT" sz="3400" dirty="0" err="1" smtClean="0">
                <a:solidFill>
                  <a:srgbClr val="000000"/>
                </a:solidFill>
              </a:rPr>
              <a:t>Filottete</a:t>
            </a:r>
            <a:r>
              <a:rPr lang="it-IT" sz="3400" dirty="0" smtClean="0">
                <a:solidFill>
                  <a:srgbClr val="000000"/>
                </a:solidFill>
              </a:rPr>
              <a:t> a </a:t>
            </a:r>
            <a:r>
              <a:rPr lang="it-IT" sz="3400" dirty="0" err="1" smtClean="0">
                <a:solidFill>
                  <a:srgbClr val="000000"/>
                </a:solidFill>
              </a:rPr>
              <a:t>Lemno</a:t>
            </a:r>
            <a:r>
              <a:rPr lang="it-IT" sz="3400" dirty="0" smtClean="0">
                <a:solidFill>
                  <a:srgbClr val="000000"/>
                </a:solidFill>
              </a:rPr>
              <a:t> perché i sacerdoti del culto di </a:t>
            </a:r>
            <a:r>
              <a:rPr lang="it-IT" sz="3400" dirty="0" err="1" smtClean="0">
                <a:solidFill>
                  <a:srgbClr val="000000"/>
                </a:solidFill>
              </a:rPr>
              <a:t>Efesto</a:t>
            </a:r>
            <a:r>
              <a:rPr lang="it-IT" sz="3400" dirty="0" smtClean="0">
                <a:solidFill>
                  <a:srgbClr val="000000"/>
                </a:solidFill>
              </a:rPr>
              <a:t> che abitavano in quell’isola guarivano dal morso dei serpenti. Secondo il mito la disgrazia accaduta a </a:t>
            </a:r>
            <a:r>
              <a:rPr lang="it-IT" sz="3400" dirty="0" err="1" smtClean="0">
                <a:solidFill>
                  <a:srgbClr val="000000"/>
                </a:solidFill>
              </a:rPr>
              <a:t>Filottete</a:t>
            </a:r>
            <a:r>
              <a:rPr lang="it-IT" sz="3400" dirty="0" smtClean="0">
                <a:solidFill>
                  <a:srgbClr val="000000"/>
                </a:solidFill>
              </a:rPr>
              <a:t> sarebbe stata la giusta punizione per aver egli violato il segreto sul luogo della morte di Eracle (di cui era depositario) battendo con il piede il terreno sul monte </a:t>
            </a:r>
            <a:r>
              <a:rPr lang="it-IT" sz="3400" dirty="0" err="1" smtClean="0">
                <a:solidFill>
                  <a:srgbClr val="000000"/>
                </a:solidFill>
              </a:rPr>
              <a:t>Eta</a:t>
            </a:r>
            <a:r>
              <a:rPr lang="it-IT" sz="3400" dirty="0" smtClean="0">
                <a:solidFill>
                  <a:srgbClr val="000000"/>
                </a:solidFill>
              </a:rPr>
              <a:t> nel punto dove era stato eretto il rogo funebre dell’eroe. Poiché, in capo a dieci anni, i Greci non avevano ancora conquistato Troia e l’indovino </a:t>
            </a:r>
            <a:r>
              <a:rPr lang="it-IT" sz="3400" dirty="0" err="1" smtClean="0">
                <a:solidFill>
                  <a:srgbClr val="000000"/>
                </a:solidFill>
              </a:rPr>
              <a:t>Eleno</a:t>
            </a:r>
            <a:r>
              <a:rPr lang="it-IT" sz="3400" dirty="0" smtClean="0">
                <a:solidFill>
                  <a:srgbClr val="000000"/>
                </a:solidFill>
              </a:rPr>
              <a:t> aveva rivelato che la città sarebbe caduta solo se i suoi nemici fossero stati armati con le frecce di Eracle. </a:t>
            </a:r>
            <a:r>
              <a:rPr lang="it-IT" sz="3400" dirty="0" err="1" smtClean="0">
                <a:solidFill>
                  <a:srgbClr val="000000"/>
                </a:solidFill>
              </a:rPr>
              <a:t>Eleno</a:t>
            </a:r>
            <a:r>
              <a:rPr lang="it-IT" sz="3400" dirty="0" smtClean="0">
                <a:solidFill>
                  <a:srgbClr val="000000"/>
                </a:solidFill>
              </a:rPr>
              <a:t> nella mitologia, figlio di </a:t>
            </a:r>
            <a:r>
              <a:rPr lang="it-IT" sz="3400" dirty="0" err="1" smtClean="0">
                <a:solidFill>
                  <a:srgbClr val="000000"/>
                </a:solidFill>
              </a:rPr>
              <a:t>Priamo</a:t>
            </a:r>
            <a:r>
              <a:rPr lang="it-IT" sz="3400" dirty="0" smtClean="0">
                <a:solidFill>
                  <a:srgbClr val="000000"/>
                </a:solidFill>
              </a:rPr>
              <a:t> e di </a:t>
            </a:r>
            <a:r>
              <a:rPr lang="it-IT" sz="3400" dirty="0" err="1" smtClean="0">
                <a:solidFill>
                  <a:srgbClr val="000000"/>
                </a:solidFill>
              </a:rPr>
              <a:t>Ecuba</a:t>
            </a:r>
            <a:r>
              <a:rPr lang="it-IT" sz="3400" dirty="0" smtClean="0">
                <a:solidFill>
                  <a:srgbClr val="000000"/>
                </a:solidFill>
              </a:rPr>
              <a:t> e fratello gemello di Cassandra, acquistò il dono della profezia contemporaneamente a lei durante una notte trascorsa nel tempio di Apollo </a:t>
            </a:r>
            <a:r>
              <a:rPr lang="it-IT" sz="3400" dirty="0" err="1" smtClean="0">
                <a:solidFill>
                  <a:srgbClr val="000000"/>
                </a:solidFill>
              </a:rPr>
              <a:t>Timbreo</a:t>
            </a:r>
            <a:r>
              <a:rPr lang="it-IT" sz="3400" dirty="0" smtClean="0">
                <a:solidFill>
                  <a:srgbClr val="000000"/>
                </a:solidFill>
              </a:rPr>
              <a:t>.</a:t>
            </a:r>
          </a:p>
          <a:p>
            <a:endParaRPr lang="it-IT" dirty="0"/>
          </a:p>
        </p:txBody>
      </p:sp>
      <p:pic>
        <p:nvPicPr>
          <p:cNvPr id="7" name="Picture 4" descr="http://www.marmobon.it/images/files/Lis_15.jpg"/>
          <p:cNvPicPr>
            <a:picLocks noChangeAspect="1" noChangeArrowheads="1"/>
          </p:cNvPicPr>
          <p:nvPr/>
        </p:nvPicPr>
        <p:blipFill>
          <a:blip r:embed="rId2" cstate="print"/>
          <a:srcRect/>
          <a:stretch>
            <a:fillRect/>
          </a:stretch>
        </p:blipFill>
        <p:spPr bwMode="auto">
          <a:xfrm>
            <a:off x="0" y="0"/>
            <a:ext cx="9144000" cy="908720"/>
          </a:xfrm>
          <a:prstGeom prst="rect">
            <a:avLst/>
          </a:prstGeom>
          <a:noFill/>
        </p:spPr>
      </p:pic>
    </p:spTree>
  </p:cSld>
  <p:clrMapOvr>
    <a:masterClrMapping/>
  </p:clrMapOvr>
  <p:transition>
    <p:pull dir="l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tx1"/>
                </a:solidFill>
              </a:rPr>
              <a:t>Fonti:</a:t>
            </a:r>
            <a:endParaRPr lang="it-IT" dirty="0">
              <a:solidFill>
                <a:schemeClr val="tx1"/>
              </a:solidFill>
            </a:endParaRPr>
          </a:p>
        </p:txBody>
      </p:sp>
      <p:sp>
        <p:nvSpPr>
          <p:cNvPr id="3" name="Segnaposto contenuto 2"/>
          <p:cNvSpPr>
            <a:spLocks noGrp="1"/>
          </p:cNvSpPr>
          <p:nvPr>
            <p:ph sz="quarter" idx="1"/>
          </p:nvPr>
        </p:nvSpPr>
        <p:spPr/>
        <p:txBody>
          <a:bodyPr/>
          <a:lstStyle/>
          <a:p>
            <a:pPr fontAlgn="ctr"/>
            <a:r>
              <a:rPr lang="it-IT" dirty="0" err="1" smtClean="0"/>
              <a:t>it.wikipedia.org</a:t>
            </a:r>
            <a:r>
              <a:rPr lang="it-IT" dirty="0" smtClean="0"/>
              <a:t>/‎</a:t>
            </a:r>
          </a:p>
          <a:p>
            <a:pPr fontAlgn="ctr"/>
            <a:r>
              <a:rPr lang="it-IT" dirty="0" smtClean="0"/>
              <a:t>www.treccani.it/‎</a:t>
            </a:r>
          </a:p>
          <a:p>
            <a:pPr fontAlgn="ctr"/>
            <a:r>
              <a:rPr lang="it-IT" dirty="0" smtClean="0"/>
              <a:t>www.indafondazione.org/‎Istituto Nazionale del Dramma Antico</a:t>
            </a:r>
          </a:p>
          <a:p>
            <a:pPr fontAlgn="ctr"/>
            <a:r>
              <a:rPr lang="it-IT" dirty="0" err="1" smtClean="0"/>
              <a:t>Parodos.it</a:t>
            </a:r>
            <a:endParaRPr lang="it-IT" dirty="0" smtClean="0"/>
          </a:p>
          <a:p>
            <a:pPr fontAlgn="ctr"/>
            <a:r>
              <a:rPr lang="it-IT" dirty="0" smtClean="0"/>
              <a:t>edizioni critiche Umberto Albini </a:t>
            </a:r>
            <a:br>
              <a:rPr lang="it-IT" dirty="0" smtClean="0"/>
            </a:br>
            <a:endParaRPr lang="it-IT" dirty="0"/>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980728"/>
            <a:ext cx="8153400" cy="990600"/>
          </a:xfrm>
        </p:spPr>
        <p:txBody>
          <a:bodyPr/>
          <a:lstStyle/>
          <a:p>
            <a:pPr algn="ctr"/>
            <a:r>
              <a:rPr lang="it-IT" b="1" dirty="0" smtClean="0">
                <a:solidFill>
                  <a:schemeClr val="tx1"/>
                </a:solidFill>
              </a:rPr>
              <a:t>Elettra</a:t>
            </a:r>
            <a:r>
              <a:rPr lang="it-IT" dirty="0" smtClean="0">
                <a:solidFill>
                  <a:schemeClr val="tx1"/>
                </a:solidFill>
              </a:rPr>
              <a:t> (</a:t>
            </a:r>
            <a:r>
              <a:rPr lang="el-GR" i="1" dirty="0" smtClean="0">
                <a:solidFill>
                  <a:schemeClr val="tx1"/>
                </a:solidFill>
              </a:rPr>
              <a:t>᾿Ηλέκτρα</a:t>
            </a:r>
            <a:r>
              <a:rPr lang="it-IT" i="1" dirty="0" smtClean="0">
                <a:solidFill>
                  <a:schemeClr val="tx1"/>
                </a:solidFill>
              </a:rPr>
              <a:t> </a:t>
            </a:r>
            <a:r>
              <a:rPr lang="el-GR" dirty="0" smtClean="0">
                <a:solidFill>
                  <a:schemeClr val="tx1"/>
                </a:solidFill>
              </a:rPr>
              <a:t>) </a:t>
            </a:r>
            <a:endParaRPr lang="it-IT" dirty="0">
              <a:solidFill>
                <a:schemeClr val="tx1"/>
              </a:solidFill>
            </a:endParaRPr>
          </a:p>
        </p:txBody>
      </p:sp>
      <p:sp>
        <p:nvSpPr>
          <p:cNvPr id="3" name="Segnaposto contenuto 2"/>
          <p:cNvSpPr>
            <a:spLocks noGrp="1"/>
          </p:cNvSpPr>
          <p:nvPr>
            <p:ph sz="quarter" idx="1"/>
          </p:nvPr>
        </p:nvSpPr>
        <p:spPr>
          <a:xfrm>
            <a:off x="0" y="2996952"/>
            <a:ext cx="8153400" cy="4495800"/>
          </a:xfrm>
        </p:spPr>
        <p:txBody>
          <a:bodyPr>
            <a:normAutofit/>
          </a:bodyPr>
          <a:lstStyle/>
          <a:p>
            <a:r>
              <a:rPr lang="it-IT" sz="2400" b="1" dirty="0" smtClean="0"/>
              <a:t>INTRODUZIONE:</a:t>
            </a:r>
            <a:endParaRPr lang="it-IT" sz="2400" dirty="0" smtClean="0"/>
          </a:p>
          <a:p>
            <a:pPr>
              <a:buNone/>
            </a:pPr>
            <a:r>
              <a:rPr lang="it-IT" sz="2400" dirty="0" smtClean="0"/>
              <a:t>    L'Elettra è una delle sette tragedie a noi pervenuteci di Sofocle. La sua datazione è incerta, ma si colloca sicuramente dopo il 420 a.C. La storia ruota </a:t>
            </a:r>
            <a:r>
              <a:rPr lang="it-IT" sz="2600" dirty="0" smtClean="0"/>
              <a:t>intorno</a:t>
            </a:r>
            <a:r>
              <a:rPr lang="it-IT" sz="2400" dirty="0" smtClean="0"/>
              <a:t> alla vicenda che riguarda il </a:t>
            </a:r>
            <a:r>
              <a:rPr lang="el-GR" sz="2400" dirty="0" smtClean="0"/>
              <a:t>γένος</a:t>
            </a:r>
            <a:r>
              <a:rPr lang="it-IT" sz="2400" dirty="0" smtClean="0"/>
              <a:t>. degli </a:t>
            </a:r>
            <a:r>
              <a:rPr lang="it-IT" sz="2400" dirty="0" err="1" smtClean="0"/>
              <a:t>Atridi</a:t>
            </a:r>
            <a:r>
              <a:rPr lang="it-IT" sz="2400" dirty="0" smtClean="0"/>
              <a:t>: il matricidio di vendetta  compiuto da Oreste con l'aiuto di Elettra nei confronti di </a:t>
            </a:r>
            <a:r>
              <a:rPr lang="it-IT" sz="2400" dirty="0" err="1" smtClean="0"/>
              <a:t>Clitennestra</a:t>
            </a:r>
            <a:r>
              <a:rPr lang="it-IT" sz="2400" dirty="0" smtClean="0"/>
              <a:t>. Questa vicenda è stata ripresa sia da Eschilo nelle Coefore, sia da Euripide nell'Elettra.</a:t>
            </a:r>
          </a:p>
          <a:p>
            <a:pPr>
              <a:buNone/>
            </a:pPr>
            <a:r>
              <a:rPr lang="it-IT" sz="2400" dirty="0" smtClean="0"/>
              <a:t> </a:t>
            </a:r>
          </a:p>
          <a:p>
            <a:pPr>
              <a:buNone/>
            </a:pPr>
            <a:endParaRPr lang="it-IT" dirty="0"/>
          </a:p>
        </p:txBody>
      </p:sp>
      <p:pic>
        <p:nvPicPr>
          <p:cNvPr id="5" name="Immagine 4" descr="http://upload.wikimedia.org/wikipedia/commons/0/07/1869_Frederic_Leighton_-_Electra_at_the_Tomb_of_Agamemnon.jpg"/>
          <p:cNvPicPr/>
          <p:nvPr/>
        </p:nvPicPr>
        <p:blipFill>
          <a:blip r:embed="rId2" cstate="print"/>
          <a:srcRect/>
          <a:stretch>
            <a:fillRect/>
          </a:stretch>
        </p:blipFill>
        <p:spPr bwMode="auto">
          <a:xfrm>
            <a:off x="7447955" y="692696"/>
            <a:ext cx="1696045" cy="2972002"/>
          </a:xfrm>
          <a:prstGeom prst="rect">
            <a:avLst/>
          </a:prstGeom>
          <a:noFill/>
          <a:ln w="9525">
            <a:noFill/>
            <a:miter lim="800000"/>
            <a:headEnd/>
            <a:tailEnd/>
          </a:ln>
        </p:spPr>
      </p:pic>
      <p:pic>
        <p:nvPicPr>
          <p:cNvPr id="102404" name="Picture 4" descr="http://www.marmobon.it/images/files/Lis_15.jpg"/>
          <p:cNvPicPr>
            <a:picLocks noChangeAspect="1" noChangeArrowheads="1"/>
          </p:cNvPicPr>
          <p:nvPr/>
        </p:nvPicPr>
        <p:blipFill>
          <a:blip r:embed="rId3" cstate="print"/>
          <a:srcRect/>
          <a:stretch>
            <a:fillRect/>
          </a:stretch>
        </p:blipFill>
        <p:spPr bwMode="auto">
          <a:xfrm>
            <a:off x="0" y="0"/>
            <a:ext cx="9144000" cy="764704"/>
          </a:xfrm>
          <a:prstGeom prst="rect">
            <a:avLst/>
          </a:prstGeom>
          <a:noFill/>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pPr algn="ctr">
              <a:buNone/>
            </a:pPr>
            <a:r>
              <a:rPr lang="it-IT" dirty="0" smtClean="0"/>
              <a:t>Lavoro di Gruppo eseguito da</a:t>
            </a:r>
          </a:p>
          <a:p>
            <a:pPr algn="ctr">
              <a:buNone/>
            </a:pPr>
            <a:r>
              <a:rPr lang="it-IT" dirty="0" smtClean="0"/>
              <a:t>Ilaria </a:t>
            </a:r>
            <a:r>
              <a:rPr lang="it-IT" dirty="0" err="1" smtClean="0"/>
              <a:t>Fundarò</a:t>
            </a:r>
            <a:r>
              <a:rPr lang="it-IT" dirty="0" smtClean="0"/>
              <a:t> </a:t>
            </a:r>
          </a:p>
          <a:p>
            <a:pPr algn="ctr">
              <a:buNone/>
            </a:pPr>
            <a:r>
              <a:rPr lang="it-IT" dirty="0" smtClean="0"/>
              <a:t>Virginia </a:t>
            </a:r>
            <a:r>
              <a:rPr lang="it-IT" dirty="0" err="1" smtClean="0"/>
              <a:t>Pantellini</a:t>
            </a:r>
            <a:endParaRPr lang="it-IT" dirty="0" smtClean="0"/>
          </a:p>
          <a:p>
            <a:pPr algn="ctr">
              <a:buNone/>
            </a:pPr>
            <a:r>
              <a:rPr lang="it-IT" dirty="0" smtClean="0"/>
              <a:t>Federica </a:t>
            </a:r>
            <a:r>
              <a:rPr lang="it-IT" dirty="0" err="1" smtClean="0"/>
              <a:t>Pettinelli</a:t>
            </a:r>
            <a:endParaRPr lang="it-IT" dirty="0" smtClean="0"/>
          </a:p>
          <a:p>
            <a:pPr algn="ctr">
              <a:buNone/>
            </a:pPr>
            <a:r>
              <a:rPr lang="it-IT" dirty="0" smtClean="0"/>
              <a:t>Silvia Ripa</a:t>
            </a:r>
          </a:p>
          <a:p>
            <a:pPr algn="r">
              <a:buNone/>
            </a:pPr>
            <a:endParaRPr lang="it-IT" dirty="0" smtClean="0"/>
          </a:p>
          <a:p>
            <a:pPr algn="r">
              <a:buNone/>
            </a:pPr>
            <a:r>
              <a:rPr lang="it-IT" dirty="0" smtClean="0"/>
              <a:t>Classe IIG</a:t>
            </a:r>
          </a:p>
          <a:p>
            <a:pPr algn="r">
              <a:buNone/>
            </a:pPr>
            <a:r>
              <a:rPr lang="it-IT" dirty="0" smtClean="0"/>
              <a:t>Anno scolastico 2013/2014</a:t>
            </a:r>
          </a:p>
        </p:txBody>
      </p:sp>
      <p:pic>
        <p:nvPicPr>
          <p:cNvPr id="5" name="Picture 4" descr="http://www.marmobon.it/images/files/Lis_15.jpg"/>
          <p:cNvPicPr>
            <a:picLocks noChangeAspect="1" noChangeArrowheads="1"/>
          </p:cNvPicPr>
          <p:nvPr/>
        </p:nvPicPr>
        <p:blipFill>
          <a:blip r:embed="rId2" cstate="print"/>
          <a:srcRect/>
          <a:stretch>
            <a:fillRect/>
          </a:stretch>
        </p:blipFill>
        <p:spPr bwMode="auto">
          <a:xfrm>
            <a:off x="0" y="0"/>
            <a:ext cx="9144000" cy="90872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contenuto 3"/>
          <p:cNvSpPr>
            <a:spLocks noGrp="1"/>
          </p:cNvSpPr>
          <p:nvPr>
            <p:ph sz="quarter" idx="2"/>
          </p:nvPr>
        </p:nvSpPr>
        <p:spPr>
          <a:xfrm>
            <a:off x="539552" y="188640"/>
            <a:ext cx="3886200" cy="3581400"/>
          </a:xfrm>
        </p:spPr>
        <p:txBody>
          <a:bodyPr>
            <a:noAutofit/>
          </a:bodyPr>
          <a:lstStyle/>
          <a:p>
            <a:r>
              <a:rPr lang="it-IT" sz="1600" b="1" i="1" dirty="0" smtClean="0"/>
              <a:t>PROLOGO</a:t>
            </a:r>
            <a:r>
              <a:rPr lang="it-IT" sz="1600" b="1" dirty="0" smtClean="0"/>
              <a:t>:</a:t>
            </a:r>
          </a:p>
          <a:p>
            <a:pPr>
              <a:buNone/>
            </a:pPr>
            <a:r>
              <a:rPr lang="it-IT" sz="1600" dirty="0" smtClean="0"/>
              <a:t>       Entrano il Precettore, Oreste e </a:t>
            </a:r>
            <a:r>
              <a:rPr lang="it-IT" sz="1600" dirty="0" err="1" smtClean="0"/>
              <a:t>Pilade</a:t>
            </a:r>
            <a:r>
              <a:rPr lang="it-IT" sz="1600" dirty="0" smtClean="0"/>
              <a:t>, che hanno raggiunto Micene dalla </a:t>
            </a:r>
            <a:r>
              <a:rPr lang="it-IT" sz="1600" dirty="0" err="1" smtClean="0"/>
              <a:t>Focide</a:t>
            </a:r>
            <a:r>
              <a:rPr lang="it-IT" sz="1600" dirty="0" smtClean="0"/>
              <a:t>; essi si trovano  di fronte al palazzo di Agamennone. Il Pedagogo descrive a Oreste i luoghi circostanti. Sta per spuntare l’alba e il Precettore invita i due (Oreste e </a:t>
            </a:r>
            <a:r>
              <a:rPr lang="it-IT" sz="1600" dirty="0" err="1" smtClean="0"/>
              <a:t>Pilade</a:t>
            </a:r>
            <a:r>
              <a:rPr lang="it-IT" sz="1600" dirty="0" smtClean="0"/>
              <a:t>, personaggio muto)a stabilire il piano  d'azione. Oreste lo loda per la sua fedeltà e gli rivela il suo piano: il Precettore dovrà entrare nel palazzo fingendosi un </a:t>
            </a:r>
            <a:r>
              <a:rPr lang="it-IT" sz="1600" dirty="0" err="1" smtClean="0"/>
              <a:t>focese</a:t>
            </a:r>
            <a:r>
              <a:rPr lang="it-IT" sz="1600" dirty="0" smtClean="0"/>
              <a:t> (nessuno potrà riconoscerlo perché ormai vecchio) e darà la falsa notizia della morte di Oreste, avvenuta per la sua caduta dal carro durante i giochi Pitici. La notizia sarà avvalorata dall’urna, per ora nascosta tra i cespugli, contenente le ceneri di Oreste. Il giovane nel frattempo si recherà ad onorare la tomba del padre. Oreste quindi rivolge una preghiera propiziatoria agli dèi della sua terra e sente un acuto lamento provenire dal palazzo.</a:t>
            </a:r>
          </a:p>
          <a:p>
            <a:pPr>
              <a:buNone/>
            </a:pPr>
            <a:endParaRPr lang="it-IT" sz="1600" dirty="0"/>
          </a:p>
        </p:txBody>
      </p:sp>
      <p:sp>
        <p:nvSpPr>
          <p:cNvPr id="8" name="Segnaposto contenuto 7"/>
          <p:cNvSpPr>
            <a:spLocks noGrp="1"/>
          </p:cNvSpPr>
          <p:nvPr>
            <p:ph sz="quarter" idx="4"/>
          </p:nvPr>
        </p:nvSpPr>
        <p:spPr>
          <a:xfrm>
            <a:off x="4788024" y="0"/>
            <a:ext cx="3886200" cy="3581400"/>
          </a:xfrm>
        </p:spPr>
        <p:txBody>
          <a:bodyPr>
            <a:noAutofit/>
          </a:bodyPr>
          <a:lstStyle/>
          <a:p>
            <a:pPr>
              <a:buNone/>
            </a:pPr>
            <a:r>
              <a:rPr lang="it-IT" sz="1600" dirty="0" smtClean="0"/>
              <a:t>       Pensa che sia sua sorella Elettra e quasi vorrebbe fermarsi, ma il Precettore lo dissuade, invitandolo a non agire prima di aver versato libagioni sulla tomba del padre.</a:t>
            </a:r>
            <a:endParaRPr lang="it-IT" sz="1600" i="1" dirty="0" smtClean="0"/>
          </a:p>
          <a:p>
            <a:r>
              <a:rPr lang="it-IT" sz="1600" b="1" i="1" dirty="0" smtClean="0"/>
              <a:t>PARODO </a:t>
            </a:r>
            <a:r>
              <a:rPr lang="it-IT" sz="1600" b="1" dirty="0" smtClean="0"/>
              <a:t>:</a:t>
            </a:r>
          </a:p>
          <a:p>
            <a:pPr>
              <a:buNone/>
            </a:pPr>
            <a:r>
              <a:rPr lang="it-IT" sz="1600" dirty="0" smtClean="0"/>
              <a:t>       Le donne del coro compatiscono la sofferenza di Elettra, la quale è disperata </a:t>
            </a:r>
            <a:r>
              <a:rPr lang="it-IT" sz="1600" dirty="0" err="1" smtClean="0"/>
              <a:t>perchè</a:t>
            </a:r>
            <a:r>
              <a:rPr lang="it-IT" sz="1600" dirty="0" smtClean="0"/>
              <a:t> è l'unica donna triste per la morte di suo padre Agamennone.  Il Coro invita Elettra a confidare in Zeus e a moderare il suo odio: Oreste tornerà per vendicare la morte del padre. Elettra lamenta la sua solitudine e la misera condizione in cui è costretta a vivere nel palazzo di suo padre: schiava dei suoi nemici, senza marito né figli, luttuosa e vestita di stracci. Viene rievocato con orrendi particolari l’assassinio di Agamennone. Elettra rivive quei momenti angosciosi e invoca il dio dell’Olimpo perché punisca i criminali con le stesse pene. Ella chiede al Coro di lasciarla piangere in pace e quest'ultimo la avverte di non generare mali da altri mali.</a:t>
            </a:r>
          </a:p>
          <a:p>
            <a:endParaRPr lang="it-IT"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2"/>
          </p:nvPr>
        </p:nvSpPr>
        <p:spPr>
          <a:xfrm>
            <a:off x="467544" y="0"/>
            <a:ext cx="3886200" cy="4301480"/>
          </a:xfrm>
        </p:spPr>
        <p:txBody>
          <a:bodyPr>
            <a:normAutofit fontScale="25000" lnSpcReduction="20000"/>
          </a:bodyPr>
          <a:lstStyle/>
          <a:p>
            <a:r>
              <a:rPr lang="it-IT" sz="6400" b="1" i="1" dirty="0" smtClean="0"/>
              <a:t>PRIMO EPISODIO </a:t>
            </a:r>
            <a:r>
              <a:rPr lang="it-IT" sz="6400" b="1" dirty="0" smtClean="0"/>
              <a:t>:</a:t>
            </a:r>
          </a:p>
          <a:p>
            <a:pPr>
              <a:buNone/>
            </a:pPr>
            <a:r>
              <a:rPr lang="it-IT" sz="6400" dirty="0" smtClean="0"/>
              <a:t>        Elettra vuole giustificare il suo immenso dolore, mettendo in evidenza la sua solitudine e le sue misere condizioni di vita: schiava dell'assassino di suo padre e di sua madre, diventatale nemica e da cui è oltraggiata in tutti i modi. Inizia il dialogo fra le due sorelle, </a:t>
            </a:r>
            <a:r>
              <a:rPr lang="it-IT" sz="6400" dirty="0" err="1" smtClean="0"/>
              <a:t>Crisotemi</a:t>
            </a:r>
            <a:r>
              <a:rPr lang="it-IT" sz="6400" dirty="0" smtClean="0"/>
              <a:t> e Elettra, e si delineano i loro diversi temperamenti: </a:t>
            </a:r>
            <a:r>
              <a:rPr lang="it-IT" sz="6400" dirty="0" err="1" smtClean="0"/>
              <a:t>Crisotemi</a:t>
            </a:r>
            <a:r>
              <a:rPr lang="it-IT" sz="6400" dirty="0" smtClean="0"/>
              <a:t> esorta la sorella a sottostare a chi ora comanda nel palazzo, Elettra l’accusa di viltà. </a:t>
            </a:r>
            <a:r>
              <a:rPr lang="it-IT" sz="6400" dirty="0" err="1" smtClean="0"/>
              <a:t>Crisotemi</a:t>
            </a:r>
            <a:r>
              <a:rPr lang="it-IT" sz="6400" dirty="0" smtClean="0"/>
              <a:t> non si mostra offesa, anzi comprende la sorella e le mostra il suo affetto rivelandole le intenzioni di </a:t>
            </a:r>
            <a:r>
              <a:rPr lang="it-IT" sz="6400" dirty="0" err="1" smtClean="0"/>
              <a:t>Egisto</a:t>
            </a:r>
            <a:r>
              <a:rPr lang="it-IT" sz="6400" dirty="0" smtClean="0"/>
              <a:t> e </a:t>
            </a:r>
            <a:r>
              <a:rPr lang="it-IT" sz="6400" dirty="0" err="1" smtClean="0"/>
              <a:t>Clitemestra</a:t>
            </a:r>
            <a:r>
              <a:rPr lang="it-IT" sz="6400" dirty="0" smtClean="0"/>
              <a:t>: vogliono rinchiuderla viva in una grotta. </a:t>
            </a:r>
            <a:r>
              <a:rPr lang="it-IT" sz="6400" dirty="0" err="1" smtClean="0"/>
              <a:t>Crisotemi</a:t>
            </a:r>
            <a:r>
              <a:rPr lang="it-IT" sz="6400" dirty="0" smtClean="0"/>
              <a:t> decide di eseguire l’ordine di sua madre: portare libagioni sulla tomba di Agamennone. </a:t>
            </a:r>
            <a:r>
              <a:rPr lang="it-IT" sz="6400" dirty="0" err="1" smtClean="0"/>
              <a:t>Clitemestra</a:t>
            </a:r>
            <a:r>
              <a:rPr lang="it-IT" sz="6400" dirty="0" smtClean="0"/>
              <a:t>, infatti, ha visto in sogno il marito prendere lo scettro regale dalle mani di </a:t>
            </a:r>
            <a:r>
              <a:rPr lang="it-IT" sz="6400" dirty="0" err="1" smtClean="0"/>
              <a:t>Egisto</a:t>
            </a:r>
            <a:r>
              <a:rPr lang="it-IT" sz="6400" dirty="0" smtClean="0"/>
              <a:t> e germogliare da esso una pianta rigogliosa. Elettra la dissuade dal compiere questo ufficio che offenderebbe la memoria del morto perché impartito dalla sua assassina, e invita </a:t>
            </a:r>
            <a:r>
              <a:rPr lang="it-IT" sz="6400" dirty="0" err="1" smtClean="0"/>
              <a:t>Crisotemi</a:t>
            </a:r>
            <a:r>
              <a:rPr lang="it-IT" sz="6400" dirty="0" smtClean="0"/>
              <a:t> ad offrire piuttosto una sua cintura e le ciocche di capelli di entrambe, per invocare la vendetta del morto e il ritorno di Oreste.</a:t>
            </a:r>
          </a:p>
          <a:p>
            <a:r>
              <a:rPr lang="it-IT" sz="6400" b="1" i="1" dirty="0" smtClean="0"/>
              <a:t>PRIMO STASIMO </a:t>
            </a:r>
            <a:r>
              <a:rPr lang="it-IT" sz="6400" b="1" dirty="0" smtClean="0"/>
              <a:t>:</a:t>
            </a:r>
          </a:p>
          <a:p>
            <a:pPr>
              <a:buNone/>
            </a:pPr>
            <a:r>
              <a:rPr lang="it-IT" sz="6400" dirty="0" smtClean="0"/>
              <a:t>       Il Coro canta l'arrivo di </a:t>
            </a:r>
            <a:r>
              <a:rPr lang="it-IT" sz="6400" i="1" dirty="0" err="1" smtClean="0"/>
              <a:t>Δίκη</a:t>
            </a:r>
            <a:r>
              <a:rPr lang="it-IT" sz="6400" dirty="0" smtClean="0"/>
              <a:t> predicendo così la vendetta</a:t>
            </a:r>
            <a:r>
              <a:rPr lang="it-IT" sz="6600" dirty="0" smtClean="0"/>
              <a:t>. </a:t>
            </a:r>
          </a:p>
          <a:p>
            <a:pPr>
              <a:buNone/>
            </a:pPr>
            <a:endParaRPr lang="it-IT" sz="6400" dirty="0" smtClean="0"/>
          </a:p>
          <a:p>
            <a:endParaRPr lang="it-IT" dirty="0"/>
          </a:p>
        </p:txBody>
      </p:sp>
      <p:sp>
        <p:nvSpPr>
          <p:cNvPr id="4" name="Segnaposto contenuto 3"/>
          <p:cNvSpPr>
            <a:spLocks noGrp="1"/>
          </p:cNvSpPr>
          <p:nvPr>
            <p:ph sz="quarter" idx="4"/>
          </p:nvPr>
        </p:nvSpPr>
        <p:spPr>
          <a:xfrm>
            <a:off x="4788024" y="0"/>
            <a:ext cx="3886200" cy="6309320"/>
          </a:xfrm>
        </p:spPr>
        <p:txBody>
          <a:bodyPr>
            <a:noAutofit/>
          </a:bodyPr>
          <a:lstStyle/>
          <a:p>
            <a:r>
              <a:rPr lang="it-IT" sz="1600" b="1" i="1" dirty="0" smtClean="0"/>
              <a:t>SECONDO EPISODIO </a:t>
            </a:r>
            <a:r>
              <a:rPr lang="it-IT" sz="1600" b="1" dirty="0" smtClean="0"/>
              <a:t>:</a:t>
            </a:r>
          </a:p>
          <a:p>
            <a:pPr>
              <a:buNone/>
            </a:pPr>
            <a:r>
              <a:rPr lang="it-IT" sz="1600" dirty="0" smtClean="0"/>
              <a:t>       </a:t>
            </a:r>
            <a:r>
              <a:rPr lang="it-IT" sz="1500" dirty="0" err="1" smtClean="0"/>
              <a:t>Clitennestra</a:t>
            </a:r>
            <a:r>
              <a:rPr lang="it-IT" sz="1500" dirty="0" smtClean="0"/>
              <a:t> affronta l’argomento dell’uccisione di Agamennone e adduce come scusa per il suo gesto criminale il fatto che lei vuole vendicare </a:t>
            </a:r>
            <a:r>
              <a:rPr lang="it-IT" sz="1500" dirty="0" err="1" smtClean="0"/>
              <a:t>Ifigenia</a:t>
            </a:r>
            <a:r>
              <a:rPr lang="it-IT" sz="1500" dirty="0" smtClean="0"/>
              <a:t>, sacrificata proprio da suo padre. Elettra confuta le sue argomentazioni e rinfaccia alla madre la sua vergognosa convivenza con </a:t>
            </a:r>
            <a:r>
              <a:rPr lang="it-IT" sz="1500" dirty="0" err="1" smtClean="0"/>
              <a:t>Egisto</a:t>
            </a:r>
            <a:r>
              <a:rPr lang="it-IT" sz="1500" dirty="0" smtClean="0"/>
              <a:t>, lo stato penoso in cui la costringono a vivere e la colpa dell’esilio di Oreste. La madre replica con minacce e poi ordina ad un’ancella di portare offerte ad Apollo, al quale lei rivolge una preghiera. Entra il Precettore, si presenta come inviato da </a:t>
            </a:r>
            <a:r>
              <a:rPr lang="it-IT" sz="1500" dirty="0" err="1" smtClean="0"/>
              <a:t>Fanoteo</a:t>
            </a:r>
            <a:r>
              <a:rPr lang="it-IT" sz="1500" dirty="0" smtClean="0"/>
              <a:t> di </a:t>
            </a:r>
            <a:r>
              <a:rPr lang="it-IT" sz="1500" dirty="0" err="1" smtClean="0"/>
              <a:t>Focide</a:t>
            </a:r>
            <a:r>
              <a:rPr lang="it-IT" sz="1500" dirty="0" smtClean="0"/>
              <a:t> e narra ad Elettra la morte di Oreste con un preciso resoconto delle circostanze in cui è avvenuta. Conclude il suo racconto della gara dei cocchi a Delfi, dicendo che tra poco arriveranno le sue ceneri. </a:t>
            </a:r>
            <a:r>
              <a:rPr lang="it-IT" sz="1500" dirty="0" err="1" smtClean="0"/>
              <a:t>Clitennestra</a:t>
            </a:r>
            <a:r>
              <a:rPr lang="it-IT" sz="1500" dirty="0" smtClean="0"/>
              <a:t> prima, appare scossa dalla morte del figlio, poi mostra una sfacciata gioia sentendosi così liberata dall’angoscia da rispondere in modo sarcastico al dolore di Elettra. Quindi rientra nel palazzo col Precettore.  Elettra dà sfogo al suo dolore ormai senza speranza, offesa anche dalla perfida gioia della madre; poi invoca Oreste, vede profilarsi per lei una vita da schiava e grida tutta la sua disperazione augurandosi la morte.</a:t>
            </a:r>
          </a:p>
          <a:p>
            <a:pPr>
              <a:buNone/>
            </a:pPr>
            <a:r>
              <a:rPr lang="it-IT" sz="1400" dirty="0" smtClean="0"/>
              <a:t> </a:t>
            </a:r>
          </a:p>
          <a:p>
            <a:endParaRPr lang="it-IT"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sz="quarter" idx="2"/>
          </p:nvPr>
        </p:nvSpPr>
        <p:spPr>
          <a:xfrm>
            <a:off x="539552" y="980728"/>
            <a:ext cx="3886200" cy="3581400"/>
          </a:xfrm>
        </p:spPr>
        <p:txBody>
          <a:bodyPr>
            <a:normAutofit fontScale="25000" lnSpcReduction="20000"/>
          </a:bodyPr>
          <a:lstStyle/>
          <a:p>
            <a:r>
              <a:rPr lang="it-IT" sz="6400" b="1" i="1" dirty="0" smtClean="0"/>
              <a:t>SECONDO STASIMO </a:t>
            </a:r>
            <a:r>
              <a:rPr lang="it-IT" sz="6400" b="1" dirty="0" smtClean="0"/>
              <a:t>:</a:t>
            </a:r>
          </a:p>
          <a:p>
            <a:pPr>
              <a:buNone/>
            </a:pPr>
            <a:r>
              <a:rPr lang="it-IT" sz="6400" dirty="0" smtClean="0"/>
              <a:t>      Elettra sfoga con il coro tutto il suo dolore e rammarico per non aver dato né sepoltura né compianto al defunto Oreste.</a:t>
            </a:r>
          </a:p>
          <a:p>
            <a:r>
              <a:rPr lang="it-IT" sz="6400" b="1" i="1" dirty="0" smtClean="0"/>
              <a:t>TERZO EPISODIO </a:t>
            </a:r>
            <a:r>
              <a:rPr lang="it-IT" sz="6400" b="1" dirty="0" smtClean="0"/>
              <a:t>:</a:t>
            </a:r>
          </a:p>
          <a:p>
            <a:pPr>
              <a:buNone/>
            </a:pPr>
            <a:r>
              <a:rPr lang="it-IT" sz="6400" dirty="0" smtClean="0"/>
              <a:t>      Arriva </a:t>
            </a:r>
            <a:r>
              <a:rPr lang="it-IT" sz="6400" dirty="0" err="1" smtClean="0"/>
              <a:t>Crisotemi</a:t>
            </a:r>
            <a:r>
              <a:rPr lang="it-IT" sz="6400" dirty="0" smtClean="0"/>
              <a:t> piena di gioia, perché è certa che Oreste è vivo; racconta infatti di avere visto sulla tomba del padre una ciocca di capelli che non può essere d’altri se non del loro fratello. Elettra le risponde tristemente che sta delirando e la informa del racconto del messaggero e della disgrazia capitata ad Oreste. Poi le rivela il suo piano: uccidere </a:t>
            </a:r>
            <a:r>
              <a:rPr lang="it-IT" sz="6400" dirty="0" err="1" smtClean="0"/>
              <a:t>Egisto</a:t>
            </a:r>
            <a:r>
              <a:rPr lang="it-IT" sz="6400" dirty="0" smtClean="0"/>
              <a:t> per compiere vendetta e rifarsi una vita. </a:t>
            </a:r>
            <a:r>
              <a:rPr lang="it-IT" sz="6400" dirty="0" err="1" smtClean="0"/>
              <a:t>Crisotemi</a:t>
            </a:r>
            <a:r>
              <a:rPr lang="it-IT" sz="6400" dirty="0" smtClean="0"/>
              <a:t>, in tutta la sua prudenza, cerca di dissuaderla e le nega la sua complicità. Elettra reagisce piena di sdegno. Si apre un animato contrasto tra le due sorelle: Elettra parla di giustizia, di pietà, di gloria; </a:t>
            </a:r>
            <a:r>
              <a:rPr lang="it-IT" sz="6400" dirty="0" err="1" smtClean="0"/>
              <a:t>Crisotemi</a:t>
            </a:r>
            <a:r>
              <a:rPr lang="it-IT" sz="6400" dirty="0" smtClean="0"/>
              <a:t> si oppone in nome della prudenza e della rassegnazione, poi esce. Elettra rimane ancora una volta sola.</a:t>
            </a:r>
          </a:p>
          <a:p>
            <a:endParaRPr lang="it-IT" sz="6400" dirty="0" smtClean="0"/>
          </a:p>
          <a:p>
            <a:endParaRPr lang="it-IT" sz="6400" dirty="0" smtClean="0"/>
          </a:p>
          <a:p>
            <a:endParaRPr lang="it-IT" dirty="0"/>
          </a:p>
        </p:txBody>
      </p:sp>
      <p:sp>
        <p:nvSpPr>
          <p:cNvPr id="4" name="Segnaposto contenuto 3"/>
          <p:cNvSpPr>
            <a:spLocks noGrp="1"/>
          </p:cNvSpPr>
          <p:nvPr>
            <p:ph sz="quarter" idx="4"/>
          </p:nvPr>
        </p:nvSpPr>
        <p:spPr>
          <a:xfrm>
            <a:off x="4788024" y="836712"/>
            <a:ext cx="3886200" cy="3581400"/>
          </a:xfrm>
        </p:spPr>
        <p:txBody>
          <a:bodyPr>
            <a:normAutofit fontScale="25000" lnSpcReduction="20000"/>
          </a:bodyPr>
          <a:lstStyle/>
          <a:p>
            <a:r>
              <a:rPr lang="it-IT" sz="4900" b="1" i="1" dirty="0" smtClean="0"/>
              <a:t>TERZO STASIMO </a:t>
            </a:r>
            <a:r>
              <a:rPr lang="it-IT" sz="4900" b="1" dirty="0" smtClean="0"/>
              <a:t>:</a:t>
            </a:r>
          </a:p>
          <a:p>
            <a:pPr>
              <a:buNone/>
            </a:pPr>
            <a:r>
              <a:rPr lang="it-IT" sz="4900" dirty="0" smtClean="0"/>
              <a:t>         Il Coro, scosso dalle parole di </a:t>
            </a:r>
            <a:r>
              <a:rPr lang="it-IT" sz="4900" dirty="0" err="1" smtClean="0"/>
              <a:t>Crisotemi</a:t>
            </a:r>
            <a:r>
              <a:rPr lang="it-IT" sz="4900" dirty="0" smtClean="0"/>
              <a:t>, manifesta la sua disapprovazione: si chiede perché gli uomini non imitino gli uccelli del cielo i quali mostrano affetto per chi li ha fatti nascere e li ha nutriti. Gli uomini pagheranno la loro ingratitudine. Elettra ora è sola e continua il suo infinito lamento, pronta a morire pur di compiere vendetta: non c’è donna più generosa di lei.  Il Coro conclude con un augurio a Elettra: possa ella trionfare sui suoi nemici, per la pietà che ha sempre mostrato per i suoi cari.</a:t>
            </a:r>
          </a:p>
          <a:p>
            <a:r>
              <a:rPr lang="it-IT" sz="4900" b="1" i="1" dirty="0" smtClean="0"/>
              <a:t>QUARTO EPISODIO </a:t>
            </a:r>
            <a:r>
              <a:rPr lang="it-IT" sz="4900" b="1" dirty="0" smtClean="0"/>
              <a:t>:</a:t>
            </a:r>
          </a:p>
          <a:p>
            <a:pPr>
              <a:buNone/>
            </a:pPr>
            <a:r>
              <a:rPr lang="it-IT" sz="4900" dirty="0" smtClean="0"/>
              <a:t>       Giungono Oreste e </a:t>
            </a:r>
            <a:r>
              <a:rPr lang="it-IT" sz="4900" dirty="0" err="1" smtClean="0"/>
              <a:t>Pilade</a:t>
            </a:r>
            <a:r>
              <a:rPr lang="it-IT" sz="4900" dirty="0" smtClean="0"/>
              <a:t>, in veste di messi </a:t>
            </a:r>
            <a:r>
              <a:rPr lang="it-IT" sz="4900" dirty="0" err="1" smtClean="0"/>
              <a:t>Focesi</a:t>
            </a:r>
            <a:r>
              <a:rPr lang="it-IT" sz="4900" dirty="0" smtClean="0"/>
              <a:t>, con l’urna funeraria. Segue un dialogo tra Oreste e la sorella che giungono a poco a poco al loro riconoscimento.</a:t>
            </a:r>
            <a:r>
              <a:rPr lang="it-IT" sz="4900" b="1" dirty="0" smtClean="0"/>
              <a:t>                             </a:t>
            </a:r>
            <a:r>
              <a:rPr lang="it-IT" sz="4900" dirty="0" smtClean="0"/>
              <a:t> Elettra, vinta dalla commozione per aver ritrovato il fratello creduto morto grazie alla prova del sigillo di Agamennone. Oreste la invita ad essere moderata e a fingere per non tradirsi con </a:t>
            </a:r>
            <a:r>
              <a:rPr lang="it-IT" sz="4900" dirty="0" err="1" smtClean="0"/>
              <a:t>Clitennestra</a:t>
            </a:r>
            <a:r>
              <a:rPr lang="it-IT" sz="4900" dirty="0" smtClean="0"/>
              <a:t>. Oreste chiede informazione sulla situazione all’interno del palazzo, rivela a Elettra il suo piano e le dà istruzioni, che la sorella si dichiara pronta ad eseguire con assoluta dedizione. Dall’interno del palazzo si odono dei passi, Elettra riacquista tutto il dominio di sé e assume un’aria indifferente.</a:t>
            </a:r>
            <a:r>
              <a:rPr lang="it-IT" sz="4900" b="1" dirty="0" smtClean="0"/>
              <a:t> </a:t>
            </a:r>
            <a:r>
              <a:rPr lang="it-IT" sz="4900" dirty="0" smtClean="0"/>
              <a:t>Esce dal Palazzo il Precettore che incita all’azione, approfittando del momento propizio. Elettra, quando apprende la vera identità del vecchio, le manifesta tutto il suo affetto e la sua riconoscenza. Il Precettore raffredda però i suoi entusiasmi ricordando che occorre agire al più presto. Oreste si avvia verso il palazzo, ma prima di entrare vuole levare una preghiera ad Apollo per avere la sua protezione. Elettra formula l’invocazione al dio e poi accompagna il fratello all’interno.</a:t>
            </a:r>
          </a:p>
          <a:p>
            <a:pPr>
              <a:buNone/>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contenuto 3"/>
          <p:cNvSpPr>
            <a:spLocks noGrp="1"/>
          </p:cNvSpPr>
          <p:nvPr>
            <p:ph sz="quarter" idx="4"/>
          </p:nvPr>
        </p:nvSpPr>
        <p:spPr>
          <a:xfrm>
            <a:off x="4860032" y="1412776"/>
            <a:ext cx="3886200" cy="3581400"/>
          </a:xfrm>
        </p:spPr>
        <p:txBody>
          <a:bodyPr>
            <a:normAutofit fontScale="55000" lnSpcReduction="20000"/>
          </a:bodyPr>
          <a:lstStyle/>
          <a:p>
            <a:pPr>
              <a:buNone/>
            </a:pPr>
            <a:r>
              <a:rPr lang="it-IT" sz="3200" dirty="0" smtClean="0"/>
              <a:t>     </a:t>
            </a:r>
            <a:r>
              <a:rPr lang="it-IT" sz="3200" dirty="0" err="1" smtClean="0"/>
              <a:t>Egisto</a:t>
            </a:r>
            <a:r>
              <a:rPr lang="it-IT" sz="3200" dirty="0" smtClean="0"/>
              <a:t> scopre il cadavere, vede il corpo di </a:t>
            </a:r>
            <a:r>
              <a:rPr lang="it-IT" sz="3200" dirty="0" err="1" smtClean="0"/>
              <a:t>Clitemestra</a:t>
            </a:r>
            <a:r>
              <a:rPr lang="it-IT" sz="3200" dirty="0" smtClean="0"/>
              <a:t> e riconosce Oreste. Fredda e spietata Elettra invita il fratello a colpire senza indugio. </a:t>
            </a:r>
            <a:r>
              <a:rPr lang="it-IT" sz="3200" dirty="0" err="1" smtClean="0"/>
              <a:t>Egisto</a:t>
            </a:r>
            <a:r>
              <a:rPr lang="it-IT" sz="3200" dirty="0" smtClean="0"/>
              <a:t> tenta di aggrapparsi ancora alla vita prendendo tempo, ma Oreste rompe gli indugi: lo spinge davanti a sé dentro il palazzo per ucciderlo nello stesso luogo dove fu ucciso suo padre. Il Coro chiude il dramma con un commento che inneggia alla libertà degli </a:t>
            </a:r>
            <a:r>
              <a:rPr lang="it-IT" sz="3200" dirty="0" err="1" smtClean="0"/>
              <a:t>Atridi</a:t>
            </a:r>
            <a:r>
              <a:rPr lang="it-IT" sz="3200" dirty="0" smtClean="0"/>
              <a:t> riconquistata a prezzo di tanti dolori.</a:t>
            </a:r>
            <a:endParaRPr lang="it-IT" dirty="0"/>
          </a:p>
        </p:txBody>
      </p:sp>
      <p:sp>
        <p:nvSpPr>
          <p:cNvPr id="7" name="Titolo 1"/>
          <p:cNvSpPr>
            <a:spLocks noGrp="1"/>
          </p:cNvSpPr>
          <p:nvPr>
            <p:ph sz="quarter" idx="2"/>
          </p:nvPr>
        </p:nvSpPr>
        <p:spPr>
          <a:xfrm>
            <a:off x="611560" y="332656"/>
            <a:ext cx="3886200" cy="3581400"/>
          </a:xfrm>
        </p:spPr>
        <p:txBody>
          <a:bodyPr>
            <a:normAutofit fontScale="25000" lnSpcReduction="20000"/>
          </a:bodyPr>
          <a:lstStyle/>
          <a:p>
            <a:r>
              <a:rPr lang="it-IT" sz="6400" b="1" i="1" dirty="0" smtClean="0"/>
              <a:t>QUARTO STASIMO </a:t>
            </a:r>
            <a:r>
              <a:rPr lang="it-IT" sz="6400" b="1" dirty="0" smtClean="0"/>
              <a:t>:</a:t>
            </a:r>
          </a:p>
          <a:p>
            <a:pPr>
              <a:buNone/>
            </a:pPr>
            <a:r>
              <a:rPr lang="it-IT" sz="6400" dirty="0" smtClean="0"/>
              <a:t>     Ares avanza portando strage, le Erinni si avventano come cagne persecutrici, si avvera il profetico sogno. Il vendicatore dei morti (Ade) avanza con le armi in pugno; lo guida Hermes diritto allo scopo. </a:t>
            </a:r>
          </a:p>
          <a:p>
            <a:r>
              <a:rPr lang="it-IT" sz="6400" b="1" i="1" dirty="0" smtClean="0"/>
              <a:t>ESODO </a:t>
            </a:r>
            <a:r>
              <a:rPr lang="it-IT" sz="6400" b="1" dirty="0" smtClean="0"/>
              <a:t>:</a:t>
            </a:r>
          </a:p>
          <a:p>
            <a:pPr>
              <a:buNone/>
            </a:pPr>
            <a:r>
              <a:rPr lang="it-IT" sz="6400" dirty="0" smtClean="0"/>
              <a:t>      Elettra esce in fretta, annuncia al Coro che la vendetta sta per essere compiuta e poi si mette di fronte alla porta per impedire che </a:t>
            </a:r>
            <a:r>
              <a:rPr lang="it-IT" sz="6400" dirty="0" err="1" smtClean="0"/>
              <a:t>Egisto</a:t>
            </a:r>
            <a:r>
              <a:rPr lang="it-IT" sz="6400" dirty="0" smtClean="0"/>
              <a:t> giunga di sorpresa. Si odono dall’interno le grida di </a:t>
            </a:r>
            <a:r>
              <a:rPr lang="it-IT" sz="6400" dirty="0" err="1" smtClean="0"/>
              <a:t>Clitemestra</a:t>
            </a:r>
            <a:r>
              <a:rPr lang="it-IT" sz="6400" dirty="0" smtClean="0"/>
              <a:t> che implora dal figlio pietà e invoca aiuto. </a:t>
            </a:r>
            <a:r>
              <a:rPr lang="it-IT" sz="6400" dirty="0" err="1" smtClean="0"/>
              <a:t>Clitemestra</a:t>
            </a:r>
            <a:r>
              <a:rPr lang="it-IT" sz="6400" dirty="0" smtClean="0"/>
              <a:t> è morta. Si vede in lontananza </a:t>
            </a:r>
            <a:r>
              <a:rPr lang="it-IT" sz="6400" dirty="0" err="1" smtClean="0"/>
              <a:t>Egisto</a:t>
            </a:r>
            <a:r>
              <a:rPr lang="it-IT" sz="6400" dirty="0" smtClean="0"/>
              <a:t> di ritorno dai campi e i due rientrano nel palazzo. Arriva </a:t>
            </a:r>
            <a:r>
              <a:rPr lang="it-IT" sz="6400" dirty="0" err="1" smtClean="0"/>
              <a:t>Egisto</a:t>
            </a:r>
            <a:r>
              <a:rPr lang="it-IT" sz="6400" dirty="0" smtClean="0"/>
              <a:t> e con sarcasmo interroga Elettra circa gli stranieri della </a:t>
            </a:r>
            <a:r>
              <a:rPr lang="it-IT" sz="6400" dirty="0" err="1" smtClean="0"/>
              <a:t>Focide</a:t>
            </a:r>
            <a:r>
              <a:rPr lang="it-IT" sz="6400" dirty="0" smtClean="0"/>
              <a:t> di cui ha sentito parlare: tra i due c’è un dialogo serrato, giocato sull’equivoco per i doppi sensi delle parole di Elettra. </a:t>
            </a:r>
            <a:r>
              <a:rPr lang="it-IT" sz="6400" dirty="0" err="1" smtClean="0"/>
              <a:t>Egisto</a:t>
            </a:r>
            <a:r>
              <a:rPr lang="it-IT" sz="6400" dirty="0" smtClean="0"/>
              <a:t> alla fine ordina di aprire la porta del palazzo, perché tutti possano vedere Oreste morto e comprendere chi ora è l’indiscusso signore della città. Dalla porta aperta si vede un corpo velato con Oreste e </a:t>
            </a:r>
            <a:r>
              <a:rPr lang="it-IT" sz="6400" dirty="0" err="1" smtClean="0"/>
              <a:t>Pilade</a:t>
            </a:r>
            <a:r>
              <a:rPr lang="it-IT" sz="6400" dirty="0" smtClean="0"/>
              <a:t> al fianco. </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olo 6"/>
          <p:cNvSpPr>
            <a:spLocks noGrp="1"/>
          </p:cNvSpPr>
          <p:nvPr>
            <p:ph type="title"/>
          </p:nvPr>
        </p:nvSpPr>
        <p:spPr>
          <a:xfrm>
            <a:off x="611560" y="1124744"/>
            <a:ext cx="8153400" cy="990600"/>
          </a:xfrm>
        </p:spPr>
        <p:txBody>
          <a:bodyPr>
            <a:normAutofit fontScale="90000"/>
          </a:bodyPr>
          <a:lstStyle/>
          <a:p>
            <a:pPr algn="ctr"/>
            <a:r>
              <a:rPr lang="it-IT" b="1" dirty="0" smtClean="0">
                <a:solidFill>
                  <a:schemeClr val="tx1"/>
                </a:solidFill>
              </a:rPr>
              <a:t>CHI È ELETTRA?</a:t>
            </a:r>
            <a:r>
              <a:rPr lang="it-IT" dirty="0" smtClean="0"/>
              <a:t/>
            </a:r>
            <a:br>
              <a:rPr lang="it-IT" dirty="0" smtClean="0"/>
            </a:br>
            <a:endParaRPr lang="it-IT" dirty="0"/>
          </a:p>
        </p:txBody>
      </p:sp>
      <p:sp>
        <p:nvSpPr>
          <p:cNvPr id="9" name="Segnaposto contenuto 8"/>
          <p:cNvSpPr>
            <a:spLocks noGrp="1"/>
          </p:cNvSpPr>
          <p:nvPr>
            <p:ph sz="quarter" idx="1"/>
          </p:nvPr>
        </p:nvSpPr>
        <p:spPr>
          <a:xfrm>
            <a:off x="611560" y="2060848"/>
            <a:ext cx="8153400" cy="4495800"/>
          </a:xfrm>
        </p:spPr>
        <p:txBody>
          <a:bodyPr>
            <a:normAutofit fontScale="25000" lnSpcReduction="20000"/>
          </a:bodyPr>
          <a:lstStyle/>
          <a:p>
            <a:r>
              <a:rPr lang="it-IT" dirty="0" smtClean="0"/>
              <a:t> </a:t>
            </a:r>
          </a:p>
          <a:p>
            <a:r>
              <a:rPr lang="it-IT" sz="7200" dirty="0" smtClean="0"/>
              <a:t>NELLA LETTERATURA GRECA</a:t>
            </a:r>
          </a:p>
          <a:p>
            <a:pPr>
              <a:buNone/>
            </a:pPr>
            <a:r>
              <a:rPr lang="it-IT" sz="7200" dirty="0" smtClean="0"/>
              <a:t>      Elettra è figlia di Agamennone, re di Micene e di </a:t>
            </a:r>
            <a:r>
              <a:rPr lang="it-IT" sz="7200" dirty="0" err="1" smtClean="0"/>
              <a:t>Clitennestra</a:t>
            </a:r>
            <a:r>
              <a:rPr lang="it-IT" sz="7200" dirty="0" smtClean="0"/>
              <a:t>, insieme ad Oreste, </a:t>
            </a:r>
            <a:r>
              <a:rPr lang="it-IT" sz="7200" dirty="0" err="1" smtClean="0"/>
              <a:t>Ifigenia</a:t>
            </a:r>
            <a:r>
              <a:rPr lang="it-IT" sz="7200" dirty="0" smtClean="0"/>
              <a:t> e </a:t>
            </a:r>
            <a:r>
              <a:rPr lang="it-IT" sz="7200" dirty="0" err="1" smtClean="0"/>
              <a:t>Cristotemi</a:t>
            </a:r>
            <a:r>
              <a:rPr lang="it-IT" sz="7200" dirty="0" smtClean="0"/>
              <a:t>. Sebbene Elettra abbia un ruolo centrale nella tragedia di Sofocle ed Euripide, non è sempre stato così nella letteratura greca.                                                                                                              In principio non c'era Elettra. Nel IX canto dell'</a:t>
            </a:r>
            <a:r>
              <a:rPr lang="it-IT" sz="7200" i="1" dirty="0" smtClean="0"/>
              <a:t>Iliade</a:t>
            </a:r>
            <a:r>
              <a:rPr lang="it-IT" sz="7200" dirty="0" smtClean="0"/>
              <a:t>, Agamennone fa proporre ad Achille un accordo pacificatore :”e se infine ritorneremo ad Argo, vorrei diventassi mio genero; ho tre figlie nella mia splendida reggia: </a:t>
            </a:r>
            <a:r>
              <a:rPr lang="it-IT" sz="7200" dirty="0" err="1" smtClean="0"/>
              <a:t>Cristotemi</a:t>
            </a:r>
            <a:r>
              <a:rPr lang="it-IT" sz="7200" dirty="0" smtClean="0"/>
              <a:t>, </a:t>
            </a:r>
            <a:r>
              <a:rPr lang="it-IT" sz="7200" dirty="0" err="1" smtClean="0"/>
              <a:t>Laodice</a:t>
            </a:r>
            <a:r>
              <a:rPr lang="it-IT" sz="7200" dirty="0" smtClean="0"/>
              <a:t> e </a:t>
            </a:r>
            <a:r>
              <a:rPr lang="it-IT" sz="7200" dirty="0" err="1" smtClean="0"/>
              <a:t>Ifianassa</a:t>
            </a:r>
            <a:r>
              <a:rPr lang="it-IT" sz="7200" dirty="0" smtClean="0"/>
              <a:t>”.</a:t>
            </a:r>
          </a:p>
          <a:p>
            <a:pPr>
              <a:buNone/>
            </a:pPr>
            <a:r>
              <a:rPr lang="it-IT" sz="7200" dirty="0" smtClean="0"/>
              <a:t>      Anche i </a:t>
            </a:r>
            <a:r>
              <a:rPr lang="it-IT" sz="7200" i="1" dirty="0" smtClean="0"/>
              <a:t>Canti </a:t>
            </a:r>
            <a:r>
              <a:rPr lang="it-IT" sz="7200" i="1" dirty="0" err="1" smtClean="0"/>
              <a:t>Ciprii</a:t>
            </a:r>
            <a:r>
              <a:rPr lang="it-IT" sz="7200" dirty="0" smtClean="0"/>
              <a:t>, quella parte </a:t>
            </a:r>
            <a:r>
              <a:rPr lang="it-IT" sz="7200" dirty="0" err="1" smtClean="0"/>
              <a:t>parte</a:t>
            </a:r>
            <a:r>
              <a:rPr lang="it-IT" sz="7200" dirty="0" smtClean="0"/>
              <a:t> del ciclo epico che narrava gli antefatti della guerra di Troia, non conoscono Elettra.</a:t>
            </a:r>
          </a:p>
          <a:p>
            <a:pPr>
              <a:buNone/>
            </a:pPr>
            <a:r>
              <a:rPr lang="it-IT" sz="7200" dirty="0" smtClean="0"/>
              <a:t>      Ella compare invece nel </a:t>
            </a:r>
            <a:r>
              <a:rPr lang="it-IT" sz="7200" i="1" dirty="0" smtClean="0"/>
              <a:t>Catalogo delle donne</a:t>
            </a:r>
            <a:r>
              <a:rPr lang="it-IT" sz="7200" dirty="0" smtClean="0"/>
              <a:t>, assegnato ad Esiodo.</a:t>
            </a:r>
          </a:p>
          <a:p>
            <a:pPr>
              <a:buNone/>
            </a:pPr>
            <a:r>
              <a:rPr lang="it-IT" sz="7200" dirty="0" smtClean="0"/>
              <a:t>      Ma per il poeta lirico </a:t>
            </a:r>
            <a:r>
              <a:rPr lang="it-IT" sz="7200" dirty="0" err="1" smtClean="0"/>
              <a:t>Xanto</a:t>
            </a:r>
            <a:r>
              <a:rPr lang="it-IT" sz="7200" dirty="0" smtClean="0"/>
              <a:t>, vissuto nel VII secolo a.C., </a:t>
            </a:r>
            <a:r>
              <a:rPr lang="it-IT" sz="7200" i="1" dirty="0" err="1" smtClean="0"/>
              <a:t>Ήλέκτρα</a:t>
            </a:r>
            <a:r>
              <a:rPr lang="it-IT" sz="7200" dirty="0" smtClean="0"/>
              <a:t> è solo il nome assunto da </a:t>
            </a:r>
            <a:r>
              <a:rPr lang="it-IT" sz="7200" dirty="0" err="1" smtClean="0"/>
              <a:t>Lodice</a:t>
            </a:r>
            <a:r>
              <a:rPr lang="it-IT" sz="7200" dirty="0" smtClean="0"/>
              <a:t> rimasta nubile (</a:t>
            </a:r>
            <a:r>
              <a:rPr lang="it-IT" sz="7200" dirty="0" err="1" smtClean="0"/>
              <a:t>άλεκτρος</a:t>
            </a:r>
            <a:r>
              <a:rPr lang="it-IT" sz="7200" dirty="0" smtClean="0"/>
              <a:t>) dopo l'uccisione del padre: l'etimologia ha un valore significativo, in quanto nell'Elettra di Sofocle la protagonista prospetta alla sorella </a:t>
            </a:r>
            <a:r>
              <a:rPr lang="it-IT" sz="7200" dirty="0" err="1" smtClean="0"/>
              <a:t>Cristotemi</a:t>
            </a:r>
            <a:r>
              <a:rPr lang="it-IT" sz="7200" dirty="0" smtClean="0"/>
              <a:t> una vita di </a:t>
            </a:r>
            <a:r>
              <a:rPr lang="it-IT" sz="7200" dirty="0" err="1" smtClean="0"/>
              <a:t>άλεκτρος</a:t>
            </a:r>
            <a:r>
              <a:rPr lang="it-IT" sz="7200" dirty="0" smtClean="0"/>
              <a:t>, come la sua, visto che nessuno provvede a vendicare Agamennone e a recuperare il patrimonio della famiglia.</a:t>
            </a:r>
          </a:p>
          <a:p>
            <a:pPr>
              <a:buNone/>
            </a:pPr>
            <a:endParaRPr lang="it-IT" sz="6400" dirty="0" smtClean="0"/>
          </a:p>
          <a:p>
            <a:pPr>
              <a:buNone/>
            </a:pPr>
            <a:r>
              <a:rPr lang="it-IT" sz="6400" dirty="0" smtClean="0"/>
              <a:t> </a:t>
            </a:r>
            <a:endParaRPr lang="it-IT" sz="11200" dirty="0"/>
          </a:p>
        </p:txBody>
      </p:sp>
      <p:pic>
        <p:nvPicPr>
          <p:cNvPr id="104450" name="Picture 2" descr="https://encrypted-tbn0.gstatic.com/images?q=tbn:ANd9GcTy4NFWcG6C9KEg2JtON27Li67yJcDTIdj-zoToKsVMNJ5norloFw"/>
          <p:cNvPicPr>
            <a:picLocks noChangeAspect="1" noChangeArrowheads="1"/>
          </p:cNvPicPr>
          <p:nvPr/>
        </p:nvPicPr>
        <p:blipFill>
          <a:blip r:embed="rId2" cstate="print"/>
          <a:srcRect/>
          <a:stretch>
            <a:fillRect/>
          </a:stretch>
        </p:blipFill>
        <p:spPr bwMode="auto">
          <a:xfrm>
            <a:off x="0" y="0"/>
            <a:ext cx="9144000" cy="98072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585</TotalTime>
  <Words>8236</Words>
  <Application>Microsoft Office PowerPoint</Application>
  <PresentationFormat>Presentazione su schermo (4:3)</PresentationFormat>
  <Paragraphs>240</Paragraphs>
  <Slides>40</Slides>
  <Notes>0</Notes>
  <HiddenSlides>0</HiddenSlides>
  <MMClips>0</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Luna</vt:lpstr>
      <vt:lpstr>Elettra  trachinie aiace filottete</vt:lpstr>
      <vt:lpstr>Sofocle ( Σοϕοκλῆς )</vt:lpstr>
      <vt:lpstr>Innovazioni stilistiche</vt:lpstr>
      <vt:lpstr>Elettra (᾿Ηλέκτρα ) </vt:lpstr>
      <vt:lpstr>Diapositiva 5</vt:lpstr>
      <vt:lpstr>Diapositiva 6</vt:lpstr>
      <vt:lpstr>Diapositiva 7</vt:lpstr>
      <vt:lpstr>Diapositiva 8</vt:lpstr>
      <vt:lpstr>CHI È ELETTRA? </vt:lpstr>
      <vt:lpstr>Diapositiva 10</vt:lpstr>
      <vt:lpstr>ALTRI TEMI: </vt:lpstr>
      <vt:lpstr>Diapositiva 12</vt:lpstr>
      <vt:lpstr>Diapositiva 13</vt:lpstr>
      <vt:lpstr>Le Trachinie ( Tραχίνιαι ) </vt:lpstr>
      <vt:lpstr>Diapositiva 15</vt:lpstr>
      <vt:lpstr>Diapositiva 16</vt:lpstr>
      <vt:lpstr>Diapositiva 17</vt:lpstr>
      <vt:lpstr>Il destino legato a  Eros, a Zeus e agli oracoli: </vt:lpstr>
      <vt:lpstr>Diapositiva 19</vt:lpstr>
      <vt:lpstr>Il suicidio femminile</vt:lpstr>
      <vt:lpstr>AIACE ( Αἴας )</vt:lpstr>
      <vt:lpstr>Diapositiva 22</vt:lpstr>
      <vt:lpstr>Diapositiva 23</vt:lpstr>
      <vt:lpstr>Diapositiva 24</vt:lpstr>
      <vt:lpstr>Diapositiva 25</vt:lpstr>
      <vt:lpstr>Diapositiva 26</vt:lpstr>
      <vt:lpstr>Diapositiva 27</vt:lpstr>
      <vt:lpstr>Diapositiva 28</vt:lpstr>
      <vt:lpstr>L’Aiace di Omero</vt:lpstr>
      <vt:lpstr>L’omonimo Aiace di Oileo</vt:lpstr>
      <vt:lpstr>Diapositiva 31</vt:lpstr>
      <vt:lpstr>L’ Aiace di Ugo Foscolo</vt:lpstr>
      <vt:lpstr>Filottete ( Φιλοκτήτης )</vt:lpstr>
      <vt:lpstr>Diapositiva 34</vt:lpstr>
      <vt:lpstr>Diapositiva 35</vt:lpstr>
      <vt:lpstr>Diapositiva 36</vt:lpstr>
      <vt:lpstr>Diapositiva 37</vt:lpstr>
      <vt:lpstr>Diapositiva 38</vt:lpstr>
      <vt:lpstr>Fonti:</vt:lpstr>
      <vt:lpstr>Diapositiva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Elettra  trachinie aiace filottete</dc:title>
  <dc:creator>Utente</dc:creator>
  <cp:lastModifiedBy>Utente</cp:lastModifiedBy>
  <cp:revision>72</cp:revision>
  <dcterms:created xsi:type="dcterms:W3CDTF">2014-01-26T15:11:27Z</dcterms:created>
  <dcterms:modified xsi:type="dcterms:W3CDTF">2014-01-27T22:15:55Z</dcterms:modified>
</cp:coreProperties>
</file>