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2"/>
  </p:notesMasterIdLst>
  <p:sldIdLst>
    <p:sldId id="256" r:id="rId2"/>
    <p:sldId id="257" r:id="rId3"/>
    <p:sldId id="260" r:id="rId4"/>
    <p:sldId id="258" r:id="rId5"/>
    <p:sldId id="259" r:id="rId6"/>
    <p:sldId id="278" r:id="rId7"/>
    <p:sldId id="261" r:id="rId8"/>
    <p:sldId id="272" r:id="rId9"/>
    <p:sldId id="273" r:id="rId10"/>
    <p:sldId id="270" r:id="rId11"/>
    <p:sldId id="271" r:id="rId12"/>
    <p:sldId id="277" r:id="rId13"/>
    <p:sldId id="266" r:id="rId14"/>
    <p:sldId id="263" r:id="rId15"/>
    <p:sldId id="264" r:id="rId16"/>
    <p:sldId id="265" r:id="rId17"/>
    <p:sldId id="262" r:id="rId18"/>
    <p:sldId id="274" r:id="rId19"/>
    <p:sldId id="275" r:id="rId20"/>
    <p:sldId id="276" r:id="rId2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p:cViewPr>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2EA1C3-8D5A-4A77-AF33-0DD3C5D08746}" type="datetimeFigureOut">
              <a:rPr lang="it-IT" smtClean="0"/>
              <a:t>06/02/2014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2059A2-29F8-4915-8273-14E29F75535A}" type="slidenum">
              <a:rPr lang="it-IT" smtClean="0"/>
              <a:t>‹N›</a:t>
            </a:fld>
            <a:endParaRPr lang="it-IT"/>
          </a:p>
        </p:txBody>
      </p:sp>
    </p:spTree>
    <p:extLst>
      <p:ext uri="{BB962C8B-B14F-4D97-AF65-F5344CB8AC3E}">
        <p14:creationId xmlns:p14="http://schemas.microsoft.com/office/powerpoint/2010/main" val="2353540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12059A2-29F8-4915-8273-14E29F75535A}" type="slidenum">
              <a:rPr lang="it-IT" smtClean="0"/>
              <a:t>8</a:t>
            </a:fld>
            <a:endParaRPr lang="it-IT"/>
          </a:p>
        </p:txBody>
      </p:sp>
    </p:spTree>
    <p:extLst>
      <p:ext uri="{BB962C8B-B14F-4D97-AF65-F5344CB8AC3E}">
        <p14:creationId xmlns:p14="http://schemas.microsoft.com/office/powerpoint/2010/main" val="833683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Tito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it-IT" smtClean="0"/>
              <a:t>Fare clic per modificare lo stile del titolo</a:t>
            </a:r>
            <a:endParaRPr kumimoji="0" lang="en-US"/>
          </a:p>
        </p:txBody>
      </p:sp>
      <p:cxnSp>
        <p:nvCxnSpPr>
          <p:cNvPr id="8" name="Connettore 1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egnaposto data 14"/>
          <p:cNvSpPr>
            <a:spLocks noGrp="1"/>
          </p:cNvSpPr>
          <p:nvPr>
            <p:ph type="dt" sz="half" idx="10"/>
          </p:nvPr>
        </p:nvSpPr>
        <p:spPr/>
        <p:txBody>
          <a:bodyPr/>
          <a:lstStyle/>
          <a:p>
            <a:fld id="{BBB752B9-6C46-4EB0-A94D-658E64079ECE}" type="datetimeFigureOut">
              <a:rPr lang="it-IT" smtClean="0"/>
              <a:t>06/02/2014</a:t>
            </a:fld>
            <a:endParaRPr lang="it-IT"/>
          </a:p>
        </p:txBody>
      </p:sp>
      <p:sp>
        <p:nvSpPr>
          <p:cNvPr id="16" name="Segnaposto numero diapositiva 15"/>
          <p:cNvSpPr>
            <a:spLocks noGrp="1"/>
          </p:cNvSpPr>
          <p:nvPr>
            <p:ph type="sldNum" sz="quarter" idx="11"/>
          </p:nvPr>
        </p:nvSpPr>
        <p:spPr/>
        <p:txBody>
          <a:bodyPr/>
          <a:lstStyle/>
          <a:p>
            <a:fld id="{664634D9-AE44-48EB-9BD8-85A364983574}" type="slidenum">
              <a:rPr lang="it-IT" smtClean="0"/>
              <a:t>‹N›</a:t>
            </a:fld>
            <a:endParaRPr lang="it-IT"/>
          </a:p>
        </p:txBody>
      </p:sp>
      <p:sp>
        <p:nvSpPr>
          <p:cNvPr id="17" name="Segnaposto piè di pagina 16"/>
          <p:cNvSpPr>
            <a:spLocks noGrp="1"/>
          </p:cNvSpPr>
          <p:nvPr>
            <p:ph type="ftr" sz="quarter" idx="12"/>
          </p:nvPr>
        </p:nvSpPr>
        <p:spPr/>
        <p:txBody>
          <a:body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BBB752B9-6C46-4EB0-A94D-658E64079ECE}" type="datetimeFigureOut">
              <a:rPr lang="it-IT" smtClean="0"/>
              <a:t>06/02/2014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4634D9-AE44-48EB-9BD8-85A364983574}"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BBB752B9-6C46-4EB0-A94D-658E64079ECE}" type="datetimeFigureOut">
              <a:rPr lang="it-IT" smtClean="0"/>
              <a:t>06/02/2014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4634D9-AE44-48EB-9BD8-85A364983574}"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4" name="Segnaposto data 13"/>
          <p:cNvSpPr>
            <a:spLocks noGrp="1"/>
          </p:cNvSpPr>
          <p:nvPr>
            <p:ph type="dt" sz="half" idx="14"/>
          </p:nvPr>
        </p:nvSpPr>
        <p:spPr/>
        <p:txBody>
          <a:bodyPr/>
          <a:lstStyle/>
          <a:p>
            <a:fld id="{BBB752B9-6C46-4EB0-A94D-658E64079ECE}" type="datetimeFigureOut">
              <a:rPr lang="it-IT" smtClean="0"/>
              <a:t>06/02/2014</a:t>
            </a:fld>
            <a:endParaRPr lang="it-IT"/>
          </a:p>
        </p:txBody>
      </p:sp>
      <p:sp>
        <p:nvSpPr>
          <p:cNvPr id="15" name="Segnaposto numero diapositiva 14"/>
          <p:cNvSpPr>
            <a:spLocks noGrp="1"/>
          </p:cNvSpPr>
          <p:nvPr>
            <p:ph type="sldNum" sz="quarter" idx="15"/>
          </p:nvPr>
        </p:nvSpPr>
        <p:spPr/>
        <p:txBody>
          <a:bodyPr/>
          <a:lstStyle>
            <a:lvl1pPr algn="ctr">
              <a:defRPr/>
            </a:lvl1pPr>
          </a:lstStyle>
          <a:p>
            <a:fld id="{664634D9-AE44-48EB-9BD8-85A364983574}" type="slidenum">
              <a:rPr lang="it-IT" smtClean="0"/>
              <a:t>‹N›</a:t>
            </a:fld>
            <a:endParaRPr lang="it-IT"/>
          </a:p>
        </p:txBody>
      </p:sp>
      <p:sp>
        <p:nvSpPr>
          <p:cNvPr id="16" name="Segnaposto piè di pagina 15"/>
          <p:cNvSpPr>
            <a:spLocks noGrp="1"/>
          </p:cNvSpPr>
          <p:nvPr>
            <p:ph type="ftr" sz="quarter" idx="16"/>
          </p:nvPr>
        </p:nvSpPr>
        <p:spPr/>
        <p:txBody>
          <a:bodyPr/>
          <a:lstStyle/>
          <a:p>
            <a:endParaRPr lang="it-IT"/>
          </a:p>
        </p:txBody>
      </p:sp>
      <p:sp>
        <p:nvSpPr>
          <p:cNvPr id="17" name="Titolo 16"/>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BBB752B9-6C46-4EB0-A94D-658E64079ECE}" type="datetimeFigureOut">
              <a:rPr lang="it-IT" smtClean="0"/>
              <a:t>06/02/2014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4634D9-AE44-48EB-9BD8-85A364983574}" type="slidenum">
              <a:rPr lang="it-IT" smtClean="0"/>
              <a:t>‹N›</a:t>
            </a:fld>
            <a:endParaRPr lang="it-IT"/>
          </a:p>
        </p:txBody>
      </p: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cxnSp>
        <p:nvCxnSpPr>
          <p:cNvPr id="7" name="Connettore 1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fld id="{BBB752B9-6C46-4EB0-A94D-658E64079ECE}" type="datetimeFigureOut">
              <a:rPr lang="it-IT" smtClean="0"/>
              <a:t>06/02/2014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4634D9-AE44-48EB-9BD8-85A364983574}" type="slidenum">
              <a:rPr lang="it-IT" smtClean="0"/>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11" name="Segnaposto contenuto 10"/>
          <p:cNvSpPr>
            <a:spLocks noGrp="1"/>
          </p:cNvSpPr>
          <p:nvPr>
            <p:ph sz="half" idx="1"/>
          </p:nvPr>
        </p:nvSpPr>
        <p:spPr>
          <a:xfrm>
            <a:off x="457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664634D9-AE44-48EB-9BD8-85A364983574}" type="slidenum">
              <a:rPr lang="it-IT" smtClean="0"/>
              <a:t>‹N›</a:t>
            </a:fld>
            <a:endParaRPr lang="it-IT"/>
          </a:p>
        </p:txBody>
      </p:sp>
      <p:sp>
        <p:nvSpPr>
          <p:cNvPr id="8" name="Segnaposto piè di pagina 7"/>
          <p:cNvSpPr>
            <a:spLocks noGrp="1"/>
          </p:cNvSpPr>
          <p:nvPr>
            <p:ph type="ftr" sz="quarter" idx="11"/>
          </p:nvPr>
        </p:nvSpPr>
        <p:spPr/>
        <p:txBody>
          <a:bodyPr/>
          <a:lstStyle/>
          <a:p>
            <a:endParaRPr lang="it-IT"/>
          </a:p>
        </p:txBody>
      </p:sp>
      <p:sp>
        <p:nvSpPr>
          <p:cNvPr id="7" name="Segnaposto data 6"/>
          <p:cNvSpPr>
            <a:spLocks noGrp="1"/>
          </p:cNvSpPr>
          <p:nvPr>
            <p:ph type="dt" sz="half" idx="10"/>
          </p:nvPr>
        </p:nvSpPr>
        <p:spPr/>
        <p:txBody>
          <a:bodyPr/>
          <a:lstStyle/>
          <a:p>
            <a:fld id="{BBB752B9-6C46-4EB0-A94D-658E64079ECE}" type="datetimeFigureOut">
              <a:rPr lang="it-IT" smtClean="0"/>
              <a:t>06/02/2014</a:t>
            </a:fld>
            <a:endParaRPr lang="it-IT"/>
          </a:p>
        </p:txBody>
      </p: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4" name="Segnaposto contenuto 33"/>
          <p:cNvSpPr>
            <a:spLocks noGrp="1"/>
          </p:cNvSpPr>
          <p:nvPr>
            <p:ph sz="quarter" idx="4"/>
          </p:nvPr>
        </p:nvSpPr>
        <p:spPr>
          <a:xfrm>
            <a:off x="4649788"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 name="Titolo 1"/>
          <p:cNvSpPr>
            <a:spLocks noGrp="1"/>
          </p:cNvSpPr>
          <p:nvPr>
            <p:ph type="title"/>
          </p:nvPr>
        </p:nvSpPr>
        <p:spPr>
          <a:xfrm>
            <a:off x="457200" y="155448"/>
            <a:ext cx="8229600" cy="1143000"/>
          </a:xfrm>
        </p:spPr>
        <p:txBody>
          <a:bodyPr anchor="b" anchorCtr="0"/>
          <a:lstStyle>
            <a:lvl1pPr>
              <a:defRPr/>
            </a:lvl1pPr>
          </a:lstStyle>
          <a:p>
            <a:r>
              <a:rPr kumimoji="0" lang="it-IT" smtClean="0"/>
              <a:t>Fare clic per modificare lo stile del titolo</a:t>
            </a:r>
            <a:endParaRPr kumimoji="0"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cxnSp>
        <p:nvCxnSpPr>
          <p:cNvPr id="10" name="Connettore 1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BBB752B9-6C46-4EB0-A94D-658E64079ECE}" type="datetimeFigureOut">
              <a:rPr lang="it-IT" smtClean="0"/>
              <a:t>06/02/2014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4634D9-AE44-48EB-9BD8-85A364983574}" type="slidenum">
              <a:rPr lang="it-IT" smtClean="0"/>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BB752B9-6C46-4EB0-A94D-658E64079ECE}" type="datetimeFigureOut">
              <a:rPr lang="it-IT" smtClean="0"/>
              <a:t>06/02/2014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4634D9-AE44-48EB-9BD8-85A364983574}"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 name="Segnaposto tes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31" name="Tito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8" name="Segnaposto data 7"/>
          <p:cNvSpPr>
            <a:spLocks noGrp="1"/>
          </p:cNvSpPr>
          <p:nvPr>
            <p:ph type="dt" sz="half" idx="14"/>
          </p:nvPr>
        </p:nvSpPr>
        <p:spPr/>
        <p:txBody>
          <a:bodyPr/>
          <a:lstStyle/>
          <a:p>
            <a:fld id="{BBB752B9-6C46-4EB0-A94D-658E64079ECE}" type="datetimeFigureOut">
              <a:rPr lang="it-IT" smtClean="0"/>
              <a:t>06/02/2014</a:t>
            </a:fld>
            <a:endParaRPr lang="it-IT"/>
          </a:p>
        </p:txBody>
      </p:sp>
      <p:sp>
        <p:nvSpPr>
          <p:cNvPr id="9" name="Segnaposto numero diapositiva 8"/>
          <p:cNvSpPr>
            <a:spLocks noGrp="1"/>
          </p:cNvSpPr>
          <p:nvPr>
            <p:ph type="sldNum" sz="quarter" idx="15"/>
          </p:nvPr>
        </p:nvSpPr>
        <p:spPr/>
        <p:txBody>
          <a:bodyPr/>
          <a:lstStyle/>
          <a:p>
            <a:fld id="{664634D9-AE44-48EB-9BD8-85A364983574}" type="slidenum">
              <a:rPr lang="it-IT" smtClean="0"/>
              <a:t>‹N›</a:t>
            </a:fld>
            <a:endParaRPr lang="it-IT"/>
          </a:p>
        </p:txBody>
      </p:sp>
      <p:sp>
        <p:nvSpPr>
          <p:cNvPr id="10" name="Segnaposto piè di pagina 9"/>
          <p:cNvSpPr>
            <a:spLocks noGrp="1"/>
          </p:cNvSpPr>
          <p:nvPr>
            <p:ph type="ftr" sz="quarter" idx="16"/>
          </p:nvPr>
        </p:nvSpPr>
        <p:spPr/>
        <p:txBody>
          <a:bodyPr/>
          <a:lstStyle/>
          <a:p>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it-IT" smtClean="0"/>
              <a:t>Fare clic sull'icona per inserire un'immagine</a:t>
            </a:r>
            <a:endParaRPr kumimoji="0" lang="en-US"/>
          </a:p>
        </p:txBody>
      </p:sp>
      <p:sp>
        <p:nvSpPr>
          <p:cNvPr id="4" name="Segnaposto tes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8" name="Segnaposto data 7"/>
          <p:cNvSpPr>
            <a:spLocks noGrp="1"/>
          </p:cNvSpPr>
          <p:nvPr>
            <p:ph type="dt" sz="half" idx="10"/>
          </p:nvPr>
        </p:nvSpPr>
        <p:spPr/>
        <p:txBody>
          <a:bodyPr/>
          <a:lstStyle/>
          <a:p>
            <a:fld id="{BBB752B9-6C46-4EB0-A94D-658E64079ECE}" type="datetimeFigureOut">
              <a:rPr lang="it-IT" smtClean="0"/>
              <a:t>06/02/2014</a:t>
            </a:fld>
            <a:endParaRPr lang="it-IT"/>
          </a:p>
        </p:txBody>
      </p:sp>
      <p:sp>
        <p:nvSpPr>
          <p:cNvPr id="9" name="Segnaposto numero diapositiva 8"/>
          <p:cNvSpPr>
            <a:spLocks noGrp="1"/>
          </p:cNvSpPr>
          <p:nvPr>
            <p:ph type="sldNum" sz="quarter" idx="11"/>
          </p:nvPr>
        </p:nvSpPr>
        <p:spPr/>
        <p:txBody>
          <a:bodyPr/>
          <a:lstStyle/>
          <a:p>
            <a:fld id="{664634D9-AE44-48EB-9BD8-85A364983574}" type="slidenum">
              <a:rPr lang="it-IT" smtClean="0"/>
              <a:t>‹N›</a:t>
            </a:fld>
            <a:endParaRPr lang="it-IT"/>
          </a:p>
        </p:txBody>
      </p:sp>
      <p:sp>
        <p:nvSpPr>
          <p:cNvPr id="10" name="Segnaposto piè di pagina 9"/>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BB752B9-6C46-4EB0-A94D-658E64079ECE}" type="datetimeFigureOut">
              <a:rPr lang="it-IT" smtClean="0"/>
              <a:t>06/02/2014</a:t>
            </a:fld>
            <a:endParaRPr lang="it-IT"/>
          </a:p>
        </p:txBody>
      </p:sp>
      <p:sp>
        <p:nvSpPr>
          <p:cNvPr id="10" name="Segnaposto piè di pa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it-IT"/>
          </a:p>
        </p:txBody>
      </p:sp>
      <p:sp>
        <p:nvSpPr>
          <p:cNvPr id="22" name="Segnaposto numero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64634D9-AE44-48EB-9BD8-85A364983574}" type="slidenum">
              <a:rPr lang="it-IT" smtClean="0"/>
              <a:t>‹N›</a:t>
            </a:fld>
            <a:endParaRPr lang="it-IT"/>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it-IT" smtClean="0"/>
              <a:t>Fare clic per modificare lo stile del titolo</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smtClean="0"/>
              <a:t>                 </a:t>
            </a:r>
            <a:r>
              <a:rPr lang="it-IT" sz="8000" dirty="0" smtClean="0"/>
              <a:t>SOFOCLE</a:t>
            </a:r>
            <a:endParaRPr lang="it-IT" sz="8000" dirty="0"/>
          </a:p>
        </p:txBody>
      </p:sp>
      <p:sp>
        <p:nvSpPr>
          <p:cNvPr id="6" name="Segnaposto contenuto 5"/>
          <p:cNvSpPr>
            <a:spLocks noGrp="1"/>
          </p:cNvSpPr>
          <p:nvPr>
            <p:ph idx="1"/>
          </p:nvPr>
        </p:nvSpPr>
        <p:spPr>
          <a:xfrm>
            <a:off x="467544" y="1988840"/>
            <a:ext cx="8229600" cy="4572000"/>
          </a:xfrm>
        </p:spPr>
        <p:txBody>
          <a:bodyPr>
            <a:normAutofit/>
          </a:bodyPr>
          <a:lstStyle/>
          <a:p>
            <a:r>
              <a:rPr lang="it-IT" sz="5400" dirty="0" smtClean="0"/>
              <a:t>EDIPO RE</a:t>
            </a:r>
          </a:p>
          <a:p>
            <a:r>
              <a:rPr lang="it-IT" sz="5400" dirty="0" smtClean="0"/>
              <a:t>EDIPO A COLONO</a:t>
            </a:r>
          </a:p>
          <a:p>
            <a:r>
              <a:rPr lang="it-IT" sz="5400" dirty="0" smtClean="0"/>
              <a:t>ANTIGONE</a:t>
            </a:r>
            <a:endParaRPr lang="it-IT" sz="54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12776"/>
            <a:ext cx="8229600" cy="5445224"/>
          </a:xfrm>
        </p:spPr>
        <p:txBody>
          <a:bodyPr>
            <a:normAutofit lnSpcReduction="10000"/>
          </a:bodyPr>
          <a:lstStyle/>
          <a:p>
            <a:pPr>
              <a:buNone/>
            </a:pPr>
            <a:r>
              <a:rPr lang="it-IT" sz="1600" b="1" dirty="0" smtClean="0">
                <a:solidFill>
                  <a:srgbClr val="C00000"/>
                </a:solidFill>
                <a:latin typeface="Perpetua" pitchFamily="18" charset="0"/>
              </a:rPr>
              <a:t>Pubblicata postuma nel  401 a.C. </a:t>
            </a:r>
          </a:p>
          <a:p>
            <a:pPr>
              <a:buNone/>
            </a:pPr>
            <a:endParaRPr lang="it-IT" sz="1600" b="1" dirty="0">
              <a:latin typeface="Perpetua" pitchFamily="18" charset="0"/>
            </a:endParaRPr>
          </a:p>
          <a:p>
            <a:r>
              <a:rPr lang="it-IT" sz="1600" b="1" dirty="0" smtClean="0">
                <a:latin typeface="Perpetua" pitchFamily="18" charset="0"/>
              </a:rPr>
              <a:t>Prologo </a:t>
            </a:r>
            <a:r>
              <a:rPr lang="it-IT" sz="1600" dirty="0" smtClean="0">
                <a:latin typeface="Perpetua" pitchFamily="18" charset="0"/>
              </a:rPr>
              <a:t>La tragedia inizia con l'apparizione di Edipo sorretto da una fanciulla, Antigone, sua figlia-sorella. In prossimità di Atene chiedono informazioni su dove si trovino ad un passante: questi li invita ad allontanarsi: il luogo è consacrato alle dee </a:t>
            </a:r>
            <a:r>
              <a:rPr lang="it-IT" sz="1600" dirty="0" err="1" smtClean="0">
                <a:latin typeface="Perpetua" pitchFamily="18" charset="0"/>
              </a:rPr>
              <a:t>Eumenidi</a:t>
            </a:r>
            <a:r>
              <a:rPr lang="it-IT" sz="1600" dirty="0" smtClean="0">
                <a:latin typeface="Perpetua" pitchFamily="18" charset="0"/>
              </a:rPr>
              <a:t>, dee terribili, dal cui nome Edipo è colpito. Apprende dallo stesso di essere a Colono, il cui re è l'ateniese Teseo. Il prologo anticipa il motivo conduttore della tragedia: il contrasto fra il crudo passato del protagonista e la quiete estrema, verso la quale tende e dalla quale finirà per essere assorbito</a:t>
            </a:r>
          </a:p>
          <a:p>
            <a:r>
              <a:rPr lang="it-IT" sz="1600" b="1" dirty="0" err="1" smtClean="0">
                <a:latin typeface="Perpetua" pitchFamily="18" charset="0"/>
              </a:rPr>
              <a:t>Parodo</a:t>
            </a:r>
            <a:r>
              <a:rPr lang="it-IT" sz="1600" dirty="0" smtClean="0">
                <a:latin typeface="Perpetua" pitchFamily="18" charset="0"/>
              </a:rPr>
              <a:t> Qui troviamo un canto del coro: al sopraggiungere degli abitanti Edipo si era nascosto, quando si fa avanti, il coro prova un sentimento misto di pietà e di orrore. Dopo averlo invitato ad uscire dal sacro recinto, il coro vuol conoscere l'identità dello straniero, quando la scoprono gli intimano di allontanarsi, ma servirà l'intervento di Antigone per farlo restare.</a:t>
            </a:r>
          </a:p>
          <a:p>
            <a:r>
              <a:rPr lang="it-IT" sz="1700" b="1" dirty="0" smtClean="0">
                <a:latin typeface="Perpetua" pitchFamily="18" charset="0"/>
              </a:rPr>
              <a:t>Primo Episodio </a:t>
            </a:r>
            <a:r>
              <a:rPr lang="it-IT" sz="1700" dirty="0" smtClean="0">
                <a:latin typeface="Perpetua" pitchFamily="18" charset="0"/>
              </a:rPr>
              <a:t>Mentre tutti aspettano l'arrivo del re Teseo, la figlia di Edipo, </a:t>
            </a:r>
            <a:r>
              <a:rPr lang="it-IT" sz="1700" dirty="0" err="1" smtClean="0">
                <a:latin typeface="Perpetua" pitchFamily="18" charset="0"/>
              </a:rPr>
              <a:t>Ismene</a:t>
            </a:r>
            <a:r>
              <a:rPr lang="it-IT" sz="1700" dirty="0" smtClean="0">
                <a:latin typeface="Perpetua" pitchFamily="18" charset="0"/>
              </a:rPr>
              <a:t>, arriva da Tebe per avvertirlo dei disordini generati dai due figli maschi, entrambi ambivano al trono: il minore l'ha usurpato, ed il maggiore sta muovendo un esercito contro di lui. Ora entrambe le parti cercano Edipo, perché un oracolo ha predetto che la vittoria sarà destinata a chi lo avrà con sé, vivo o morto. Non è loro intenzione, però, riportarlo ai confini della patria, bensì lasciarlo ai margini di essa. Quindi Edipo, dopo aver maledetto i figli, viene aiutato e curato da due fanciulle. Il coro allora gli consiglia di offrire una libagione alle dee a cui è sacro il territorio. Sarà </a:t>
            </a:r>
            <a:r>
              <a:rPr lang="it-IT" sz="1700" dirty="0" err="1" smtClean="0">
                <a:latin typeface="Perpetua" pitchFamily="18" charset="0"/>
              </a:rPr>
              <a:t>Ismene</a:t>
            </a:r>
            <a:r>
              <a:rPr lang="it-IT" sz="1700" dirty="0" smtClean="0">
                <a:latin typeface="Perpetua" pitchFamily="18" charset="0"/>
              </a:rPr>
              <a:t> ad occuparsene. Interrogato dal coro sul suo passato, egli risponde che le sue presunte colpe si sono verificate per via della sorte. Al sopraggiunto Teseo egli chiede di poter essere seppellito in quel luogo stesso. </a:t>
            </a:r>
          </a:p>
          <a:p>
            <a:endParaRPr lang="it-IT" dirty="0"/>
          </a:p>
        </p:txBody>
      </p:sp>
      <p:sp>
        <p:nvSpPr>
          <p:cNvPr id="2" name="Titolo 1"/>
          <p:cNvSpPr>
            <a:spLocks noGrp="1"/>
          </p:cNvSpPr>
          <p:nvPr>
            <p:ph type="title"/>
          </p:nvPr>
        </p:nvSpPr>
        <p:spPr/>
        <p:txBody>
          <a:bodyPr>
            <a:normAutofit fontScale="90000"/>
          </a:bodyPr>
          <a:lstStyle/>
          <a:p>
            <a:r>
              <a:rPr lang="it-IT" dirty="0" smtClean="0">
                <a:latin typeface="Perpetua" pitchFamily="18" charset="0"/>
              </a:rPr>
              <a:t>Edipo a Colono </a:t>
            </a:r>
            <a:r>
              <a:rPr lang="it-IT" dirty="0" smtClean="0"/>
              <a:t>(</a:t>
            </a:r>
            <a:r>
              <a:rPr lang="it-IT" b="1" i="1" dirty="0" err="1"/>
              <a:t>Oἰδίπoυς</a:t>
            </a:r>
            <a:r>
              <a:rPr lang="it-IT" b="1" i="1" dirty="0"/>
              <a:t> ἐπὶ </a:t>
            </a:r>
            <a:r>
              <a:rPr lang="it-IT" b="1" i="1" dirty="0" err="1" smtClean="0"/>
              <a:t>Κολωνῷ</a:t>
            </a:r>
            <a:r>
              <a:rPr lang="it-IT" b="1" i="1" dirty="0" smtClean="0"/>
              <a:t>)</a:t>
            </a:r>
            <a:endParaRPr lang="it-IT"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6408712"/>
          </a:xfrm>
        </p:spPr>
        <p:txBody>
          <a:bodyPr>
            <a:normAutofit lnSpcReduction="10000"/>
          </a:bodyPr>
          <a:lstStyle/>
          <a:p>
            <a:r>
              <a:rPr lang="it-IT" sz="1400" b="1" dirty="0" smtClean="0">
                <a:latin typeface="Perpetua" pitchFamily="18" charset="0"/>
              </a:rPr>
              <a:t>Primo </a:t>
            </a:r>
            <a:r>
              <a:rPr lang="it-IT" sz="1400" b="1" dirty="0" err="1" smtClean="0">
                <a:latin typeface="Perpetua" pitchFamily="18" charset="0"/>
              </a:rPr>
              <a:t>Statismo</a:t>
            </a:r>
            <a:r>
              <a:rPr lang="it-IT" sz="1400" b="1" dirty="0" smtClean="0">
                <a:latin typeface="Perpetua" pitchFamily="18" charset="0"/>
              </a:rPr>
              <a:t> </a:t>
            </a:r>
            <a:r>
              <a:rPr lang="it-IT" sz="1400" dirty="0" smtClean="0">
                <a:latin typeface="Perpetua" pitchFamily="18" charset="0"/>
              </a:rPr>
              <a:t>Qui il coro inneggia a Colono e a tutta la Grecia, ed Edipo ricorda la sua giovinezza.</a:t>
            </a:r>
          </a:p>
          <a:p>
            <a:r>
              <a:rPr lang="it-IT" sz="1400" b="1" dirty="0" smtClean="0">
                <a:latin typeface="Perpetua" pitchFamily="18" charset="0"/>
              </a:rPr>
              <a:t> Secondo Episodio </a:t>
            </a:r>
            <a:r>
              <a:rPr lang="it-IT" sz="1400" dirty="0" smtClean="0">
                <a:latin typeface="Perpetua" pitchFamily="18" charset="0"/>
              </a:rPr>
              <a:t>Si presenta il cognato </a:t>
            </a:r>
            <a:r>
              <a:rPr lang="it-IT" sz="1400" dirty="0" err="1" smtClean="0">
                <a:latin typeface="Perpetua" pitchFamily="18" charset="0"/>
              </a:rPr>
              <a:t>Creonte</a:t>
            </a:r>
            <a:r>
              <a:rPr lang="it-IT" sz="1400" dirty="0" smtClean="0">
                <a:latin typeface="Perpetua" pitchFamily="18" charset="0"/>
              </a:rPr>
              <a:t>, che con una ipocrita proposta cerca di soccorrerlo  e pensa di essere in grado di costringerlo, sia lui che le sue figlie, a venire con sé, ma subisce un rifiuto. Gli strappa Antigone dalle braccia, e, nonostante le proteste del coro, usa la violenza anche su  Edipo. Accorso Teseo, lancia un esercito contro i rapitori. Mentre Edipo e </a:t>
            </a:r>
            <a:r>
              <a:rPr lang="it-IT" sz="1400" dirty="0" err="1" smtClean="0">
                <a:latin typeface="Perpetua" pitchFamily="18" charset="0"/>
              </a:rPr>
              <a:t>Creonte</a:t>
            </a:r>
            <a:r>
              <a:rPr lang="it-IT" sz="1400" dirty="0" smtClean="0">
                <a:latin typeface="Perpetua" pitchFamily="18" charset="0"/>
              </a:rPr>
              <a:t> discutono sull'uccisione di </a:t>
            </a:r>
            <a:r>
              <a:rPr lang="it-IT" sz="1400" dirty="0" err="1" smtClean="0">
                <a:latin typeface="Perpetua" pitchFamily="18" charset="0"/>
              </a:rPr>
              <a:t>Laio</a:t>
            </a:r>
            <a:r>
              <a:rPr lang="it-IT" sz="1400" dirty="0" smtClean="0">
                <a:latin typeface="Perpetua" pitchFamily="18" charset="0"/>
              </a:rPr>
              <a:t> da parte del primo, Teseo trascina </a:t>
            </a:r>
            <a:r>
              <a:rPr lang="it-IT" sz="1400" dirty="0" err="1" smtClean="0">
                <a:latin typeface="Perpetua" pitchFamily="18" charset="0"/>
              </a:rPr>
              <a:t>Creonte</a:t>
            </a:r>
            <a:r>
              <a:rPr lang="it-IT" sz="1400" dirty="0" smtClean="0">
                <a:latin typeface="Perpetua" pitchFamily="18" charset="0"/>
              </a:rPr>
              <a:t> per liberare gli altri prigionieri (le figlie). Prima della pace estrema egli deve ripercorrere con la memoria e le parole il suo cruento passato. Si sente immune da colpa, </a:t>
            </a:r>
            <a:r>
              <a:rPr lang="it-IT" sz="1400" dirty="0" err="1" smtClean="0">
                <a:latin typeface="Perpetua" pitchFamily="18" charset="0"/>
              </a:rPr>
              <a:t>perchè</a:t>
            </a:r>
            <a:r>
              <a:rPr lang="it-IT" sz="1400" dirty="0" smtClean="0">
                <a:latin typeface="Perpetua" pitchFamily="18" charset="0"/>
              </a:rPr>
              <a:t> tutto è dipeso dal volere degli dei. </a:t>
            </a:r>
          </a:p>
          <a:p>
            <a:r>
              <a:rPr lang="it-IT" sz="1400" b="1" dirty="0" smtClean="0">
                <a:latin typeface="Perpetua" pitchFamily="18" charset="0"/>
              </a:rPr>
              <a:t>Secondo </a:t>
            </a:r>
            <a:r>
              <a:rPr lang="it-IT" sz="1400" b="1" dirty="0" err="1" smtClean="0">
                <a:latin typeface="Perpetua" pitchFamily="18" charset="0"/>
              </a:rPr>
              <a:t>Statismo</a:t>
            </a:r>
            <a:r>
              <a:rPr lang="it-IT" sz="1400" b="1" dirty="0" smtClean="0">
                <a:latin typeface="Perpetua" pitchFamily="18" charset="0"/>
              </a:rPr>
              <a:t> </a:t>
            </a:r>
            <a:r>
              <a:rPr lang="it-IT" sz="1400" dirty="0" smtClean="0">
                <a:latin typeface="Perpetua" pitchFamily="18" charset="0"/>
              </a:rPr>
              <a:t>Il coro immagina di assistere al propizio scontro tra Teseo ed i tebani, ringraziando gli dei per questo. </a:t>
            </a:r>
          </a:p>
          <a:p>
            <a:r>
              <a:rPr lang="it-IT" sz="1400" b="1" dirty="0" smtClean="0">
                <a:latin typeface="Perpetua" pitchFamily="18" charset="0"/>
              </a:rPr>
              <a:t>Terzo Episodio </a:t>
            </a:r>
            <a:r>
              <a:rPr lang="it-IT" sz="1400" dirty="0" smtClean="0">
                <a:latin typeface="Perpetua" pitchFamily="18" charset="0"/>
              </a:rPr>
              <a:t>Quando Teseo riporta le figlie al padre trova Edipo e </a:t>
            </a:r>
            <a:r>
              <a:rPr lang="it-IT" sz="1400" dirty="0" err="1" smtClean="0">
                <a:latin typeface="Perpetua" pitchFamily="18" charset="0"/>
              </a:rPr>
              <a:t>Creonte</a:t>
            </a:r>
            <a:r>
              <a:rPr lang="it-IT" sz="1400" dirty="0" smtClean="0">
                <a:latin typeface="Perpetua" pitchFamily="18" charset="0"/>
              </a:rPr>
              <a:t> che conversano.. </a:t>
            </a:r>
          </a:p>
          <a:p>
            <a:r>
              <a:rPr lang="it-IT" sz="1400" b="1" dirty="0" smtClean="0">
                <a:latin typeface="Perpetua" pitchFamily="18" charset="0"/>
              </a:rPr>
              <a:t>Terzo </a:t>
            </a:r>
            <a:r>
              <a:rPr lang="it-IT" sz="1400" b="1" dirty="0" err="1" smtClean="0">
                <a:latin typeface="Perpetua" pitchFamily="18" charset="0"/>
              </a:rPr>
              <a:t>Statismo</a:t>
            </a:r>
            <a:r>
              <a:rPr lang="it-IT" sz="1400" b="1" dirty="0" smtClean="0">
                <a:latin typeface="Perpetua" pitchFamily="18" charset="0"/>
              </a:rPr>
              <a:t> </a:t>
            </a:r>
            <a:r>
              <a:rPr lang="it-IT" sz="1400" dirty="0" smtClean="0">
                <a:latin typeface="Perpetua" pitchFamily="18" charset="0"/>
              </a:rPr>
              <a:t>Il coro racconta che Edipo non è più perseguitato dagli dei e dal destino, è solo un vecchio. Si accorge quindi che lo stesso morire sarebbe un peccato: qui cita una frase di Sileno rivolto al Re Mida: "Meglio di ogni cosa è non essere nati, e dopo di ciò morire subito dopo la nascita".</a:t>
            </a:r>
          </a:p>
          <a:p>
            <a:r>
              <a:rPr lang="it-IT" sz="1400" b="1" dirty="0" smtClean="0">
                <a:latin typeface="Perpetua" pitchFamily="18" charset="0"/>
              </a:rPr>
              <a:t>Quarto Episodio </a:t>
            </a:r>
            <a:r>
              <a:rPr lang="it-IT" sz="1400" dirty="0" smtClean="0">
                <a:latin typeface="Perpetua" pitchFamily="18" charset="0"/>
              </a:rPr>
              <a:t>Arriva ora </a:t>
            </a:r>
            <a:r>
              <a:rPr lang="it-IT" sz="1400" dirty="0" err="1" smtClean="0">
                <a:latin typeface="Perpetua" pitchFamily="18" charset="0"/>
              </a:rPr>
              <a:t>Polinice</a:t>
            </a:r>
            <a:r>
              <a:rPr lang="it-IT" sz="1400" dirty="0" smtClean="0">
                <a:latin typeface="Perpetua" pitchFamily="18" charset="0"/>
              </a:rPr>
              <a:t>, primo figlio di Edipo, che, diversamente dal fratello, chiede gentilmente aiuto al padre: qui si scatena l'ira di Edipo, il quale fa notare al figlio come sia ancora vivo per merito di Antigone e le sue sorelle, non di lui e del fratello: su questi ultimi cadrà la sua maledizione! </a:t>
            </a:r>
            <a:r>
              <a:rPr lang="it-IT" sz="1400" dirty="0" err="1" smtClean="0">
                <a:latin typeface="Perpetua" pitchFamily="18" charset="0"/>
              </a:rPr>
              <a:t>Polinice</a:t>
            </a:r>
            <a:r>
              <a:rPr lang="it-IT" sz="1400" dirty="0" smtClean="0">
                <a:latin typeface="Perpetua" pitchFamily="18" charset="0"/>
              </a:rPr>
              <a:t> rimane allora deluso, e non tenta alcuna replica. Mentre il coro lamenta la vicenda, si ode un tuono: segno che per Edipo si sono aperti i passaggi per l'aldilà, egli ordina di far accorrere Teseo, ed il coro si spaventa per quello che sta avvenendo. Quando Teseo arriva, Edipo si accinge a portarlo nel luogo della sua morte, e invita anche le figlie a venire. Dice a Teseo di cercare di mantenere tranquilla la sua città. </a:t>
            </a:r>
          </a:p>
          <a:p>
            <a:r>
              <a:rPr lang="it-IT" sz="1400" dirty="0">
                <a:latin typeface="Perpetua" pitchFamily="18" charset="0"/>
              </a:rPr>
              <a:t> </a:t>
            </a:r>
            <a:r>
              <a:rPr lang="it-IT" sz="1400" b="1" dirty="0" smtClean="0">
                <a:latin typeface="Perpetua" pitchFamily="18" charset="0"/>
              </a:rPr>
              <a:t>Quarto </a:t>
            </a:r>
            <a:r>
              <a:rPr lang="it-IT" sz="1400" b="1" dirty="0" err="1" smtClean="0">
                <a:latin typeface="Perpetua" pitchFamily="18" charset="0"/>
              </a:rPr>
              <a:t>Statismo</a:t>
            </a:r>
            <a:r>
              <a:rPr lang="it-IT" sz="1400" b="1" dirty="0" smtClean="0">
                <a:latin typeface="Perpetua" pitchFamily="18" charset="0"/>
              </a:rPr>
              <a:t> </a:t>
            </a:r>
            <a:r>
              <a:rPr lang="it-IT" sz="1400" dirty="0" smtClean="0">
                <a:latin typeface="Perpetua" pitchFamily="18" charset="0"/>
              </a:rPr>
              <a:t>Non resta che pregare gli dei dell'oltretomba, </a:t>
            </a:r>
            <a:r>
              <a:rPr lang="it-IT" sz="1400" dirty="0" err="1" smtClean="0">
                <a:latin typeface="Perpetua" pitchFamily="18" charset="0"/>
              </a:rPr>
              <a:t>perchè</a:t>
            </a:r>
            <a:r>
              <a:rPr lang="it-IT" sz="1400" dirty="0" smtClean="0">
                <a:latin typeface="Perpetua" pitchFamily="18" charset="0"/>
              </a:rPr>
              <a:t> concedano il lieve trapasso al morituro. La sua morte non è comune: è come una discesa dall'Ade.</a:t>
            </a:r>
          </a:p>
          <a:p>
            <a:r>
              <a:rPr lang="it-IT" sz="1400" b="1" dirty="0" smtClean="0">
                <a:latin typeface="Perpetua" pitchFamily="18" charset="0"/>
              </a:rPr>
              <a:t>Esodo </a:t>
            </a:r>
            <a:r>
              <a:rPr lang="it-IT" sz="1400" dirty="0" smtClean="0">
                <a:latin typeface="Perpetua" pitchFamily="18" charset="0"/>
              </a:rPr>
              <a:t>Teseo racconta al coro la scomparsa di Edipo: "Il vecchio si inoltrò nel bosco, e giunto alla sacra voragine compì i riti di purificazione. Poi prese commiato dalle figlie, e le fece allontanare, solo io restai ad apprendere le sue ultime parole: e poco dopo, voltandosi, essi mi videro come percosso da una vista arcana e tremenda - nessuno sa come sia morto Edipo, solo si sa che gli sono state risparmiati pianto e dolore". Teseo conferma il desiderio di Edipo che nessuno si avvicini al suo sepolcro, e acconsente a quello di Antigone di poter andare a Tebe per tentare d'impedire lo scontro tra i due fratelli. </a:t>
            </a:r>
            <a:br>
              <a:rPr lang="it-IT" sz="1400" dirty="0" smtClean="0">
                <a:latin typeface="Perpetua" pitchFamily="18" charset="0"/>
              </a:rPr>
            </a:br>
            <a:endParaRPr lang="it-IT" sz="1400" dirty="0" smtClean="0">
              <a:latin typeface="Perpetua" pitchFamily="18" charset="0"/>
            </a:endParaRPr>
          </a:p>
          <a:p>
            <a:endParaRPr lang="it-IT" sz="1200" dirty="0"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412776"/>
            <a:ext cx="8229600" cy="5112568"/>
          </a:xfrm>
        </p:spPr>
        <p:txBody>
          <a:bodyPr>
            <a:noAutofit/>
          </a:bodyPr>
          <a:lstStyle/>
          <a:p>
            <a:r>
              <a:rPr lang="it-IT" sz="1800" dirty="0">
                <a:latin typeface="Perpetua" pitchFamily="18" charset="0"/>
              </a:rPr>
              <a:t>V</a:t>
            </a:r>
            <a:r>
              <a:rPr lang="it-IT" sz="1800" dirty="0" smtClean="0">
                <a:latin typeface="Perpetua" pitchFamily="18" charset="0"/>
              </a:rPr>
              <a:t>i </a:t>
            </a:r>
            <a:r>
              <a:rPr lang="it-IT" sz="1800" dirty="0">
                <a:latin typeface="Perpetua" pitchFamily="18" charset="0"/>
              </a:rPr>
              <a:t>sono stati alcuni che hanno interpretato la morte di </a:t>
            </a:r>
            <a:r>
              <a:rPr lang="it-IT" sz="1800" dirty="0">
                <a:latin typeface="Perpetua" pitchFamily="18" charset="0"/>
              </a:rPr>
              <a:t>E</a:t>
            </a:r>
            <a:r>
              <a:rPr lang="it-IT" sz="1800" dirty="0" smtClean="0">
                <a:latin typeface="Perpetua" pitchFamily="18" charset="0"/>
              </a:rPr>
              <a:t>dipo </a:t>
            </a:r>
            <a:r>
              <a:rPr lang="it-IT" sz="1800" dirty="0">
                <a:latin typeface="Perpetua" pitchFamily="18" charset="0"/>
              </a:rPr>
              <a:t>in </a:t>
            </a:r>
            <a:r>
              <a:rPr lang="it-IT" sz="1800" b="1" dirty="0">
                <a:latin typeface="Perpetua" pitchFamily="18" charset="0"/>
              </a:rPr>
              <a:t>chiave </a:t>
            </a:r>
            <a:r>
              <a:rPr lang="it-IT" sz="1800" b="1" dirty="0" smtClean="0">
                <a:latin typeface="Perpetua" pitchFamily="18" charset="0"/>
              </a:rPr>
              <a:t>cristiana, </a:t>
            </a:r>
            <a:r>
              <a:rPr lang="it-IT" sz="1800" dirty="0">
                <a:latin typeface="Perpetua" pitchFamily="18" charset="0"/>
              </a:rPr>
              <a:t>ovvero valorizzando il motivo del riscatto dalle sofferenze terrene attraverso l'apoteosi. L'esito della tragedia in realtà è solo apparentemente positiva, poiché in essa vi ritroviamo i temi comuni alle tragedie</a:t>
            </a:r>
            <a:r>
              <a:rPr lang="it-IT" sz="1800" b="1" dirty="0">
                <a:latin typeface="Perpetua" pitchFamily="18" charset="0"/>
              </a:rPr>
              <a:t>: la crisi dei valori tradizionali</a:t>
            </a:r>
            <a:r>
              <a:rPr lang="it-IT" sz="1800" dirty="0">
                <a:latin typeface="Perpetua" pitchFamily="18" charset="0"/>
              </a:rPr>
              <a:t>, </a:t>
            </a:r>
            <a:r>
              <a:rPr lang="it-IT" sz="1800" b="1" dirty="0">
                <a:latin typeface="Perpetua" pitchFamily="18" charset="0"/>
              </a:rPr>
              <a:t>il destino di sofferenza dell'uomo e la sua condizione di emarginazione e dolorosa solitudine. </a:t>
            </a:r>
            <a:r>
              <a:rPr lang="it-IT" sz="1800" dirty="0">
                <a:latin typeface="Perpetua" pitchFamily="18" charset="0"/>
              </a:rPr>
              <a:t>Infatti il finale è molto triste </a:t>
            </a:r>
            <a:r>
              <a:rPr lang="it-IT" sz="1800" dirty="0" err="1">
                <a:latin typeface="Perpetua" pitchFamily="18" charset="0"/>
              </a:rPr>
              <a:t>perchè</a:t>
            </a:r>
            <a:r>
              <a:rPr lang="it-IT" sz="1800" dirty="0">
                <a:latin typeface="Perpetua" pitchFamily="18" charset="0"/>
              </a:rPr>
              <a:t> vi è la figura nostalgica di Antigone alla quale manca il padre e sarebbe disposta a sopportare altre disgrazie pur di averlo vicino a se. Queste parole configurano l'intera esistenza umana come un'ininterrotta catena di mali. La “buona morte” liberazione dalla vita: Se si mette la morte di Edipo in relazione alle sventure che ha subito per tutta la vita, assume un valore di liberazione dai mali. E dal terzo stasimo dell'opera che canta l'infelicità della vita dell'uomo, deduciamo la </a:t>
            </a:r>
            <a:r>
              <a:rPr lang="it-IT" sz="1800" b="1" dirty="0">
                <a:latin typeface="Perpetua" pitchFamily="18" charset="0"/>
              </a:rPr>
              <a:t>visione pessimistica </a:t>
            </a:r>
            <a:r>
              <a:rPr lang="it-IT" sz="1800" dirty="0">
                <a:latin typeface="Perpetua" pitchFamily="18" charset="0"/>
              </a:rPr>
              <a:t>della vita. Il </a:t>
            </a:r>
            <a:r>
              <a:rPr lang="it-IT" sz="1800" dirty="0" err="1">
                <a:latin typeface="Perpetua" pitchFamily="18" charset="0"/>
              </a:rPr>
              <a:t>γένος</a:t>
            </a:r>
            <a:r>
              <a:rPr lang="it-IT" sz="1800" dirty="0">
                <a:latin typeface="Perpetua" pitchFamily="18" charset="0"/>
              </a:rPr>
              <a:t> e Edipo: La mancanza di riferimenti positivi è confermata anche dalla </a:t>
            </a:r>
            <a:r>
              <a:rPr lang="it-IT" sz="1800" b="1" dirty="0">
                <a:latin typeface="Perpetua" pitchFamily="18" charset="0"/>
              </a:rPr>
              <a:t>crisi del rapporto di </a:t>
            </a:r>
            <a:r>
              <a:rPr lang="it-IT" sz="1800" b="1" dirty="0" smtClean="0">
                <a:latin typeface="Perpetua" pitchFamily="18" charset="0"/>
              </a:rPr>
              <a:t>Edipo con </a:t>
            </a:r>
            <a:r>
              <a:rPr lang="it-IT" sz="1800" b="1" dirty="0">
                <a:latin typeface="Perpetua" pitchFamily="18" charset="0"/>
              </a:rPr>
              <a:t>i figli maschi</a:t>
            </a:r>
            <a:r>
              <a:rPr lang="it-IT" sz="1800" dirty="0">
                <a:latin typeface="Perpetua" pitchFamily="18" charset="0"/>
              </a:rPr>
              <a:t>, rapporto che costituiva </a:t>
            </a:r>
            <a:r>
              <a:rPr lang="it-IT" sz="1800" u="sng" dirty="0">
                <a:latin typeface="Perpetua" pitchFamily="18" charset="0"/>
              </a:rPr>
              <a:t>l'asse del </a:t>
            </a:r>
            <a:r>
              <a:rPr lang="it-IT" sz="1800" u="sng" dirty="0" err="1">
                <a:latin typeface="Perpetua" pitchFamily="18" charset="0"/>
              </a:rPr>
              <a:t>γένος</a:t>
            </a:r>
            <a:r>
              <a:rPr lang="it-IT" sz="1800" u="sng" dirty="0">
                <a:latin typeface="Perpetua" pitchFamily="18" charset="0"/>
              </a:rPr>
              <a:t> </a:t>
            </a:r>
            <a:r>
              <a:rPr lang="it-IT" sz="1800" dirty="0">
                <a:latin typeface="Perpetua" pitchFamily="18" charset="0"/>
              </a:rPr>
              <a:t>e che qui è violentemente negato da Edipo. Ma vi è anche una nota positiva ovvero le parole di Antigone che mirano a valorizzare i rapporti familiari e trovano la loro più intensa formulazione nell'affermare che non è lecito a un padre ricambiare con altro male il male commesso da un figlio. </a:t>
            </a:r>
          </a:p>
        </p:txBody>
      </p:sp>
      <p:sp>
        <p:nvSpPr>
          <p:cNvPr id="2" name="Titolo 1"/>
          <p:cNvSpPr>
            <a:spLocks noGrp="1"/>
          </p:cNvSpPr>
          <p:nvPr>
            <p:ph type="title"/>
          </p:nvPr>
        </p:nvSpPr>
        <p:spPr>
          <a:xfrm>
            <a:off x="457200" y="274638"/>
            <a:ext cx="8229600" cy="922114"/>
          </a:xfrm>
        </p:spPr>
        <p:txBody>
          <a:bodyPr>
            <a:normAutofit fontScale="90000"/>
          </a:bodyPr>
          <a:lstStyle/>
          <a:p>
            <a:r>
              <a:rPr lang="it-IT" dirty="0" smtClean="0">
                <a:latin typeface="Perpetua" pitchFamily="18" charset="0"/>
              </a:rPr>
              <a:t>Tematiche del </a:t>
            </a:r>
            <a:r>
              <a:rPr lang="it-IT" dirty="0">
                <a:latin typeface="Perpetua" pitchFamily="18" charset="0"/>
              </a:rPr>
              <a:t>E</a:t>
            </a:r>
            <a:r>
              <a:rPr lang="it-IT" dirty="0" smtClean="0">
                <a:latin typeface="Perpetua" pitchFamily="18" charset="0"/>
              </a:rPr>
              <a:t>dipo </a:t>
            </a:r>
            <a:r>
              <a:rPr lang="it-IT" dirty="0" smtClean="0">
                <a:latin typeface="Perpetua" pitchFamily="18" charset="0"/>
              </a:rPr>
              <a:t>a colono Interpretazioni della morte di </a:t>
            </a:r>
            <a:r>
              <a:rPr lang="it-IT" dirty="0" smtClean="0">
                <a:latin typeface="Perpetua" pitchFamily="18" charset="0"/>
              </a:rPr>
              <a:t>Edipo</a:t>
            </a:r>
            <a:endParaRPr lang="it-IT" dirty="0">
              <a:latin typeface="Perpetua" pitchFamily="18" charset="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r>
              <a:rPr lang="it-IT" dirty="0">
                <a:latin typeface="Perpetua" pitchFamily="18" charset="0"/>
              </a:rPr>
              <a:t>La data dell’Antigone sembra assicurata dalla notizia secondo a quale Sofocle, nella guerra di </a:t>
            </a:r>
            <a:r>
              <a:rPr lang="it-IT" dirty="0" err="1">
                <a:latin typeface="Perpetua" pitchFamily="18" charset="0"/>
              </a:rPr>
              <a:t>Samo</a:t>
            </a:r>
            <a:r>
              <a:rPr lang="it-IT" dirty="0">
                <a:latin typeface="Perpetua" pitchFamily="18" charset="0"/>
              </a:rPr>
              <a:t>, sarebbe stato eletto stratega appunto in seguito al successo della travedi: dunque </a:t>
            </a:r>
            <a:r>
              <a:rPr lang="it-IT" b="1" dirty="0">
                <a:latin typeface="Perpetua" pitchFamily="18" charset="0"/>
              </a:rPr>
              <a:t>nel 442-441 durante le Grandi </a:t>
            </a:r>
            <a:r>
              <a:rPr lang="it-IT" b="1" dirty="0" err="1">
                <a:latin typeface="Perpetua" pitchFamily="18" charset="0"/>
              </a:rPr>
              <a:t>Dionisie</a:t>
            </a:r>
            <a:r>
              <a:rPr lang="it-IT" dirty="0">
                <a:latin typeface="Perpetua" pitchFamily="18" charset="0"/>
              </a:rPr>
              <a:t>; quali altre opere abbia presentato il poeta e contro quali concorrenti, è ignoto. Nonostante questa tragedia descriva gli eventi cronologicamente successivi rispetto alle altre due tragedie ( l’Edipo re e l’Edipo a Colono), sembra che la sua stesura sia precedente a queste.</a:t>
            </a:r>
          </a:p>
          <a:p>
            <a:r>
              <a:rPr lang="it-IT" dirty="0">
                <a:latin typeface="Perpetua" pitchFamily="18" charset="0"/>
              </a:rPr>
              <a:t>La tragedia mette in scena le vicende che seguono a quelle dei Sette contro Tebe di </a:t>
            </a:r>
            <a:r>
              <a:rPr lang="it-IT" dirty="0" err="1">
                <a:latin typeface="Perpetua" pitchFamily="18" charset="0"/>
              </a:rPr>
              <a:t>Eschilo-</a:t>
            </a:r>
            <a:r>
              <a:rPr lang="it-IT" dirty="0">
                <a:latin typeface="Perpetua" pitchFamily="18" charset="0"/>
              </a:rPr>
              <a:t> </a:t>
            </a:r>
            <a:r>
              <a:rPr lang="it-IT" dirty="0" err="1">
                <a:latin typeface="Perpetua" pitchFamily="18" charset="0"/>
              </a:rPr>
              <a:t>Polinice</a:t>
            </a:r>
            <a:r>
              <a:rPr lang="it-IT" dirty="0">
                <a:latin typeface="Perpetua" pitchFamily="18" charset="0"/>
              </a:rPr>
              <a:t> ed </a:t>
            </a:r>
            <a:r>
              <a:rPr lang="it-IT" dirty="0" err="1">
                <a:latin typeface="Perpetua" pitchFamily="18" charset="0"/>
              </a:rPr>
              <a:t>Eteocle</a:t>
            </a:r>
            <a:r>
              <a:rPr lang="it-IT" dirty="0">
                <a:latin typeface="Perpetua" pitchFamily="18" charset="0"/>
              </a:rPr>
              <a:t> si sono reciprocamente uccisi in duello e </a:t>
            </a:r>
            <a:r>
              <a:rPr lang="it-IT" dirty="0" err="1">
                <a:latin typeface="Perpetua" pitchFamily="18" charset="0"/>
              </a:rPr>
              <a:t>Creonte</a:t>
            </a:r>
            <a:r>
              <a:rPr lang="it-IT" dirty="0">
                <a:latin typeface="Perpetua" pitchFamily="18" charset="0"/>
              </a:rPr>
              <a:t>, ora re di Tebe, vieta la sepoltura di </a:t>
            </a:r>
            <a:r>
              <a:rPr lang="it-IT" dirty="0" err="1">
                <a:latin typeface="Perpetua" pitchFamily="18" charset="0"/>
              </a:rPr>
              <a:t>Polinice</a:t>
            </a:r>
            <a:r>
              <a:rPr lang="it-IT" dirty="0">
                <a:latin typeface="Perpetua" pitchFamily="18" charset="0"/>
              </a:rPr>
              <a:t> in </a:t>
            </a:r>
            <a:r>
              <a:rPr lang="it-IT" dirty="0" err="1">
                <a:latin typeface="Perpetua" pitchFamily="18" charset="0"/>
              </a:rPr>
              <a:t>quantotraditore</a:t>
            </a:r>
            <a:r>
              <a:rPr lang="it-IT" dirty="0">
                <a:latin typeface="Perpetua" pitchFamily="18" charset="0"/>
              </a:rPr>
              <a:t>. Antigone, loro sorella, contravvenendo all’editto di </a:t>
            </a:r>
            <a:r>
              <a:rPr lang="it-IT" dirty="0" err="1">
                <a:latin typeface="Perpetua" pitchFamily="18" charset="0"/>
              </a:rPr>
              <a:t>Creonte</a:t>
            </a:r>
            <a:r>
              <a:rPr lang="it-IT" dirty="0">
                <a:latin typeface="Perpetua" pitchFamily="18" charset="0"/>
              </a:rPr>
              <a:t>, riesce di nascosto a seppellire </a:t>
            </a:r>
            <a:r>
              <a:rPr lang="it-IT" dirty="0" err="1">
                <a:latin typeface="Perpetua" pitchFamily="18" charset="0"/>
              </a:rPr>
              <a:t>Polinice</a:t>
            </a:r>
            <a:r>
              <a:rPr lang="it-IT" dirty="0">
                <a:latin typeface="Perpetua" pitchFamily="18" charset="0"/>
              </a:rPr>
              <a:t>. Scoperta, si difende dicendo di aver seguito le leggi divine e non quelle umane. </a:t>
            </a:r>
            <a:r>
              <a:rPr lang="it-IT" dirty="0" err="1">
                <a:latin typeface="Perpetua" pitchFamily="18" charset="0"/>
              </a:rPr>
              <a:t>Creonte</a:t>
            </a:r>
            <a:r>
              <a:rPr lang="it-IT" dirty="0">
                <a:latin typeface="Perpetua" pitchFamily="18" charset="0"/>
              </a:rPr>
              <a:t> la condanna a morte, malgrado il figlio </a:t>
            </a:r>
            <a:r>
              <a:rPr lang="it-IT" dirty="0" err="1">
                <a:latin typeface="Perpetua" pitchFamily="18" charset="0"/>
              </a:rPr>
              <a:t>Emone</a:t>
            </a:r>
            <a:r>
              <a:rPr lang="it-IT" dirty="0">
                <a:latin typeface="Perpetua" pitchFamily="18" charset="0"/>
              </a:rPr>
              <a:t> ne sia innamorato; Antigone viene condannata dal re a vivere il resto dei suoi giorni imprigionata in una grotta. In seguito alle profezie dell’indovino </a:t>
            </a:r>
            <a:r>
              <a:rPr lang="it-IT" dirty="0" err="1">
                <a:latin typeface="Perpetua" pitchFamily="18" charset="0"/>
              </a:rPr>
              <a:t>Tiresia</a:t>
            </a:r>
            <a:r>
              <a:rPr lang="it-IT" dirty="0">
                <a:latin typeface="Perpetua" pitchFamily="18" charset="0"/>
              </a:rPr>
              <a:t> e alle suppliche del coro, </a:t>
            </a:r>
            <a:r>
              <a:rPr lang="it-IT" dirty="0" err="1">
                <a:latin typeface="Perpetua" pitchFamily="18" charset="0"/>
              </a:rPr>
              <a:t>Creonte</a:t>
            </a:r>
            <a:r>
              <a:rPr lang="it-IT" dirty="0">
                <a:latin typeface="Perpetua" pitchFamily="18" charset="0"/>
              </a:rPr>
              <a:t> decide infine di liberarla, ma troppo tardi, perché Antigone nel frattempo si è impiccata. Questo porta al suicidio il figlio di </a:t>
            </a:r>
            <a:r>
              <a:rPr lang="it-IT" dirty="0" err="1">
                <a:latin typeface="Perpetua" pitchFamily="18" charset="0"/>
              </a:rPr>
              <a:t>Creonte</a:t>
            </a:r>
            <a:r>
              <a:rPr lang="it-IT" dirty="0">
                <a:latin typeface="Perpetua" pitchFamily="18" charset="0"/>
              </a:rPr>
              <a:t>, </a:t>
            </a:r>
            <a:r>
              <a:rPr lang="it-IT" dirty="0" err="1">
                <a:latin typeface="Perpetua" pitchFamily="18" charset="0"/>
              </a:rPr>
              <a:t>Emone</a:t>
            </a:r>
            <a:r>
              <a:rPr lang="it-IT" dirty="0">
                <a:latin typeface="Perpetua" pitchFamily="18" charset="0"/>
              </a:rPr>
              <a:t>, e poi la moglie di </a:t>
            </a:r>
            <a:r>
              <a:rPr lang="it-IT" dirty="0" err="1">
                <a:latin typeface="Perpetua" pitchFamily="18" charset="0"/>
              </a:rPr>
              <a:t>Creonte</a:t>
            </a:r>
            <a:r>
              <a:rPr lang="it-IT" dirty="0">
                <a:latin typeface="Perpetua" pitchFamily="18" charset="0"/>
              </a:rPr>
              <a:t>, </a:t>
            </a:r>
            <a:r>
              <a:rPr lang="it-IT" dirty="0" err="1">
                <a:latin typeface="Perpetua" pitchFamily="18" charset="0"/>
              </a:rPr>
              <a:t>Euridice</a:t>
            </a:r>
            <a:r>
              <a:rPr lang="it-IT" dirty="0">
                <a:latin typeface="Perpetua" pitchFamily="18" charset="0"/>
              </a:rPr>
              <a:t>,lasciando </a:t>
            </a:r>
            <a:r>
              <a:rPr lang="it-IT" dirty="0" err="1">
                <a:latin typeface="Perpetua" pitchFamily="18" charset="0"/>
              </a:rPr>
              <a:t>Creonte</a:t>
            </a:r>
            <a:r>
              <a:rPr lang="it-IT" dirty="0">
                <a:latin typeface="Perpetua" pitchFamily="18" charset="0"/>
              </a:rPr>
              <a:t> solo a maledire la propria stoltezza.</a:t>
            </a:r>
          </a:p>
          <a:p>
            <a:endParaRPr lang="it-IT" dirty="0"/>
          </a:p>
        </p:txBody>
      </p:sp>
      <p:sp>
        <p:nvSpPr>
          <p:cNvPr id="2" name="Titolo 1"/>
          <p:cNvSpPr>
            <a:spLocks noGrp="1"/>
          </p:cNvSpPr>
          <p:nvPr>
            <p:ph type="title"/>
          </p:nvPr>
        </p:nvSpPr>
        <p:spPr/>
        <p:txBody>
          <a:bodyPr/>
          <a:lstStyle/>
          <a:p>
            <a:r>
              <a:rPr lang="it-IT" dirty="0" smtClean="0">
                <a:latin typeface="Perpetua" pitchFamily="18" charset="0"/>
              </a:rPr>
              <a:t>ANTIGONE</a:t>
            </a:r>
            <a:r>
              <a:rPr lang="it-IT" dirty="0" smtClean="0"/>
              <a:t> (</a:t>
            </a:r>
            <a:r>
              <a:rPr lang="it-IT" i="1" dirty="0" err="1" smtClean="0"/>
              <a:t>Ἀντιγόνη</a:t>
            </a:r>
            <a:r>
              <a:rPr lang="it-IT" i="1" dirty="0" smtClean="0"/>
              <a:t>)</a:t>
            </a:r>
            <a:endParaRPr lang="it-IT"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260648"/>
            <a:ext cx="8435280" cy="5865515"/>
          </a:xfrm>
        </p:spPr>
        <p:txBody>
          <a:bodyPr>
            <a:normAutofit/>
          </a:bodyPr>
          <a:lstStyle/>
          <a:p>
            <a:r>
              <a:rPr lang="it-IT" sz="1600" b="1" dirty="0">
                <a:latin typeface="Perpetua" pitchFamily="18" charset="0"/>
              </a:rPr>
              <a:t>Prologo</a:t>
            </a:r>
            <a:r>
              <a:rPr lang="it-IT" sz="1600" dirty="0">
                <a:latin typeface="Perpetua" pitchFamily="18" charset="0"/>
              </a:rPr>
              <a:t> (</a:t>
            </a:r>
            <a:r>
              <a:rPr lang="it-IT" sz="1600" dirty="0" err="1">
                <a:latin typeface="Perpetua" pitchFamily="18" charset="0"/>
              </a:rPr>
              <a:t>vv</a:t>
            </a:r>
            <a:r>
              <a:rPr lang="it-IT" sz="1600" dirty="0">
                <a:latin typeface="Perpetua" pitchFamily="18" charset="0"/>
              </a:rPr>
              <a:t>. 1-99): Sorge l’alba, il giorno dopo che </a:t>
            </a:r>
            <a:r>
              <a:rPr lang="it-IT" sz="1600" dirty="0" err="1">
                <a:latin typeface="Perpetua" pitchFamily="18" charset="0"/>
              </a:rPr>
              <a:t>Eteocle</a:t>
            </a:r>
            <a:r>
              <a:rPr lang="it-IT" sz="1600" dirty="0">
                <a:latin typeface="Perpetua" pitchFamily="18" charset="0"/>
              </a:rPr>
              <a:t> e </a:t>
            </a:r>
            <a:r>
              <a:rPr lang="it-IT" sz="1600" dirty="0" err="1">
                <a:latin typeface="Perpetua" pitchFamily="18" charset="0"/>
              </a:rPr>
              <a:t>Polinice</a:t>
            </a:r>
            <a:r>
              <a:rPr lang="it-IT" sz="1600" dirty="0">
                <a:latin typeface="Perpetua" pitchFamily="18" charset="0"/>
              </a:rPr>
              <a:t>, figli di Edipo, si sono dati la morte l’un l’altro nel combattere per il trono di Tebe. Antigone, sorella dei due, informa l’altra sorella </a:t>
            </a:r>
            <a:r>
              <a:rPr lang="it-IT" sz="1600" dirty="0" err="1">
                <a:latin typeface="Perpetua" pitchFamily="18" charset="0"/>
              </a:rPr>
              <a:t>Ismene</a:t>
            </a:r>
            <a:r>
              <a:rPr lang="it-IT" sz="1600" dirty="0">
                <a:latin typeface="Perpetua" pitchFamily="18" charset="0"/>
              </a:rPr>
              <a:t> che </a:t>
            </a:r>
            <a:r>
              <a:rPr lang="it-IT" sz="1600" dirty="0" err="1">
                <a:latin typeface="Perpetua" pitchFamily="18" charset="0"/>
              </a:rPr>
              <a:t>Creonte</a:t>
            </a:r>
            <a:r>
              <a:rPr lang="it-IT" sz="1600" dirty="0">
                <a:latin typeface="Perpetua" pitchFamily="18" charset="0"/>
              </a:rPr>
              <a:t>, nuovo re della città, parrebbe intenzionato a dare onoranze funebri al corpo di </a:t>
            </a:r>
            <a:r>
              <a:rPr lang="it-IT" sz="1600" dirty="0" err="1">
                <a:latin typeface="Perpetua" pitchFamily="18" charset="0"/>
              </a:rPr>
              <a:t>Eteocle</a:t>
            </a:r>
            <a:r>
              <a:rPr lang="it-IT" sz="1600" dirty="0">
                <a:latin typeface="Perpetua" pitchFamily="18" charset="0"/>
              </a:rPr>
              <a:t>, lasciando invece insepolto quello di </a:t>
            </a:r>
            <a:r>
              <a:rPr lang="it-IT" sz="1600" dirty="0" err="1">
                <a:latin typeface="Perpetua" pitchFamily="18" charset="0"/>
              </a:rPr>
              <a:t>Polinice</a:t>
            </a:r>
            <a:r>
              <a:rPr lang="it-IT" sz="1600" dirty="0">
                <a:latin typeface="Perpetua" pitchFamily="18" charset="0"/>
              </a:rPr>
              <a:t>. La cosa non è stata ancora annunciata ufficialmente, ma se così sarà, Antigone afferma che cercherà di dare comunque sepoltura a </a:t>
            </a:r>
            <a:r>
              <a:rPr lang="it-IT" sz="1600" dirty="0" err="1">
                <a:latin typeface="Perpetua" pitchFamily="18" charset="0"/>
              </a:rPr>
              <a:t>Polinice</a:t>
            </a:r>
            <a:r>
              <a:rPr lang="it-IT" sz="1600" dirty="0">
                <a:latin typeface="Perpetua" pitchFamily="18" charset="0"/>
              </a:rPr>
              <a:t>, sfidando l’ordine del re, e chiede alla sorella di aiutarla. </a:t>
            </a:r>
            <a:r>
              <a:rPr lang="it-IT" sz="1600" dirty="0" err="1">
                <a:latin typeface="Perpetua" pitchFamily="18" charset="0"/>
              </a:rPr>
              <a:t>Ismene</a:t>
            </a:r>
            <a:r>
              <a:rPr lang="it-IT" sz="1600" dirty="0">
                <a:latin typeface="Perpetua" pitchFamily="18" charset="0"/>
              </a:rPr>
              <a:t>, spaventata, si tira indietro: Antigone dovrà tentare l’impresa </a:t>
            </a:r>
            <a:r>
              <a:rPr lang="it-IT" sz="1600" dirty="0" smtClean="0">
                <a:latin typeface="Perpetua" pitchFamily="18" charset="0"/>
              </a:rPr>
              <a:t>da sola.</a:t>
            </a:r>
          </a:p>
          <a:p>
            <a:r>
              <a:rPr lang="it-IT" sz="1600" b="1" dirty="0" err="1">
                <a:latin typeface="Perpetua" pitchFamily="18" charset="0"/>
              </a:rPr>
              <a:t>Parodo</a:t>
            </a:r>
            <a:r>
              <a:rPr lang="it-IT" sz="1600" b="1" dirty="0">
                <a:latin typeface="Perpetua" pitchFamily="18" charset="0"/>
              </a:rPr>
              <a:t> </a:t>
            </a:r>
            <a:r>
              <a:rPr lang="it-IT" sz="1600" dirty="0">
                <a:latin typeface="Perpetua" pitchFamily="18" charset="0"/>
              </a:rPr>
              <a:t>(</a:t>
            </a:r>
            <a:r>
              <a:rPr lang="it-IT" sz="1600" dirty="0" err="1">
                <a:latin typeface="Perpetua" pitchFamily="18" charset="0"/>
              </a:rPr>
              <a:t>vv</a:t>
            </a:r>
            <a:r>
              <a:rPr lang="it-IT" sz="1600" dirty="0">
                <a:latin typeface="Perpetua" pitchFamily="18" charset="0"/>
              </a:rPr>
              <a:t>. 100-162): Entra il coro di anziani tebani, trionfante perché l’esercito invasore guidato da </a:t>
            </a:r>
            <a:r>
              <a:rPr lang="it-IT" sz="1600" dirty="0" err="1">
                <a:latin typeface="Perpetua" pitchFamily="18" charset="0"/>
              </a:rPr>
              <a:t>Polinice</a:t>
            </a:r>
            <a:r>
              <a:rPr lang="it-IT" sz="1600" dirty="0">
                <a:latin typeface="Perpetua" pitchFamily="18" charset="0"/>
              </a:rPr>
              <a:t> è stato sconfitto da quello tebano con a capo </a:t>
            </a:r>
            <a:r>
              <a:rPr lang="it-IT" sz="1600" dirty="0" err="1">
                <a:latin typeface="Perpetua" pitchFamily="18" charset="0"/>
              </a:rPr>
              <a:t>Eteocle</a:t>
            </a:r>
            <a:r>
              <a:rPr lang="it-IT" sz="1600" dirty="0">
                <a:latin typeface="Perpetua" pitchFamily="18" charset="0"/>
              </a:rPr>
              <a:t>, e annuncia l’imminente arrivo del nuovo re </a:t>
            </a:r>
            <a:r>
              <a:rPr lang="it-IT" sz="1600" dirty="0" err="1">
                <a:latin typeface="Perpetua" pitchFamily="18" charset="0"/>
              </a:rPr>
              <a:t>Creonte</a:t>
            </a:r>
            <a:r>
              <a:rPr lang="it-IT" sz="1600" dirty="0">
                <a:latin typeface="Perpetua" pitchFamily="18" charset="0"/>
              </a:rPr>
              <a:t>.</a:t>
            </a:r>
          </a:p>
          <a:p>
            <a:r>
              <a:rPr lang="it-IT" sz="1600" b="1" dirty="0">
                <a:latin typeface="Perpetua" pitchFamily="18" charset="0"/>
              </a:rPr>
              <a:t>Primo episodio</a:t>
            </a:r>
            <a:r>
              <a:rPr lang="it-IT" sz="1600" dirty="0">
                <a:latin typeface="Perpetua" pitchFamily="18" charset="0"/>
              </a:rPr>
              <a:t> (</a:t>
            </a:r>
            <a:r>
              <a:rPr lang="it-IT" sz="1600" dirty="0" err="1">
                <a:latin typeface="Perpetua" pitchFamily="18" charset="0"/>
              </a:rPr>
              <a:t>vv</a:t>
            </a:r>
            <a:r>
              <a:rPr lang="it-IT" sz="1600" dirty="0">
                <a:latin typeface="Perpetua" pitchFamily="18" charset="0"/>
              </a:rPr>
              <a:t>. 163-331): </a:t>
            </a:r>
            <a:r>
              <a:rPr lang="it-IT" sz="1600" dirty="0" err="1">
                <a:latin typeface="Perpetua" pitchFamily="18" charset="0"/>
              </a:rPr>
              <a:t>Creonte</a:t>
            </a:r>
            <a:r>
              <a:rPr lang="it-IT" sz="1600" dirty="0">
                <a:latin typeface="Perpetua" pitchFamily="18" charset="0"/>
              </a:rPr>
              <a:t>, nel proclamarsi re di Tebe, come previsto decreta che il corpo di </a:t>
            </a:r>
            <a:r>
              <a:rPr lang="it-IT" sz="1600" dirty="0" err="1">
                <a:latin typeface="Perpetua" pitchFamily="18" charset="0"/>
              </a:rPr>
              <a:t>Polinice</a:t>
            </a:r>
            <a:r>
              <a:rPr lang="it-IT" sz="1600" dirty="0">
                <a:latin typeface="Perpetua" pitchFamily="18" charset="0"/>
              </a:rPr>
              <a:t> sia lasciato in pasto a uccelli e cani, e che chiunque si opponga a questa decisione sia punito con la morte. Arriva però una guardia che, timorosamente, informa il sovrano che qualcuno ha contravvenuto al suo ordine, gettando della sabbia sul corpo di </a:t>
            </a:r>
            <a:r>
              <a:rPr lang="it-IT" sz="1600" dirty="0" err="1">
                <a:latin typeface="Perpetua" pitchFamily="18" charset="0"/>
              </a:rPr>
              <a:t>Polinice</a:t>
            </a:r>
            <a:r>
              <a:rPr lang="it-IT" sz="1600" dirty="0">
                <a:latin typeface="Perpetua" pitchFamily="18" charset="0"/>
              </a:rPr>
              <a:t> e compiendo dunque il rito funebre. Furioso, </a:t>
            </a:r>
            <a:r>
              <a:rPr lang="it-IT" sz="1600" dirty="0" err="1">
                <a:latin typeface="Perpetua" pitchFamily="18" charset="0"/>
              </a:rPr>
              <a:t>Creonte</a:t>
            </a:r>
            <a:r>
              <a:rPr lang="it-IT" sz="1600" dirty="0">
                <a:latin typeface="Perpetua" pitchFamily="18" charset="0"/>
              </a:rPr>
              <a:t> è convinto che tale atto sia opera di cittadini contrari al suo governo, e congeda bruscamente la guardia con l’ordine di rintracciare i colpevoli.</a:t>
            </a:r>
          </a:p>
          <a:p>
            <a:r>
              <a:rPr lang="it-IT" sz="1600" b="1" dirty="0">
                <a:latin typeface="Perpetua" pitchFamily="18" charset="0"/>
              </a:rPr>
              <a:t>Primo stasimo</a:t>
            </a:r>
            <a:r>
              <a:rPr lang="it-IT" sz="1600" dirty="0">
                <a:latin typeface="Perpetua" pitchFamily="18" charset="0"/>
              </a:rPr>
              <a:t> (</a:t>
            </a:r>
            <a:r>
              <a:rPr lang="it-IT" sz="1600" dirty="0" err="1">
                <a:latin typeface="Perpetua" pitchFamily="18" charset="0"/>
              </a:rPr>
              <a:t>vv</a:t>
            </a:r>
            <a:r>
              <a:rPr lang="it-IT" sz="1600" dirty="0">
                <a:latin typeface="Perpetua" pitchFamily="18" charset="0"/>
              </a:rPr>
              <a:t>. 332-375): Il coro si lancia in un elogio dell’ingegno umano: molte sono le cose mirabili al mondo, ma nessuna è come l’uomo, che ha saputo sottomettere la terra e gli animali alla propria creatività, ha organizzato la propria vita in maniera civile tramite le leggi e ha trovato la cura a molte malattie. Tuttavia l’ingegno umano può volgersi anche al male, e distruggere quelle cose che esso stesso ha costruito.</a:t>
            </a:r>
          </a:p>
          <a:p>
            <a:endParaRPr lang="it-IT" dirty="0"/>
          </a:p>
          <a:p>
            <a:endParaRPr lang="it-IT"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88640"/>
            <a:ext cx="8568952" cy="6408712"/>
          </a:xfrm>
        </p:spPr>
        <p:txBody>
          <a:bodyPr>
            <a:noAutofit/>
          </a:bodyPr>
          <a:lstStyle/>
          <a:p>
            <a:r>
              <a:rPr lang="it-IT" sz="1600" b="1" dirty="0">
                <a:latin typeface="Perpetua" pitchFamily="18" charset="0"/>
              </a:rPr>
              <a:t>Secondo episodio</a:t>
            </a:r>
            <a:r>
              <a:rPr lang="it-IT" sz="1600" dirty="0">
                <a:latin typeface="Perpetua" pitchFamily="18" charset="0"/>
              </a:rPr>
              <a:t> (</a:t>
            </a:r>
            <a:r>
              <a:rPr lang="it-IT" sz="1600" dirty="0" err="1">
                <a:latin typeface="Perpetua" pitchFamily="18" charset="0"/>
              </a:rPr>
              <a:t>vv</a:t>
            </a:r>
            <a:r>
              <a:rPr lang="it-IT" sz="1600" dirty="0">
                <a:latin typeface="Perpetua" pitchFamily="18" charset="0"/>
              </a:rPr>
              <a:t>. 376-581): Appare nuovamente la guardia, recando con sé Antigone. Racconta che, dopo aver tolto la sabbia sopra il corpo di </a:t>
            </a:r>
            <a:r>
              <a:rPr lang="it-IT" sz="1600" dirty="0" err="1">
                <a:latin typeface="Perpetua" pitchFamily="18" charset="0"/>
              </a:rPr>
              <a:t>Polinice</a:t>
            </a:r>
            <a:r>
              <a:rPr lang="it-IT" sz="1600" dirty="0">
                <a:latin typeface="Perpetua" pitchFamily="18" charset="0"/>
              </a:rPr>
              <a:t> ed essere rimasto in attesa, ha visto la ragazza che tornava a seppellire nuovamente il corpo. Antigone non nega di aver commesso il fatto, anzi afferma che la sepoltura di un cadavere è un rito voluto dagli dei, potenze molto superiori a </a:t>
            </a:r>
            <a:r>
              <a:rPr lang="it-IT" sz="1600" dirty="0" err="1">
                <a:latin typeface="Perpetua" pitchFamily="18" charset="0"/>
              </a:rPr>
              <a:t>Creonte</a:t>
            </a:r>
            <a:r>
              <a:rPr lang="it-IT" sz="1600" dirty="0">
                <a:latin typeface="Perpetua" pitchFamily="18" charset="0"/>
              </a:rPr>
              <a:t>. Il re reagisce furiosamente rinfacciandole il mancato rispetto dei suoi ordini (soprattutto lei che è una donna) e confermando la sua condanna a morte. Antigone è sua </a:t>
            </a:r>
            <a:r>
              <a:rPr lang="it-IT" sz="1600" dirty="0" smtClean="0">
                <a:latin typeface="Perpetua" pitchFamily="18" charset="0"/>
              </a:rPr>
              <a:t>nipote,</a:t>
            </a:r>
            <a:r>
              <a:rPr lang="it-IT" sz="1600" baseline="30000" dirty="0">
                <a:latin typeface="Perpetua" pitchFamily="18" charset="0"/>
              </a:rPr>
              <a:t> </a:t>
            </a:r>
            <a:r>
              <a:rPr lang="it-IT" sz="1600" dirty="0" smtClean="0">
                <a:latin typeface="Perpetua" pitchFamily="18" charset="0"/>
              </a:rPr>
              <a:t>ma </a:t>
            </a:r>
            <a:r>
              <a:rPr lang="it-IT" sz="1600" dirty="0">
                <a:latin typeface="Perpetua" pitchFamily="18" charset="0"/>
              </a:rPr>
              <a:t>le questioni di Stato prevalgono sugli affetti. Appare </a:t>
            </a:r>
            <a:r>
              <a:rPr lang="it-IT" sz="1600" dirty="0" err="1">
                <a:latin typeface="Perpetua" pitchFamily="18" charset="0"/>
              </a:rPr>
              <a:t>Ismene</a:t>
            </a:r>
            <a:r>
              <a:rPr lang="it-IT" sz="1600" dirty="0">
                <a:latin typeface="Perpetua" pitchFamily="18" charset="0"/>
              </a:rPr>
              <a:t>, ora desiderosa di morire insieme alla sorella, ma Antigone rifiuta il suo appoggio, dopo che nel momento del bisogno era stata lasciata sola. Alla fine </a:t>
            </a:r>
            <a:r>
              <a:rPr lang="it-IT" sz="1600" dirty="0" err="1">
                <a:latin typeface="Perpetua" pitchFamily="18" charset="0"/>
              </a:rPr>
              <a:t>Creonte</a:t>
            </a:r>
            <a:r>
              <a:rPr lang="it-IT" sz="1600" dirty="0">
                <a:latin typeface="Perpetua" pitchFamily="18" charset="0"/>
              </a:rPr>
              <a:t> fa portare via in catene entrambe le donne (ma la sola Antigone è condannata).</a:t>
            </a:r>
          </a:p>
          <a:p>
            <a:r>
              <a:rPr lang="it-IT" sz="1600" b="1" dirty="0">
                <a:latin typeface="Perpetua" pitchFamily="18" charset="0"/>
              </a:rPr>
              <a:t>Secondo stasimo</a:t>
            </a:r>
            <a:r>
              <a:rPr lang="it-IT" sz="1600" dirty="0">
                <a:latin typeface="Perpetua" pitchFamily="18" charset="0"/>
              </a:rPr>
              <a:t> (</a:t>
            </a:r>
            <a:r>
              <a:rPr lang="it-IT" sz="1600" dirty="0" err="1">
                <a:latin typeface="Perpetua" pitchFamily="18" charset="0"/>
              </a:rPr>
              <a:t>vv</a:t>
            </a:r>
            <a:r>
              <a:rPr lang="it-IT" sz="1600" dirty="0">
                <a:latin typeface="Perpetua" pitchFamily="18" charset="0"/>
              </a:rPr>
              <a:t>. 582-625): Il coro riflette in maniera sconsolata su quanto effimera sia la vita umana, colpita da sventure continue e senza un comprensibile disegno.</a:t>
            </a:r>
          </a:p>
          <a:p>
            <a:r>
              <a:rPr lang="it-IT" sz="1600" b="1" dirty="0">
                <a:latin typeface="Perpetua" pitchFamily="18" charset="0"/>
              </a:rPr>
              <a:t>Terzo episodio</a:t>
            </a:r>
            <a:r>
              <a:rPr lang="it-IT" sz="1600" dirty="0">
                <a:latin typeface="Perpetua" pitchFamily="18" charset="0"/>
              </a:rPr>
              <a:t> (</a:t>
            </a:r>
            <a:r>
              <a:rPr lang="it-IT" sz="1600" dirty="0" err="1">
                <a:latin typeface="Perpetua" pitchFamily="18" charset="0"/>
              </a:rPr>
              <a:t>vv</a:t>
            </a:r>
            <a:r>
              <a:rPr lang="it-IT" sz="1600" dirty="0">
                <a:latin typeface="Perpetua" pitchFamily="18" charset="0"/>
              </a:rPr>
              <a:t>. 626-780): Appare </a:t>
            </a:r>
            <a:r>
              <a:rPr lang="it-IT" sz="1600" dirty="0" err="1">
                <a:latin typeface="Perpetua" pitchFamily="18" charset="0"/>
              </a:rPr>
              <a:t>Emone</a:t>
            </a:r>
            <a:r>
              <a:rPr lang="it-IT" sz="1600" dirty="0">
                <a:latin typeface="Perpetua" pitchFamily="18" charset="0"/>
              </a:rPr>
              <a:t>, figlio di </a:t>
            </a:r>
            <a:r>
              <a:rPr lang="it-IT" sz="1600" dirty="0" err="1">
                <a:latin typeface="Perpetua" pitchFamily="18" charset="0"/>
              </a:rPr>
              <a:t>Creonte</a:t>
            </a:r>
            <a:r>
              <a:rPr lang="it-IT" sz="1600" dirty="0">
                <a:latin typeface="Perpetua" pitchFamily="18" charset="0"/>
              </a:rPr>
              <a:t>, molto preoccupato perché Antigone è la sua promessa sposa, ma il re si mostra risoluto: </a:t>
            </a:r>
            <a:r>
              <a:rPr lang="it-IT" sz="1600" dirty="0" err="1">
                <a:latin typeface="Perpetua" pitchFamily="18" charset="0"/>
              </a:rPr>
              <a:t>Emone</a:t>
            </a:r>
            <a:r>
              <a:rPr lang="it-IT" sz="1600" dirty="0">
                <a:latin typeface="Perpetua" pitchFamily="18" charset="0"/>
              </a:rPr>
              <a:t> non potrà che sottostare al volere di suo padre. Il figlio ribatte che la popolazione parteggia per Antigone e spera che sia salvata, ma </a:t>
            </a:r>
            <a:r>
              <a:rPr lang="it-IT" sz="1600" dirty="0" err="1">
                <a:latin typeface="Perpetua" pitchFamily="18" charset="0"/>
              </a:rPr>
              <a:t>Creonte</a:t>
            </a:r>
            <a:r>
              <a:rPr lang="it-IT" sz="1600" dirty="0">
                <a:latin typeface="Perpetua" pitchFamily="18" charset="0"/>
              </a:rPr>
              <a:t> è assolutamente irremovibile, anzi minaccia il figlio di far uccidere Antigone sotto i suoi occhi. Disperato e sdegnato, </a:t>
            </a:r>
            <a:r>
              <a:rPr lang="it-IT" sz="1600" dirty="0" err="1">
                <a:latin typeface="Perpetua" pitchFamily="18" charset="0"/>
              </a:rPr>
              <a:t>Emone</a:t>
            </a:r>
            <a:r>
              <a:rPr lang="it-IT" sz="1600" dirty="0">
                <a:latin typeface="Perpetua" pitchFamily="18" charset="0"/>
              </a:rPr>
              <a:t> corre via.</a:t>
            </a:r>
          </a:p>
          <a:p>
            <a:r>
              <a:rPr lang="it-IT" sz="1600" b="1" dirty="0">
                <a:latin typeface="Perpetua" pitchFamily="18" charset="0"/>
              </a:rPr>
              <a:t>Terzo stasimo</a:t>
            </a:r>
            <a:r>
              <a:rPr lang="it-IT" sz="1600" dirty="0">
                <a:latin typeface="Perpetua" pitchFamily="18" charset="0"/>
              </a:rPr>
              <a:t> (</a:t>
            </a:r>
            <a:r>
              <a:rPr lang="it-IT" sz="1600" dirty="0" err="1">
                <a:latin typeface="Perpetua" pitchFamily="18" charset="0"/>
              </a:rPr>
              <a:t>vv</a:t>
            </a:r>
            <a:r>
              <a:rPr lang="it-IT" sz="1600" dirty="0">
                <a:latin typeface="Perpetua" pitchFamily="18" charset="0"/>
              </a:rPr>
              <a:t>. 781-801): Il coro canta di Eros, la cui forza è invincibile nel rendere folli tutti coloro che ne sono colpiti.</a:t>
            </a:r>
          </a:p>
          <a:p>
            <a:r>
              <a:rPr lang="it-IT" sz="1600" b="1" dirty="0">
                <a:latin typeface="Perpetua" pitchFamily="18" charset="0"/>
              </a:rPr>
              <a:t>Quarto episodio</a:t>
            </a:r>
            <a:r>
              <a:rPr lang="it-IT" sz="1600" dirty="0">
                <a:latin typeface="Perpetua" pitchFamily="18" charset="0"/>
              </a:rPr>
              <a:t> (</a:t>
            </a:r>
            <a:r>
              <a:rPr lang="it-IT" sz="1600" dirty="0" err="1">
                <a:latin typeface="Perpetua" pitchFamily="18" charset="0"/>
              </a:rPr>
              <a:t>vv</a:t>
            </a:r>
            <a:r>
              <a:rPr lang="it-IT" sz="1600" dirty="0">
                <a:latin typeface="Perpetua" pitchFamily="18" charset="0"/>
              </a:rPr>
              <a:t>. 802-943): Antigone lamenta, insieme al coro solidale con lei, la propria triste sorte di fanciulla destinata a morire prima ancora di conoscere il matrimonio, quando appare </a:t>
            </a:r>
            <a:r>
              <a:rPr lang="it-IT" sz="1600" dirty="0" err="1">
                <a:latin typeface="Perpetua" pitchFamily="18" charset="0"/>
              </a:rPr>
              <a:t>Creonte</a:t>
            </a:r>
            <a:r>
              <a:rPr lang="it-IT" sz="1600" dirty="0">
                <a:latin typeface="Perpetua" pitchFamily="18" charset="0"/>
              </a:rPr>
              <a:t>. Egli afferma che, per non contaminarsi di un crimine odioso agli dei (uccidere una propria consanguinea), si limiterà a gettarla in una grotta, perché lei lì muoia, o viva nella sua prigione lontana da tutti. Antigone non è certo risollevata, immaginandosi sola e disperata per il resto dei suoi giorni, mentre le guardie la portano via.</a:t>
            </a:r>
          </a:p>
          <a:p>
            <a:endParaRPr lang="it-IT" sz="1600"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16632"/>
            <a:ext cx="8435280" cy="6009531"/>
          </a:xfrm>
        </p:spPr>
        <p:txBody>
          <a:bodyPr>
            <a:normAutofit/>
          </a:bodyPr>
          <a:lstStyle/>
          <a:p>
            <a:r>
              <a:rPr lang="it-IT" sz="1600" b="1" dirty="0">
                <a:latin typeface="Perpetua" pitchFamily="18" charset="0"/>
              </a:rPr>
              <a:t>Quarto stasimo</a:t>
            </a:r>
            <a:r>
              <a:rPr lang="it-IT" sz="1600" dirty="0">
                <a:latin typeface="Perpetua" pitchFamily="18" charset="0"/>
              </a:rPr>
              <a:t> (</a:t>
            </a:r>
            <a:r>
              <a:rPr lang="it-IT" sz="1600" dirty="0" err="1">
                <a:latin typeface="Perpetua" pitchFamily="18" charset="0"/>
              </a:rPr>
              <a:t>vv</a:t>
            </a:r>
            <a:r>
              <a:rPr lang="it-IT" sz="1600" dirty="0">
                <a:latin typeface="Perpetua" pitchFamily="18" charset="0"/>
              </a:rPr>
              <a:t>. 944-987): Il coro ricorda alcuni personaggi mitologici la cui sorte fu quella di essere imprigionati: </a:t>
            </a:r>
            <a:r>
              <a:rPr lang="it-IT" sz="1600" dirty="0" err="1" smtClean="0">
                <a:latin typeface="Perpetua" pitchFamily="18" charset="0"/>
              </a:rPr>
              <a:t>Danae</a:t>
            </a:r>
            <a:r>
              <a:rPr lang="it-IT" sz="1600" dirty="0" smtClean="0">
                <a:latin typeface="Perpetua" pitchFamily="18" charset="0"/>
              </a:rPr>
              <a:t>,</a:t>
            </a:r>
            <a:r>
              <a:rPr lang="it-IT" sz="1600" dirty="0" err="1" smtClean="0">
                <a:latin typeface="Perpetua" pitchFamily="18" charset="0"/>
              </a:rPr>
              <a:t>Licurgo</a:t>
            </a:r>
            <a:r>
              <a:rPr lang="it-IT" sz="1600" dirty="0">
                <a:latin typeface="Perpetua" pitchFamily="18" charset="0"/>
              </a:rPr>
              <a:t> e i figli di </a:t>
            </a:r>
            <a:r>
              <a:rPr lang="it-IT" sz="1600" dirty="0" smtClean="0">
                <a:latin typeface="Perpetua" pitchFamily="18" charset="0"/>
              </a:rPr>
              <a:t>Cleopatra.</a:t>
            </a:r>
            <a:endParaRPr lang="it-IT" sz="1600" dirty="0">
              <a:latin typeface="Perpetua" pitchFamily="18" charset="0"/>
            </a:endParaRPr>
          </a:p>
          <a:p>
            <a:r>
              <a:rPr lang="it-IT" sz="1600" b="1" dirty="0">
                <a:latin typeface="Perpetua" pitchFamily="18" charset="0"/>
              </a:rPr>
              <a:t>Quinto episodio</a:t>
            </a:r>
            <a:r>
              <a:rPr lang="it-IT" sz="1600" dirty="0">
                <a:latin typeface="Perpetua" pitchFamily="18" charset="0"/>
              </a:rPr>
              <a:t> (</a:t>
            </a:r>
            <a:r>
              <a:rPr lang="it-IT" sz="1600" dirty="0" err="1">
                <a:latin typeface="Perpetua" pitchFamily="18" charset="0"/>
              </a:rPr>
              <a:t>vv</a:t>
            </a:r>
            <a:r>
              <a:rPr lang="it-IT" sz="1600" dirty="0">
                <a:latin typeface="Perpetua" pitchFamily="18" charset="0"/>
              </a:rPr>
              <a:t>. 988-1114): Appare </a:t>
            </a:r>
            <a:r>
              <a:rPr lang="it-IT" sz="1600" dirty="0" err="1">
                <a:latin typeface="Perpetua" pitchFamily="18" charset="0"/>
              </a:rPr>
              <a:t>Tiresia</a:t>
            </a:r>
            <a:r>
              <a:rPr lang="it-IT" sz="1600" dirty="0">
                <a:latin typeface="Perpetua" pitchFamily="18" charset="0"/>
              </a:rPr>
              <a:t>, indovino cieco, che si rivolge a </a:t>
            </a:r>
            <a:r>
              <a:rPr lang="it-IT" sz="1600" dirty="0" err="1">
                <a:latin typeface="Perpetua" pitchFamily="18" charset="0"/>
              </a:rPr>
              <a:t>Creonte</a:t>
            </a:r>
            <a:r>
              <a:rPr lang="it-IT" sz="1600" dirty="0">
                <a:latin typeface="Perpetua" pitchFamily="18" charset="0"/>
              </a:rPr>
              <a:t> affermando che la città è impura a causa della mancata sepoltura di </a:t>
            </a:r>
            <a:r>
              <a:rPr lang="it-IT" sz="1600" dirty="0" err="1">
                <a:latin typeface="Perpetua" pitchFamily="18" charset="0"/>
              </a:rPr>
              <a:t>Polinice</a:t>
            </a:r>
            <a:r>
              <a:rPr lang="it-IT" sz="1600" dirty="0">
                <a:latin typeface="Perpetua" pitchFamily="18" charset="0"/>
              </a:rPr>
              <a:t> (del resto anche </a:t>
            </a:r>
            <a:r>
              <a:rPr lang="it-IT" sz="1600" dirty="0" err="1">
                <a:latin typeface="Perpetua" pitchFamily="18" charset="0"/>
              </a:rPr>
              <a:t>Polinice</a:t>
            </a:r>
            <a:r>
              <a:rPr lang="it-IT" sz="1600" dirty="0">
                <a:latin typeface="Perpetua" pitchFamily="18" charset="0"/>
              </a:rPr>
              <a:t>, come Antigone, era nipote di </a:t>
            </a:r>
            <a:r>
              <a:rPr lang="it-IT" sz="1600" dirty="0" err="1">
                <a:latin typeface="Perpetua" pitchFamily="18" charset="0"/>
              </a:rPr>
              <a:t>Creonte</a:t>
            </a:r>
            <a:r>
              <a:rPr lang="it-IT" sz="1600" dirty="0">
                <a:latin typeface="Perpetua" pitchFamily="18" charset="0"/>
              </a:rPr>
              <a:t>, che quindi compiva tale sfregio verso un consanguineo). </a:t>
            </a:r>
            <a:r>
              <a:rPr lang="it-IT" sz="1600" dirty="0" err="1">
                <a:latin typeface="Perpetua" pitchFamily="18" charset="0"/>
              </a:rPr>
              <a:t>Creonte</a:t>
            </a:r>
            <a:r>
              <a:rPr lang="it-IT" sz="1600" dirty="0">
                <a:latin typeface="Perpetua" pitchFamily="18" charset="0"/>
              </a:rPr>
              <a:t> dovrebbe quindi abbandonare le proprie posizioni inflessibili. Il re accusa </a:t>
            </a:r>
            <a:r>
              <a:rPr lang="it-IT" sz="1600" dirty="0" err="1">
                <a:latin typeface="Perpetua" pitchFamily="18" charset="0"/>
              </a:rPr>
              <a:t>Tiresia</a:t>
            </a:r>
            <a:r>
              <a:rPr lang="it-IT" sz="1600" dirty="0">
                <a:latin typeface="Perpetua" pitchFamily="18" charset="0"/>
              </a:rPr>
              <a:t> di fare tali affermazioni per tornaconto personale e riafferma il proprio primato di sovrano, contro i poteri dell’indovino. Andandosene, </a:t>
            </a:r>
            <a:r>
              <a:rPr lang="it-IT" sz="1600" dirty="0" err="1">
                <a:latin typeface="Perpetua" pitchFamily="18" charset="0"/>
              </a:rPr>
              <a:t>Tiresia</a:t>
            </a:r>
            <a:r>
              <a:rPr lang="it-IT" sz="1600" dirty="0">
                <a:latin typeface="Perpetua" pitchFamily="18" charset="0"/>
              </a:rPr>
              <a:t> gli dà un ultimo avvertimento: stia attento </a:t>
            </a:r>
            <a:r>
              <a:rPr lang="it-IT" sz="1600" dirty="0" err="1">
                <a:latin typeface="Perpetua" pitchFamily="18" charset="0"/>
              </a:rPr>
              <a:t>Creonte</a:t>
            </a:r>
            <a:r>
              <a:rPr lang="it-IT" sz="1600" dirty="0">
                <a:latin typeface="Perpetua" pitchFamily="18" charset="0"/>
              </a:rPr>
              <a:t> perché le Erinni stanno per muoversi contro di lui. Il re resta profondamente turbato dalle parole dell’indovino, e discutendo con il coro degli anziani decide infine di dare sepoltura a </a:t>
            </a:r>
            <a:r>
              <a:rPr lang="it-IT" sz="1600" dirty="0" err="1">
                <a:latin typeface="Perpetua" pitchFamily="18" charset="0"/>
              </a:rPr>
              <a:t>Polinice</a:t>
            </a:r>
            <a:r>
              <a:rPr lang="it-IT" sz="1600" dirty="0">
                <a:latin typeface="Perpetua" pitchFamily="18" charset="0"/>
              </a:rPr>
              <a:t> e liberare Antigone.</a:t>
            </a:r>
          </a:p>
          <a:p>
            <a:r>
              <a:rPr lang="it-IT" sz="1600" b="1" dirty="0">
                <a:latin typeface="Perpetua" pitchFamily="18" charset="0"/>
              </a:rPr>
              <a:t>Quinto stasimo</a:t>
            </a:r>
            <a:r>
              <a:rPr lang="it-IT" sz="1600" dirty="0">
                <a:latin typeface="Perpetua" pitchFamily="18" charset="0"/>
              </a:rPr>
              <a:t> (</a:t>
            </a:r>
            <a:r>
              <a:rPr lang="it-IT" sz="1600" dirty="0" err="1">
                <a:latin typeface="Perpetua" pitchFamily="18" charset="0"/>
              </a:rPr>
              <a:t>vv</a:t>
            </a:r>
            <a:r>
              <a:rPr lang="it-IT" sz="1600" dirty="0">
                <a:latin typeface="Perpetua" pitchFamily="18" charset="0"/>
              </a:rPr>
              <a:t>. 1115-1152): Il coro è contento per il ravvedimento di </a:t>
            </a:r>
            <a:r>
              <a:rPr lang="it-IT" sz="1600" dirty="0" err="1">
                <a:latin typeface="Perpetua" pitchFamily="18" charset="0"/>
              </a:rPr>
              <a:t>Creonte</a:t>
            </a:r>
            <a:r>
              <a:rPr lang="it-IT" sz="1600" dirty="0">
                <a:latin typeface="Perpetua" pitchFamily="18" charset="0"/>
              </a:rPr>
              <a:t>, e invoca il dio Bacco perché guardi benevolo alla città a lui prediletta.</a:t>
            </a:r>
          </a:p>
          <a:p>
            <a:r>
              <a:rPr lang="it-IT" sz="1600" b="1" dirty="0">
                <a:latin typeface="Perpetua" pitchFamily="18" charset="0"/>
              </a:rPr>
              <a:t>Esodo</a:t>
            </a:r>
            <a:r>
              <a:rPr lang="it-IT" sz="1600" dirty="0">
                <a:latin typeface="Perpetua" pitchFamily="18" charset="0"/>
              </a:rPr>
              <a:t> (</a:t>
            </a:r>
            <a:r>
              <a:rPr lang="it-IT" sz="1600" dirty="0" err="1">
                <a:latin typeface="Perpetua" pitchFamily="18" charset="0"/>
              </a:rPr>
              <a:t>vv</a:t>
            </a:r>
            <a:r>
              <a:rPr lang="it-IT" sz="1600" dirty="0">
                <a:latin typeface="Perpetua" pitchFamily="18" charset="0"/>
              </a:rPr>
              <a:t>. 1153-1353): Arriva un messaggero, che informa il coro e la moglie di </a:t>
            </a:r>
            <a:r>
              <a:rPr lang="it-IT" sz="1600" dirty="0" err="1">
                <a:latin typeface="Perpetua" pitchFamily="18" charset="0"/>
              </a:rPr>
              <a:t>Creonte</a:t>
            </a:r>
            <a:r>
              <a:rPr lang="it-IT" sz="1600" dirty="0">
                <a:latin typeface="Perpetua" pitchFamily="18" charset="0"/>
              </a:rPr>
              <a:t> </a:t>
            </a:r>
            <a:r>
              <a:rPr lang="it-IT" sz="1600" dirty="0" err="1">
                <a:latin typeface="Perpetua" pitchFamily="18" charset="0"/>
              </a:rPr>
              <a:t>Euridice</a:t>
            </a:r>
            <a:r>
              <a:rPr lang="it-IT" sz="1600" dirty="0">
                <a:latin typeface="Perpetua" pitchFamily="18" charset="0"/>
              </a:rPr>
              <a:t> degli ultimi avvenimenti: il re, una volta seppellito </a:t>
            </a:r>
            <a:r>
              <a:rPr lang="it-IT" sz="1600" dirty="0" err="1">
                <a:latin typeface="Perpetua" pitchFamily="18" charset="0"/>
              </a:rPr>
              <a:t>Polinice</a:t>
            </a:r>
            <a:r>
              <a:rPr lang="it-IT" sz="1600" dirty="0">
                <a:latin typeface="Perpetua" pitchFamily="18" charset="0"/>
              </a:rPr>
              <a:t>, udì il lamento del figlio </a:t>
            </a:r>
            <a:r>
              <a:rPr lang="it-IT" sz="1600" dirty="0" err="1">
                <a:latin typeface="Perpetua" pitchFamily="18" charset="0"/>
              </a:rPr>
              <a:t>Emone</a:t>
            </a:r>
            <a:r>
              <a:rPr lang="it-IT" sz="1600" dirty="0">
                <a:latin typeface="Perpetua" pitchFamily="18" charset="0"/>
              </a:rPr>
              <a:t> provenire dalla grotta di Antigone. Lì vide Antigone, che si era impiccata per non voler passare il resto della sua vita imprigionata: l’ordine del re di liberarla era arrivato troppo tardi. </a:t>
            </a:r>
            <a:r>
              <a:rPr lang="it-IT" sz="1600" dirty="0" err="1">
                <a:latin typeface="Perpetua" pitchFamily="18" charset="0"/>
              </a:rPr>
              <a:t>Emone</a:t>
            </a:r>
            <a:r>
              <a:rPr lang="it-IT" sz="1600" dirty="0">
                <a:latin typeface="Perpetua" pitchFamily="18" charset="0"/>
              </a:rPr>
              <a:t>, che ne piangeva la perdita, nel vedere il re tentò di colpirlo con la spada, ma, mancatolo, rivolse l’arma contro se stesso, uccidendosi. Di fronte a queste notizie, ammutolita, </a:t>
            </a:r>
            <a:r>
              <a:rPr lang="it-IT" sz="1600" dirty="0" err="1">
                <a:latin typeface="Perpetua" pitchFamily="18" charset="0"/>
              </a:rPr>
              <a:t>Euridice</a:t>
            </a:r>
            <a:r>
              <a:rPr lang="it-IT" sz="1600" dirty="0">
                <a:latin typeface="Perpetua" pitchFamily="18" charset="0"/>
              </a:rPr>
              <a:t> rientra nel palazzo. Arriva </a:t>
            </a:r>
            <a:r>
              <a:rPr lang="it-IT" sz="1600" dirty="0" err="1">
                <a:latin typeface="Perpetua" pitchFamily="18" charset="0"/>
              </a:rPr>
              <a:t>Creonte</a:t>
            </a:r>
            <a:r>
              <a:rPr lang="it-IT" sz="1600" dirty="0">
                <a:latin typeface="Perpetua" pitchFamily="18" charset="0"/>
              </a:rPr>
              <a:t> con il cadavere di </a:t>
            </a:r>
            <a:r>
              <a:rPr lang="it-IT" sz="1600" dirty="0" err="1">
                <a:latin typeface="Perpetua" pitchFamily="18" charset="0"/>
              </a:rPr>
              <a:t>Emone</a:t>
            </a:r>
            <a:r>
              <a:rPr lang="it-IT" sz="1600" dirty="0">
                <a:latin typeface="Perpetua" pitchFamily="18" charset="0"/>
              </a:rPr>
              <a:t>, rimpiangendo la propria stoltezza che ha portato il figlio alla morte, quando si presenta un secondo messaggero, che riferisce che anche la moglie </a:t>
            </a:r>
            <a:r>
              <a:rPr lang="it-IT" sz="1600" dirty="0" err="1">
                <a:latin typeface="Perpetua" pitchFamily="18" charset="0"/>
              </a:rPr>
              <a:t>Euridice</a:t>
            </a:r>
            <a:r>
              <a:rPr lang="it-IT" sz="1600" dirty="0">
                <a:latin typeface="Perpetua" pitchFamily="18" charset="0"/>
              </a:rPr>
              <a:t> si è tolta la vita. A questo punto la rovina del re è completa: egli si definisce uccisore del figlio e della moglie e, disperato, invoca la morte anche per sé.</a:t>
            </a:r>
          </a:p>
          <a:p>
            <a:endParaRPr lang="it-IT"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p:txBody>
          <a:bodyPr>
            <a:normAutofit lnSpcReduction="10000"/>
          </a:bodyPr>
          <a:lstStyle/>
          <a:p>
            <a:pPr>
              <a:buNone/>
            </a:pPr>
            <a:r>
              <a:rPr lang="it-IT" dirty="0" smtClean="0"/>
              <a:t>-</a:t>
            </a:r>
            <a:r>
              <a:rPr lang="it-IT" dirty="0" smtClean="0">
                <a:latin typeface="Perpetua" pitchFamily="18" charset="0"/>
              </a:rPr>
              <a:t>Interpretazione politica: L’</a:t>
            </a:r>
            <a:r>
              <a:rPr lang="it-IT" dirty="0">
                <a:latin typeface="Perpetua" pitchFamily="18" charset="0"/>
              </a:rPr>
              <a:t>A</a:t>
            </a:r>
            <a:r>
              <a:rPr lang="it-IT" dirty="0" smtClean="0">
                <a:latin typeface="Perpetua" pitchFamily="18" charset="0"/>
              </a:rPr>
              <a:t>ntigone mette in scena il contrasto tra le </a:t>
            </a:r>
            <a:r>
              <a:rPr lang="it-IT" b="1" dirty="0" smtClean="0">
                <a:latin typeface="Perpetua" pitchFamily="18" charset="0"/>
              </a:rPr>
              <a:t>leggi dello Stato e le regole interne al </a:t>
            </a:r>
            <a:r>
              <a:rPr lang="el-GR" b="1" i="1" dirty="0" smtClean="0"/>
              <a:t>γένος</a:t>
            </a:r>
            <a:r>
              <a:rPr lang="it-IT" i="1" dirty="0" smtClean="0">
                <a:latin typeface="Perpetua" pitchFamily="18" charset="0"/>
              </a:rPr>
              <a:t>.</a:t>
            </a:r>
          </a:p>
          <a:p>
            <a:pPr>
              <a:buNone/>
            </a:pPr>
            <a:r>
              <a:rPr lang="it-IT" i="1" dirty="0" smtClean="0">
                <a:latin typeface="Perpetua" pitchFamily="18" charset="0"/>
              </a:rPr>
              <a:t>-Struttura a dittico: mostra una struttura bipartita che ne fa un dramma non unitario.</a:t>
            </a:r>
          </a:p>
          <a:p>
            <a:pPr>
              <a:buNone/>
            </a:pPr>
            <a:r>
              <a:rPr lang="it-IT" i="1" dirty="0" smtClean="0">
                <a:latin typeface="Perpetua" pitchFamily="18" charset="0"/>
              </a:rPr>
              <a:t>-nesso </a:t>
            </a:r>
            <a:r>
              <a:rPr lang="el-GR" i="1" dirty="0">
                <a:latin typeface="Perpetua" pitchFamily="18" charset="0"/>
              </a:rPr>
              <a:t> ὕβϱις-’άτη</a:t>
            </a:r>
            <a:r>
              <a:rPr lang="it-IT" i="1" dirty="0" smtClean="0">
                <a:latin typeface="Perpetua" pitchFamily="18" charset="0"/>
              </a:rPr>
              <a:t>: </a:t>
            </a:r>
            <a:r>
              <a:rPr lang="it-IT" i="1" dirty="0" smtClean="0">
                <a:latin typeface="Perpetua" pitchFamily="18" charset="0"/>
              </a:rPr>
              <a:t>L’Antigone si può leggere alla luce della logica presente nelle tragedie di Eschilo: alla tracotanza umana segue la vendetta degli dei.</a:t>
            </a:r>
          </a:p>
          <a:p>
            <a:pPr>
              <a:buNone/>
            </a:pPr>
            <a:r>
              <a:rPr lang="it-IT" i="1" dirty="0" smtClean="0">
                <a:latin typeface="Perpetua" pitchFamily="18" charset="0"/>
              </a:rPr>
              <a:t>-tema del dolore: l’Antigone mostra al massimo grado la condizione del dolore dei personaggi, paradigmi dell’inevitabile sofferenza dell’uomo. </a:t>
            </a:r>
          </a:p>
          <a:p>
            <a:pPr>
              <a:buNone/>
            </a:pPr>
            <a:endParaRPr lang="it-IT" i="1" dirty="0" smtClean="0"/>
          </a:p>
          <a:p>
            <a:pPr>
              <a:buNone/>
            </a:pPr>
            <a:r>
              <a:rPr lang="it-IT" i="1" dirty="0" smtClean="0"/>
              <a:t> </a:t>
            </a:r>
            <a:endParaRPr lang="it-IT" dirty="0"/>
          </a:p>
        </p:txBody>
      </p:sp>
      <p:sp>
        <p:nvSpPr>
          <p:cNvPr id="6" name="Titolo 5"/>
          <p:cNvSpPr>
            <a:spLocks noGrp="1"/>
          </p:cNvSpPr>
          <p:nvPr>
            <p:ph type="title"/>
          </p:nvPr>
        </p:nvSpPr>
        <p:spPr/>
        <p:txBody>
          <a:bodyPr/>
          <a:lstStyle/>
          <a:p>
            <a:r>
              <a:rPr lang="it-IT" dirty="0" smtClean="0">
                <a:latin typeface="Perpetua" pitchFamily="18" charset="0"/>
              </a:rPr>
              <a:t>Le chiavi di  lettura dell’Antigone</a:t>
            </a:r>
            <a:endParaRPr lang="it-IT" dirty="0">
              <a:latin typeface="Perpetua" pitchFamily="18"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08720"/>
            <a:ext cx="8229600" cy="5472608"/>
          </a:xfrm>
        </p:spPr>
        <p:txBody>
          <a:bodyPr>
            <a:normAutofit/>
          </a:bodyPr>
          <a:lstStyle/>
          <a:p>
            <a:r>
              <a:rPr lang="it-IT" dirty="0">
                <a:latin typeface="Perpetua" pitchFamily="18" charset="0"/>
              </a:rPr>
              <a:t>Al principio dell'Ottocento </a:t>
            </a:r>
            <a:r>
              <a:rPr lang="it-IT" dirty="0" err="1">
                <a:latin typeface="Perpetua" pitchFamily="18" charset="0"/>
              </a:rPr>
              <a:t>Hegel</a:t>
            </a:r>
            <a:r>
              <a:rPr lang="it-IT" dirty="0">
                <a:latin typeface="Perpetua" pitchFamily="18" charset="0"/>
              </a:rPr>
              <a:t> vide adombrato nel </a:t>
            </a:r>
            <a:r>
              <a:rPr lang="it-IT" b="1" dirty="0">
                <a:latin typeface="Perpetua" pitchFamily="18" charset="0"/>
              </a:rPr>
              <a:t>contrasto tra Antigone e </a:t>
            </a:r>
            <a:r>
              <a:rPr lang="it-IT" b="1" dirty="0" err="1">
                <a:latin typeface="Perpetua" pitchFamily="18" charset="0"/>
              </a:rPr>
              <a:t>Creonte</a:t>
            </a:r>
            <a:r>
              <a:rPr lang="it-IT" b="1" dirty="0">
                <a:latin typeface="Perpetua" pitchFamily="18" charset="0"/>
              </a:rPr>
              <a:t> </a:t>
            </a:r>
            <a:r>
              <a:rPr lang="it-IT" dirty="0">
                <a:latin typeface="Perpetua" pitchFamily="18" charset="0"/>
              </a:rPr>
              <a:t>il conflitto tra le esigenze della famiglia e quelle dello Stato. In realtà, del pietoso gesto di Antigone Sofocle sottolinea soprattutto le motivazioni affettive e la dimensione religiosa: per Antigone l'amore per il fratello e il rispetto degli dei valgono più della sua stessa vita. Nello scontro con </a:t>
            </a:r>
            <a:r>
              <a:rPr lang="it-IT" dirty="0" err="1">
                <a:latin typeface="Perpetua" pitchFamily="18" charset="0"/>
              </a:rPr>
              <a:t>Creonte</a:t>
            </a:r>
            <a:r>
              <a:rPr lang="it-IT" dirty="0">
                <a:latin typeface="Perpetua" pitchFamily="18" charset="0"/>
              </a:rPr>
              <a:t> è lei la vera vincitrice e il re sconta con la perdita dei suoi cari e con l'angoscia della solitudine il rifiuto di tener conto proprio degli affetti familiari e della fede religiosa, che nella vita e nell'agire dei singoli individui hanno un'importanza </a:t>
            </a:r>
            <a:r>
              <a:rPr lang="it-IT" dirty="0" smtClean="0">
                <a:latin typeface="Perpetua" pitchFamily="18" charset="0"/>
              </a:rPr>
              <a:t>fondamentale.</a:t>
            </a:r>
            <a:endParaRPr lang="it-IT" dirty="0">
              <a:latin typeface="Perpetua" pitchFamily="18" charset="0"/>
            </a:endParaRPr>
          </a:p>
        </p:txBody>
      </p:sp>
      <p:sp>
        <p:nvSpPr>
          <p:cNvPr id="2" name="Titolo 1"/>
          <p:cNvSpPr>
            <a:spLocks noGrp="1"/>
          </p:cNvSpPr>
          <p:nvPr>
            <p:ph type="title"/>
          </p:nvPr>
        </p:nvSpPr>
        <p:spPr>
          <a:xfrm>
            <a:off x="457200" y="274638"/>
            <a:ext cx="8229600" cy="490066"/>
          </a:xfrm>
        </p:spPr>
        <p:txBody>
          <a:bodyPr>
            <a:normAutofit fontScale="90000"/>
          </a:bodyPr>
          <a:lstStyle/>
          <a:p>
            <a:r>
              <a:rPr lang="it-IT" dirty="0" smtClean="0">
                <a:latin typeface="Perpetua" pitchFamily="18" charset="0"/>
              </a:rPr>
              <a:t>Approfondimento</a:t>
            </a:r>
            <a:r>
              <a:rPr lang="it-IT" dirty="0" smtClean="0"/>
              <a:t> </a:t>
            </a:r>
            <a:endParaRPr lang="it-IT"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556792"/>
            <a:ext cx="8229600" cy="4569371"/>
          </a:xfrm>
        </p:spPr>
        <p:txBody>
          <a:bodyPr>
            <a:normAutofit/>
          </a:bodyPr>
          <a:lstStyle/>
          <a:p>
            <a:r>
              <a:rPr lang="it-IT" sz="2000" dirty="0" smtClean="0">
                <a:latin typeface="Perpetua" pitchFamily="18" charset="0"/>
              </a:rPr>
              <a:t>Lezioni di letteratura greca. </a:t>
            </a:r>
            <a:r>
              <a:rPr lang="it-IT" sz="2000" dirty="0" err="1" smtClean="0">
                <a:latin typeface="Perpetua" pitchFamily="18" charset="0"/>
              </a:rPr>
              <a:t>L.E.</a:t>
            </a:r>
            <a:r>
              <a:rPr lang="it-IT" sz="2000" dirty="0" smtClean="0">
                <a:latin typeface="Perpetua" pitchFamily="18" charset="0"/>
              </a:rPr>
              <a:t> Rossi R. </a:t>
            </a:r>
            <a:r>
              <a:rPr lang="it-IT" sz="2000" dirty="0" err="1" smtClean="0">
                <a:latin typeface="Perpetua" pitchFamily="18" charset="0"/>
              </a:rPr>
              <a:t>Nicolai</a:t>
            </a:r>
            <a:r>
              <a:rPr lang="it-IT" sz="2000" dirty="0" smtClean="0">
                <a:latin typeface="Perpetua" pitchFamily="18" charset="0"/>
              </a:rPr>
              <a:t>. </a:t>
            </a:r>
            <a:r>
              <a:rPr lang="it-IT" sz="2000" i="1" dirty="0" smtClean="0">
                <a:latin typeface="Perpetua" pitchFamily="18" charset="0"/>
              </a:rPr>
              <a:t>Le </a:t>
            </a:r>
            <a:r>
              <a:rPr lang="it-IT" sz="2000" i="1" dirty="0" err="1" smtClean="0">
                <a:latin typeface="Perpetua" pitchFamily="18" charset="0"/>
              </a:rPr>
              <a:t>Monnier</a:t>
            </a:r>
            <a:r>
              <a:rPr lang="it-IT" sz="2000" i="1" dirty="0" smtClean="0">
                <a:latin typeface="Perpetua" pitchFamily="18" charset="0"/>
              </a:rPr>
              <a:t> Scuola </a:t>
            </a:r>
          </a:p>
          <a:p>
            <a:r>
              <a:rPr lang="it-IT" sz="2000" dirty="0" smtClean="0">
                <a:latin typeface="Perpetua" pitchFamily="18" charset="0"/>
              </a:rPr>
              <a:t>I classici del pensiero libero, greci e latini,  </a:t>
            </a:r>
            <a:r>
              <a:rPr lang="it-IT" sz="2000" dirty="0" err="1" smtClean="0">
                <a:latin typeface="Perpetua" pitchFamily="18" charset="0"/>
              </a:rPr>
              <a:t>Sofolce-</a:t>
            </a:r>
            <a:r>
              <a:rPr lang="it-IT" sz="2000" dirty="0" smtClean="0">
                <a:latin typeface="Perpetua" pitchFamily="18" charset="0"/>
              </a:rPr>
              <a:t>  Antigone, Edipo re. Prefazione di Eva </a:t>
            </a:r>
            <a:r>
              <a:rPr lang="it-IT" sz="2000" dirty="0" err="1" smtClean="0">
                <a:latin typeface="Perpetua" pitchFamily="18" charset="0"/>
              </a:rPr>
              <a:t>Canarella</a:t>
            </a:r>
            <a:r>
              <a:rPr lang="it-IT" sz="2000" i="1" dirty="0" smtClean="0">
                <a:latin typeface="Perpetua" pitchFamily="18" charset="0"/>
              </a:rPr>
              <a:t>.  </a:t>
            </a:r>
            <a:r>
              <a:rPr lang="it-IT" sz="2000" i="1" dirty="0" err="1" smtClean="0">
                <a:latin typeface="Perpetua" pitchFamily="18" charset="0"/>
              </a:rPr>
              <a:t>Bur</a:t>
            </a:r>
            <a:endParaRPr lang="it-IT" sz="2000" i="1" dirty="0" smtClean="0">
              <a:latin typeface="Perpetua" pitchFamily="18" charset="0"/>
            </a:endParaRPr>
          </a:p>
          <a:p>
            <a:r>
              <a:rPr lang="it-IT" sz="2000" dirty="0" smtClean="0">
                <a:latin typeface="Perpetua" pitchFamily="18" charset="0"/>
              </a:rPr>
              <a:t>Tragici Greci  a cura di Raffaele </a:t>
            </a:r>
            <a:r>
              <a:rPr lang="it-IT" sz="2000" dirty="0" err="1" smtClean="0">
                <a:latin typeface="Perpetua" pitchFamily="18" charset="0"/>
              </a:rPr>
              <a:t>Cantarella</a:t>
            </a:r>
            <a:r>
              <a:rPr lang="it-IT" sz="2000" i="1" dirty="0" smtClean="0">
                <a:latin typeface="Perpetua" pitchFamily="18" charset="0"/>
              </a:rPr>
              <a:t>. Mondadori </a:t>
            </a:r>
          </a:p>
          <a:p>
            <a:r>
              <a:rPr lang="it-IT" sz="2000" dirty="0" smtClean="0">
                <a:latin typeface="Perpetua" pitchFamily="18" charset="0"/>
              </a:rPr>
              <a:t>Dizionario della mitologia greca.  </a:t>
            </a:r>
            <a:r>
              <a:rPr lang="it-IT" sz="2000" i="1" dirty="0" smtClean="0">
                <a:latin typeface="Perpetua" pitchFamily="18" charset="0"/>
              </a:rPr>
              <a:t>Zanichelli</a:t>
            </a:r>
          </a:p>
          <a:p>
            <a:r>
              <a:rPr lang="it-IT" sz="2000" dirty="0" smtClean="0">
                <a:latin typeface="Perpetua" pitchFamily="18" charset="0"/>
              </a:rPr>
              <a:t>Classici greci e latini. </a:t>
            </a:r>
            <a:r>
              <a:rPr lang="it-IT" sz="2000" i="1" dirty="0" err="1" smtClean="0">
                <a:latin typeface="Perpetua" pitchFamily="18" charset="0"/>
              </a:rPr>
              <a:t>Bur</a:t>
            </a:r>
            <a:r>
              <a:rPr lang="it-IT" sz="2000" i="1" dirty="0" smtClean="0">
                <a:latin typeface="Perpetua" pitchFamily="18" charset="0"/>
              </a:rPr>
              <a:t> </a:t>
            </a:r>
            <a:endParaRPr lang="it-IT" sz="2000" i="1" dirty="0">
              <a:latin typeface="Perpetua" pitchFamily="18" charset="0"/>
            </a:endParaRPr>
          </a:p>
          <a:p>
            <a:r>
              <a:rPr lang="it-IT" sz="2000" dirty="0" smtClean="0">
                <a:latin typeface="Perpetua" pitchFamily="18" charset="0"/>
              </a:rPr>
              <a:t>Free enciclopedia  </a:t>
            </a:r>
            <a:r>
              <a:rPr lang="it-IT" sz="2000" dirty="0" err="1" smtClean="0">
                <a:latin typeface="Perpetua" pitchFamily="18" charset="0"/>
              </a:rPr>
              <a:t>Wikipedia</a:t>
            </a:r>
            <a:endParaRPr lang="it-IT" sz="2000" dirty="0">
              <a:latin typeface="Perpetua" pitchFamily="18" charset="0"/>
            </a:endParaRPr>
          </a:p>
          <a:p>
            <a:r>
              <a:rPr lang="it-IT" sz="2000" dirty="0" err="1" smtClean="0">
                <a:latin typeface="Perpetua" pitchFamily="18" charset="0"/>
              </a:rPr>
              <a:t>Filosofico.net</a:t>
            </a:r>
            <a:endParaRPr lang="it-IT" sz="2000" dirty="0" smtClean="0">
              <a:latin typeface="Perpetua" pitchFamily="18" charset="0"/>
            </a:endParaRPr>
          </a:p>
          <a:p>
            <a:endParaRPr lang="it-IT" sz="1400" dirty="0" smtClean="0"/>
          </a:p>
          <a:p>
            <a:endParaRPr lang="it-IT" sz="1400" dirty="0" smtClean="0"/>
          </a:p>
        </p:txBody>
      </p:sp>
      <p:sp>
        <p:nvSpPr>
          <p:cNvPr id="2" name="Titolo 1"/>
          <p:cNvSpPr>
            <a:spLocks noGrp="1"/>
          </p:cNvSpPr>
          <p:nvPr>
            <p:ph type="title"/>
          </p:nvPr>
        </p:nvSpPr>
        <p:spPr>
          <a:xfrm>
            <a:off x="457200" y="274638"/>
            <a:ext cx="8229600" cy="922114"/>
          </a:xfrm>
        </p:spPr>
        <p:txBody>
          <a:bodyPr/>
          <a:lstStyle/>
          <a:p>
            <a:pPr algn="l"/>
            <a:r>
              <a:rPr lang="it-IT" dirty="0" smtClean="0">
                <a:latin typeface="Perpetua" pitchFamily="18" charset="0"/>
              </a:rPr>
              <a:t>Fonti:</a:t>
            </a:r>
            <a:endParaRPr lang="it-IT" dirty="0">
              <a:latin typeface="Perpetua" pitchFamily="18" charset="0"/>
            </a:endParaRP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836712"/>
            <a:ext cx="8229600" cy="6021288"/>
          </a:xfrm>
        </p:spPr>
        <p:txBody>
          <a:bodyPr>
            <a:noAutofit/>
          </a:bodyPr>
          <a:lstStyle/>
          <a:p>
            <a:pPr>
              <a:buNone/>
            </a:pPr>
            <a:r>
              <a:rPr lang="it-IT" sz="1750" dirty="0">
                <a:latin typeface="Perpetua" pitchFamily="18" charset="0"/>
              </a:rPr>
              <a:t>Sofocle fu un drammaturgo ateniese, considerato insieme ad Eschilo ed Euripide uno dei maggiori poeti tragici dell’antica Grecia. Le fonti dalle quali attingiamo per la biografia sofoclea sono numerose: ci giungono notizie da autorevoli </a:t>
            </a:r>
            <a:r>
              <a:rPr lang="it-IT" sz="1750" b="1" dirty="0">
                <a:latin typeface="Perpetua" pitchFamily="18" charset="0"/>
              </a:rPr>
              <a:t>filologi e biografi alessandrini</a:t>
            </a:r>
            <a:r>
              <a:rPr lang="it-IT" sz="1750" dirty="0">
                <a:latin typeface="Perpetua" pitchFamily="18" charset="0"/>
              </a:rPr>
              <a:t>; dalla </a:t>
            </a:r>
            <a:r>
              <a:rPr lang="it-IT" sz="1750" dirty="0" smtClean="0">
                <a:latin typeface="Perpetua" pitchFamily="18" charset="0"/>
              </a:rPr>
              <a:t>Suda; inoltre </a:t>
            </a:r>
            <a:r>
              <a:rPr lang="it-IT" sz="1750" dirty="0">
                <a:latin typeface="Perpetua" pitchFamily="18" charset="0"/>
              </a:rPr>
              <a:t>dati cronologici dal </a:t>
            </a:r>
            <a:r>
              <a:rPr lang="it-IT" sz="1750" b="1" i="1" dirty="0" err="1">
                <a:latin typeface="Perpetua" pitchFamily="18" charset="0"/>
              </a:rPr>
              <a:t>Marmor</a:t>
            </a:r>
            <a:r>
              <a:rPr lang="it-IT" sz="1750" b="1" i="1" dirty="0">
                <a:latin typeface="Perpetua" pitchFamily="18" charset="0"/>
              </a:rPr>
              <a:t> </a:t>
            </a:r>
            <a:r>
              <a:rPr lang="it-IT" sz="1750" b="1" i="1" dirty="0" err="1">
                <a:latin typeface="Perpetua" pitchFamily="18" charset="0"/>
              </a:rPr>
              <a:t>Parium</a:t>
            </a:r>
            <a:r>
              <a:rPr lang="it-IT" sz="1750" i="1" dirty="0">
                <a:latin typeface="Perpetua" pitchFamily="18" charset="0"/>
              </a:rPr>
              <a:t>. </a:t>
            </a:r>
            <a:r>
              <a:rPr lang="it-IT" sz="1750" dirty="0">
                <a:latin typeface="Perpetua" pitchFamily="18" charset="0"/>
              </a:rPr>
              <a:t>Infine si aggiungono alcuni aneddoti, di dubbia affidabilità, riportati da altri autori, tra cui Aristotele.</a:t>
            </a:r>
          </a:p>
          <a:p>
            <a:pPr>
              <a:buNone/>
            </a:pPr>
            <a:r>
              <a:rPr lang="it-IT" sz="1750" dirty="0">
                <a:latin typeface="Perpetua" pitchFamily="18" charset="0"/>
              </a:rPr>
              <a:t>Sofocle, figlio del ricco industriale </a:t>
            </a:r>
            <a:r>
              <a:rPr lang="it-IT" sz="1750" dirty="0" err="1">
                <a:latin typeface="Perpetua" pitchFamily="18" charset="0"/>
              </a:rPr>
              <a:t>Sophilos</a:t>
            </a:r>
            <a:r>
              <a:rPr lang="it-IT" sz="1750" dirty="0">
                <a:latin typeface="Perpetua" pitchFamily="18" charset="0"/>
              </a:rPr>
              <a:t>, nacque presso il demo attico di </a:t>
            </a:r>
            <a:r>
              <a:rPr lang="it-IT" sz="1750" b="1" u="sng" dirty="0">
                <a:latin typeface="Perpetua" pitchFamily="18" charset="0"/>
              </a:rPr>
              <a:t>Colono nel 496 a.C</a:t>
            </a:r>
            <a:r>
              <a:rPr lang="it-IT" sz="1750" u="sng" dirty="0">
                <a:latin typeface="Perpetua" pitchFamily="18" charset="0"/>
              </a:rPr>
              <a:t>. </a:t>
            </a:r>
            <a:r>
              <a:rPr lang="it-IT" sz="1750" dirty="0">
                <a:latin typeface="Perpetua" pitchFamily="18" charset="0"/>
              </a:rPr>
              <a:t>Ricevette la tradizionale educazione </a:t>
            </a:r>
            <a:r>
              <a:rPr lang="it-IT" sz="1750" dirty="0" err="1">
                <a:latin typeface="Perpetua" pitchFamily="18" charset="0"/>
              </a:rPr>
              <a:t>ginnico-musicale</a:t>
            </a:r>
            <a:r>
              <a:rPr lang="it-IT" sz="1750" dirty="0">
                <a:latin typeface="Perpetua" pitchFamily="18" charset="0"/>
              </a:rPr>
              <a:t> e si dice che fu scelto per guidare il peana che celebrò a vittoria di </a:t>
            </a:r>
            <a:r>
              <a:rPr lang="it-IT" sz="1750" dirty="0" err="1">
                <a:latin typeface="Perpetua" pitchFamily="18" charset="0"/>
              </a:rPr>
              <a:t>Salamina</a:t>
            </a:r>
            <a:r>
              <a:rPr lang="it-IT" sz="1750" dirty="0">
                <a:latin typeface="Perpetua" pitchFamily="18" charset="0"/>
              </a:rPr>
              <a:t> nel 480. </a:t>
            </a:r>
          </a:p>
          <a:p>
            <a:pPr>
              <a:buNone/>
            </a:pPr>
            <a:r>
              <a:rPr lang="it-IT" sz="1750" dirty="0">
                <a:latin typeface="Perpetua" pitchFamily="18" charset="0"/>
              </a:rPr>
              <a:t>Nel </a:t>
            </a:r>
            <a:r>
              <a:rPr lang="it-IT" sz="1750" b="1" dirty="0">
                <a:latin typeface="Perpetua" pitchFamily="18" charset="0"/>
              </a:rPr>
              <a:t>468 </a:t>
            </a:r>
            <a:r>
              <a:rPr lang="it-IT" sz="1750" dirty="0">
                <a:latin typeface="Perpetua" pitchFamily="18" charset="0"/>
              </a:rPr>
              <a:t>partecipò per la prima volta agli agoni tragici, vincendo Eschilo, forse col </a:t>
            </a:r>
            <a:r>
              <a:rPr lang="it-IT" sz="1750" dirty="0" err="1">
                <a:latin typeface="Perpetua" pitchFamily="18" charset="0"/>
              </a:rPr>
              <a:t>Trittolemo</a:t>
            </a:r>
            <a:r>
              <a:rPr lang="it-IT" sz="1750" dirty="0">
                <a:latin typeface="Perpetua" pitchFamily="18" charset="0"/>
              </a:rPr>
              <a:t>. Molte furono le vittorie negli agoni drammatici, 24 secondo la Suda, numero che include probabilmente sia le vittorie alle </a:t>
            </a:r>
            <a:r>
              <a:rPr lang="it-IT" sz="1750" dirty="0" err="1">
                <a:latin typeface="Perpetua" pitchFamily="18" charset="0"/>
              </a:rPr>
              <a:t>Lenee</a:t>
            </a:r>
            <a:r>
              <a:rPr lang="it-IT" sz="1750" dirty="0">
                <a:latin typeface="Perpetua" pitchFamily="18" charset="0"/>
              </a:rPr>
              <a:t> sia quelle alle Grandi </a:t>
            </a:r>
            <a:r>
              <a:rPr lang="it-IT" sz="1750" dirty="0" err="1">
                <a:latin typeface="Perpetua" pitchFamily="18" charset="0"/>
              </a:rPr>
              <a:t>Dionisie</a:t>
            </a:r>
            <a:r>
              <a:rPr lang="it-IT" sz="1750" dirty="0">
                <a:latin typeface="Perpetua" pitchFamily="18" charset="0"/>
              </a:rPr>
              <a:t>. Egli fu spesso secondo, mai terzo. La vita di Sofocle si intreccia con le vicende della democrazia </a:t>
            </a:r>
            <a:r>
              <a:rPr lang="it-IT" sz="1750" dirty="0" err="1">
                <a:latin typeface="Perpetua" pitchFamily="18" charset="0"/>
              </a:rPr>
              <a:t>periclea</a:t>
            </a:r>
            <a:r>
              <a:rPr lang="it-IT" sz="1750" dirty="0">
                <a:latin typeface="Perpetua" pitchFamily="18" charset="0"/>
              </a:rPr>
              <a:t>. </a:t>
            </a:r>
            <a:r>
              <a:rPr lang="it-IT" sz="1750" b="1" dirty="0">
                <a:latin typeface="Perpetua" pitchFamily="18" charset="0"/>
              </a:rPr>
              <a:t>Ricoprì importanti cariche politiche</a:t>
            </a:r>
            <a:r>
              <a:rPr lang="it-IT" sz="1750" dirty="0">
                <a:latin typeface="Perpetua" pitchFamily="18" charset="0"/>
              </a:rPr>
              <a:t> facendo parte, forse addirittura come presidente, del collegio dei tesorieri della </a:t>
            </a:r>
            <a:r>
              <a:rPr lang="it-IT" sz="1750" b="1" dirty="0">
                <a:latin typeface="Perpetua" pitchFamily="18" charset="0"/>
              </a:rPr>
              <a:t>Lega </a:t>
            </a:r>
            <a:r>
              <a:rPr lang="it-IT" sz="1750" b="1" dirty="0" err="1">
                <a:latin typeface="Perpetua" pitchFamily="18" charset="0"/>
              </a:rPr>
              <a:t>delio-attica</a:t>
            </a:r>
            <a:r>
              <a:rPr lang="it-IT" sz="1750" b="1" dirty="0">
                <a:latin typeface="Perpetua" pitchFamily="18" charset="0"/>
              </a:rPr>
              <a:t> </a:t>
            </a:r>
            <a:r>
              <a:rPr lang="it-IT" sz="1750" dirty="0">
                <a:latin typeface="Perpetua" pitchFamily="18" charset="0"/>
              </a:rPr>
              <a:t>nel 443.  Nel 440, durante la guerra di Samo (441-439), fu eletto </a:t>
            </a:r>
            <a:r>
              <a:rPr lang="it-IT" sz="1750" dirty="0" smtClean="0">
                <a:latin typeface="Perpetua" pitchFamily="18" charset="0"/>
              </a:rPr>
              <a:t>stratega </a:t>
            </a:r>
            <a:r>
              <a:rPr lang="it-IT" sz="1750" dirty="0">
                <a:latin typeface="Perpetua" pitchFamily="18" charset="0"/>
              </a:rPr>
              <a:t>insieme a Pericle, probabilmente in seguito al successo dell’Antigone nell’anno precedente; e dopo la disfatta in Sicilia, nel 413, fece parte di una magistratura eccezionale (</a:t>
            </a:r>
            <a:r>
              <a:rPr lang="it-IT" sz="1750" dirty="0" err="1">
                <a:latin typeface="Perpetua" pitchFamily="18" charset="0"/>
              </a:rPr>
              <a:t>probuli</a:t>
            </a:r>
            <a:r>
              <a:rPr lang="it-IT" sz="1750" dirty="0">
                <a:latin typeface="Perpetua" pitchFamily="18" charset="0"/>
              </a:rPr>
              <a:t>), istituita per fronteggiare la gravità del momento, riorganizzando la polis con un regime oligarchico. </a:t>
            </a:r>
            <a:r>
              <a:rPr lang="it-IT" sz="1750" b="1" dirty="0">
                <a:latin typeface="Perpetua" pitchFamily="18" charset="0"/>
              </a:rPr>
              <a:t>Morì novantenne nel 406 ad Atene</a:t>
            </a:r>
            <a:r>
              <a:rPr lang="it-IT" sz="1750" dirty="0">
                <a:latin typeface="Perpetua" pitchFamily="18" charset="0"/>
              </a:rPr>
              <a:t>, dopo la morte di Euripide in Macedonia. Si dice infatti che Sofocle ,quando Euripide morì, fosse ancora vivo e fece vestire a lutto attori e coreuti. Dopo la morte fu venerato come </a:t>
            </a:r>
            <a:r>
              <a:rPr lang="it-IT" sz="1750" dirty="0" smtClean="0">
                <a:latin typeface="Perpetua" pitchFamily="18" charset="0"/>
              </a:rPr>
              <a:t>“</a:t>
            </a:r>
            <a:r>
              <a:rPr lang="el-GR" sz="1750" dirty="0">
                <a:latin typeface="Perpetua" pitchFamily="18" charset="0"/>
              </a:rPr>
              <a:t>Δέξιον</a:t>
            </a:r>
            <a:r>
              <a:rPr lang="it-IT" sz="1750" dirty="0" smtClean="0">
                <a:latin typeface="Perpetua" pitchFamily="18" charset="0"/>
              </a:rPr>
              <a:t> ”, </a:t>
            </a:r>
            <a:r>
              <a:rPr lang="it-IT" sz="1750" dirty="0">
                <a:latin typeface="Perpetua" pitchFamily="18" charset="0"/>
              </a:rPr>
              <a:t>&lt;&lt;ospitale&gt;&gt; per aver accolto in casa una statua del dio Asclepio nel 420</a:t>
            </a:r>
            <a:r>
              <a:rPr lang="it-IT" sz="1750" dirty="0" smtClean="0">
                <a:latin typeface="Perpetua" pitchFamily="18" charset="0"/>
              </a:rPr>
              <a:t>.</a:t>
            </a:r>
            <a:endParaRPr lang="it-IT" sz="1750" dirty="0">
              <a:latin typeface="Perpetua" pitchFamily="18" charset="0"/>
            </a:endParaRPr>
          </a:p>
        </p:txBody>
      </p:sp>
      <p:sp>
        <p:nvSpPr>
          <p:cNvPr id="2" name="Titolo 1"/>
          <p:cNvSpPr>
            <a:spLocks noGrp="1"/>
          </p:cNvSpPr>
          <p:nvPr>
            <p:ph type="title"/>
          </p:nvPr>
        </p:nvSpPr>
        <p:spPr>
          <a:xfrm>
            <a:off x="457200" y="274638"/>
            <a:ext cx="8229600" cy="562074"/>
          </a:xfrm>
        </p:spPr>
        <p:txBody>
          <a:bodyPr>
            <a:normAutofit fontScale="90000"/>
          </a:bodyPr>
          <a:lstStyle/>
          <a:p>
            <a:r>
              <a:rPr lang="it-IT" b="1" dirty="0" smtClean="0">
                <a:solidFill>
                  <a:schemeClr val="accent2">
                    <a:lumMod val="75000"/>
                  </a:schemeClr>
                </a:solidFill>
              </a:rPr>
              <a:t>Sofocle: la vita e le opere</a:t>
            </a:r>
            <a:endParaRPr lang="it-IT" b="1" dirty="0">
              <a:solidFill>
                <a:schemeClr val="accent2">
                  <a:lumMod val="75000"/>
                </a:schemeClr>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a:bodyPr>
          <a:lstStyle/>
          <a:p>
            <a:pPr>
              <a:buNone/>
            </a:pPr>
            <a:r>
              <a:rPr lang="it-IT" sz="4000" dirty="0" smtClean="0">
                <a:solidFill>
                  <a:schemeClr val="tx2">
                    <a:lumMod val="60000"/>
                    <a:lumOff val="40000"/>
                  </a:schemeClr>
                </a:solidFill>
                <a:latin typeface="Perpetua" pitchFamily="18" charset="0"/>
              </a:rPr>
              <a:t>Maddalena </a:t>
            </a:r>
            <a:r>
              <a:rPr lang="it-IT" sz="4000" dirty="0" err="1" smtClean="0">
                <a:solidFill>
                  <a:schemeClr val="tx2">
                    <a:lumMod val="60000"/>
                    <a:lumOff val="40000"/>
                  </a:schemeClr>
                </a:solidFill>
                <a:latin typeface="Perpetua" pitchFamily="18" charset="0"/>
              </a:rPr>
              <a:t>Fogacci</a:t>
            </a:r>
            <a:r>
              <a:rPr lang="it-IT" sz="4000" dirty="0" smtClean="0">
                <a:solidFill>
                  <a:schemeClr val="tx2">
                    <a:lumMod val="60000"/>
                    <a:lumOff val="40000"/>
                  </a:schemeClr>
                </a:solidFill>
                <a:latin typeface="Perpetua" pitchFamily="18" charset="0"/>
              </a:rPr>
              <a:t> Celi </a:t>
            </a:r>
          </a:p>
          <a:p>
            <a:pPr>
              <a:buNone/>
            </a:pPr>
            <a:r>
              <a:rPr lang="it-IT" sz="4000" dirty="0" smtClean="0">
                <a:solidFill>
                  <a:schemeClr val="tx2">
                    <a:lumMod val="60000"/>
                    <a:lumOff val="40000"/>
                  </a:schemeClr>
                </a:solidFill>
                <a:latin typeface="Perpetua" pitchFamily="18" charset="0"/>
              </a:rPr>
              <a:t>Francesca Thomas </a:t>
            </a:r>
          </a:p>
          <a:p>
            <a:pPr>
              <a:buNone/>
            </a:pPr>
            <a:r>
              <a:rPr lang="it-IT" sz="4000" dirty="0" smtClean="0">
                <a:solidFill>
                  <a:schemeClr val="tx2">
                    <a:lumMod val="60000"/>
                    <a:lumOff val="40000"/>
                  </a:schemeClr>
                </a:solidFill>
                <a:latin typeface="Perpetua" pitchFamily="18" charset="0"/>
              </a:rPr>
              <a:t>Nunzia </a:t>
            </a:r>
            <a:r>
              <a:rPr lang="it-IT" sz="4000" dirty="0" err="1" smtClean="0">
                <a:solidFill>
                  <a:schemeClr val="tx2">
                    <a:lumMod val="60000"/>
                    <a:lumOff val="40000"/>
                  </a:schemeClr>
                </a:solidFill>
                <a:latin typeface="Perpetua" pitchFamily="18" charset="0"/>
              </a:rPr>
              <a:t>Pizzuto</a:t>
            </a:r>
            <a:endParaRPr lang="it-IT" sz="4000" dirty="0" smtClean="0">
              <a:solidFill>
                <a:schemeClr val="tx2">
                  <a:lumMod val="60000"/>
                  <a:lumOff val="40000"/>
                </a:schemeClr>
              </a:solidFill>
              <a:latin typeface="Perpetua" pitchFamily="18" charset="0"/>
            </a:endParaRPr>
          </a:p>
          <a:p>
            <a:pPr>
              <a:buNone/>
            </a:pPr>
            <a:endParaRPr lang="it-IT" sz="4000" dirty="0">
              <a:solidFill>
                <a:schemeClr val="tx2">
                  <a:lumMod val="60000"/>
                  <a:lumOff val="40000"/>
                </a:schemeClr>
              </a:solidFill>
              <a:latin typeface="Perpetua" pitchFamily="18" charset="0"/>
            </a:endParaRPr>
          </a:p>
          <a:p>
            <a:pPr>
              <a:buNone/>
            </a:pPr>
            <a:r>
              <a:rPr lang="it-IT" sz="4000" dirty="0" smtClean="0">
                <a:solidFill>
                  <a:schemeClr val="tx2">
                    <a:lumMod val="60000"/>
                    <a:lumOff val="40000"/>
                  </a:schemeClr>
                </a:solidFill>
                <a:latin typeface="Perpetua" pitchFamily="18" charset="0"/>
              </a:rPr>
              <a:t>II G –Liceo classico Giulio Cesare</a:t>
            </a:r>
            <a:endParaRPr lang="it-IT" sz="4000" dirty="0">
              <a:solidFill>
                <a:schemeClr val="tx2">
                  <a:lumMod val="60000"/>
                  <a:lumOff val="40000"/>
                </a:schemeClr>
              </a:solidFill>
              <a:latin typeface="Perpetua" pitchFamily="18" charset="0"/>
            </a:endParaRPr>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19256" cy="4968551"/>
          </a:xfrm>
        </p:spPr>
        <p:txBody>
          <a:bodyPr>
            <a:normAutofit/>
          </a:bodyPr>
          <a:lstStyle/>
          <a:p>
            <a:pPr>
              <a:buNone/>
            </a:pPr>
            <a:r>
              <a:rPr lang="it-IT" sz="2800" dirty="0" smtClean="0">
                <a:latin typeface="Perpetua" pitchFamily="18" charset="0"/>
              </a:rPr>
              <a:t>    Gli erano attribuite </a:t>
            </a:r>
            <a:r>
              <a:rPr lang="it-IT" sz="2800" b="1" dirty="0" smtClean="0">
                <a:latin typeface="Perpetua" pitchFamily="18" charset="0"/>
              </a:rPr>
              <a:t>123 opere </a:t>
            </a:r>
            <a:r>
              <a:rPr lang="it-IT" sz="2800" dirty="0" smtClean="0">
                <a:latin typeface="Perpetua" pitchFamily="18" charset="0"/>
              </a:rPr>
              <a:t>dalla Suda, sette delle quali riconosciute spurie già dalla critica alessandrina. A noi sono pervenute integre solo sette tragedie, di due soltanto è certa la datazione : </a:t>
            </a:r>
            <a:r>
              <a:rPr lang="it-IT" sz="2800" b="1" u="sng" dirty="0" smtClean="0">
                <a:latin typeface="Perpetua" pitchFamily="18" charset="0"/>
              </a:rPr>
              <a:t>Antigone</a:t>
            </a:r>
            <a:r>
              <a:rPr lang="it-IT" sz="2800" u="sng" dirty="0" smtClean="0">
                <a:latin typeface="Perpetua" pitchFamily="18" charset="0"/>
              </a:rPr>
              <a:t> </a:t>
            </a:r>
            <a:r>
              <a:rPr lang="it-IT" sz="2800" dirty="0" smtClean="0">
                <a:latin typeface="Perpetua" pitchFamily="18" charset="0"/>
              </a:rPr>
              <a:t>(442), </a:t>
            </a:r>
            <a:r>
              <a:rPr lang="it-IT" sz="2800" b="1" u="sng" dirty="0" err="1" smtClean="0">
                <a:latin typeface="Perpetua" pitchFamily="18" charset="0"/>
              </a:rPr>
              <a:t>Filottete</a:t>
            </a:r>
            <a:r>
              <a:rPr lang="it-IT" sz="2800" b="1" u="sng" dirty="0" smtClean="0">
                <a:latin typeface="Perpetua" pitchFamily="18" charset="0"/>
              </a:rPr>
              <a:t> </a:t>
            </a:r>
            <a:r>
              <a:rPr lang="it-IT" sz="2800" dirty="0" smtClean="0">
                <a:latin typeface="Perpetua" pitchFamily="18" charset="0"/>
              </a:rPr>
              <a:t>(409), </a:t>
            </a:r>
            <a:r>
              <a:rPr lang="it-IT" sz="2800" b="1" u="sng" dirty="0" smtClean="0">
                <a:latin typeface="Perpetua" pitchFamily="18" charset="0"/>
              </a:rPr>
              <a:t>Aiace </a:t>
            </a:r>
            <a:r>
              <a:rPr lang="it-IT" sz="2800" dirty="0" smtClean="0">
                <a:latin typeface="Perpetua" pitchFamily="18" charset="0"/>
              </a:rPr>
              <a:t> (prima del 442), </a:t>
            </a:r>
            <a:r>
              <a:rPr lang="it-IT" sz="2800" b="1" u="sng" dirty="0" smtClean="0">
                <a:latin typeface="Perpetua" pitchFamily="18" charset="0"/>
              </a:rPr>
              <a:t>Edipo Re </a:t>
            </a:r>
            <a:r>
              <a:rPr lang="it-IT" sz="2800" dirty="0" smtClean="0">
                <a:latin typeface="Perpetua" pitchFamily="18" charset="0"/>
              </a:rPr>
              <a:t>(430-425), </a:t>
            </a:r>
            <a:r>
              <a:rPr lang="it-IT" sz="2800" b="1" u="sng" dirty="0" err="1" smtClean="0">
                <a:latin typeface="Perpetua" pitchFamily="18" charset="0"/>
              </a:rPr>
              <a:t>Trachinie</a:t>
            </a:r>
            <a:r>
              <a:rPr lang="it-IT" sz="2800" dirty="0" smtClean="0">
                <a:latin typeface="Perpetua" pitchFamily="18" charset="0"/>
              </a:rPr>
              <a:t> ( si colloca prima dell’Aiace), </a:t>
            </a:r>
            <a:r>
              <a:rPr lang="it-IT" sz="2800" b="1" u="sng" dirty="0" smtClean="0">
                <a:latin typeface="Perpetua" pitchFamily="18" charset="0"/>
              </a:rPr>
              <a:t>Elettra</a:t>
            </a:r>
            <a:r>
              <a:rPr lang="it-IT" sz="2800" b="1" dirty="0" smtClean="0">
                <a:latin typeface="Perpetua" pitchFamily="18" charset="0"/>
              </a:rPr>
              <a:t> </a:t>
            </a:r>
            <a:r>
              <a:rPr lang="it-IT" sz="2800" dirty="0" smtClean="0">
                <a:latin typeface="Perpetua" pitchFamily="18" charset="0"/>
              </a:rPr>
              <a:t>(418-414), </a:t>
            </a:r>
            <a:r>
              <a:rPr lang="it-IT" sz="2800" b="1" u="sng" dirty="0" smtClean="0">
                <a:latin typeface="Perpetua" pitchFamily="18" charset="0"/>
              </a:rPr>
              <a:t>Edipo a Colono </a:t>
            </a:r>
            <a:r>
              <a:rPr lang="it-IT" sz="2800" dirty="0" smtClean="0">
                <a:latin typeface="Perpetua" pitchFamily="18" charset="0"/>
              </a:rPr>
              <a:t> (forse 407). Un papiro egiziano ci ha restituito inoltre 400 versi del dramma satiresco “ i cercatori di tracce” che va ricondotto alla giovinezza del poeta; dei drammi perduti rimangono più di 1100 frammenti di varia estensione. </a:t>
            </a:r>
          </a:p>
          <a:p>
            <a:pPr>
              <a:buNone/>
            </a:pPr>
            <a:endParaRPr lang="it-IT"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457200" y="404664"/>
            <a:ext cx="8229600" cy="6264696"/>
          </a:xfrm>
        </p:spPr>
        <p:txBody>
          <a:bodyPr/>
          <a:lstStyle/>
          <a:p>
            <a:pPr>
              <a:buNone/>
            </a:pPr>
            <a:endParaRPr lang="it-IT" i="1" dirty="0" smtClean="0"/>
          </a:p>
          <a:p>
            <a:pPr>
              <a:buNone/>
            </a:pPr>
            <a:endParaRPr lang="it-IT" i="1" dirty="0"/>
          </a:p>
          <a:p>
            <a:pPr>
              <a:buNone/>
            </a:pPr>
            <a:endParaRPr lang="it-IT" i="1" dirty="0" smtClean="0"/>
          </a:p>
          <a:p>
            <a:pPr>
              <a:buNone/>
            </a:pPr>
            <a:r>
              <a:rPr lang="it-IT" i="1" dirty="0" smtClean="0"/>
              <a:t> “Beato Sofocle che morì dopo una lunga vita, uomo fortunato e saggio, autore di molte e belle tragedie, e </a:t>
            </a:r>
            <a:r>
              <a:rPr lang="it-IT" i="1" dirty="0"/>
              <a:t>f</a:t>
            </a:r>
            <a:r>
              <a:rPr lang="it-IT" i="1" dirty="0" smtClean="0"/>
              <a:t>inì felicemente, senza aver sofferto alcun male.” </a:t>
            </a:r>
          </a:p>
          <a:p>
            <a:pPr>
              <a:buNone/>
            </a:pPr>
            <a:r>
              <a:rPr lang="it-IT" dirty="0"/>
              <a:t> </a:t>
            </a:r>
            <a:r>
              <a:rPr lang="it-IT" dirty="0" smtClean="0"/>
              <a:t>                                                         </a:t>
            </a:r>
            <a:r>
              <a:rPr lang="it-IT" dirty="0" err="1" smtClean="0"/>
              <a:t>-Frinico</a:t>
            </a:r>
            <a:r>
              <a:rPr lang="it-IT" dirty="0" smtClean="0"/>
              <a:t> </a:t>
            </a:r>
            <a:endParaRPr lang="it-IT"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268760"/>
            <a:ext cx="8229600" cy="4857403"/>
          </a:xfrm>
        </p:spPr>
        <p:txBody>
          <a:bodyPr>
            <a:normAutofit/>
          </a:bodyPr>
          <a:lstStyle/>
          <a:p>
            <a:r>
              <a:rPr lang="it-IT" sz="1800" dirty="0" smtClean="0">
                <a:latin typeface="Perpetua" pitchFamily="18" charset="0"/>
              </a:rPr>
              <a:t>Grandi eroi come protagonisti, personaggi assai complessi che contribuiscono alla tensione drammatica.</a:t>
            </a:r>
          </a:p>
          <a:p>
            <a:r>
              <a:rPr lang="it-IT" sz="1800" dirty="0" smtClean="0">
                <a:latin typeface="Perpetua" pitchFamily="18" charset="0"/>
              </a:rPr>
              <a:t>Allontanamento dall’ideologia del</a:t>
            </a:r>
            <a:r>
              <a:rPr lang="it-IT" sz="1800" b="1" dirty="0" smtClean="0">
                <a:latin typeface="Perpetua" pitchFamily="18" charset="0"/>
              </a:rPr>
              <a:t> </a:t>
            </a:r>
            <a:r>
              <a:rPr lang="el-GR" sz="1800" b="1" dirty="0" smtClean="0">
                <a:latin typeface="Perpetua" pitchFamily="18" charset="0"/>
              </a:rPr>
              <a:t>γένος</a:t>
            </a:r>
            <a:r>
              <a:rPr lang="it-IT" sz="1800" b="1" dirty="0" smtClean="0">
                <a:latin typeface="Perpetua" pitchFamily="18" charset="0"/>
              </a:rPr>
              <a:t>  </a:t>
            </a:r>
            <a:r>
              <a:rPr lang="it-IT" sz="1800" dirty="0" smtClean="0">
                <a:latin typeface="Perpetua" pitchFamily="18" charset="0"/>
              </a:rPr>
              <a:t>(molto presente in Eschilo).</a:t>
            </a:r>
          </a:p>
          <a:p>
            <a:r>
              <a:rPr lang="it-IT" sz="1800" dirty="0" smtClean="0">
                <a:latin typeface="Perpetua" pitchFamily="18" charset="0"/>
              </a:rPr>
              <a:t>Presa di coscienza della </a:t>
            </a:r>
            <a:r>
              <a:rPr lang="it-IT" sz="1800" b="1" dirty="0" smtClean="0">
                <a:latin typeface="Perpetua" pitchFamily="18" charset="0"/>
              </a:rPr>
              <a:t>singolarità del personaggio</a:t>
            </a:r>
            <a:r>
              <a:rPr lang="it-IT" sz="1800" dirty="0" smtClean="0">
                <a:latin typeface="Perpetua" pitchFamily="18" charset="0"/>
              </a:rPr>
              <a:t>: l’eroe non è più nel suo mondo, ma si confronta con se stesso e con le problematiche </a:t>
            </a:r>
            <a:r>
              <a:rPr lang="it-IT" sz="1800" dirty="0" err="1" smtClean="0">
                <a:latin typeface="Perpetua" pitchFamily="18" charset="0"/>
              </a:rPr>
              <a:t>etico-religiose</a:t>
            </a:r>
            <a:r>
              <a:rPr lang="it-IT" sz="1800" dirty="0" smtClean="0">
                <a:latin typeface="Perpetua" pitchFamily="18" charset="0"/>
              </a:rPr>
              <a:t> e socio-politiche. </a:t>
            </a:r>
          </a:p>
          <a:p>
            <a:r>
              <a:rPr lang="it-IT" sz="1800" dirty="0" smtClean="0">
                <a:latin typeface="Perpetua" pitchFamily="18" charset="0"/>
              </a:rPr>
              <a:t>Più centralità all’eroe tragico protagonista che al coro (come in Eschilo).</a:t>
            </a:r>
          </a:p>
          <a:p>
            <a:r>
              <a:rPr lang="it-IT" sz="1800" dirty="0" smtClean="0">
                <a:latin typeface="Perpetua" pitchFamily="18" charset="0"/>
              </a:rPr>
              <a:t>Introduzione di un terzo attore, più evidente soprattutto nelle sue ultime tragedie.</a:t>
            </a:r>
          </a:p>
          <a:p>
            <a:r>
              <a:rPr lang="it-IT" sz="1800" dirty="0" smtClean="0">
                <a:latin typeface="Perpetua" pitchFamily="18" charset="0"/>
              </a:rPr>
              <a:t>Importanti cambiamenti del </a:t>
            </a:r>
            <a:r>
              <a:rPr lang="it-IT" sz="1800" b="1" dirty="0" smtClean="0">
                <a:latin typeface="Perpetua" pitchFamily="18" charset="0"/>
              </a:rPr>
              <a:t>coro</a:t>
            </a:r>
            <a:r>
              <a:rPr lang="it-IT" sz="1800" dirty="0" smtClean="0">
                <a:latin typeface="Perpetua" pitchFamily="18" charset="0"/>
              </a:rPr>
              <a:t>: aumentato a 15 elementi, suddivisione interna tra quello maschile e quello femminile</a:t>
            </a:r>
            <a:r>
              <a:rPr lang="it-IT" sz="1800" dirty="0" smtClean="0">
                <a:latin typeface="Perpetua" pitchFamily="18" charset="0"/>
              </a:rPr>
              <a:t>, la </a:t>
            </a:r>
            <a:r>
              <a:rPr lang="it-IT" sz="1800" dirty="0" smtClean="0">
                <a:latin typeface="Perpetua" pitchFamily="18" charset="0"/>
              </a:rPr>
              <a:t>funzione del coro è definita dalla tragedia specifica.</a:t>
            </a:r>
          </a:p>
          <a:p>
            <a:r>
              <a:rPr lang="it-IT" sz="1800" dirty="0" smtClean="0">
                <a:latin typeface="Perpetua" pitchFamily="18" charset="0"/>
              </a:rPr>
              <a:t>Prende piede l’uso del monologo da parte dei protagonisti.</a:t>
            </a:r>
          </a:p>
          <a:p>
            <a:r>
              <a:rPr lang="it-IT" sz="1800" dirty="0" smtClean="0">
                <a:latin typeface="Perpetua" pitchFamily="18" charset="0"/>
              </a:rPr>
              <a:t>Introduzione di un’ ancora primordiale </a:t>
            </a:r>
            <a:r>
              <a:rPr lang="el-GR" sz="1800" dirty="0" smtClean="0">
                <a:latin typeface="Perpetua" pitchFamily="18" charset="0"/>
              </a:rPr>
              <a:t>σκηνογραφία</a:t>
            </a:r>
            <a:r>
              <a:rPr lang="it-IT" sz="1800" dirty="0" smtClean="0">
                <a:latin typeface="Perpetua" pitchFamily="18" charset="0"/>
              </a:rPr>
              <a:t>.</a:t>
            </a:r>
            <a:endParaRPr lang="it-IT" sz="1800" dirty="0" smtClean="0">
              <a:latin typeface="Perpetua" pitchFamily="18" charset="0"/>
            </a:endParaRPr>
          </a:p>
          <a:p>
            <a:r>
              <a:rPr lang="it-IT" sz="1800" dirty="0" smtClean="0">
                <a:latin typeface="Perpetua" pitchFamily="18" charset="0"/>
              </a:rPr>
              <a:t>La trilogia non è </a:t>
            </a:r>
            <a:r>
              <a:rPr lang="it-IT" sz="1800" dirty="0" smtClean="0">
                <a:latin typeface="Perpetua" pitchFamily="18" charset="0"/>
              </a:rPr>
              <a:t>basata </a:t>
            </a:r>
            <a:r>
              <a:rPr lang="it-IT" sz="1800" dirty="0" smtClean="0">
                <a:latin typeface="Perpetua" pitchFamily="18" charset="0"/>
              </a:rPr>
              <a:t>su unico tema.</a:t>
            </a:r>
          </a:p>
          <a:p>
            <a:r>
              <a:rPr lang="it-IT" sz="1800" b="1" dirty="0" smtClean="0">
                <a:latin typeface="Perpetua" pitchFamily="18" charset="0"/>
              </a:rPr>
              <a:t>Struttura a </a:t>
            </a:r>
            <a:r>
              <a:rPr lang="it-IT" sz="1800" b="1" dirty="0" smtClean="0">
                <a:latin typeface="Perpetua" pitchFamily="18" charset="0"/>
              </a:rPr>
              <a:t>dittico.</a:t>
            </a:r>
            <a:endParaRPr lang="it-IT" sz="1800" b="1" dirty="0" smtClean="0">
              <a:latin typeface="Perpetua" pitchFamily="18" charset="0"/>
            </a:endParaRPr>
          </a:p>
        </p:txBody>
      </p:sp>
      <p:sp>
        <p:nvSpPr>
          <p:cNvPr id="2" name="Titolo 1"/>
          <p:cNvSpPr>
            <a:spLocks noGrp="1"/>
          </p:cNvSpPr>
          <p:nvPr>
            <p:ph type="title"/>
          </p:nvPr>
        </p:nvSpPr>
        <p:spPr>
          <a:xfrm>
            <a:off x="457200" y="274638"/>
            <a:ext cx="8229600" cy="634082"/>
          </a:xfrm>
        </p:spPr>
        <p:txBody>
          <a:bodyPr>
            <a:normAutofit fontScale="90000"/>
          </a:bodyPr>
          <a:lstStyle/>
          <a:p>
            <a:r>
              <a:rPr lang="it-IT" dirty="0" smtClean="0"/>
              <a:t>Le innovazioni</a:t>
            </a:r>
            <a:endParaRPr lang="it-IT"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teatro.org/public/news_36791_2.jpg"/>
          <p:cNvPicPr>
            <a:picLocks noChangeAspect="1" noChangeArrowheads="1"/>
          </p:cNvPicPr>
          <p:nvPr/>
        </p:nvPicPr>
        <p:blipFill>
          <a:blip r:embed="rId2" cstate="print"/>
          <a:srcRect/>
          <a:stretch>
            <a:fillRect/>
          </a:stretch>
        </p:blipFill>
        <p:spPr bwMode="auto">
          <a:xfrm>
            <a:off x="1043608" y="836712"/>
            <a:ext cx="7126309" cy="4935236"/>
          </a:xfrm>
          <a:prstGeom prst="rect">
            <a:avLst/>
          </a:prstGeom>
          <a:noFill/>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36712"/>
            <a:ext cx="8229600" cy="6021288"/>
          </a:xfrm>
        </p:spPr>
        <p:txBody>
          <a:bodyPr>
            <a:noAutofit/>
          </a:bodyPr>
          <a:lstStyle/>
          <a:p>
            <a:r>
              <a:rPr lang="it-IT" sz="1400" b="1" dirty="0" err="1">
                <a:latin typeface="Perpetua" pitchFamily="18" charset="0"/>
              </a:rPr>
              <a:t>Parodo</a:t>
            </a:r>
            <a:r>
              <a:rPr lang="it-IT" sz="1400" dirty="0">
                <a:latin typeface="Perpetua" pitchFamily="18" charset="0"/>
              </a:rPr>
              <a:t> (</a:t>
            </a:r>
            <a:r>
              <a:rPr lang="it-IT" sz="1400" dirty="0" err="1">
                <a:latin typeface="Perpetua" pitchFamily="18" charset="0"/>
              </a:rPr>
              <a:t>vv</a:t>
            </a:r>
            <a:r>
              <a:rPr lang="it-IT" sz="1400" dirty="0">
                <a:latin typeface="Perpetua" pitchFamily="18" charset="0"/>
              </a:rPr>
              <a:t>. 151-215): Entra il </a:t>
            </a:r>
            <a:r>
              <a:rPr lang="it-IT" sz="1400" dirty="0" smtClean="0">
                <a:latin typeface="Perpetua" pitchFamily="18" charset="0"/>
              </a:rPr>
              <a:t>coro  di </a:t>
            </a:r>
            <a:r>
              <a:rPr lang="it-IT" sz="1400" dirty="0">
                <a:latin typeface="Perpetua" pitchFamily="18" charset="0"/>
              </a:rPr>
              <a:t>anziani tebani, cantando una preghiera agli dei perché intervengano a protezione della città.</a:t>
            </a:r>
          </a:p>
          <a:p>
            <a:r>
              <a:rPr lang="it-IT" sz="1400" b="1" dirty="0">
                <a:latin typeface="Perpetua" pitchFamily="18" charset="0"/>
              </a:rPr>
              <a:t>Primo episodio</a:t>
            </a:r>
            <a:r>
              <a:rPr lang="it-IT" sz="1400" dirty="0">
                <a:latin typeface="Perpetua" pitchFamily="18" charset="0"/>
              </a:rPr>
              <a:t> (</a:t>
            </a:r>
            <a:r>
              <a:rPr lang="it-IT" sz="1400" dirty="0" err="1">
                <a:latin typeface="Perpetua" pitchFamily="18" charset="0"/>
              </a:rPr>
              <a:t>vv</a:t>
            </a:r>
            <a:r>
              <a:rPr lang="it-IT" sz="1400" dirty="0">
                <a:latin typeface="Perpetua" pitchFamily="18" charset="0"/>
              </a:rPr>
              <a:t>. 216-462): Edipo proclama un bando che prevede l’esilio per l’uccisore di </a:t>
            </a:r>
            <a:r>
              <a:rPr lang="it-IT" sz="1400" dirty="0" err="1">
                <a:latin typeface="Perpetua" pitchFamily="18" charset="0"/>
              </a:rPr>
              <a:t>Laio</a:t>
            </a:r>
            <a:r>
              <a:rPr lang="it-IT" sz="1400" dirty="0">
                <a:latin typeface="Perpetua" pitchFamily="18" charset="0"/>
              </a:rPr>
              <a:t> e per chi lo protegga o lo nasconda. Il re convoca inoltre </a:t>
            </a:r>
            <a:r>
              <a:rPr lang="it-IT" sz="1400" dirty="0" err="1">
                <a:latin typeface="Perpetua" pitchFamily="18" charset="0"/>
              </a:rPr>
              <a:t>Tiresia</a:t>
            </a:r>
            <a:r>
              <a:rPr lang="it-IT" sz="1400" dirty="0">
                <a:latin typeface="Perpetua" pitchFamily="18" charset="0"/>
              </a:rPr>
              <a:t>, l’indovino cieco, perché sveli l’identità dell’assassino. Egli però rifiuta di rispondere, considerando più saggio tacere per non richiamare altre sventure. Edipo si adira ed intima a </a:t>
            </a:r>
            <a:r>
              <a:rPr lang="it-IT" sz="1400" dirty="0" err="1">
                <a:latin typeface="Perpetua" pitchFamily="18" charset="0"/>
              </a:rPr>
              <a:t>Tiresia</a:t>
            </a:r>
            <a:r>
              <a:rPr lang="it-IT" sz="1400" dirty="0">
                <a:latin typeface="Perpetua" pitchFamily="18" charset="0"/>
              </a:rPr>
              <a:t> di parlare. Il vecchio non si decide e la collera del re aumenta. Allora </a:t>
            </a:r>
            <a:r>
              <a:rPr lang="it-IT" sz="1400" dirty="0" err="1">
                <a:latin typeface="Perpetua" pitchFamily="18" charset="0"/>
              </a:rPr>
              <a:t>Tiresia</a:t>
            </a:r>
            <a:r>
              <a:rPr lang="it-IT" sz="1400" dirty="0">
                <a:latin typeface="Perpetua" pitchFamily="18" charset="0"/>
              </a:rPr>
              <a:t> risponde accusando Edipo di essere l’autore dell’omicidio. Il re è indignato e comincia a sospettare che </a:t>
            </a:r>
            <a:r>
              <a:rPr lang="it-IT" sz="1400" dirty="0" err="1">
                <a:latin typeface="Perpetua" pitchFamily="18" charset="0"/>
              </a:rPr>
              <a:t>Creonte</a:t>
            </a:r>
            <a:r>
              <a:rPr lang="it-IT" sz="1400" dirty="0">
                <a:latin typeface="Perpetua" pitchFamily="18" charset="0"/>
              </a:rPr>
              <a:t> e </a:t>
            </a:r>
            <a:r>
              <a:rPr lang="it-IT" sz="1400" dirty="0" err="1">
                <a:latin typeface="Perpetua" pitchFamily="18" charset="0"/>
              </a:rPr>
              <a:t>Tiresia</a:t>
            </a:r>
            <a:r>
              <a:rPr lang="it-IT" sz="1400" dirty="0">
                <a:latin typeface="Perpetua" pitchFamily="18" charset="0"/>
              </a:rPr>
              <a:t> abbiano ordito un piano per detronizzarlo. </a:t>
            </a:r>
          </a:p>
          <a:p>
            <a:r>
              <a:rPr lang="it-IT" sz="1400" b="1" dirty="0">
                <a:latin typeface="Perpetua" pitchFamily="18" charset="0"/>
              </a:rPr>
              <a:t>Primo stasimo</a:t>
            </a:r>
            <a:r>
              <a:rPr lang="it-IT" sz="1400" dirty="0">
                <a:latin typeface="Perpetua" pitchFamily="18" charset="0"/>
              </a:rPr>
              <a:t> (</a:t>
            </a:r>
            <a:r>
              <a:rPr lang="it-IT" sz="1400" dirty="0" err="1">
                <a:latin typeface="Perpetua" pitchFamily="18" charset="0"/>
              </a:rPr>
              <a:t>vv</a:t>
            </a:r>
            <a:r>
              <a:rPr lang="it-IT" sz="1400" dirty="0">
                <a:latin typeface="Perpetua" pitchFamily="18" charset="0"/>
              </a:rPr>
              <a:t>. 463-511): Il coro dapprima immagina la fuga del colpevole, braccato tanto dagli uomini quanto da Zeus e dalle </a:t>
            </a:r>
            <a:r>
              <a:rPr lang="it-IT" sz="1400" dirty="0" err="1">
                <a:latin typeface="Perpetua" pitchFamily="18" charset="0"/>
              </a:rPr>
              <a:t>Keres</a:t>
            </a:r>
            <a:r>
              <a:rPr lang="it-IT" sz="1400" dirty="0">
                <a:latin typeface="Perpetua" pitchFamily="18" charset="0"/>
              </a:rPr>
              <a:t>, dee simbolo del fato avverso. Infine il coro decide di non dare credito alle parole di </a:t>
            </a:r>
            <a:r>
              <a:rPr lang="it-IT" sz="1400" dirty="0" err="1" smtClean="0">
                <a:latin typeface="Perpetua" pitchFamily="18" charset="0"/>
              </a:rPr>
              <a:t>Tiresia</a:t>
            </a:r>
            <a:r>
              <a:rPr lang="it-IT" sz="1400" dirty="0">
                <a:latin typeface="Perpetua" pitchFamily="18" charset="0"/>
              </a:rPr>
              <a:t>.</a:t>
            </a:r>
          </a:p>
          <a:p>
            <a:r>
              <a:rPr lang="it-IT" sz="1400" b="1" dirty="0" smtClean="0">
                <a:latin typeface="Perpetua" pitchFamily="18" charset="0"/>
              </a:rPr>
              <a:t>Secondo </a:t>
            </a:r>
            <a:r>
              <a:rPr lang="it-IT" sz="1400" b="1" dirty="0">
                <a:latin typeface="Perpetua" pitchFamily="18" charset="0"/>
              </a:rPr>
              <a:t>episodio</a:t>
            </a:r>
            <a:r>
              <a:rPr lang="it-IT" sz="1400" dirty="0">
                <a:latin typeface="Perpetua" pitchFamily="18" charset="0"/>
              </a:rPr>
              <a:t> (</a:t>
            </a:r>
            <a:r>
              <a:rPr lang="it-IT" sz="1400" dirty="0" err="1">
                <a:latin typeface="Perpetua" pitchFamily="18" charset="0"/>
              </a:rPr>
              <a:t>vv</a:t>
            </a:r>
            <a:r>
              <a:rPr lang="it-IT" sz="1400" dirty="0">
                <a:latin typeface="Perpetua" pitchFamily="18" charset="0"/>
              </a:rPr>
              <a:t>. 512-862): Appare </a:t>
            </a:r>
            <a:r>
              <a:rPr lang="it-IT" sz="1400" dirty="0" err="1">
                <a:latin typeface="Perpetua" pitchFamily="18" charset="0"/>
              </a:rPr>
              <a:t>Creonte</a:t>
            </a:r>
            <a:r>
              <a:rPr lang="it-IT" sz="1400" dirty="0">
                <a:latin typeface="Perpetua" pitchFamily="18" charset="0"/>
              </a:rPr>
              <a:t> e chiede se sia vero che Edipo lo crede colpevole di cospirazione. Quest’ultimo lo accusa apertamente, con toni sempre più </a:t>
            </a:r>
            <a:r>
              <a:rPr lang="it-IT" sz="1400" dirty="0" smtClean="0">
                <a:latin typeface="Perpetua" pitchFamily="18" charset="0"/>
              </a:rPr>
              <a:t>accesi. Interviene </a:t>
            </a:r>
            <a:r>
              <a:rPr lang="it-IT" sz="1400" dirty="0" err="1">
                <a:latin typeface="Perpetua" pitchFamily="18" charset="0"/>
              </a:rPr>
              <a:t>Giocasta</a:t>
            </a:r>
            <a:r>
              <a:rPr lang="it-IT" sz="1400" dirty="0">
                <a:latin typeface="Perpetua" pitchFamily="18" charset="0"/>
              </a:rPr>
              <a:t>, vedova di </a:t>
            </a:r>
            <a:r>
              <a:rPr lang="it-IT" sz="1400" dirty="0" err="1">
                <a:latin typeface="Perpetua" pitchFamily="18" charset="0"/>
              </a:rPr>
              <a:t>Laio</a:t>
            </a:r>
            <a:r>
              <a:rPr lang="it-IT" sz="1400" dirty="0">
                <a:latin typeface="Perpetua" pitchFamily="18" charset="0"/>
              </a:rPr>
              <a:t> ed ora moglie di Edipo, per mettere pace tra i due. Ella invita il marito a non dare ascolto a nessun oracolo e a nessun indovino: anche a </a:t>
            </a:r>
            <a:r>
              <a:rPr lang="it-IT" sz="1400" dirty="0" err="1">
                <a:latin typeface="Perpetua" pitchFamily="18" charset="0"/>
              </a:rPr>
              <a:t>Laio</a:t>
            </a:r>
            <a:r>
              <a:rPr lang="it-IT" sz="1400" dirty="0">
                <a:latin typeface="Perpetua" pitchFamily="18" charset="0"/>
              </a:rPr>
              <a:t> era stata fatta una profezia, in cui era stato detto che sarebbe stato ucciso dal figlio, mentre ad ucciderlo erano stati alcuni banditi sulla strada per Delfi, là dove si incontrano tre strade.</a:t>
            </a:r>
          </a:p>
          <a:p>
            <a:r>
              <a:rPr lang="it-IT" sz="1400" dirty="0">
                <a:latin typeface="Perpetua" pitchFamily="18" charset="0"/>
              </a:rPr>
              <a:t>A sentire le parole di </a:t>
            </a:r>
            <a:r>
              <a:rPr lang="it-IT" sz="1400" dirty="0" err="1">
                <a:latin typeface="Perpetua" pitchFamily="18" charset="0"/>
              </a:rPr>
              <a:t>Giocasta</a:t>
            </a:r>
            <a:r>
              <a:rPr lang="it-IT" sz="1400" dirty="0">
                <a:latin typeface="Perpetua" pitchFamily="18" charset="0"/>
              </a:rPr>
              <a:t>, Edipo resta turbato e chiede di convocare il testimone di quell’omicidio. La regina chiede al marito il motivo del suo turbamento, così Edipo comincia a raccontare: da giovane era principe ereditario di Corinto, figlio del re di quella città, </a:t>
            </a:r>
            <a:r>
              <a:rPr lang="it-IT" sz="1400" dirty="0" err="1">
                <a:latin typeface="Perpetua" pitchFamily="18" charset="0"/>
              </a:rPr>
              <a:t>Polibo</a:t>
            </a:r>
            <a:r>
              <a:rPr lang="it-IT" sz="1400" dirty="0">
                <a:latin typeface="Perpetua" pitchFamily="18" charset="0"/>
              </a:rPr>
              <a:t>. Un giorno l’oracolo di Delfi gli predisse che avrebbe ucciso il proprio padre e sposato la propria madre. Sconvolto da quella profezia, per evitare che essa potesse avverarsi Edipo aveva deciso di fuggire, ma sulla strada tra Delfi e Tebe, in un punto dove si uniscono tre strade, aveva avuto un alterco con un uomo e l’aveva ucciso. Se quell'uomo fosse stato </a:t>
            </a:r>
            <a:r>
              <a:rPr lang="it-IT" sz="1400" dirty="0" err="1">
                <a:latin typeface="Perpetua" pitchFamily="18" charset="0"/>
              </a:rPr>
              <a:t>Laio</a:t>
            </a:r>
            <a:r>
              <a:rPr lang="it-IT" sz="1400" dirty="0">
                <a:latin typeface="Perpetua" pitchFamily="18" charset="0"/>
              </a:rPr>
              <a:t>? Il coro lo invita però a non trarre conclusioni affrettate, ed a sentire prima il testimone dell’omicidio.</a:t>
            </a:r>
          </a:p>
          <a:p>
            <a:r>
              <a:rPr lang="it-IT" sz="1400" b="1" dirty="0">
                <a:latin typeface="Perpetua" pitchFamily="18" charset="0"/>
              </a:rPr>
              <a:t>Secondo stasimo</a:t>
            </a:r>
            <a:r>
              <a:rPr lang="it-IT" sz="1400" dirty="0">
                <a:latin typeface="Perpetua" pitchFamily="18" charset="0"/>
              </a:rPr>
              <a:t> (</a:t>
            </a:r>
            <a:r>
              <a:rPr lang="it-IT" sz="1400" dirty="0" err="1">
                <a:latin typeface="Perpetua" pitchFamily="18" charset="0"/>
              </a:rPr>
              <a:t>vv</a:t>
            </a:r>
            <a:r>
              <a:rPr lang="it-IT" sz="1400" dirty="0">
                <a:latin typeface="Perpetua" pitchFamily="18" charset="0"/>
              </a:rPr>
              <a:t>. 863-910): Il coro è turbato dall’incredulità di </a:t>
            </a:r>
            <a:r>
              <a:rPr lang="it-IT" sz="1400" dirty="0" err="1">
                <a:latin typeface="Perpetua" pitchFamily="18" charset="0"/>
              </a:rPr>
              <a:t>Giocasta</a:t>
            </a:r>
            <a:r>
              <a:rPr lang="it-IT" sz="1400" dirty="0">
                <a:latin typeface="Perpetua" pitchFamily="18" charset="0"/>
              </a:rPr>
              <a:t> davanti agli oracoli, e lancia un ammonimento contro chi pretende di violare le leggi eterne degli dei: quando gli uomini non riconoscono più la giustizia divina e procedono con superbia, lì si cela la tirannide</a:t>
            </a:r>
            <a:r>
              <a:rPr lang="it-IT" sz="1400" dirty="0" smtClean="0">
                <a:latin typeface="Perpetua" pitchFamily="18" charset="0"/>
              </a:rPr>
              <a:t>.</a:t>
            </a:r>
            <a:endParaRPr lang="it-IT" sz="1400" dirty="0">
              <a:latin typeface="Perpetua" pitchFamily="18" charset="0"/>
            </a:endParaRPr>
          </a:p>
        </p:txBody>
      </p:sp>
      <p:sp>
        <p:nvSpPr>
          <p:cNvPr id="2" name="Titolo 1"/>
          <p:cNvSpPr>
            <a:spLocks noGrp="1"/>
          </p:cNvSpPr>
          <p:nvPr>
            <p:ph type="title"/>
          </p:nvPr>
        </p:nvSpPr>
        <p:spPr>
          <a:xfrm>
            <a:off x="457200" y="274638"/>
            <a:ext cx="8229600" cy="490066"/>
          </a:xfrm>
        </p:spPr>
        <p:txBody>
          <a:bodyPr>
            <a:normAutofit fontScale="90000"/>
          </a:bodyPr>
          <a:lstStyle/>
          <a:p>
            <a:r>
              <a:rPr lang="it-IT" dirty="0" smtClean="0">
                <a:solidFill>
                  <a:schemeClr val="accent2">
                    <a:lumMod val="75000"/>
                  </a:schemeClr>
                </a:solidFill>
              </a:rPr>
              <a:t>EDIPO RE (</a:t>
            </a:r>
            <a:r>
              <a:rPr lang="el-GR" dirty="0"/>
              <a:t>Οιδίπ</a:t>
            </a:r>
            <a:r>
              <a:rPr lang="it-IT" dirty="0"/>
              <a:t>o</a:t>
            </a:r>
            <a:r>
              <a:rPr lang="el-GR" dirty="0"/>
              <a:t>υς τύρανν</a:t>
            </a:r>
            <a:r>
              <a:rPr lang="it-IT" dirty="0"/>
              <a:t>o</a:t>
            </a:r>
            <a:r>
              <a:rPr lang="el-GR" dirty="0" smtClean="0"/>
              <a:t>ς</a:t>
            </a:r>
            <a:r>
              <a:rPr lang="it-IT" dirty="0" smtClean="0"/>
              <a:t>)</a:t>
            </a:r>
            <a:endParaRPr lang="it-IT" dirty="0">
              <a:solidFill>
                <a:schemeClr val="accent2">
                  <a:lumMod val="75000"/>
                </a:schemeClr>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332656"/>
            <a:ext cx="8280920" cy="6525344"/>
          </a:xfrm>
        </p:spPr>
        <p:txBody>
          <a:bodyPr>
            <a:noAutofit/>
          </a:bodyPr>
          <a:lstStyle/>
          <a:p>
            <a:r>
              <a:rPr lang="it-IT" sz="1400" b="1" dirty="0" smtClean="0">
                <a:latin typeface="Perpetua" pitchFamily="18" charset="0"/>
              </a:rPr>
              <a:t>Terzo episodio</a:t>
            </a:r>
            <a:r>
              <a:rPr lang="it-IT" sz="1400" dirty="0" smtClean="0">
                <a:latin typeface="Perpetua" pitchFamily="18" charset="0"/>
              </a:rPr>
              <a:t> (</a:t>
            </a:r>
            <a:r>
              <a:rPr lang="it-IT" sz="1400" dirty="0" err="1" smtClean="0">
                <a:latin typeface="Perpetua" pitchFamily="18" charset="0"/>
              </a:rPr>
              <a:t>vv</a:t>
            </a:r>
            <a:r>
              <a:rPr lang="it-IT" sz="1400" dirty="0" smtClean="0">
                <a:latin typeface="Perpetua" pitchFamily="18" charset="0"/>
              </a:rPr>
              <a:t>. 911-1085): Giunge un messo da Corinto, che informa che re </a:t>
            </a:r>
            <a:r>
              <a:rPr lang="it-IT" sz="1400" dirty="0" err="1" smtClean="0">
                <a:latin typeface="Perpetua" pitchFamily="18" charset="0"/>
              </a:rPr>
              <a:t>Polibo</a:t>
            </a:r>
            <a:r>
              <a:rPr lang="it-IT" sz="1400" dirty="0" smtClean="0">
                <a:latin typeface="Perpetua" pitchFamily="18" charset="0"/>
              </a:rPr>
              <a:t> è morto. Edipo è rassicurato da quelle parole, perché suo padre non è quindi morto per mano sua. Rimane la parte della profezia riguardante sua madre, così Edipo chiede notizie di lei. Il messo, per rassicurarlo pienamente, gli dice che non c’è pericolo che egli possa generare figli con la propria madre, poiché i sovrani di Corinto non sono i suoi genitori naturali: Edipo era stato adottato. Il messo può testimoniarlo con certezza, perché un tempo faceva il pastore sul monte </a:t>
            </a:r>
            <a:r>
              <a:rPr lang="it-IT" sz="1400" dirty="0" err="1" smtClean="0">
                <a:latin typeface="Perpetua" pitchFamily="18" charset="0"/>
              </a:rPr>
              <a:t>Citerone</a:t>
            </a:r>
            <a:r>
              <a:rPr lang="it-IT" sz="1400" dirty="0" smtClean="0">
                <a:latin typeface="Perpetua" pitchFamily="18" charset="0"/>
              </a:rPr>
              <a:t>, ed era stato proprio lui a ricevere Edipo neonato da un servo della casa di </a:t>
            </a:r>
            <a:r>
              <a:rPr lang="it-IT" sz="1400" dirty="0" err="1" smtClean="0">
                <a:latin typeface="Perpetua" pitchFamily="18" charset="0"/>
              </a:rPr>
              <a:t>Laio</a:t>
            </a:r>
            <a:r>
              <a:rPr lang="it-IT" sz="1400" dirty="0" smtClean="0">
                <a:latin typeface="Perpetua" pitchFamily="18" charset="0"/>
              </a:rPr>
              <a:t>, ed a portarlo a Corinto. A questo punto Edipo si vede vicino alla scoperta delle proprie origini ed ordina che sia convocato il servo di </a:t>
            </a:r>
            <a:r>
              <a:rPr lang="it-IT" sz="1400" dirty="0" err="1" smtClean="0">
                <a:latin typeface="Perpetua" pitchFamily="18" charset="0"/>
              </a:rPr>
              <a:t>Laio</a:t>
            </a:r>
            <a:r>
              <a:rPr lang="it-IT" sz="1400" dirty="0" smtClean="0">
                <a:latin typeface="Perpetua" pitchFamily="18" charset="0"/>
              </a:rPr>
              <a:t>. </a:t>
            </a:r>
            <a:r>
              <a:rPr lang="it-IT" sz="1400" dirty="0" err="1" smtClean="0">
                <a:latin typeface="Perpetua" pitchFamily="18" charset="0"/>
              </a:rPr>
              <a:t>Giocasta</a:t>
            </a:r>
            <a:r>
              <a:rPr lang="it-IT" sz="1400" dirty="0" smtClean="0">
                <a:latin typeface="Perpetua" pitchFamily="18" charset="0"/>
              </a:rPr>
              <a:t> invece ha ormai capito tutta la verità e supplica Edipo di non andare avanti con le ricerche, ma non viene ascoltata.</a:t>
            </a:r>
          </a:p>
          <a:p>
            <a:r>
              <a:rPr lang="it-IT" sz="1400" b="1" dirty="0" smtClean="0">
                <a:latin typeface="Perpetua" pitchFamily="18" charset="0"/>
              </a:rPr>
              <a:t>Terzo stasimo</a:t>
            </a:r>
            <a:r>
              <a:rPr lang="it-IT" sz="1400" dirty="0" smtClean="0">
                <a:latin typeface="Perpetua" pitchFamily="18" charset="0"/>
              </a:rPr>
              <a:t> (</a:t>
            </a:r>
            <a:r>
              <a:rPr lang="it-IT" sz="1400" dirty="0" err="1" smtClean="0">
                <a:latin typeface="Perpetua" pitchFamily="18" charset="0"/>
              </a:rPr>
              <a:t>vv</a:t>
            </a:r>
            <a:r>
              <a:rPr lang="it-IT" sz="1400" dirty="0" smtClean="0">
                <a:latin typeface="Perpetua" pitchFamily="18" charset="0"/>
              </a:rPr>
              <a:t>. 1086-1109): Il coro esulta perché Edipo è ormai vicino a conoscere le proprie origini, ed esalta il </a:t>
            </a:r>
            <a:r>
              <a:rPr lang="it-IT" sz="1400" dirty="0" err="1" smtClean="0">
                <a:latin typeface="Perpetua" pitchFamily="18" charset="0"/>
              </a:rPr>
              <a:t>Citerone</a:t>
            </a:r>
            <a:r>
              <a:rPr lang="it-IT" sz="1400" dirty="0" smtClean="0">
                <a:latin typeface="Perpetua" pitchFamily="18" charset="0"/>
              </a:rPr>
              <a:t> come patria e nutrice di Edipo stesso.</a:t>
            </a:r>
          </a:p>
          <a:p>
            <a:r>
              <a:rPr lang="it-IT" sz="1400" b="1" dirty="0" smtClean="0">
                <a:latin typeface="Perpetua" pitchFamily="18" charset="0"/>
              </a:rPr>
              <a:t>Quarto episodio</a:t>
            </a:r>
            <a:r>
              <a:rPr lang="it-IT" sz="1400" dirty="0" smtClean="0">
                <a:latin typeface="Perpetua" pitchFamily="18" charset="0"/>
              </a:rPr>
              <a:t> (</a:t>
            </a:r>
            <a:r>
              <a:rPr lang="it-IT" sz="1400" dirty="0" err="1" smtClean="0">
                <a:latin typeface="Perpetua" pitchFamily="18" charset="0"/>
              </a:rPr>
              <a:t>vv</a:t>
            </a:r>
            <a:r>
              <a:rPr lang="it-IT" sz="1400" dirty="0" smtClean="0">
                <a:latin typeface="Perpetua" pitchFamily="18" charset="0"/>
              </a:rPr>
              <a:t>. 1110-1185): Arriva il servo di </a:t>
            </a:r>
            <a:r>
              <a:rPr lang="it-IT" sz="1400" dirty="0" err="1" smtClean="0">
                <a:latin typeface="Perpetua" pitchFamily="18" charset="0"/>
              </a:rPr>
              <a:t>Laio</a:t>
            </a:r>
            <a:r>
              <a:rPr lang="it-IT" sz="1400" dirty="0" smtClean="0">
                <a:latin typeface="Perpetua" pitchFamily="18" charset="0"/>
              </a:rPr>
              <a:t> che Edipo attende con tanta impazienza. Tempestato di domande, il servo allora conferma che aveva ricevuto il bambino (che era figlio di </a:t>
            </a:r>
            <a:r>
              <a:rPr lang="it-IT" sz="1400" dirty="0" err="1" smtClean="0">
                <a:latin typeface="Perpetua" pitchFamily="18" charset="0"/>
              </a:rPr>
              <a:t>Laio</a:t>
            </a:r>
            <a:r>
              <a:rPr lang="it-IT" sz="1400" dirty="0" smtClean="0">
                <a:latin typeface="Perpetua" pitchFamily="18" charset="0"/>
              </a:rPr>
              <a:t>) con l’ordine di ucciderlo, in quanto, secondo una profezia, il piccolo avrebbe ucciso il padre. Tuttavia, per pietà il servo non l’aveva ucciso e l’aveva invece consegnato al pastore che l’aveva portato a Corinto. A questo punto, l’intera vicenda è chiarita: al colmo dell’orrore, Edipo rientra nel suo palazzo gridando: «Luce, che io ti veda ora per l’ultima volta».</a:t>
            </a:r>
          </a:p>
          <a:p>
            <a:r>
              <a:rPr lang="it-IT" sz="1400" b="1" dirty="0" smtClean="0">
                <a:latin typeface="Perpetua" pitchFamily="18" charset="0"/>
              </a:rPr>
              <a:t>Quarto stasimo</a:t>
            </a:r>
            <a:r>
              <a:rPr lang="it-IT" sz="1400" dirty="0" smtClean="0">
                <a:latin typeface="Perpetua" pitchFamily="18" charset="0"/>
              </a:rPr>
              <a:t> (</a:t>
            </a:r>
            <a:r>
              <a:rPr lang="it-IT" sz="1400" dirty="0" err="1" smtClean="0">
                <a:latin typeface="Perpetua" pitchFamily="18" charset="0"/>
              </a:rPr>
              <a:t>vv</a:t>
            </a:r>
            <a:r>
              <a:rPr lang="it-IT" sz="1400" dirty="0" smtClean="0">
                <a:latin typeface="Perpetua" pitchFamily="18" charset="0"/>
              </a:rPr>
              <a:t>. 1186-1222): Gli anziani tebani che costituiscono il coro compiangono la sorte di Edipo, re stimato da tutti che in breve si è scoperto autore involontario di atti orribili. I tebani vorrebbero non averlo mai conosciuto, tanto è l’orrore e al tempo stesso la pietà che la sua vicenda suscita in loro.</a:t>
            </a:r>
          </a:p>
          <a:p>
            <a:r>
              <a:rPr lang="it-IT" sz="1400" b="1" dirty="0" smtClean="0">
                <a:latin typeface="Perpetua" pitchFamily="18" charset="0"/>
              </a:rPr>
              <a:t>Esodo</a:t>
            </a:r>
            <a:r>
              <a:rPr lang="it-IT" sz="1400" dirty="0" smtClean="0">
                <a:latin typeface="Perpetua" pitchFamily="18" charset="0"/>
              </a:rPr>
              <a:t> (</a:t>
            </a:r>
            <a:r>
              <a:rPr lang="it-IT" sz="1400" dirty="0" err="1" smtClean="0">
                <a:latin typeface="Perpetua" pitchFamily="18" charset="0"/>
              </a:rPr>
              <a:t>vv</a:t>
            </a:r>
            <a:r>
              <a:rPr lang="it-IT" sz="1400" dirty="0" smtClean="0">
                <a:latin typeface="Perpetua" pitchFamily="18" charset="0"/>
              </a:rPr>
              <a:t>. 1223-1530): Un messo esce dal palazzo di Edipo e annuncia agli astanti che </a:t>
            </a:r>
            <a:r>
              <a:rPr lang="it-IT" sz="1400" dirty="0" err="1" smtClean="0">
                <a:latin typeface="Perpetua" pitchFamily="18" charset="0"/>
              </a:rPr>
              <a:t>Giocasta</a:t>
            </a:r>
            <a:r>
              <a:rPr lang="it-IT" sz="1400" dirty="0" smtClean="0">
                <a:latin typeface="Perpetua" pitchFamily="18" charset="0"/>
              </a:rPr>
              <a:t> si è impiccata, e che Edipo, appena l’ha vista, si è accecato con la fibbia della veste di lei. In quel momento appare Edipo, accompagnato da un canto pietoso del coro, che afferma di aver compiuto quell’atto perché nulla ormai, a lui che è maledetto, può più essere dolce vedere. In quel momento arriva </a:t>
            </a:r>
            <a:r>
              <a:rPr lang="it-IT" sz="1400" dirty="0" err="1" smtClean="0">
                <a:latin typeface="Perpetua" pitchFamily="18" charset="0"/>
              </a:rPr>
              <a:t>Creonte</a:t>
            </a:r>
            <a:r>
              <a:rPr lang="it-IT" sz="1400" dirty="0" smtClean="0">
                <a:latin typeface="Perpetua" pitchFamily="18" charset="0"/>
              </a:rPr>
              <a:t>, che di fronte alla disperazione di Edipo lo esorta ad avere fiducia in Apollo. Edipo abbraccia le sue bambine Antigone ed </a:t>
            </a:r>
            <a:r>
              <a:rPr lang="it-IT" sz="1400" dirty="0" err="1" smtClean="0">
                <a:latin typeface="Perpetua" pitchFamily="18" charset="0"/>
              </a:rPr>
              <a:t>Ismene</a:t>
            </a:r>
            <a:r>
              <a:rPr lang="it-IT" sz="1400" dirty="0" smtClean="0">
                <a:latin typeface="Perpetua" pitchFamily="18" charset="0"/>
              </a:rPr>
              <a:t>, compiangendole perché esse, figlie di nozze incestuose, saranno sicuramente emarginate </a:t>
            </a:r>
            <a:r>
              <a:rPr lang="it-IT" sz="1400" dirty="0" smtClean="0"/>
              <a:t>dalla vita sociale. Infine chiede a </a:t>
            </a:r>
            <a:r>
              <a:rPr lang="it-IT" sz="1400" dirty="0" err="1" smtClean="0"/>
              <a:t>Creonte</a:t>
            </a:r>
            <a:r>
              <a:rPr lang="it-IT" sz="1400" dirty="0" smtClean="0"/>
              <a:t> di essere esiliato, in quanto uomo aborrito dagli dei.</a:t>
            </a:r>
          </a:p>
          <a:p>
            <a:pPr>
              <a:buNone/>
            </a:pPr>
            <a:r>
              <a:rPr lang="it-IT" sz="1400" dirty="0"/>
              <a:t> </a:t>
            </a:r>
            <a:r>
              <a:rPr lang="it-IT" sz="1400" dirty="0">
                <a:solidFill>
                  <a:srgbClr val="C00000"/>
                </a:solidFill>
                <a:latin typeface="Perpetua" pitchFamily="18" charset="0"/>
              </a:rPr>
              <a:t>La data di rappresentazione è ignota, ma si ipotizza che essa possa collocarsi al centro della attività artistica del tragediografo (430-420 </a:t>
            </a:r>
            <a:r>
              <a:rPr lang="it-IT" sz="1400" dirty="0" smtClean="0">
                <a:solidFill>
                  <a:srgbClr val="C00000"/>
                </a:solidFill>
                <a:latin typeface="Perpetua" pitchFamily="18" charset="0"/>
              </a:rPr>
              <a:t>a.C.</a:t>
            </a:r>
            <a:r>
              <a:rPr lang="it-IT" sz="1400" dirty="0">
                <a:solidFill>
                  <a:srgbClr val="C00000"/>
                </a:solidFill>
                <a:latin typeface="Perpetua" pitchFamily="18" charset="0"/>
              </a:rPr>
              <a:t> circa</a:t>
            </a:r>
            <a:r>
              <a:rPr lang="it-IT" sz="1400" dirty="0" smtClean="0">
                <a:solidFill>
                  <a:srgbClr val="C00000"/>
                </a:solidFill>
                <a:latin typeface="Perpetua" pitchFamily="18" charset="0"/>
              </a:rPr>
              <a:t>).</a:t>
            </a:r>
            <a:endParaRPr lang="it-IT" sz="1400" dirty="0">
              <a:solidFill>
                <a:srgbClr val="C00000"/>
              </a:solidFill>
              <a:latin typeface="Perpetua" pitchFamily="18"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548680"/>
            <a:ext cx="8229600" cy="6309320"/>
          </a:xfrm>
        </p:spPr>
        <p:txBody>
          <a:bodyPr>
            <a:normAutofit/>
          </a:bodyPr>
          <a:lstStyle/>
          <a:p>
            <a:pPr>
              <a:buNone/>
            </a:pPr>
            <a:r>
              <a:rPr lang="it-IT" sz="1700" dirty="0" smtClean="0">
                <a:latin typeface="Perpetua" pitchFamily="18" charset="0"/>
              </a:rPr>
              <a:t>Questa tragedia è stata è ancora oggetto di numerosi studi. </a:t>
            </a:r>
            <a:br>
              <a:rPr lang="it-IT" sz="1700" dirty="0" smtClean="0">
                <a:latin typeface="Perpetua" pitchFamily="18" charset="0"/>
              </a:rPr>
            </a:br>
            <a:r>
              <a:rPr lang="it-IT" sz="1700" dirty="0">
                <a:latin typeface="Perpetua" pitchFamily="18" charset="0"/>
              </a:rPr>
              <a:t>La più famosa -seppur contestatissima- interpretazione dell'Edipo Re sofocleo si deve a Freud, che dalla tragedia fece derivare il nome del </a:t>
            </a:r>
            <a:r>
              <a:rPr lang="it-IT" sz="1700" b="1" dirty="0">
                <a:latin typeface="Perpetua" pitchFamily="18" charset="0"/>
              </a:rPr>
              <a:t>complesso maschile infantile </a:t>
            </a:r>
            <a:r>
              <a:rPr lang="it-IT" sz="1700" dirty="0">
                <a:latin typeface="Perpetua" pitchFamily="18" charset="0"/>
              </a:rPr>
              <a:t>per cui il bambino viene portato ad odiare il padre e ad attaccarsi morbosamente alla madre</a:t>
            </a:r>
            <a:r>
              <a:rPr lang="it-IT" sz="1700" dirty="0" smtClean="0">
                <a:latin typeface="Perpetua" pitchFamily="18" charset="0"/>
              </a:rPr>
              <a:t>. Freud scrive  “</a:t>
            </a:r>
            <a:r>
              <a:rPr lang="it-IT" sz="1700" i="1" dirty="0" smtClean="0">
                <a:latin typeface="Perpetua" pitchFamily="18" charset="0"/>
              </a:rPr>
              <a:t>Il </a:t>
            </a:r>
            <a:r>
              <a:rPr lang="it-IT" sz="1700" i="1" dirty="0">
                <a:latin typeface="Perpetua" pitchFamily="18" charset="0"/>
              </a:rPr>
              <a:t>suo destino ci scuote soltanto perché avrebbe potuto diventare anche il nostro, perché prima della nostra nascita l'oracolo ha pronunciato ai nostri riguardi la stessa maledizione. Forse è stato destinato a noi tutti di provare il primo impulso sessuale per nostra madre, il primo odio e il primo desiderio di violenza per nostro padre; i nostri sogni ce ne convincono. Re Edipo, che ha ucciso suo padre </a:t>
            </a:r>
            <a:r>
              <a:rPr lang="it-IT" sz="1700" i="1" dirty="0" err="1">
                <a:latin typeface="Perpetua" pitchFamily="18" charset="0"/>
              </a:rPr>
              <a:t>Laio</a:t>
            </a:r>
            <a:r>
              <a:rPr lang="it-IT" sz="1700" i="1" dirty="0">
                <a:latin typeface="Perpetua" pitchFamily="18" charset="0"/>
              </a:rPr>
              <a:t> e che ha sposato sua madre </a:t>
            </a:r>
            <a:r>
              <a:rPr lang="it-IT" sz="1700" i="1" dirty="0" err="1">
                <a:latin typeface="Perpetua" pitchFamily="18" charset="0"/>
              </a:rPr>
              <a:t>Giocasta</a:t>
            </a:r>
            <a:r>
              <a:rPr lang="it-IT" sz="1700" i="1" dirty="0">
                <a:latin typeface="Perpetua" pitchFamily="18" charset="0"/>
              </a:rPr>
              <a:t>, è soltanto l'adempimento di un desiderio della nostra infanzia. Ma a noi, più felici di lui, è stato possibile, a meno che non siamo diventati psiconevrotici, di staccare i nostri impulsi sessuali dalla nostra madre, e dimenticare la nostra invidia per nostro padre. Davanti a quel personaggio che è stato costretto a realizzare quel primordiale desiderio infantile, proviamo un orrore profondo, nutrito da tutta la forza della rimozione che da allora in poi hanno subito i nostri desideri. </a:t>
            </a:r>
            <a:r>
              <a:rPr lang="it-IT" sz="1700" b="1" i="1" dirty="0">
                <a:latin typeface="Perpetua" pitchFamily="18" charset="0"/>
              </a:rPr>
              <a:t>Il poeta, portando alla luce la colpa di Edipo, ci costringe a conoscere il nostro proprio intimo, dove, anche se repressi, questi impulsi pur tuttavia esistono</a:t>
            </a:r>
            <a:r>
              <a:rPr lang="it-IT" sz="1700" b="1" i="1" dirty="0" smtClean="0">
                <a:latin typeface="Perpetua" pitchFamily="18" charset="0"/>
              </a:rPr>
              <a:t>.”</a:t>
            </a:r>
            <a:endParaRPr lang="it-IT" sz="1700" b="1" dirty="0" smtClean="0">
              <a:latin typeface="Perpetua" pitchFamily="18" charset="0"/>
            </a:endParaRPr>
          </a:p>
          <a:p>
            <a:r>
              <a:rPr lang="it-IT" sz="1700" dirty="0" smtClean="0">
                <a:latin typeface="Perpetua" pitchFamily="18" charset="0"/>
              </a:rPr>
              <a:t>È importante evidenziare il tema della </a:t>
            </a:r>
            <a:r>
              <a:rPr lang="it-IT" sz="1700" b="1" dirty="0" smtClean="0">
                <a:latin typeface="Perpetua" pitchFamily="18" charset="0"/>
              </a:rPr>
              <a:t>colpa</a:t>
            </a:r>
            <a:r>
              <a:rPr lang="it-IT" sz="1700" dirty="0" smtClean="0">
                <a:latin typeface="Perpetua" pitchFamily="18" charset="0"/>
              </a:rPr>
              <a:t> di Edipo nella tragedia e della </a:t>
            </a:r>
            <a:r>
              <a:rPr lang="it-IT" sz="1700" b="1" dirty="0" smtClean="0">
                <a:latin typeface="Perpetua" pitchFamily="18" charset="0"/>
              </a:rPr>
              <a:t>responsabilità </a:t>
            </a:r>
            <a:r>
              <a:rPr lang="it-IT" sz="1700" dirty="0" smtClean="0">
                <a:latin typeface="Perpetua" pitchFamily="18" charset="0"/>
              </a:rPr>
              <a:t>che egli si assume indipendentemente dal fatto che non era consapevole di ciò che faceva mentre commetteva quei fatali errori. </a:t>
            </a:r>
            <a:r>
              <a:rPr lang="it-IT" sz="1700" dirty="0">
                <a:latin typeface="Perpetua" pitchFamily="18" charset="0"/>
              </a:rPr>
              <a:t> </a:t>
            </a:r>
            <a:r>
              <a:rPr lang="it-IT" sz="1700" dirty="0" smtClean="0">
                <a:latin typeface="Perpetua" pitchFamily="18" charset="0"/>
              </a:rPr>
              <a:t>Anche in questo caso come in tutta l’opera di </a:t>
            </a:r>
            <a:r>
              <a:rPr lang="it-IT" sz="1700" dirty="0" err="1" smtClean="0">
                <a:latin typeface="Perpetua" pitchFamily="18" charset="0"/>
              </a:rPr>
              <a:t>Sofolce</a:t>
            </a:r>
            <a:r>
              <a:rPr lang="it-IT" sz="1700" dirty="0" smtClean="0">
                <a:latin typeface="Perpetua" pitchFamily="18" charset="0"/>
              </a:rPr>
              <a:t>  c’è un evidente </a:t>
            </a:r>
            <a:r>
              <a:rPr lang="it-IT" sz="1700" b="1" dirty="0" smtClean="0">
                <a:latin typeface="Perpetua" pitchFamily="18" charset="0"/>
              </a:rPr>
              <a:t>distacco dalla cultura del </a:t>
            </a:r>
            <a:r>
              <a:rPr lang="el-GR" sz="1700" b="1" dirty="0" smtClean="0">
                <a:latin typeface="Perpetua" pitchFamily="18" charset="0"/>
              </a:rPr>
              <a:t>γένος</a:t>
            </a:r>
            <a:r>
              <a:rPr lang="it-IT" sz="1700" b="1" dirty="0" smtClean="0">
                <a:latin typeface="Perpetua" pitchFamily="18" charset="0"/>
              </a:rPr>
              <a:t> , </a:t>
            </a:r>
            <a:r>
              <a:rPr lang="it-IT" sz="1700" dirty="0" smtClean="0">
                <a:latin typeface="Perpetua" pitchFamily="18" charset="0"/>
              </a:rPr>
              <a:t>e un avvicinamento alle scelte e al destino del singolo.</a:t>
            </a:r>
          </a:p>
          <a:p>
            <a:r>
              <a:rPr lang="it-IT" sz="1700" dirty="0" smtClean="0">
                <a:latin typeface="Perpetua" pitchFamily="18" charset="0"/>
              </a:rPr>
              <a:t>Seguendo le innovazioni apportare al teatro dal drammaturgo, è tema cardine la </a:t>
            </a:r>
            <a:r>
              <a:rPr lang="el-GR" sz="1700" b="1" dirty="0" smtClean="0"/>
              <a:t>Τύχη</a:t>
            </a:r>
            <a:r>
              <a:rPr lang="it-IT" sz="1700" dirty="0" smtClean="0"/>
              <a:t>,</a:t>
            </a:r>
            <a:r>
              <a:rPr lang="it-IT" sz="1700" dirty="0" smtClean="0">
                <a:latin typeface="Perpetua" pitchFamily="18" charset="0"/>
              </a:rPr>
              <a:t>  in balia della quale ruota la vita di tutti i personaggi</a:t>
            </a:r>
            <a:r>
              <a:rPr lang="it-IT" sz="1700" dirty="0" smtClean="0"/>
              <a:t>.</a:t>
            </a:r>
            <a:endParaRPr lang="it-IT" sz="1700" dirty="0">
              <a:latin typeface="Perpetua" pitchFamily="18" charset="0"/>
            </a:endParaRPr>
          </a:p>
        </p:txBody>
      </p:sp>
      <p:sp>
        <p:nvSpPr>
          <p:cNvPr id="2" name="Titolo 1"/>
          <p:cNvSpPr>
            <a:spLocks noGrp="1"/>
          </p:cNvSpPr>
          <p:nvPr>
            <p:ph type="title"/>
          </p:nvPr>
        </p:nvSpPr>
        <p:spPr>
          <a:xfrm>
            <a:off x="467544" y="0"/>
            <a:ext cx="8229600" cy="706090"/>
          </a:xfrm>
        </p:spPr>
        <p:txBody>
          <a:bodyPr>
            <a:normAutofit fontScale="90000"/>
          </a:bodyPr>
          <a:lstStyle/>
          <a:p>
            <a:r>
              <a:rPr lang="it-IT" dirty="0" smtClean="0">
                <a:latin typeface="Perpetua" pitchFamily="18" charset="0"/>
              </a:rPr>
              <a:t>Interpretazioni</a:t>
            </a:r>
            <a:endParaRPr lang="it-IT" dirty="0">
              <a:latin typeface="Perpetua" pitchFamily="18" charset="0"/>
            </a:endParaRPr>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Personalizzato 10">
      <a:dk1>
        <a:srgbClr val="D2D6E9"/>
      </a:dk1>
      <a:lt1>
        <a:srgbClr val="0E111D"/>
      </a:lt1>
      <a:dk2>
        <a:srgbClr val="A5A5A5"/>
      </a:dk2>
      <a:lt2>
        <a:srgbClr val="B4DCFA"/>
      </a:lt2>
      <a:accent1>
        <a:srgbClr val="0D78C9"/>
      </a:accent1>
      <a:accent2>
        <a:srgbClr val="909ACA"/>
      </a:accent2>
      <a:accent3>
        <a:srgbClr val="A7EA52"/>
      </a:accent3>
      <a:accent4>
        <a:srgbClr val="5DCEAF"/>
      </a:accent4>
      <a:accent5>
        <a:srgbClr val="FF8021"/>
      </a:accent5>
      <a:accent6>
        <a:srgbClr val="F14124"/>
      </a:accent6>
      <a:hlink>
        <a:srgbClr val="56C7AA"/>
      </a:hlink>
      <a:folHlink>
        <a:srgbClr val="59A8D1"/>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507</TotalTime>
  <Words>2736</Words>
  <Application>Microsoft Office PowerPoint</Application>
  <PresentationFormat>Presentazione su schermo (4:3)</PresentationFormat>
  <Paragraphs>97</Paragraphs>
  <Slides>20</Slides>
  <Notes>1</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Carta</vt:lpstr>
      <vt:lpstr>                 SOFOCLE</vt:lpstr>
      <vt:lpstr>Sofocle: la vita e le opere</vt:lpstr>
      <vt:lpstr>Presentazione standard di PowerPoint</vt:lpstr>
      <vt:lpstr>Presentazione standard di PowerPoint</vt:lpstr>
      <vt:lpstr>Le innovazioni</vt:lpstr>
      <vt:lpstr>Presentazione standard di PowerPoint</vt:lpstr>
      <vt:lpstr>EDIPO RE (Οιδίπoυς τύραννoς)</vt:lpstr>
      <vt:lpstr>Presentazione standard di PowerPoint</vt:lpstr>
      <vt:lpstr>Interpretazioni</vt:lpstr>
      <vt:lpstr>Edipo a Colono (Oἰδίπoυς ἐπὶ Κολωνῷ)</vt:lpstr>
      <vt:lpstr>Presentazione standard di PowerPoint</vt:lpstr>
      <vt:lpstr>Tematiche del Edipo a colono Interpretazioni della morte di Edipo</vt:lpstr>
      <vt:lpstr>ANTIGONE (Ἀντιγόνη)</vt:lpstr>
      <vt:lpstr>Presentazione standard di PowerPoint</vt:lpstr>
      <vt:lpstr>Presentazione standard di PowerPoint</vt:lpstr>
      <vt:lpstr>Presentazione standard di PowerPoint</vt:lpstr>
      <vt:lpstr>Le chiavi di  lettura dell’Antigone</vt:lpstr>
      <vt:lpstr>Approfondimento </vt:lpstr>
      <vt:lpstr>Fonti:</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SOFOCLE</dc:title>
  <dc:creator>alessandra</dc:creator>
  <cp:lastModifiedBy>allievo</cp:lastModifiedBy>
  <cp:revision>51</cp:revision>
  <dcterms:created xsi:type="dcterms:W3CDTF">2014-01-19T15:20:30Z</dcterms:created>
  <dcterms:modified xsi:type="dcterms:W3CDTF">2014-02-06T11:53:06Z</dcterms:modified>
</cp:coreProperties>
</file>