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8" r:id="rId5"/>
    <p:sldId id="259" r:id="rId6"/>
    <p:sldId id="261" r:id="rId7"/>
    <p:sldId id="263" r:id="rId8"/>
    <p:sldId id="262" r:id="rId9"/>
    <p:sldId id="264" r:id="rId10"/>
    <p:sldId id="267" r:id="rId11"/>
    <p:sldId id="269" r:id="rId12"/>
    <p:sldId id="270" r:id="rId13"/>
    <p:sldId id="271" r:id="rId14"/>
    <p:sldId id="272" r:id="rId15"/>
    <p:sldId id="273" r:id="rId16"/>
    <p:sldId id="265" r:id="rId17"/>
    <p:sldId id="266" r:id="rId18"/>
    <p:sldId id="275" r:id="rId19"/>
    <p:sldId id="276" r:id="rId20"/>
    <p:sldId id="274" r:id="rId21"/>
    <p:sldId id="277" r:id="rId22"/>
    <p:sldId id="257" r:id="rId23"/>
    <p:sldId id="278" r:id="rId2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7" autoAdjust="0"/>
    <p:restoredTop sz="94660"/>
  </p:normalViewPr>
  <p:slideViewPr>
    <p:cSldViewPr>
      <p:cViewPr>
        <p:scale>
          <a:sx n="66" d="100"/>
          <a:sy n="66" d="100"/>
        </p:scale>
        <p:origin x="-618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E9CFF3-7130-4DD9-A7ED-3C3AA548CD28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it-IT"/>
        </a:p>
      </dgm:t>
    </dgm:pt>
    <dgm:pt modelId="{102B6CCF-9D3A-42FD-A64C-C40656D0A88A}">
      <dgm:prSet phldrT="[Testo]"/>
      <dgm:spPr/>
      <dgm:t>
        <a:bodyPr/>
        <a:lstStyle/>
        <a:p>
          <a:pPr algn="ctr"/>
          <a:r>
            <a:rPr lang="it-IT" dirty="0" smtClean="0"/>
            <a:t>essere</a:t>
          </a:r>
          <a:endParaRPr lang="it-IT" dirty="0"/>
        </a:p>
      </dgm:t>
    </dgm:pt>
    <dgm:pt modelId="{FA2F45E1-85DB-4DB7-A501-14AF45565AFC}" type="parTrans" cxnId="{42377B21-2DD9-4366-8972-926E82D789CC}">
      <dgm:prSet/>
      <dgm:spPr/>
      <dgm:t>
        <a:bodyPr/>
        <a:lstStyle/>
        <a:p>
          <a:pPr algn="ctr"/>
          <a:endParaRPr lang="it-IT"/>
        </a:p>
      </dgm:t>
    </dgm:pt>
    <dgm:pt modelId="{A5809C17-ED08-49E1-A669-53938C9E069B}" type="sibTrans" cxnId="{42377B21-2DD9-4366-8972-926E82D789CC}">
      <dgm:prSet/>
      <dgm:spPr/>
      <dgm:t>
        <a:bodyPr/>
        <a:lstStyle/>
        <a:p>
          <a:pPr algn="ctr"/>
          <a:endParaRPr lang="it-IT"/>
        </a:p>
      </dgm:t>
    </dgm:pt>
    <dgm:pt modelId="{C271B03B-0BE2-44A9-9F7C-88CF209573FE}">
      <dgm:prSet phldrT="[Testo]"/>
      <dgm:spPr/>
      <dgm:t>
        <a:bodyPr/>
        <a:lstStyle/>
        <a:p>
          <a:pPr algn="ctr"/>
          <a:r>
            <a:rPr lang="it-IT" dirty="0" smtClean="0"/>
            <a:t>non essere</a:t>
          </a:r>
          <a:endParaRPr lang="it-IT" dirty="0"/>
        </a:p>
      </dgm:t>
    </dgm:pt>
    <dgm:pt modelId="{C5C118D7-7B5D-4980-8E06-D656556B3F42}" type="parTrans" cxnId="{C8B87127-1B53-4CAD-BD72-BCA2AD212BDB}">
      <dgm:prSet/>
      <dgm:spPr/>
      <dgm:t>
        <a:bodyPr/>
        <a:lstStyle/>
        <a:p>
          <a:pPr algn="ctr"/>
          <a:endParaRPr lang="it-IT"/>
        </a:p>
      </dgm:t>
    </dgm:pt>
    <dgm:pt modelId="{A3E3F53E-ACF2-4D86-B901-C829EA0B338D}" type="sibTrans" cxnId="{C8B87127-1B53-4CAD-BD72-BCA2AD212BDB}">
      <dgm:prSet/>
      <dgm:spPr/>
      <dgm:t>
        <a:bodyPr/>
        <a:lstStyle/>
        <a:p>
          <a:pPr algn="ctr"/>
          <a:endParaRPr lang="it-IT"/>
        </a:p>
      </dgm:t>
    </dgm:pt>
    <dgm:pt modelId="{5D4ACB67-8F47-4F95-85F8-CE5CF216B88C}">
      <dgm:prSet phldrT="[Testo]"/>
      <dgm:spPr/>
      <dgm:t>
        <a:bodyPr/>
        <a:lstStyle/>
        <a:p>
          <a:pPr algn="ctr"/>
          <a:r>
            <a:rPr lang="it-IT" dirty="0" smtClean="0"/>
            <a:t>essere e non essere</a:t>
          </a:r>
          <a:endParaRPr lang="it-IT" dirty="0"/>
        </a:p>
      </dgm:t>
    </dgm:pt>
    <dgm:pt modelId="{FCDDDB48-AF43-4E1F-93F6-B90AE0B34F8A}" type="parTrans" cxnId="{895BC4EF-78ED-4D61-9C5F-9EB87B7E447A}">
      <dgm:prSet/>
      <dgm:spPr/>
      <dgm:t>
        <a:bodyPr/>
        <a:lstStyle/>
        <a:p>
          <a:pPr algn="ctr"/>
          <a:endParaRPr lang="it-IT"/>
        </a:p>
      </dgm:t>
    </dgm:pt>
    <dgm:pt modelId="{1D1E552B-082B-4F0A-A15A-F3AF52728527}" type="sibTrans" cxnId="{895BC4EF-78ED-4D61-9C5F-9EB87B7E447A}">
      <dgm:prSet/>
      <dgm:spPr/>
      <dgm:t>
        <a:bodyPr/>
        <a:lstStyle/>
        <a:p>
          <a:pPr algn="ctr"/>
          <a:endParaRPr lang="it-IT"/>
        </a:p>
      </dgm:t>
    </dgm:pt>
    <dgm:pt modelId="{9DA09BE3-CE43-4F87-86C7-3077352FCF17}" type="pres">
      <dgm:prSet presAssocID="{51E9CFF3-7130-4DD9-A7ED-3C3AA548CD2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B29B6FE-EB02-4AF1-A4C7-7F5C2233AD3C}" type="pres">
      <dgm:prSet presAssocID="{102B6CCF-9D3A-42FD-A64C-C40656D0A88A}" presName="parentLin" presStyleCnt="0"/>
      <dgm:spPr/>
    </dgm:pt>
    <dgm:pt modelId="{2E1C3292-E02E-443C-A5B6-038F23AFEF12}" type="pres">
      <dgm:prSet presAssocID="{102B6CCF-9D3A-42FD-A64C-C40656D0A88A}" presName="parentLeftMargin" presStyleLbl="node1" presStyleIdx="0" presStyleCnt="3"/>
      <dgm:spPr/>
      <dgm:t>
        <a:bodyPr/>
        <a:lstStyle/>
        <a:p>
          <a:endParaRPr lang="it-IT"/>
        </a:p>
      </dgm:t>
    </dgm:pt>
    <dgm:pt modelId="{E497E305-4121-4A50-AA6F-00D266239ECD}" type="pres">
      <dgm:prSet presAssocID="{102B6CCF-9D3A-42FD-A64C-C40656D0A88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4ED3D30-3F93-42FC-9980-8C677E1C4C28}" type="pres">
      <dgm:prSet presAssocID="{102B6CCF-9D3A-42FD-A64C-C40656D0A88A}" presName="negativeSpace" presStyleCnt="0"/>
      <dgm:spPr/>
    </dgm:pt>
    <dgm:pt modelId="{CA4838CD-7181-4954-823A-213B685C7855}" type="pres">
      <dgm:prSet presAssocID="{102B6CCF-9D3A-42FD-A64C-C40656D0A88A}" presName="childText" presStyleLbl="conFgAcc1" presStyleIdx="0" presStyleCnt="3" custScaleX="85367">
        <dgm:presLayoutVars>
          <dgm:bulletEnabled val="1"/>
        </dgm:presLayoutVars>
      </dgm:prSet>
      <dgm:spPr/>
    </dgm:pt>
    <dgm:pt modelId="{89E1F6F8-2C21-4E36-A48F-F75B8CBA1F6F}" type="pres">
      <dgm:prSet presAssocID="{A5809C17-ED08-49E1-A669-53938C9E069B}" presName="spaceBetweenRectangles" presStyleCnt="0"/>
      <dgm:spPr/>
    </dgm:pt>
    <dgm:pt modelId="{B27D51A1-9991-468E-ADA7-7AC5C281F9C2}" type="pres">
      <dgm:prSet presAssocID="{C271B03B-0BE2-44A9-9F7C-88CF209573FE}" presName="parentLin" presStyleCnt="0"/>
      <dgm:spPr/>
    </dgm:pt>
    <dgm:pt modelId="{6FAA9051-C1FC-4E48-9300-24271285C87C}" type="pres">
      <dgm:prSet presAssocID="{C271B03B-0BE2-44A9-9F7C-88CF209573FE}" presName="parentLeftMargin" presStyleLbl="node1" presStyleIdx="0" presStyleCnt="3"/>
      <dgm:spPr/>
      <dgm:t>
        <a:bodyPr/>
        <a:lstStyle/>
        <a:p>
          <a:endParaRPr lang="it-IT"/>
        </a:p>
      </dgm:t>
    </dgm:pt>
    <dgm:pt modelId="{C4114FF1-752E-4F20-95FD-DDACA0C499C3}" type="pres">
      <dgm:prSet presAssocID="{C271B03B-0BE2-44A9-9F7C-88CF209573F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1670D09-8FF0-448C-8D90-5ABD96C6E208}" type="pres">
      <dgm:prSet presAssocID="{C271B03B-0BE2-44A9-9F7C-88CF209573FE}" presName="negativeSpace" presStyleCnt="0"/>
      <dgm:spPr/>
    </dgm:pt>
    <dgm:pt modelId="{66A749F0-E9E6-4A44-98D9-F325D04D842D}" type="pres">
      <dgm:prSet presAssocID="{C271B03B-0BE2-44A9-9F7C-88CF209573FE}" presName="childText" presStyleLbl="conFgAcc1" presStyleIdx="1" presStyleCnt="3" custScaleX="85367" custLinFactNeighborX="8" custLinFactNeighborY="8227">
        <dgm:presLayoutVars>
          <dgm:bulletEnabled val="1"/>
        </dgm:presLayoutVars>
      </dgm:prSet>
      <dgm:spPr/>
    </dgm:pt>
    <dgm:pt modelId="{8A671903-3FE8-48A1-BBCD-FCE4DD06008E}" type="pres">
      <dgm:prSet presAssocID="{A3E3F53E-ACF2-4D86-B901-C829EA0B338D}" presName="spaceBetweenRectangles" presStyleCnt="0"/>
      <dgm:spPr/>
    </dgm:pt>
    <dgm:pt modelId="{69D86FDD-C68F-4E71-81E8-C4595138CB54}" type="pres">
      <dgm:prSet presAssocID="{5D4ACB67-8F47-4F95-85F8-CE5CF216B88C}" presName="parentLin" presStyleCnt="0"/>
      <dgm:spPr/>
    </dgm:pt>
    <dgm:pt modelId="{2FAC2746-ED67-4302-8A1B-429ADDA3B112}" type="pres">
      <dgm:prSet presAssocID="{5D4ACB67-8F47-4F95-85F8-CE5CF216B88C}" presName="parentLeftMargin" presStyleLbl="node1" presStyleIdx="1" presStyleCnt="3"/>
      <dgm:spPr/>
      <dgm:t>
        <a:bodyPr/>
        <a:lstStyle/>
        <a:p>
          <a:endParaRPr lang="it-IT"/>
        </a:p>
      </dgm:t>
    </dgm:pt>
    <dgm:pt modelId="{F76AD69B-CFF6-4B14-8FE4-14ECE430BC0E}" type="pres">
      <dgm:prSet presAssocID="{5D4ACB67-8F47-4F95-85F8-CE5CF216B88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E235585-8296-4370-BD46-BDD478D1D50E}" type="pres">
      <dgm:prSet presAssocID="{5D4ACB67-8F47-4F95-85F8-CE5CF216B88C}" presName="negativeSpace" presStyleCnt="0"/>
      <dgm:spPr/>
    </dgm:pt>
    <dgm:pt modelId="{EC893ED6-B65C-4AF2-8A3A-B0FA90FC5F03}" type="pres">
      <dgm:prSet presAssocID="{5D4ACB67-8F47-4F95-85F8-CE5CF216B88C}" presName="childText" presStyleLbl="conFgAcc1" presStyleIdx="2" presStyleCnt="3" custScaleX="85367">
        <dgm:presLayoutVars>
          <dgm:bulletEnabled val="1"/>
        </dgm:presLayoutVars>
      </dgm:prSet>
      <dgm:spPr/>
    </dgm:pt>
  </dgm:ptLst>
  <dgm:cxnLst>
    <dgm:cxn modelId="{E3D1A040-FB49-4781-A7D3-852F8A305161}" type="presOf" srcId="{C271B03B-0BE2-44A9-9F7C-88CF209573FE}" destId="{C4114FF1-752E-4F20-95FD-DDACA0C499C3}" srcOrd="1" destOrd="0" presId="urn:microsoft.com/office/officeart/2005/8/layout/list1"/>
    <dgm:cxn modelId="{BABE91D5-1DB5-4883-9EB2-EDC98DAD10E9}" type="presOf" srcId="{5D4ACB67-8F47-4F95-85F8-CE5CF216B88C}" destId="{2FAC2746-ED67-4302-8A1B-429ADDA3B112}" srcOrd="0" destOrd="0" presId="urn:microsoft.com/office/officeart/2005/8/layout/list1"/>
    <dgm:cxn modelId="{895BC4EF-78ED-4D61-9C5F-9EB87B7E447A}" srcId="{51E9CFF3-7130-4DD9-A7ED-3C3AA548CD28}" destId="{5D4ACB67-8F47-4F95-85F8-CE5CF216B88C}" srcOrd="2" destOrd="0" parTransId="{FCDDDB48-AF43-4E1F-93F6-B90AE0B34F8A}" sibTransId="{1D1E552B-082B-4F0A-A15A-F3AF52728527}"/>
    <dgm:cxn modelId="{B7CFDF70-9454-4E48-9181-90D59C0AD7EE}" type="presOf" srcId="{102B6CCF-9D3A-42FD-A64C-C40656D0A88A}" destId="{2E1C3292-E02E-443C-A5B6-038F23AFEF12}" srcOrd="0" destOrd="0" presId="urn:microsoft.com/office/officeart/2005/8/layout/list1"/>
    <dgm:cxn modelId="{5CF336C1-F6AE-4338-90E5-81C1A91057F2}" type="presOf" srcId="{5D4ACB67-8F47-4F95-85F8-CE5CF216B88C}" destId="{F76AD69B-CFF6-4B14-8FE4-14ECE430BC0E}" srcOrd="1" destOrd="0" presId="urn:microsoft.com/office/officeart/2005/8/layout/list1"/>
    <dgm:cxn modelId="{C8B87127-1B53-4CAD-BD72-BCA2AD212BDB}" srcId="{51E9CFF3-7130-4DD9-A7ED-3C3AA548CD28}" destId="{C271B03B-0BE2-44A9-9F7C-88CF209573FE}" srcOrd="1" destOrd="0" parTransId="{C5C118D7-7B5D-4980-8E06-D656556B3F42}" sibTransId="{A3E3F53E-ACF2-4D86-B901-C829EA0B338D}"/>
    <dgm:cxn modelId="{29F1386B-6951-4B63-8CFD-08B8BD4192AC}" type="presOf" srcId="{102B6CCF-9D3A-42FD-A64C-C40656D0A88A}" destId="{E497E305-4121-4A50-AA6F-00D266239ECD}" srcOrd="1" destOrd="0" presId="urn:microsoft.com/office/officeart/2005/8/layout/list1"/>
    <dgm:cxn modelId="{E9B901D4-CAE8-488B-B8E4-37B82024C2A4}" type="presOf" srcId="{51E9CFF3-7130-4DD9-A7ED-3C3AA548CD28}" destId="{9DA09BE3-CE43-4F87-86C7-3077352FCF17}" srcOrd="0" destOrd="0" presId="urn:microsoft.com/office/officeart/2005/8/layout/list1"/>
    <dgm:cxn modelId="{6EF7F6F5-C8D9-4DF2-BF8E-24CCDD760B10}" type="presOf" srcId="{C271B03B-0BE2-44A9-9F7C-88CF209573FE}" destId="{6FAA9051-C1FC-4E48-9300-24271285C87C}" srcOrd="0" destOrd="0" presId="urn:microsoft.com/office/officeart/2005/8/layout/list1"/>
    <dgm:cxn modelId="{42377B21-2DD9-4366-8972-926E82D789CC}" srcId="{51E9CFF3-7130-4DD9-A7ED-3C3AA548CD28}" destId="{102B6CCF-9D3A-42FD-A64C-C40656D0A88A}" srcOrd="0" destOrd="0" parTransId="{FA2F45E1-85DB-4DB7-A501-14AF45565AFC}" sibTransId="{A5809C17-ED08-49E1-A669-53938C9E069B}"/>
    <dgm:cxn modelId="{83A8ADBF-2D74-46E1-B98F-4B36B39D8843}" type="presParOf" srcId="{9DA09BE3-CE43-4F87-86C7-3077352FCF17}" destId="{9B29B6FE-EB02-4AF1-A4C7-7F5C2233AD3C}" srcOrd="0" destOrd="0" presId="urn:microsoft.com/office/officeart/2005/8/layout/list1"/>
    <dgm:cxn modelId="{2447C6A7-6971-4A5C-9DCA-EC7CD009AA35}" type="presParOf" srcId="{9B29B6FE-EB02-4AF1-A4C7-7F5C2233AD3C}" destId="{2E1C3292-E02E-443C-A5B6-038F23AFEF12}" srcOrd="0" destOrd="0" presId="urn:microsoft.com/office/officeart/2005/8/layout/list1"/>
    <dgm:cxn modelId="{EFF00254-8242-4ADF-8ED3-7DC3C63DF10C}" type="presParOf" srcId="{9B29B6FE-EB02-4AF1-A4C7-7F5C2233AD3C}" destId="{E497E305-4121-4A50-AA6F-00D266239ECD}" srcOrd="1" destOrd="0" presId="urn:microsoft.com/office/officeart/2005/8/layout/list1"/>
    <dgm:cxn modelId="{0298CCF8-DB7A-4A6E-84D6-456AA292BF83}" type="presParOf" srcId="{9DA09BE3-CE43-4F87-86C7-3077352FCF17}" destId="{B4ED3D30-3F93-42FC-9980-8C677E1C4C28}" srcOrd="1" destOrd="0" presId="urn:microsoft.com/office/officeart/2005/8/layout/list1"/>
    <dgm:cxn modelId="{2D881CF2-AA3C-4CF6-81D2-7566A4BBD2AF}" type="presParOf" srcId="{9DA09BE3-CE43-4F87-86C7-3077352FCF17}" destId="{CA4838CD-7181-4954-823A-213B685C7855}" srcOrd="2" destOrd="0" presId="urn:microsoft.com/office/officeart/2005/8/layout/list1"/>
    <dgm:cxn modelId="{94950644-C5CE-45DC-B881-F0B97CF81186}" type="presParOf" srcId="{9DA09BE3-CE43-4F87-86C7-3077352FCF17}" destId="{89E1F6F8-2C21-4E36-A48F-F75B8CBA1F6F}" srcOrd="3" destOrd="0" presId="urn:microsoft.com/office/officeart/2005/8/layout/list1"/>
    <dgm:cxn modelId="{752547E4-62D1-4C4B-A6BB-3694FFEE8B93}" type="presParOf" srcId="{9DA09BE3-CE43-4F87-86C7-3077352FCF17}" destId="{B27D51A1-9991-468E-ADA7-7AC5C281F9C2}" srcOrd="4" destOrd="0" presId="urn:microsoft.com/office/officeart/2005/8/layout/list1"/>
    <dgm:cxn modelId="{6BABA75A-810C-40F2-9B5E-C2411FEFFC33}" type="presParOf" srcId="{B27D51A1-9991-468E-ADA7-7AC5C281F9C2}" destId="{6FAA9051-C1FC-4E48-9300-24271285C87C}" srcOrd="0" destOrd="0" presId="urn:microsoft.com/office/officeart/2005/8/layout/list1"/>
    <dgm:cxn modelId="{41EE0176-E037-4ACB-8FEC-681206269A90}" type="presParOf" srcId="{B27D51A1-9991-468E-ADA7-7AC5C281F9C2}" destId="{C4114FF1-752E-4F20-95FD-DDACA0C499C3}" srcOrd="1" destOrd="0" presId="urn:microsoft.com/office/officeart/2005/8/layout/list1"/>
    <dgm:cxn modelId="{D0A2A6B7-FF47-44A6-B6B9-0173E7D920E7}" type="presParOf" srcId="{9DA09BE3-CE43-4F87-86C7-3077352FCF17}" destId="{71670D09-8FF0-448C-8D90-5ABD96C6E208}" srcOrd="5" destOrd="0" presId="urn:microsoft.com/office/officeart/2005/8/layout/list1"/>
    <dgm:cxn modelId="{C7FB038B-D678-413C-9704-D82676FE69F4}" type="presParOf" srcId="{9DA09BE3-CE43-4F87-86C7-3077352FCF17}" destId="{66A749F0-E9E6-4A44-98D9-F325D04D842D}" srcOrd="6" destOrd="0" presId="urn:microsoft.com/office/officeart/2005/8/layout/list1"/>
    <dgm:cxn modelId="{AE214AD5-A86C-43DA-8059-28BABDE0668F}" type="presParOf" srcId="{9DA09BE3-CE43-4F87-86C7-3077352FCF17}" destId="{8A671903-3FE8-48A1-BBCD-FCE4DD06008E}" srcOrd="7" destOrd="0" presId="urn:microsoft.com/office/officeart/2005/8/layout/list1"/>
    <dgm:cxn modelId="{F69BD7AD-867D-42F3-8704-C41C184705B1}" type="presParOf" srcId="{9DA09BE3-CE43-4F87-86C7-3077352FCF17}" destId="{69D86FDD-C68F-4E71-81E8-C4595138CB54}" srcOrd="8" destOrd="0" presId="urn:microsoft.com/office/officeart/2005/8/layout/list1"/>
    <dgm:cxn modelId="{2E85B586-678A-43F4-82D8-333614E48EEB}" type="presParOf" srcId="{69D86FDD-C68F-4E71-81E8-C4595138CB54}" destId="{2FAC2746-ED67-4302-8A1B-429ADDA3B112}" srcOrd="0" destOrd="0" presId="urn:microsoft.com/office/officeart/2005/8/layout/list1"/>
    <dgm:cxn modelId="{0C273CA6-D86A-4412-95BE-89DDB0B6437C}" type="presParOf" srcId="{69D86FDD-C68F-4E71-81E8-C4595138CB54}" destId="{F76AD69B-CFF6-4B14-8FE4-14ECE430BC0E}" srcOrd="1" destOrd="0" presId="urn:microsoft.com/office/officeart/2005/8/layout/list1"/>
    <dgm:cxn modelId="{670F20B9-E549-4C09-B308-77117041ECAB}" type="presParOf" srcId="{9DA09BE3-CE43-4F87-86C7-3077352FCF17}" destId="{6E235585-8296-4370-BD46-BDD478D1D50E}" srcOrd="9" destOrd="0" presId="urn:microsoft.com/office/officeart/2005/8/layout/list1"/>
    <dgm:cxn modelId="{AF93A433-E78B-48AE-B90B-42F157698200}" type="presParOf" srcId="{9DA09BE3-CE43-4F87-86C7-3077352FCF17}" destId="{EC893ED6-B65C-4AF2-8A3A-B0FA90FC5F0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E9CFF3-7130-4DD9-A7ED-3C3AA548CD28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it-IT"/>
        </a:p>
      </dgm:t>
    </dgm:pt>
    <dgm:pt modelId="{102B6CCF-9D3A-42FD-A64C-C40656D0A88A}">
      <dgm:prSet phldrT="[Testo]"/>
      <dgm:spPr/>
      <dgm:t>
        <a:bodyPr/>
        <a:lstStyle/>
        <a:p>
          <a:pPr algn="ctr"/>
          <a:r>
            <a:rPr lang="it-IT" dirty="0" smtClean="0"/>
            <a:t>eterno</a:t>
          </a:r>
          <a:endParaRPr lang="it-IT" dirty="0"/>
        </a:p>
      </dgm:t>
    </dgm:pt>
    <dgm:pt modelId="{FA2F45E1-85DB-4DB7-A501-14AF45565AFC}" type="parTrans" cxnId="{42377B21-2DD9-4366-8972-926E82D789CC}">
      <dgm:prSet/>
      <dgm:spPr/>
      <dgm:t>
        <a:bodyPr/>
        <a:lstStyle/>
        <a:p>
          <a:pPr algn="ctr"/>
          <a:endParaRPr lang="it-IT"/>
        </a:p>
      </dgm:t>
    </dgm:pt>
    <dgm:pt modelId="{A5809C17-ED08-49E1-A669-53938C9E069B}" type="sibTrans" cxnId="{42377B21-2DD9-4366-8972-926E82D789CC}">
      <dgm:prSet/>
      <dgm:spPr/>
      <dgm:t>
        <a:bodyPr/>
        <a:lstStyle/>
        <a:p>
          <a:pPr algn="ctr"/>
          <a:endParaRPr lang="it-IT"/>
        </a:p>
      </dgm:t>
    </dgm:pt>
    <dgm:pt modelId="{C271B03B-0BE2-44A9-9F7C-88CF209573FE}">
      <dgm:prSet phldrT="[Testo]"/>
      <dgm:spPr/>
      <dgm:t>
        <a:bodyPr/>
        <a:lstStyle/>
        <a:p>
          <a:pPr algn="ctr"/>
          <a:r>
            <a:rPr lang="it-IT" dirty="0" smtClean="0"/>
            <a:t>generato</a:t>
          </a:r>
          <a:endParaRPr lang="it-IT" dirty="0"/>
        </a:p>
      </dgm:t>
    </dgm:pt>
    <dgm:pt modelId="{C5C118D7-7B5D-4980-8E06-D656556B3F42}" type="parTrans" cxnId="{C8B87127-1B53-4CAD-BD72-BCA2AD212BDB}">
      <dgm:prSet/>
      <dgm:spPr/>
      <dgm:t>
        <a:bodyPr/>
        <a:lstStyle/>
        <a:p>
          <a:pPr algn="ctr"/>
          <a:endParaRPr lang="it-IT"/>
        </a:p>
      </dgm:t>
    </dgm:pt>
    <dgm:pt modelId="{A3E3F53E-ACF2-4D86-B901-C829EA0B338D}" type="sibTrans" cxnId="{C8B87127-1B53-4CAD-BD72-BCA2AD212BDB}">
      <dgm:prSet/>
      <dgm:spPr/>
      <dgm:t>
        <a:bodyPr/>
        <a:lstStyle/>
        <a:p>
          <a:pPr algn="ctr"/>
          <a:endParaRPr lang="it-IT"/>
        </a:p>
      </dgm:t>
    </dgm:pt>
    <dgm:pt modelId="{5D4ACB67-8F47-4F95-85F8-CE5CF216B88C}">
      <dgm:prSet phldrT="[Testo]"/>
      <dgm:spPr/>
      <dgm:t>
        <a:bodyPr/>
        <a:lstStyle/>
        <a:p>
          <a:pPr algn="ctr"/>
          <a:r>
            <a:rPr lang="it-IT" dirty="0" smtClean="0"/>
            <a:t>eterno e generato</a:t>
          </a:r>
          <a:endParaRPr lang="it-IT" dirty="0"/>
        </a:p>
      </dgm:t>
    </dgm:pt>
    <dgm:pt modelId="{FCDDDB48-AF43-4E1F-93F6-B90AE0B34F8A}" type="parTrans" cxnId="{895BC4EF-78ED-4D61-9C5F-9EB87B7E447A}">
      <dgm:prSet/>
      <dgm:spPr/>
      <dgm:t>
        <a:bodyPr/>
        <a:lstStyle/>
        <a:p>
          <a:pPr algn="ctr"/>
          <a:endParaRPr lang="it-IT"/>
        </a:p>
      </dgm:t>
    </dgm:pt>
    <dgm:pt modelId="{1D1E552B-082B-4F0A-A15A-F3AF52728527}" type="sibTrans" cxnId="{895BC4EF-78ED-4D61-9C5F-9EB87B7E447A}">
      <dgm:prSet/>
      <dgm:spPr/>
      <dgm:t>
        <a:bodyPr/>
        <a:lstStyle/>
        <a:p>
          <a:pPr algn="ctr"/>
          <a:endParaRPr lang="it-IT"/>
        </a:p>
      </dgm:t>
    </dgm:pt>
    <dgm:pt modelId="{9DA09BE3-CE43-4F87-86C7-3077352FCF17}" type="pres">
      <dgm:prSet presAssocID="{51E9CFF3-7130-4DD9-A7ED-3C3AA548CD2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B29B6FE-EB02-4AF1-A4C7-7F5C2233AD3C}" type="pres">
      <dgm:prSet presAssocID="{102B6CCF-9D3A-42FD-A64C-C40656D0A88A}" presName="parentLin" presStyleCnt="0"/>
      <dgm:spPr/>
    </dgm:pt>
    <dgm:pt modelId="{2E1C3292-E02E-443C-A5B6-038F23AFEF12}" type="pres">
      <dgm:prSet presAssocID="{102B6CCF-9D3A-42FD-A64C-C40656D0A88A}" presName="parentLeftMargin" presStyleLbl="node1" presStyleIdx="0" presStyleCnt="3"/>
      <dgm:spPr/>
      <dgm:t>
        <a:bodyPr/>
        <a:lstStyle/>
        <a:p>
          <a:endParaRPr lang="it-IT"/>
        </a:p>
      </dgm:t>
    </dgm:pt>
    <dgm:pt modelId="{E497E305-4121-4A50-AA6F-00D266239ECD}" type="pres">
      <dgm:prSet presAssocID="{102B6CCF-9D3A-42FD-A64C-C40656D0A88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4ED3D30-3F93-42FC-9980-8C677E1C4C28}" type="pres">
      <dgm:prSet presAssocID="{102B6CCF-9D3A-42FD-A64C-C40656D0A88A}" presName="negativeSpace" presStyleCnt="0"/>
      <dgm:spPr/>
    </dgm:pt>
    <dgm:pt modelId="{CA4838CD-7181-4954-823A-213B685C7855}" type="pres">
      <dgm:prSet presAssocID="{102B6CCF-9D3A-42FD-A64C-C40656D0A88A}" presName="childText" presStyleLbl="conFgAcc1" presStyleIdx="0" presStyleCnt="3" custScaleX="85367">
        <dgm:presLayoutVars>
          <dgm:bulletEnabled val="1"/>
        </dgm:presLayoutVars>
      </dgm:prSet>
      <dgm:spPr/>
    </dgm:pt>
    <dgm:pt modelId="{89E1F6F8-2C21-4E36-A48F-F75B8CBA1F6F}" type="pres">
      <dgm:prSet presAssocID="{A5809C17-ED08-49E1-A669-53938C9E069B}" presName="spaceBetweenRectangles" presStyleCnt="0"/>
      <dgm:spPr/>
    </dgm:pt>
    <dgm:pt modelId="{B27D51A1-9991-468E-ADA7-7AC5C281F9C2}" type="pres">
      <dgm:prSet presAssocID="{C271B03B-0BE2-44A9-9F7C-88CF209573FE}" presName="parentLin" presStyleCnt="0"/>
      <dgm:spPr/>
    </dgm:pt>
    <dgm:pt modelId="{6FAA9051-C1FC-4E48-9300-24271285C87C}" type="pres">
      <dgm:prSet presAssocID="{C271B03B-0BE2-44A9-9F7C-88CF209573FE}" presName="parentLeftMargin" presStyleLbl="node1" presStyleIdx="0" presStyleCnt="3"/>
      <dgm:spPr/>
      <dgm:t>
        <a:bodyPr/>
        <a:lstStyle/>
        <a:p>
          <a:endParaRPr lang="it-IT"/>
        </a:p>
      </dgm:t>
    </dgm:pt>
    <dgm:pt modelId="{C4114FF1-752E-4F20-95FD-DDACA0C499C3}" type="pres">
      <dgm:prSet presAssocID="{C271B03B-0BE2-44A9-9F7C-88CF209573F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1670D09-8FF0-448C-8D90-5ABD96C6E208}" type="pres">
      <dgm:prSet presAssocID="{C271B03B-0BE2-44A9-9F7C-88CF209573FE}" presName="negativeSpace" presStyleCnt="0"/>
      <dgm:spPr/>
    </dgm:pt>
    <dgm:pt modelId="{66A749F0-E9E6-4A44-98D9-F325D04D842D}" type="pres">
      <dgm:prSet presAssocID="{C271B03B-0BE2-44A9-9F7C-88CF209573FE}" presName="childText" presStyleLbl="conFgAcc1" presStyleIdx="1" presStyleCnt="3" custScaleX="85367" custLinFactNeighborX="8" custLinFactNeighborY="8227">
        <dgm:presLayoutVars>
          <dgm:bulletEnabled val="1"/>
        </dgm:presLayoutVars>
      </dgm:prSet>
      <dgm:spPr/>
    </dgm:pt>
    <dgm:pt modelId="{8A671903-3FE8-48A1-BBCD-FCE4DD06008E}" type="pres">
      <dgm:prSet presAssocID="{A3E3F53E-ACF2-4D86-B901-C829EA0B338D}" presName="spaceBetweenRectangles" presStyleCnt="0"/>
      <dgm:spPr/>
    </dgm:pt>
    <dgm:pt modelId="{69D86FDD-C68F-4E71-81E8-C4595138CB54}" type="pres">
      <dgm:prSet presAssocID="{5D4ACB67-8F47-4F95-85F8-CE5CF216B88C}" presName="parentLin" presStyleCnt="0"/>
      <dgm:spPr/>
    </dgm:pt>
    <dgm:pt modelId="{2FAC2746-ED67-4302-8A1B-429ADDA3B112}" type="pres">
      <dgm:prSet presAssocID="{5D4ACB67-8F47-4F95-85F8-CE5CF216B88C}" presName="parentLeftMargin" presStyleLbl="node1" presStyleIdx="1" presStyleCnt="3"/>
      <dgm:spPr/>
      <dgm:t>
        <a:bodyPr/>
        <a:lstStyle/>
        <a:p>
          <a:endParaRPr lang="it-IT"/>
        </a:p>
      </dgm:t>
    </dgm:pt>
    <dgm:pt modelId="{F76AD69B-CFF6-4B14-8FE4-14ECE430BC0E}" type="pres">
      <dgm:prSet presAssocID="{5D4ACB67-8F47-4F95-85F8-CE5CF216B88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E235585-8296-4370-BD46-BDD478D1D50E}" type="pres">
      <dgm:prSet presAssocID="{5D4ACB67-8F47-4F95-85F8-CE5CF216B88C}" presName="negativeSpace" presStyleCnt="0"/>
      <dgm:spPr/>
    </dgm:pt>
    <dgm:pt modelId="{EC893ED6-B65C-4AF2-8A3A-B0FA90FC5F03}" type="pres">
      <dgm:prSet presAssocID="{5D4ACB67-8F47-4F95-85F8-CE5CF216B88C}" presName="childText" presStyleLbl="conFgAcc1" presStyleIdx="2" presStyleCnt="3" custScaleX="85367">
        <dgm:presLayoutVars>
          <dgm:bulletEnabled val="1"/>
        </dgm:presLayoutVars>
      </dgm:prSet>
      <dgm:spPr/>
    </dgm:pt>
  </dgm:ptLst>
  <dgm:cxnLst>
    <dgm:cxn modelId="{5D8FC081-4B12-46D8-9F08-DA55EBCC1DA5}" type="presOf" srcId="{5D4ACB67-8F47-4F95-85F8-CE5CF216B88C}" destId="{2FAC2746-ED67-4302-8A1B-429ADDA3B112}" srcOrd="0" destOrd="0" presId="urn:microsoft.com/office/officeart/2005/8/layout/list1"/>
    <dgm:cxn modelId="{29A009BA-0D9D-4A77-ABA9-14DA98919A6C}" type="presOf" srcId="{102B6CCF-9D3A-42FD-A64C-C40656D0A88A}" destId="{E497E305-4121-4A50-AA6F-00D266239ECD}" srcOrd="1" destOrd="0" presId="urn:microsoft.com/office/officeart/2005/8/layout/list1"/>
    <dgm:cxn modelId="{05423A78-7926-41BE-8DBF-18011FCFC8B0}" type="presOf" srcId="{5D4ACB67-8F47-4F95-85F8-CE5CF216B88C}" destId="{F76AD69B-CFF6-4B14-8FE4-14ECE430BC0E}" srcOrd="1" destOrd="0" presId="urn:microsoft.com/office/officeart/2005/8/layout/list1"/>
    <dgm:cxn modelId="{895BC4EF-78ED-4D61-9C5F-9EB87B7E447A}" srcId="{51E9CFF3-7130-4DD9-A7ED-3C3AA548CD28}" destId="{5D4ACB67-8F47-4F95-85F8-CE5CF216B88C}" srcOrd="2" destOrd="0" parTransId="{FCDDDB48-AF43-4E1F-93F6-B90AE0B34F8A}" sibTransId="{1D1E552B-082B-4F0A-A15A-F3AF52728527}"/>
    <dgm:cxn modelId="{852F46B1-BEF3-4A6A-8374-B0B9483CCEB0}" type="presOf" srcId="{51E9CFF3-7130-4DD9-A7ED-3C3AA548CD28}" destId="{9DA09BE3-CE43-4F87-86C7-3077352FCF17}" srcOrd="0" destOrd="0" presId="urn:microsoft.com/office/officeart/2005/8/layout/list1"/>
    <dgm:cxn modelId="{D680130E-1446-46F3-BDBE-772944EFC5AE}" type="presOf" srcId="{C271B03B-0BE2-44A9-9F7C-88CF209573FE}" destId="{6FAA9051-C1FC-4E48-9300-24271285C87C}" srcOrd="0" destOrd="0" presId="urn:microsoft.com/office/officeart/2005/8/layout/list1"/>
    <dgm:cxn modelId="{C8B87127-1B53-4CAD-BD72-BCA2AD212BDB}" srcId="{51E9CFF3-7130-4DD9-A7ED-3C3AA548CD28}" destId="{C271B03B-0BE2-44A9-9F7C-88CF209573FE}" srcOrd="1" destOrd="0" parTransId="{C5C118D7-7B5D-4980-8E06-D656556B3F42}" sibTransId="{A3E3F53E-ACF2-4D86-B901-C829EA0B338D}"/>
    <dgm:cxn modelId="{79DB3061-2AC6-4D9D-B4B7-E5C89B861BD0}" type="presOf" srcId="{102B6CCF-9D3A-42FD-A64C-C40656D0A88A}" destId="{2E1C3292-E02E-443C-A5B6-038F23AFEF12}" srcOrd="0" destOrd="0" presId="urn:microsoft.com/office/officeart/2005/8/layout/list1"/>
    <dgm:cxn modelId="{42377B21-2DD9-4366-8972-926E82D789CC}" srcId="{51E9CFF3-7130-4DD9-A7ED-3C3AA548CD28}" destId="{102B6CCF-9D3A-42FD-A64C-C40656D0A88A}" srcOrd="0" destOrd="0" parTransId="{FA2F45E1-85DB-4DB7-A501-14AF45565AFC}" sibTransId="{A5809C17-ED08-49E1-A669-53938C9E069B}"/>
    <dgm:cxn modelId="{C39DBB62-FFA2-4B9D-BC0D-05958B40DD1D}" type="presOf" srcId="{C271B03B-0BE2-44A9-9F7C-88CF209573FE}" destId="{C4114FF1-752E-4F20-95FD-DDACA0C499C3}" srcOrd="1" destOrd="0" presId="urn:microsoft.com/office/officeart/2005/8/layout/list1"/>
    <dgm:cxn modelId="{CB0B8068-241C-48C0-B85D-778494DD66C6}" type="presParOf" srcId="{9DA09BE3-CE43-4F87-86C7-3077352FCF17}" destId="{9B29B6FE-EB02-4AF1-A4C7-7F5C2233AD3C}" srcOrd="0" destOrd="0" presId="urn:microsoft.com/office/officeart/2005/8/layout/list1"/>
    <dgm:cxn modelId="{180165A8-CCEF-4C62-9D89-C5B16366FD0C}" type="presParOf" srcId="{9B29B6FE-EB02-4AF1-A4C7-7F5C2233AD3C}" destId="{2E1C3292-E02E-443C-A5B6-038F23AFEF12}" srcOrd="0" destOrd="0" presId="urn:microsoft.com/office/officeart/2005/8/layout/list1"/>
    <dgm:cxn modelId="{27E9383C-BFF3-48F9-85A5-5B555B485A27}" type="presParOf" srcId="{9B29B6FE-EB02-4AF1-A4C7-7F5C2233AD3C}" destId="{E497E305-4121-4A50-AA6F-00D266239ECD}" srcOrd="1" destOrd="0" presId="urn:microsoft.com/office/officeart/2005/8/layout/list1"/>
    <dgm:cxn modelId="{366DE8D4-1CE1-473F-AFF6-E97467CE016C}" type="presParOf" srcId="{9DA09BE3-CE43-4F87-86C7-3077352FCF17}" destId="{B4ED3D30-3F93-42FC-9980-8C677E1C4C28}" srcOrd="1" destOrd="0" presId="urn:microsoft.com/office/officeart/2005/8/layout/list1"/>
    <dgm:cxn modelId="{EB9C7B4F-4DCD-440B-B7A2-DC2A844BCCD6}" type="presParOf" srcId="{9DA09BE3-CE43-4F87-86C7-3077352FCF17}" destId="{CA4838CD-7181-4954-823A-213B685C7855}" srcOrd="2" destOrd="0" presId="urn:microsoft.com/office/officeart/2005/8/layout/list1"/>
    <dgm:cxn modelId="{7F5F5D15-690B-412E-8FB8-459BB04B4B5F}" type="presParOf" srcId="{9DA09BE3-CE43-4F87-86C7-3077352FCF17}" destId="{89E1F6F8-2C21-4E36-A48F-F75B8CBA1F6F}" srcOrd="3" destOrd="0" presId="urn:microsoft.com/office/officeart/2005/8/layout/list1"/>
    <dgm:cxn modelId="{285C99F3-D613-48B3-A576-3174A14CF649}" type="presParOf" srcId="{9DA09BE3-CE43-4F87-86C7-3077352FCF17}" destId="{B27D51A1-9991-468E-ADA7-7AC5C281F9C2}" srcOrd="4" destOrd="0" presId="urn:microsoft.com/office/officeart/2005/8/layout/list1"/>
    <dgm:cxn modelId="{B71487A8-BBFB-40EC-A900-BE534950F998}" type="presParOf" srcId="{B27D51A1-9991-468E-ADA7-7AC5C281F9C2}" destId="{6FAA9051-C1FC-4E48-9300-24271285C87C}" srcOrd="0" destOrd="0" presId="urn:microsoft.com/office/officeart/2005/8/layout/list1"/>
    <dgm:cxn modelId="{AB60A277-4C28-4EAC-B3E3-0573CA937577}" type="presParOf" srcId="{B27D51A1-9991-468E-ADA7-7AC5C281F9C2}" destId="{C4114FF1-752E-4F20-95FD-DDACA0C499C3}" srcOrd="1" destOrd="0" presId="urn:microsoft.com/office/officeart/2005/8/layout/list1"/>
    <dgm:cxn modelId="{A074F3F7-60DD-4C07-A0DC-4367394837F1}" type="presParOf" srcId="{9DA09BE3-CE43-4F87-86C7-3077352FCF17}" destId="{71670D09-8FF0-448C-8D90-5ABD96C6E208}" srcOrd="5" destOrd="0" presId="urn:microsoft.com/office/officeart/2005/8/layout/list1"/>
    <dgm:cxn modelId="{D8332616-FFAA-4534-B410-61761338A7A9}" type="presParOf" srcId="{9DA09BE3-CE43-4F87-86C7-3077352FCF17}" destId="{66A749F0-E9E6-4A44-98D9-F325D04D842D}" srcOrd="6" destOrd="0" presId="urn:microsoft.com/office/officeart/2005/8/layout/list1"/>
    <dgm:cxn modelId="{5D66CFDD-60A9-4C85-A8D8-3D6A7AB264DC}" type="presParOf" srcId="{9DA09BE3-CE43-4F87-86C7-3077352FCF17}" destId="{8A671903-3FE8-48A1-BBCD-FCE4DD06008E}" srcOrd="7" destOrd="0" presId="urn:microsoft.com/office/officeart/2005/8/layout/list1"/>
    <dgm:cxn modelId="{3AA76C82-33B8-430E-B234-CFF8986BBFA1}" type="presParOf" srcId="{9DA09BE3-CE43-4F87-86C7-3077352FCF17}" destId="{69D86FDD-C68F-4E71-81E8-C4595138CB54}" srcOrd="8" destOrd="0" presId="urn:microsoft.com/office/officeart/2005/8/layout/list1"/>
    <dgm:cxn modelId="{E844238D-5343-42E3-BA01-909C93F0CD63}" type="presParOf" srcId="{69D86FDD-C68F-4E71-81E8-C4595138CB54}" destId="{2FAC2746-ED67-4302-8A1B-429ADDA3B112}" srcOrd="0" destOrd="0" presId="urn:microsoft.com/office/officeart/2005/8/layout/list1"/>
    <dgm:cxn modelId="{8061FE84-826B-4E4A-B8D4-4D87912AB17D}" type="presParOf" srcId="{69D86FDD-C68F-4E71-81E8-C4595138CB54}" destId="{F76AD69B-CFF6-4B14-8FE4-14ECE430BC0E}" srcOrd="1" destOrd="0" presId="urn:microsoft.com/office/officeart/2005/8/layout/list1"/>
    <dgm:cxn modelId="{1C5BD7D4-03BD-4026-94D3-C1C6B71B5F2C}" type="presParOf" srcId="{9DA09BE3-CE43-4F87-86C7-3077352FCF17}" destId="{6E235585-8296-4370-BD46-BDD478D1D50E}" srcOrd="9" destOrd="0" presId="urn:microsoft.com/office/officeart/2005/8/layout/list1"/>
    <dgm:cxn modelId="{1D6FBDFD-7E97-4FD4-B642-DB9372259D4E}" type="presParOf" srcId="{9DA09BE3-CE43-4F87-86C7-3077352FCF17}" destId="{EC893ED6-B65C-4AF2-8A3A-B0FA90FC5F0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E9CFF3-7130-4DD9-A7ED-3C3AA548CD28}" type="doc">
      <dgm:prSet loTypeId="urn:microsoft.com/office/officeart/2005/8/layout/list1" loCatId="list" qsTypeId="urn:microsoft.com/office/officeart/2005/8/quickstyle/simple2" qsCatId="simple" csTypeId="urn:microsoft.com/office/officeart/2005/8/colors/accent2_4" csCatId="accent2" phldr="1"/>
      <dgm:spPr/>
      <dgm:t>
        <a:bodyPr/>
        <a:lstStyle/>
        <a:p>
          <a:endParaRPr lang="it-IT"/>
        </a:p>
      </dgm:t>
    </dgm:pt>
    <dgm:pt modelId="{102B6CCF-9D3A-42FD-A64C-C40656D0A88A}">
      <dgm:prSet phldrT="[Testo]"/>
      <dgm:spPr/>
      <dgm:t>
        <a:bodyPr/>
        <a:lstStyle/>
        <a:p>
          <a:pPr algn="ctr"/>
          <a:r>
            <a:rPr lang="it-IT" dirty="0" smtClean="0"/>
            <a:t>non ha principio</a:t>
          </a:r>
          <a:endParaRPr lang="it-IT" dirty="0"/>
        </a:p>
      </dgm:t>
    </dgm:pt>
    <dgm:pt modelId="{FA2F45E1-85DB-4DB7-A501-14AF45565AFC}" type="parTrans" cxnId="{42377B21-2DD9-4366-8972-926E82D789CC}">
      <dgm:prSet/>
      <dgm:spPr/>
      <dgm:t>
        <a:bodyPr/>
        <a:lstStyle/>
        <a:p>
          <a:pPr algn="ctr"/>
          <a:endParaRPr lang="it-IT"/>
        </a:p>
      </dgm:t>
    </dgm:pt>
    <dgm:pt modelId="{A5809C17-ED08-49E1-A669-53938C9E069B}" type="sibTrans" cxnId="{42377B21-2DD9-4366-8972-926E82D789CC}">
      <dgm:prSet/>
      <dgm:spPr/>
      <dgm:t>
        <a:bodyPr/>
        <a:lstStyle/>
        <a:p>
          <a:pPr algn="ctr"/>
          <a:endParaRPr lang="it-IT"/>
        </a:p>
      </dgm:t>
    </dgm:pt>
    <dgm:pt modelId="{C271B03B-0BE2-44A9-9F7C-88CF209573FE}">
      <dgm:prSet phldrT="[Testo]"/>
      <dgm:spPr/>
      <dgm:t>
        <a:bodyPr/>
        <a:lstStyle/>
        <a:p>
          <a:pPr algn="ctr"/>
          <a:r>
            <a:rPr lang="it-IT" dirty="0" smtClean="0"/>
            <a:t>è infinito</a:t>
          </a:r>
          <a:endParaRPr lang="it-IT" dirty="0"/>
        </a:p>
      </dgm:t>
    </dgm:pt>
    <dgm:pt modelId="{C5C118D7-7B5D-4980-8E06-D656556B3F42}" type="parTrans" cxnId="{C8B87127-1B53-4CAD-BD72-BCA2AD212BDB}">
      <dgm:prSet/>
      <dgm:spPr/>
      <dgm:t>
        <a:bodyPr/>
        <a:lstStyle/>
        <a:p>
          <a:pPr algn="ctr"/>
          <a:endParaRPr lang="it-IT"/>
        </a:p>
      </dgm:t>
    </dgm:pt>
    <dgm:pt modelId="{A3E3F53E-ACF2-4D86-B901-C829EA0B338D}" type="sibTrans" cxnId="{C8B87127-1B53-4CAD-BD72-BCA2AD212BDB}">
      <dgm:prSet/>
      <dgm:spPr/>
      <dgm:t>
        <a:bodyPr/>
        <a:lstStyle/>
        <a:p>
          <a:pPr algn="ctr"/>
          <a:endParaRPr lang="it-IT"/>
        </a:p>
      </dgm:t>
    </dgm:pt>
    <dgm:pt modelId="{5D4ACB67-8F47-4F95-85F8-CE5CF216B88C}">
      <dgm:prSet phldrT="[Testo]"/>
      <dgm:spPr/>
      <dgm:t>
        <a:bodyPr/>
        <a:lstStyle/>
        <a:p>
          <a:pPr algn="ctr"/>
          <a:r>
            <a:rPr lang="it-IT" dirty="0" smtClean="0"/>
            <a:t>non è in alcun luogo</a:t>
          </a:r>
          <a:endParaRPr lang="it-IT" dirty="0"/>
        </a:p>
      </dgm:t>
    </dgm:pt>
    <dgm:pt modelId="{FCDDDB48-AF43-4E1F-93F6-B90AE0B34F8A}" type="parTrans" cxnId="{895BC4EF-78ED-4D61-9C5F-9EB87B7E447A}">
      <dgm:prSet/>
      <dgm:spPr/>
      <dgm:t>
        <a:bodyPr/>
        <a:lstStyle/>
        <a:p>
          <a:pPr algn="ctr"/>
          <a:endParaRPr lang="it-IT"/>
        </a:p>
      </dgm:t>
    </dgm:pt>
    <dgm:pt modelId="{1D1E552B-082B-4F0A-A15A-F3AF52728527}" type="sibTrans" cxnId="{895BC4EF-78ED-4D61-9C5F-9EB87B7E447A}">
      <dgm:prSet/>
      <dgm:spPr/>
      <dgm:t>
        <a:bodyPr/>
        <a:lstStyle/>
        <a:p>
          <a:pPr algn="ctr"/>
          <a:endParaRPr lang="it-IT"/>
        </a:p>
      </dgm:t>
    </dgm:pt>
    <dgm:pt modelId="{049B9585-8514-417C-B5E7-E2FDE40ED900}">
      <dgm:prSet phldrT="[Testo]" custT="1"/>
      <dgm:spPr/>
      <dgm:t>
        <a:bodyPr/>
        <a:lstStyle/>
        <a:p>
          <a:pPr algn="ctr"/>
          <a:r>
            <a: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non esiste</a:t>
          </a:r>
          <a:endParaRPr lang="it-IT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0F13CD-34EB-4F74-A56E-EFBA47A22F7D}" type="parTrans" cxnId="{D907E42C-4C8D-43D6-A82C-113D0BD296B4}">
      <dgm:prSet/>
      <dgm:spPr/>
      <dgm:t>
        <a:bodyPr/>
        <a:lstStyle/>
        <a:p>
          <a:endParaRPr lang="it-IT"/>
        </a:p>
      </dgm:t>
    </dgm:pt>
    <dgm:pt modelId="{3A82D53B-0B43-4F11-BA3B-4F246A6FAE09}" type="sibTrans" cxnId="{D907E42C-4C8D-43D6-A82C-113D0BD296B4}">
      <dgm:prSet/>
      <dgm:spPr/>
      <dgm:t>
        <a:bodyPr/>
        <a:lstStyle/>
        <a:p>
          <a:endParaRPr lang="it-IT"/>
        </a:p>
      </dgm:t>
    </dgm:pt>
    <dgm:pt modelId="{9DA09BE3-CE43-4F87-86C7-3077352FCF17}" type="pres">
      <dgm:prSet presAssocID="{51E9CFF3-7130-4DD9-A7ED-3C3AA548CD2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B29B6FE-EB02-4AF1-A4C7-7F5C2233AD3C}" type="pres">
      <dgm:prSet presAssocID="{102B6CCF-9D3A-42FD-A64C-C40656D0A88A}" presName="parentLin" presStyleCnt="0"/>
      <dgm:spPr/>
    </dgm:pt>
    <dgm:pt modelId="{2E1C3292-E02E-443C-A5B6-038F23AFEF12}" type="pres">
      <dgm:prSet presAssocID="{102B6CCF-9D3A-42FD-A64C-C40656D0A88A}" presName="parentLeftMargin" presStyleLbl="node1" presStyleIdx="0" presStyleCnt="4"/>
      <dgm:spPr/>
      <dgm:t>
        <a:bodyPr/>
        <a:lstStyle/>
        <a:p>
          <a:endParaRPr lang="it-IT"/>
        </a:p>
      </dgm:t>
    </dgm:pt>
    <dgm:pt modelId="{E497E305-4121-4A50-AA6F-00D266239ECD}" type="pres">
      <dgm:prSet presAssocID="{102B6CCF-9D3A-42FD-A64C-C40656D0A88A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4ED3D30-3F93-42FC-9980-8C677E1C4C28}" type="pres">
      <dgm:prSet presAssocID="{102B6CCF-9D3A-42FD-A64C-C40656D0A88A}" presName="negativeSpace" presStyleCnt="0"/>
      <dgm:spPr/>
    </dgm:pt>
    <dgm:pt modelId="{CA4838CD-7181-4954-823A-213B685C7855}" type="pres">
      <dgm:prSet presAssocID="{102B6CCF-9D3A-42FD-A64C-C40656D0A88A}" presName="childText" presStyleLbl="conFgAcc1" presStyleIdx="0" presStyleCnt="4" custScaleX="85367">
        <dgm:presLayoutVars>
          <dgm:bulletEnabled val="1"/>
        </dgm:presLayoutVars>
      </dgm:prSet>
      <dgm:spPr/>
    </dgm:pt>
    <dgm:pt modelId="{89E1F6F8-2C21-4E36-A48F-F75B8CBA1F6F}" type="pres">
      <dgm:prSet presAssocID="{A5809C17-ED08-49E1-A669-53938C9E069B}" presName="spaceBetweenRectangles" presStyleCnt="0"/>
      <dgm:spPr/>
    </dgm:pt>
    <dgm:pt modelId="{B27D51A1-9991-468E-ADA7-7AC5C281F9C2}" type="pres">
      <dgm:prSet presAssocID="{C271B03B-0BE2-44A9-9F7C-88CF209573FE}" presName="parentLin" presStyleCnt="0"/>
      <dgm:spPr/>
    </dgm:pt>
    <dgm:pt modelId="{6FAA9051-C1FC-4E48-9300-24271285C87C}" type="pres">
      <dgm:prSet presAssocID="{C271B03B-0BE2-44A9-9F7C-88CF209573FE}" presName="parentLeftMargin" presStyleLbl="node1" presStyleIdx="0" presStyleCnt="4"/>
      <dgm:spPr/>
      <dgm:t>
        <a:bodyPr/>
        <a:lstStyle/>
        <a:p>
          <a:endParaRPr lang="it-IT"/>
        </a:p>
      </dgm:t>
    </dgm:pt>
    <dgm:pt modelId="{C4114FF1-752E-4F20-95FD-DDACA0C499C3}" type="pres">
      <dgm:prSet presAssocID="{C271B03B-0BE2-44A9-9F7C-88CF209573F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1670D09-8FF0-448C-8D90-5ABD96C6E208}" type="pres">
      <dgm:prSet presAssocID="{C271B03B-0BE2-44A9-9F7C-88CF209573FE}" presName="negativeSpace" presStyleCnt="0"/>
      <dgm:spPr/>
    </dgm:pt>
    <dgm:pt modelId="{66A749F0-E9E6-4A44-98D9-F325D04D842D}" type="pres">
      <dgm:prSet presAssocID="{C271B03B-0BE2-44A9-9F7C-88CF209573FE}" presName="childText" presStyleLbl="conFgAcc1" presStyleIdx="1" presStyleCnt="4" custScaleX="85367" custLinFactNeighborX="8" custLinFactNeighborY="8227">
        <dgm:presLayoutVars>
          <dgm:bulletEnabled val="1"/>
        </dgm:presLayoutVars>
      </dgm:prSet>
      <dgm:spPr/>
    </dgm:pt>
    <dgm:pt modelId="{8A671903-3FE8-48A1-BBCD-FCE4DD06008E}" type="pres">
      <dgm:prSet presAssocID="{A3E3F53E-ACF2-4D86-B901-C829EA0B338D}" presName="spaceBetweenRectangles" presStyleCnt="0"/>
      <dgm:spPr/>
    </dgm:pt>
    <dgm:pt modelId="{69D86FDD-C68F-4E71-81E8-C4595138CB54}" type="pres">
      <dgm:prSet presAssocID="{5D4ACB67-8F47-4F95-85F8-CE5CF216B88C}" presName="parentLin" presStyleCnt="0"/>
      <dgm:spPr/>
    </dgm:pt>
    <dgm:pt modelId="{2FAC2746-ED67-4302-8A1B-429ADDA3B112}" type="pres">
      <dgm:prSet presAssocID="{5D4ACB67-8F47-4F95-85F8-CE5CF216B88C}" presName="parentLeftMargin" presStyleLbl="node1" presStyleIdx="1" presStyleCnt="4"/>
      <dgm:spPr/>
      <dgm:t>
        <a:bodyPr/>
        <a:lstStyle/>
        <a:p>
          <a:endParaRPr lang="it-IT"/>
        </a:p>
      </dgm:t>
    </dgm:pt>
    <dgm:pt modelId="{F76AD69B-CFF6-4B14-8FE4-14ECE430BC0E}" type="pres">
      <dgm:prSet presAssocID="{5D4ACB67-8F47-4F95-85F8-CE5CF216B88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E235585-8296-4370-BD46-BDD478D1D50E}" type="pres">
      <dgm:prSet presAssocID="{5D4ACB67-8F47-4F95-85F8-CE5CF216B88C}" presName="negativeSpace" presStyleCnt="0"/>
      <dgm:spPr/>
    </dgm:pt>
    <dgm:pt modelId="{EC893ED6-B65C-4AF2-8A3A-B0FA90FC5F03}" type="pres">
      <dgm:prSet presAssocID="{5D4ACB67-8F47-4F95-85F8-CE5CF216B88C}" presName="childText" presStyleLbl="conFgAcc1" presStyleIdx="2" presStyleCnt="4" custScaleX="85367">
        <dgm:presLayoutVars>
          <dgm:bulletEnabled val="1"/>
        </dgm:presLayoutVars>
      </dgm:prSet>
      <dgm:spPr/>
    </dgm:pt>
    <dgm:pt modelId="{86EEE628-AF84-4DE8-8306-1E3760B1BB13}" type="pres">
      <dgm:prSet presAssocID="{1D1E552B-082B-4F0A-A15A-F3AF52728527}" presName="spaceBetweenRectangles" presStyleCnt="0"/>
      <dgm:spPr/>
    </dgm:pt>
    <dgm:pt modelId="{D515A3AC-CA91-4462-A951-C123A4868884}" type="pres">
      <dgm:prSet presAssocID="{049B9585-8514-417C-B5E7-E2FDE40ED900}" presName="parentLin" presStyleCnt="0"/>
      <dgm:spPr/>
    </dgm:pt>
    <dgm:pt modelId="{B9414356-726D-45D0-B1C5-E067AB54CB52}" type="pres">
      <dgm:prSet presAssocID="{049B9585-8514-417C-B5E7-E2FDE40ED900}" presName="parentLeftMargin" presStyleLbl="node1" presStyleIdx="2" presStyleCnt="4"/>
      <dgm:spPr/>
      <dgm:t>
        <a:bodyPr/>
        <a:lstStyle/>
        <a:p>
          <a:endParaRPr lang="it-IT"/>
        </a:p>
      </dgm:t>
    </dgm:pt>
    <dgm:pt modelId="{9417C9B9-029C-4FF6-90E0-B001D0CCA012}" type="pres">
      <dgm:prSet presAssocID="{049B9585-8514-417C-B5E7-E2FDE40ED900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3B0BDF6-BBE4-433B-A936-908593D4F0F2}" type="pres">
      <dgm:prSet presAssocID="{049B9585-8514-417C-B5E7-E2FDE40ED900}" presName="negativeSpace" presStyleCnt="0"/>
      <dgm:spPr/>
    </dgm:pt>
    <dgm:pt modelId="{1719DAAF-D9A9-4975-8BF9-B0FEDB7754AA}" type="pres">
      <dgm:prSet presAssocID="{049B9585-8514-417C-B5E7-E2FDE40ED900}" presName="childText" presStyleLbl="conFgAcc1" presStyleIdx="3" presStyleCnt="4" custScaleX="85366">
        <dgm:presLayoutVars>
          <dgm:bulletEnabled val="1"/>
        </dgm:presLayoutVars>
      </dgm:prSet>
      <dgm:spPr/>
    </dgm:pt>
  </dgm:ptLst>
  <dgm:cxnLst>
    <dgm:cxn modelId="{675E5D4C-E9A4-4D9D-BB19-560B63501EC0}" type="presOf" srcId="{5D4ACB67-8F47-4F95-85F8-CE5CF216B88C}" destId="{F76AD69B-CFF6-4B14-8FE4-14ECE430BC0E}" srcOrd="1" destOrd="0" presId="urn:microsoft.com/office/officeart/2005/8/layout/list1"/>
    <dgm:cxn modelId="{C3A03351-3B89-4AE5-81B5-62E35D67D549}" type="presOf" srcId="{5D4ACB67-8F47-4F95-85F8-CE5CF216B88C}" destId="{2FAC2746-ED67-4302-8A1B-429ADDA3B112}" srcOrd="0" destOrd="0" presId="urn:microsoft.com/office/officeart/2005/8/layout/list1"/>
    <dgm:cxn modelId="{895BC4EF-78ED-4D61-9C5F-9EB87B7E447A}" srcId="{51E9CFF3-7130-4DD9-A7ED-3C3AA548CD28}" destId="{5D4ACB67-8F47-4F95-85F8-CE5CF216B88C}" srcOrd="2" destOrd="0" parTransId="{FCDDDB48-AF43-4E1F-93F6-B90AE0B34F8A}" sibTransId="{1D1E552B-082B-4F0A-A15A-F3AF52728527}"/>
    <dgm:cxn modelId="{608376F4-39D1-4AE8-904C-F25418874B6F}" type="presOf" srcId="{049B9585-8514-417C-B5E7-E2FDE40ED900}" destId="{B9414356-726D-45D0-B1C5-E067AB54CB52}" srcOrd="0" destOrd="0" presId="urn:microsoft.com/office/officeart/2005/8/layout/list1"/>
    <dgm:cxn modelId="{A25F7538-859B-450D-87BF-90BB905DDB02}" type="presOf" srcId="{049B9585-8514-417C-B5E7-E2FDE40ED900}" destId="{9417C9B9-029C-4FF6-90E0-B001D0CCA012}" srcOrd="1" destOrd="0" presId="urn:microsoft.com/office/officeart/2005/8/layout/list1"/>
    <dgm:cxn modelId="{C8B87127-1B53-4CAD-BD72-BCA2AD212BDB}" srcId="{51E9CFF3-7130-4DD9-A7ED-3C3AA548CD28}" destId="{C271B03B-0BE2-44A9-9F7C-88CF209573FE}" srcOrd="1" destOrd="0" parTransId="{C5C118D7-7B5D-4980-8E06-D656556B3F42}" sibTransId="{A3E3F53E-ACF2-4D86-B901-C829EA0B338D}"/>
    <dgm:cxn modelId="{D1A1D740-C417-4456-BBBF-78E6ED88F34E}" type="presOf" srcId="{C271B03B-0BE2-44A9-9F7C-88CF209573FE}" destId="{C4114FF1-752E-4F20-95FD-DDACA0C499C3}" srcOrd="1" destOrd="0" presId="urn:microsoft.com/office/officeart/2005/8/layout/list1"/>
    <dgm:cxn modelId="{00D497D7-54C5-482A-8F99-461FDC682540}" type="presOf" srcId="{51E9CFF3-7130-4DD9-A7ED-3C3AA548CD28}" destId="{9DA09BE3-CE43-4F87-86C7-3077352FCF17}" srcOrd="0" destOrd="0" presId="urn:microsoft.com/office/officeart/2005/8/layout/list1"/>
    <dgm:cxn modelId="{D907E42C-4C8D-43D6-A82C-113D0BD296B4}" srcId="{51E9CFF3-7130-4DD9-A7ED-3C3AA548CD28}" destId="{049B9585-8514-417C-B5E7-E2FDE40ED900}" srcOrd="3" destOrd="0" parTransId="{580F13CD-34EB-4F74-A56E-EFBA47A22F7D}" sibTransId="{3A82D53B-0B43-4F11-BA3B-4F246A6FAE09}"/>
    <dgm:cxn modelId="{CCF8365B-0728-4AD6-A1ED-0EBDC9BC7D2F}" type="presOf" srcId="{102B6CCF-9D3A-42FD-A64C-C40656D0A88A}" destId="{2E1C3292-E02E-443C-A5B6-038F23AFEF12}" srcOrd="0" destOrd="0" presId="urn:microsoft.com/office/officeart/2005/8/layout/list1"/>
    <dgm:cxn modelId="{0869905C-C115-45E3-A624-AF2F0DE6BE6A}" type="presOf" srcId="{102B6CCF-9D3A-42FD-A64C-C40656D0A88A}" destId="{E497E305-4121-4A50-AA6F-00D266239ECD}" srcOrd="1" destOrd="0" presId="urn:microsoft.com/office/officeart/2005/8/layout/list1"/>
    <dgm:cxn modelId="{5C219FB4-C289-421C-98C3-570C125D218D}" type="presOf" srcId="{C271B03B-0BE2-44A9-9F7C-88CF209573FE}" destId="{6FAA9051-C1FC-4E48-9300-24271285C87C}" srcOrd="0" destOrd="0" presId="urn:microsoft.com/office/officeart/2005/8/layout/list1"/>
    <dgm:cxn modelId="{42377B21-2DD9-4366-8972-926E82D789CC}" srcId="{51E9CFF3-7130-4DD9-A7ED-3C3AA548CD28}" destId="{102B6CCF-9D3A-42FD-A64C-C40656D0A88A}" srcOrd="0" destOrd="0" parTransId="{FA2F45E1-85DB-4DB7-A501-14AF45565AFC}" sibTransId="{A5809C17-ED08-49E1-A669-53938C9E069B}"/>
    <dgm:cxn modelId="{AB76A0E2-70CC-4740-9C1D-E9E1C7240B69}" type="presParOf" srcId="{9DA09BE3-CE43-4F87-86C7-3077352FCF17}" destId="{9B29B6FE-EB02-4AF1-A4C7-7F5C2233AD3C}" srcOrd="0" destOrd="0" presId="urn:microsoft.com/office/officeart/2005/8/layout/list1"/>
    <dgm:cxn modelId="{094107D1-AA42-4E01-A63D-23FF2B5EE151}" type="presParOf" srcId="{9B29B6FE-EB02-4AF1-A4C7-7F5C2233AD3C}" destId="{2E1C3292-E02E-443C-A5B6-038F23AFEF12}" srcOrd="0" destOrd="0" presId="urn:microsoft.com/office/officeart/2005/8/layout/list1"/>
    <dgm:cxn modelId="{A650ED80-C542-4B33-96FD-1739DD384FE8}" type="presParOf" srcId="{9B29B6FE-EB02-4AF1-A4C7-7F5C2233AD3C}" destId="{E497E305-4121-4A50-AA6F-00D266239ECD}" srcOrd="1" destOrd="0" presId="urn:microsoft.com/office/officeart/2005/8/layout/list1"/>
    <dgm:cxn modelId="{279BAE7F-D706-4C30-95CD-C7765D40DE1E}" type="presParOf" srcId="{9DA09BE3-CE43-4F87-86C7-3077352FCF17}" destId="{B4ED3D30-3F93-42FC-9980-8C677E1C4C28}" srcOrd="1" destOrd="0" presId="urn:microsoft.com/office/officeart/2005/8/layout/list1"/>
    <dgm:cxn modelId="{800D4EA8-B575-44C9-87A6-EE9B50B93930}" type="presParOf" srcId="{9DA09BE3-CE43-4F87-86C7-3077352FCF17}" destId="{CA4838CD-7181-4954-823A-213B685C7855}" srcOrd="2" destOrd="0" presId="urn:microsoft.com/office/officeart/2005/8/layout/list1"/>
    <dgm:cxn modelId="{36021897-A1D9-40AD-84CD-E9F1EB065A3C}" type="presParOf" srcId="{9DA09BE3-CE43-4F87-86C7-3077352FCF17}" destId="{89E1F6F8-2C21-4E36-A48F-F75B8CBA1F6F}" srcOrd="3" destOrd="0" presId="urn:microsoft.com/office/officeart/2005/8/layout/list1"/>
    <dgm:cxn modelId="{C7EB8595-B931-47D4-91D7-72E016A4AF68}" type="presParOf" srcId="{9DA09BE3-CE43-4F87-86C7-3077352FCF17}" destId="{B27D51A1-9991-468E-ADA7-7AC5C281F9C2}" srcOrd="4" destOrd="0" presId="urn:microsoft.com/office/officeart/2005/8/layout/list1"/>
    <dgm:cxn modelId="{BBA3EADC-2C56-4C42-A0AE-9F8C5BD5F228}" type="presParOf" srcId="{B27D51A1-9991-468E-ADA7-7AC5C281F9C2}" destId="{6FAA9051-C1FC-4E48-9300-24271285C87C}" srcOrd="0" destOrd="0" presId="urn:microsoft.com/office/officeart/2005/8/layout/list1"/>
    <dgm:cxn modelId="{3F8D7F06-6F26-402B-A9CE-98529F2B1853}" type="presParOf" srcId="{B27D51A1-9991-468E-ADA7-7AC5C281F9C2}" destId="{C4114FF1-752E-4F20-95FD-DDACA0C499C3}" srcOrd="1" destOrd="0" presId="urn:microsoft.com/office/officeart/2005/8/layout/list1"/>
    <dgm:cxn modelId="{BEAE4F92-9724-4A2F-9AAC-55E57E3D5BAF}" type="presParOf" srcId="{9DA09BE3-CE43-4F87-86C7-3077352FCF17}" destId="{71670D09-8FF0-448C-8D90-5ABD96C6E208}" srcOrd="5" destOrd="0" presId="urn:microsoft.com/office/officeart/2005/8/layout/list1"/>
    <dgm:cxn modelId="{E6467650-EFCA-450C-B4FA-90912B179F3A}" type="presParOf" srcId="{9DA09BE3-CE43-4F87-86C7-3077352FCF17}" destId="{66A749F0-E9E6-4A44-98D9-F325D04D842D}" srcOrd="6" destOrd="0" presId="urn:microsoft.com/office/officeart/2005/8/layout/list1"/>
    <dgm:cxn modelId="{67E5F006-E853-44C4-98D3-0CC63FEF0894}" type="presParOf" srcId="{9DA09BE3-CE43-4F87-86C7-3077352FCF17}" destId="{8A671903-3FE8-48A1-BBCD-FCE4DD06008E}" srcOrd="7" destOrd="0" presId="urn:microsoft.com/office/officeart/2005/8/layout/list1"/>
    <dgm:cxn modelId="{C9EB31FF-5490-44B6-B3B2-6832BCB12FE7}" type="presParOf" srcId="{9DA09BE3-CE43-4F87-86C7-3077352FCF17}" destId="{69D86FDD-C68F-4E71-81E8-C4595138CB54}" srcOrd="8" destOrd="0" presId="urn:microsoft.com/office/officeart/2005/8/layout/list1"/>
    <dgm:cxn modelId="{EEB7C76E-38BE-487B-BF0B-AE61E7EF8F8F}" type="presParOf" srcId="{69D86FDD-C68F-4E71-81E8-C4595138CB54}" destId="{2FAC2746-ED67-4302-8A1B-429ADDA3B112}" srcOrd="0" destOrd="0" presId="urn:microsoft.com/office/officeart/2005/8/layout/list1"/>
    <dgm:cxn modelId="{FAC7C68B-305F-4BDB-BDA8-7971AA95BA39}" type="presParOf" srcId="{69D86FDD-C68F-4E71-81E8-C4595138CB54}" destId="{F76AD69B-CFF6-4B14-8FE4-14ECE430BC0E}" srcOrd="1" destOrd="0" presId="urn:microsoft.com/office/officeart/2005/8/layout/list1"/>
    <dgm:cxn modelId="{5029EFD3-24E2-4F34-95EE-2D28396F2516}" type="presParOf" srcId="{9DA09BE3-CE43-4F87-86C7-3077352FCF17}" destId="{6E235585-8296-4370-BD46-BDD478D1D50E}" srcOrd="9" destOrd="0" presId="urn:microsoft.com/office/officeart/2005/8/layout/list1"/>
    <dgm:cxn modelId="{F0EB17A0-2DAC-4595-841D-24E95883E58D}" type="presParOf" srcId="{9DA09BE3-CE43-4F87-86C7-3077352FCF17}" destId="{EC893ED6-B65C-4AF2-8A3A-B0FA90FC5F03}" srcOrd="10" destOrd="0" presId="urn:microsoft.com/office/officeart/2005/8/layout/list1"/>
    <dgm:cxn modelId="{6256412A-A132-4636-ADE0-2C4E420856AB}" type="presParOf" srcId="{9DA09BE3-CE43-4F87-86C7-3077352FCF17}" destId="{86EEE628-AF84-4DE8-8306-1E3760B1BB13}" srcOrd="11" destOrd="0" presId="urn:microsoft.com/office/officeart/2005/8/layout/list1"/>
    <dgm:cxn modelId="{52E9C684-E30E-40E5-B871-4503DC98C0F9}" type="presParOf" srcId="{9DA09BE3-CE43-4F87-86C7-3077352FCF17}" destId="{D515A3AC-CA91-4462-A951-C123A4868884}" srcOrd="12" destOrd="0" presId="urn:microsoft.com/office/officeart/2005/8/layout/list1"/>
    <dgm:cxn modelId="{75E8F0BB-EF12-4F78-97C2-F996F4F33F77}" type="presParOf" srcId="{D515A3AC-CA91-4462-A951-C123A4868884}" destId="{B9414356-726D-45D0-B1C5-E067AB54CB52}" srcOrd="0" destOrd="0" presId="urn:microsoft.com/office/officeart/2005/8/layout/list1"/>
    <dgm:cxn modelId="{5A7CC5B4-FE76-4058-9984-C58187A5A276}" type="presParOf" srcId="{D515A3AC-CA91-4462-A951-C123A4868884}" destId="{9417C9B9-029C-4FF6-90E0-B001D0CCA012}" srcOrd="1" destOrd="0" presId="urn:microsoft.com/office/officeart/2005/8/layout/list1"/>
    <dgm:cxn modelId="{5EDCF924-AA48-42C0-A773-92E0311FA621}" type="presParOf" srcId="{9DA09BE3-CE43-4F87-86C7-3077352FCF17}" destId="{43B0BDF6-BBE4-433B-A936-908593D4F0F2}" srcOrd="13" destOrd="0" presId="urn:microsoft.com/office/officeart/2005/8/layout/list1"/>
    <dgm:cxn modelId="{91FD21FF-7579-4301-8FBC-C7AD7DB2F2C1}" type="presParOf" srcId="{9DA09BE3-CE43-4F87-86C7-3077352FCF17}" destId="{1719DAAF-D9A9-4975-8BF9-B0FEDB7754A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838CD-7181-4954-823A-213B685C7855}">
      <dsp:nvSpPr>
        <dsp:cNvPr id="0" name=""/>
        <dsp:cNvSpPr/>
      </dsp:nvSpPr>
      <dsp:spPr>
        <a:xfrm>
          <a:off x="0" y="227983"/>
          <a:ext cx="23359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97E305-4121-4A50-AA6F-00D266239ECD}">
      <dsp:nvSpPr>
        <dsp:cNvPr id="0" name=""/>
        <dsp:cNvSpPr/>
      </dsp:nvSpPr>
      <dsp:spPr>
        <a:xfrm>
          <a:off x="136815" y="21343"/>
          <a:ext cx="1915412" cy="413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8" tIns="0" rIns="72398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essere</a:t>
          </a:r>
          <a:endParaRPr lang="it-IT" sz="1400" kern="1200" dirty="0"/>
        </a:p>
      </dsp:txBody>
      <dsp:txXfrm>
        <a:off x="156990" y="41518"/>
        <a:ext cx="1875062" cy="372930"/>
      </dsp:txXfrm>
    </dsp:sp>
    <dsp:sp modelId="{66A749F0-E9E6-4A44-98D9-F325D04D842D}">
      <dsp:nvSpPr>
        <dsp:cNvPr id="0" name=""/>
        <dsp:cNvSpPr/>
      </dsp:nvSpPr>
      <dsp:spPr>
        <a:xfrm>
          <a:off x="218" y="869243"/>
          <a:ext cx="23359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114FF1-752E-4F20-95FD-DDACA0C499C3}">
      <dsp:nvSpPr>
        <dsp:cNvPr id="0" name=""/>
        <dsp:cNvSpPr/>
      </dsp:nvSpPr>
      <dsp:spPr>
        <a:xfrm>
          <a:off x="136815" y="656383"/>
          <a:ext cx="1915412" cy="413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8" tIns="0" rIns="72398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non essere</a:t>
          </a:r>
          <a:endParaRPr lang="it-IT" sz="1400" kern="1200" dirty="0"/>
        </a:p>
      </dsp:txBody>
      <dsp:txXfrm>
        <a:off x="156990" y="676558"/>
        <a:ext cx="1875062" cy="372930"/>
      </dsp:txXfrm>
    </dsp:sp>
    <dsp:sp modelId="{EC893ED6-B65C-4AF2-8A3A-B0FA90FC5F03}">
      <dsp:nvSpPr>
        <dsp:cNvPr id="0" name=""/>
        <dsp:cNvSpPr/>
      </dsp:nvSpPr>
      <dsp:spPr>
        <a:xfrm>
          <a:off x="0" y="1498064"/>
          <a:ext cx="23359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6AD69B-CFF6-4B14-8FE4-14ECE430BC0E}">
      <dsp:nvSpPr>
        <dsp:cNvPr id="0" name=""/>
        <dsp:cNvSpPr/>
      </dsp:nvSpPr>
      <dsp:spPr>
        <a:xfrm>
          <a:off x="136815" y="1291424"/>
          <a:ext cx="1915412" cy="413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8" tIns="0" rIns="72398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essere e non essere</a:t>
          </a:r>
          <a:endParaRPr lang="it-IT" sz="1400" kern="1200" dirty="0"/>
        </a:p>
      </dsp:txBody>
      <dsp:txXfrm>
        <a:off x="156990" y="1311599"/>
        <a:ext cx="1875062" cy="372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838CD-7181-4954-823A-213B685C7855}">
      <dsp:nvSpPr>
        <dsp:cNvPr id="0" name=""/>
        <dsp:cNvSpPr/>
      </dsp:nvSpPr>
      <dsp:spPr>
        <a:xfrm>
          <a:off x="0" y="227983"/>
          <a:ext cx="2212958" cy="3528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97E305-4121-4A50-AA6F-00D266239ECD}">
      <dsp:nvSpPr>
        <dsp:cNvPr id="0" name=""/>
        <dsp:cNvSpPr/>
      </dsp:nvSpPr>
      <dsp:spPr>
        <a:xfrm>
          <a:off x="129614" y="21343"/>
          <a:ext cx="1814601" cy="41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8" tIns="0" rIns="68588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eterno</a:t>
          </a:r>
          <a:endParaRPr lang="it-IT" sz="1400" kern="1200" dirty="0"/>
        </a:p>
      </dsp:txBody>
      <dsp:txXfrm>
        <a:off x="149789" y="41518"/>
        <a:ext cx="1774251" cy="372930"/>
      </dsp:txXfrm>
    </dsp:sp>
    <dsp:sp modelId="{66A749F0-E9E6-4A44-98D9-F325D04D842D}">
      <dsp:nvSpPr>
        <dsp:cNvPr id="0" name=""/>
        <dsp:cNvSpPr/>
      </dsp:nvSpPr>
      <dsp:spPr>
        <a:xfrm>
          <a:off x="207" y="869243"/>
          <a:ext cx="2212958" cy="3528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114FF1-752E-4F20-95FD-DDACA0C499C3}">
      <dsp:nvSpPr>
        <dsp:cNvPr id="0" name=""/>
        <dsp:cNvSpPr/>
      </dsp:nvSpPr>
      <dsp:spPr>
        <a:xfrm>
          <a:off x="129614" y="656383"/>
          <a:ext cx="1814601" cy="41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8" tIns="0" rIns="68588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generato</a:t>
          </a:r>
          <a:endParaRPr lang="it-IT" sz="1400" kern="1200" dirty="0"/>
        </a:p>
      </dsp:txBody>
      <dsp:txXfrm>
        <a:off x="149789" y="676558"/>
        <a:ext cx="1774251" cy="372930"/>
      </dsp:txXfrm>
    </dsp:sp>
    <dsp:sp modelId="{EC893ED6-B65C-4AF2-8A3A-B0FA90FC5F03}">
      <dsp:nvSpPr>
        <dsp:cNvPr id="0" name=""/>
        <dsp:cNvSpPr/>
      </dsp:nvSpPr>
      <dsp:spPr>
        <a:xfrm>
          <a:off x="0" y="1498064"/>
          <a:ext cx="2212958" cy="3528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6AD69B-CFF6-4B14-8FE4-14ECE430BC0E}">
      <dsp:nvSpPr>
        <dsp:cNvPr id="0" name=""/>
        <dsp:cNvSpPr/>
      </dsp:nvSpPr>
      <dsp:spPr>
        <a:xfrm>
          <a:off x="129614" y="1291424"/>
          <a:ext cx="1814601" cy="41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8" tIns="0" rIns="68588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eterno e generato</a:t>
          </a:r>
          <a:endParaRPr lang="it-IT" sz="1400" kern="1200" dirty="0"/>
        </a:p>
      </dsp:txBody>
      <dsp:txXfrm>
        <a:off x="149789" y="1311599"/>
        <a:ext cx="1774251" cy="3729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838CD-7181-4954-823A-213B685C7855}">
      <dsp:nvSpPr>
        <dsp:cNvPr id="0" name=""/>
        <dsp:cNvSpPr/>
      </dsp:nvSpPr>
      <dsp:spPr>
        <a:xfrm>
          <a:off x="0" y="233247"/>
          <a:ext cx="252031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97E305-4121-4A50-AA6F-00D266239ECD}">
      <dsp:nvSpPr>
        <dsp:cNvPr id="0" name=""/>
        <dsp:cNvSpPr/>
      </dsp:nvSpPr>
      <dsp:spPr>
        <a:xfrm>
          <a:off x="147616" y="11847"/>
          <a:ext cx="2066629" cy="442800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8114" tIns="0" rIns="78114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/>
            <a:t>non ha principio</a:t>
          </a:r>
          <a:endParaRPr lang="it-IT" sz="1500" kern="1200" dirty="0"/>
        </a:p>
      </dsp:txBody>
      <dsp:txXfrm>
        <a:off x="169232" y="33463"/>
        <a:ext cx="2023397" cy="399568"/>
      </dsp:txXfrm>
    </dsp:sp>
    <dsp:sp modelId="{66A749F0-E9E6-4A44-98D9-F325D04D842D}">
      <dsp:nvSpPr>
        <dsp:cNvPr id="0" name=""/>
        <dsp:cNvSpPr/>
      </dsp:nvSpPr>
      <dsp:spPr>
        <a:xfrm>
          <a:off x="236" y="920311"/>
          <a:ext cx="252031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50000"/>
              <a:hueOff val="-19925"/>
              <a:satOff val="-3638"/>
              <a:lumOff val="210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114FF1-752E-4F20-95FD-DDACA0C499C3}">
      <dsp:nvSpPr>
        <dsp:cNvPr id="0" name=""/>
        <dsp:cNvSpPr/>
      </dsp:nvSpPr>
      <dsp:spPr>
        <a:xfrm>
          <a:off x="147616" y="692247"/>
          <a:ext cx="2066629" cy="442800"/>
        </a:xfrm>
        <a:prstGeom prst="roundRect">
          <a:avLst/>
        </a:prstGeom>
        <a:solidFill>
          <a:schemeClr val="accent2">
            <a:shade val="50000"/>
            <a:hueOff val="-20742"/>
            <a:satOff val="-4204"/>
            <a:lumOff val="2312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8114" tIns="0" rIns="78114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/>
            <a:t>è infinito</a:t>
          </a:r>
          <a:endParaRPr lang="it-IT" sz="1500" kern="1200" dirty="0"/>
        </a:p>
      </dsp:txBody>
      <dsp:txXfrm>
        <a:off x="169232" y="713863"/>
        <a:ext cx="2023397" cy="399568"/>
      </dsp:txXfrm>
    </dsp:sp>
    <dsp:sp modelId="{EC893ED6-B65C-4AF2-8A3A-B0FA90FC5F03}">
      <dsp:nvSpPr>
        <dsp:cNvPr id="0" name=""/>
        <dsp:cNvSpPr/>
      </dsp:nvSpPr>
      <dsp:spPr>
        <a:xfrm>
          <a:off x="0" y="1594047"/>
          <a:ext cx="252031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50000"/>
              <a:hueOff val="-39850"/>
              <a:satOff val="-7276"/>
              <a:lumOff val="421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6AD69B-CFF6-4B14-8FE4-14ECE430BC0E}">
      <dsp:nvSpPr>
        <dsp:cNvPr id="0" name=""/>
        <dsp:cNvSpPr/>
      </dsp:nvSpPr>
      <dsp:spPr>
        <a:xfrm>
          <a:off x="147616" y="1372647"/>
          <a:ext cx="2066629" cy="442800"/>
        </a:xfrm>
        <a:prstGeom prst="roundRect">
          <a:avLst/>
        </a:prstGeom>
        <a:solidFill>
          <a:schemeClr val="accent2">
            <a:shade val="50000"/>
            <a:hueOff val="-41484"/>
            <a:satOff val="-8409"/>
            <a:lumOff val="4625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8114" tIns="0" rIns="78114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/>
            <a:t>non è in alcun luogo</a:t>
          </a:r>
          <a:endParaRPr lang="it-IT" sz="1500" kern="1200" dirty="0"/>
        </a:p>
      </dsp:txBody>
      <dsp:txXfrm>
        <a:off x="169232" y="1394263"/>
        <a:ext cx="2023397" cy="399568"/>
      </dsp:txXfrm>
    </dsp:sp>
    <dsp:sp modelId="{1719DAAF-D9A9-4975-8BF9-B0FEDB7754AA}">
      <dsp:nvSpPr>
        <dsp:cNvPr id="0" name=""/>
        <dsp:cNvSpPr/>
      </dsp:nvSpPr>
      <dsp:spPr>
        <a:xfrm>
          <a:off x="0" y="2274448"/>
          <a:ext cx="2520284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50000"/>
              <a:hueOff val="-19925"/>
              <a:satOff val="-3638"/>
              <a:lumOff val="210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17C9B9-029C-4FF6-90E0-B001D0CCA012}">
      <dsp:nvSpPr>
        <dsp:cNvPr id="0" name=""/>
        <dsp:cNvSpPr/>
      </dsp:nvSpPr>
      <dsp:spPr>
        <a:xfrm>
          <a:off x="147616" y="2053048"/>
          <a:ext cx="2066629" cy="442800"/>
        </a:xfrm>
        <a:prstGeom prst="roundRect">
          <a:avLst/>
        </a:prstGeom>
        <a:solidFill>
          <a:schemeClr val="accent2">
            <a:shade val="50000"/>
            <a:hueOff val="-20742"/>
            <a:satOff val="-4204"/>
            <a:lumOff val="2312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8114" tIns="0" rIns="78114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non esiste</a:t>
          </a:r>
          <a:endParaRPr lang="it-IT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9232" y="2074664"/>
        <a:ext cx="2023397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33CFA-C070-4684-9D4E-695082F6D7A0}" type="datetimeFigureOut">
              <a:rPr lang="it-IT" smtClean="0"/>
              <a:t>18/03/2014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8C25-B2D4-4867-AC9C-BB8B157D11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1934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33CFA-C070-4684-9D4E-695082F6D7A0}" type="datetimeFigureOut">
              <a:rPr lang="it-IT" smtClean="0"/>
              <a:t>18/03/2014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8C25-B2D4-4867-AC9C-BB8B157D11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5165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33CFA-C070-4684-9D4E-695082F6D7A0}" type="datetimeFigureOut">
              <a:rPr lang="it-IT" smtClean="0"/>
              <a:t>18/03/2014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8C25-B2D4-4867-AC9C-BB8B157D11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0288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33CFA-C070-4684-9D4E-695082F6D7A0}" type="datetimeFigureOut">
              <a:rPr lang="it-IT" smtClean="0"/>
              <a:t>18/03/2014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8C25-B2D4-4867-AC9C-BB8B157D11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7317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33CFA-C070-4684-9D4E-695082F6D7A0}" type="datetimeFigureOut">
              <a:rPr lang="it-IT" smtClean="0"/>
              <a:t>18/03/2014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8C25-B2D4-4867-AC9C-BB8B157D11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9903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33CFA-C070-4684-9D4E-695082F6D7A0}" type="datetimeFigureOut">
              <a:rPr lang="it-IT" smtClean="0"/>
              <a:t>18/03/2014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8C25-B2D4-4867-AC9C-BB8B157D11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7381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33CFA-C070-4684-9D4E-695082F6D7A0}" type="datetimeFigureOut">
              <a:rPr lang="it-IT" smtClean="0"/>
              <a:t>18/03/2014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8C25-B2D4-4867-AC9C-BB8B157D11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2159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33CFA-C070-4684-9D4E-695082F6D7A0}" type="datetimeFigureOut">
              <a:rPr lang="it-IT" smtClean="0"/>
              <a:t>18/03/2014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8C25-B2D4-4867-AC9C-BB8B157D11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7241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33CFA-C070-4684-9D4E-695082F6D7A0}" type="datetimeFigureOut">
              <a:rPr lang="it-IT" smtClean="0"/>
              <a:t>18/03/2014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8C25-B2D4-4867-AC9C-BB8B157D11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7505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33CFA-C070-4684-9D4E-695082F6D7A0}" type="datetimeFigureOut">
              <a:rPr lang="it-IT" smtClean="0"/>
              <a:t>18/03/2014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8C25-B2D4-4867-AC9C-BB8B157D11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1169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33CFA-C070-4684-9D4E-695082F6D7A0}" type="datetimeFigureOut">
              <a:rPr lang="it-IT" smtClean="0"/>
              <a:t>18/03/2014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38C25-B2D4-4867-AC9C-BB8B157D11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7768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33CFA-C070-4684-9D4E-695082F6D7A0}" type="datetimeFigureOut">
              <a:rPr lang="it-IT" smtClean="0"/>
              <a:t>18/03/2014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38C25-B2D4-4867-AC9C-BB8B157D11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093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4.png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image" Target="../media/image11.png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61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1470025"/>
          </a:xfrm>
        </p:spPr>
        <p:txBody>
          <a:bodyPr>
            <a:normAutofit/>
          </a:bodyPr>
          <a:lstStyle/>
          <a:p>
            <a:r>
              <a:rPr lang="it-IT" sz="6600" b="1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SOFISTICA</a:t>
            </a:r>
            <a:endParaRPr lang="it-IT" sz="66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645024"/>
            <a:ext cx="6400800" cy="1752600"/>
          </a:xfrm>
        </p:spPr>
        <p:txBody>
          <a:bodyPr/>
          <a:lstStyle/>
          <a:p>
            <a:r>
              <a:rPr lang="el-GR" dirty="0" smtClean="0">
                <a:solidFill>
                  <a:schemeClr val="bg1"/>
                </a:solidFill>
              </a:rPr>
              <a:t>ἡ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el-GR" dirty="0" smtClean="0">
                <a:solidFill>
                  <a:schemeClr val="bg1"/>
                </a:solidFill>
              </a:rPr>
              <a:t>σοϕιστική </a:t>
            </a:r>
            <a:r>
              <a:rPr lang="it-IT" dirty="0" smtClean="0">
                <a:solidFill>
                  <a:schemeClr val="bg1"/>
                </a:solidFill>
              </a:rPr>
              <a:t>(</a:t>
            </a:r>
            <a:r>
              <a:rPr lang="el-GR" dirty="0" smtClean="0">
                <a:solidFill>
                  <a:schemeClr val="bg1"/>
                </a:solidFill>
              </a:rPr>
              <a:t>τέχνη</a:t>
            </a:r>
            <a:r>
              <a:rPr lang="it-IT" dirty="0" smtClean="0">
                <a:solidFill>
                  <a:schemeClr val="bg1"/>
                </a:solidFill>
              </a:rPr>
              <a:t>)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43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75" y="-14216"/>
            <a:ext cx="9607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GORGIA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108520" y="1412776"/>
            <a:ext cx="5832648" cy="5112568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</a:rPr>
              <a:t>Nacque nel 490 a.C. a Lentini in Sicilia.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</a:rPr>
              <a:t>Fu probabilmente discepolo di Empedocle, inventore della retorica secondo Aristotele.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</a:rPr>
              <a:t>Nel 427 a.C. si recò ad Atene per un’ambasceria e riscosse enorme successo con il suo discorso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</a:rPr>
              <a:t>Le sue esibizioni più famose furono quelle a Delfi e ad Olimpia (</a:t>
            </a:r>
            <a:r>
              <a:rPr lang="el-GR" dirty="0">
                <a:solidFill>
                  <a:schemeClr val="bg1"/>
                </a:solidFill>
              </a:rPr>
              <a:t>Ὀλυμπικός </a:t>
            </a:r>
            <a:r>
              <a:rPr lang="it-IT" dirty="0" smtClean="0">
                <a:solidFill>
                  <a:schemeClr val="bg1"/>
                </a:solidFill>
              </a:rPr>
              <a:t>e </a:t>
            </a:r>
            <a:r>
              <a:rPr lang="el-GR" dirty="0" smtClean="0">
                <a:solidFill>
                  <a:schemeClr val="bg1"/>
                </a:solidFill>
              </a:rPr>
              <a:t>Πυθικός </a:t>
            </a:r>
            <a:r>
              <a:rPr lang="it-IT" dirty="0" smtClean="0">
                <a:solidFill>
                  <a:schemeClr val="bg1"/>
                </a:solidFill>
              </a:rPr>
              <a:t>), il cui testo ci è giunto frammentariamente.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</a:rPr>
              <a:t>Soggiornò in Beozia, ad Argo e in </a:t>
            </a:r>
            <a:r>
              <a:rPr lang="it-IT" dirty="0">
                <a:solidFill>
                  <a:schemeClr val="bg1"/>
                </a:solidFill>
              </a:rPr>
              <a:t>T</a:t>
            </a:r>
            <a:r>
              <a:rPr lang="it-IT" dirty="0" smtClean="0">
                <a:solidFill>
                  <a:schemeClr val="bg1"/>
                </a:solidFill>
              </a:rPr>
              <a:t>essaglia dove morì tra il 385 e il 380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44824"/>
            <a:ext cx="2937301" cy="373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21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75" y="0"/>
            <a:ext cx="9607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 smtClean="0">
                <a:solidFill>
                  <a:schemeClr val="bg1"/>
                </a:solidFill>
              </a:rPr>
              <a:t>‘Sul non essere’</a:t>
            </a:r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457200" y="917030"/>
            <a:ext cx="8291264" cy="639762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‘</a:t>
            </a:r>
            <a:r>
              <a:rPr lang="el-GR" i="1" dirty="0">
                <a:solidFill>
                  <a:schemeClr val="bg1"/>
                </a:solidFill>
              </a:rPr>
              <a:t>Περ</a:t>
            </a:r>
            <a:r>
              <a:rPr lang="it-IT" i="1" dirty="0">
                <a:solidFill>
                  <a:schemeClr val="bg1"/>
                </a:solidFill>
              </a:rPr>
              <a:t>ì </a:t>
            </a:r>
            <a:r>
              <a:rPr lang="el-GR" i="1" dirty="0">
                <a:solidFill>
                  <a:schemeClr val="bg1"/>
                </a:solidFill>
              </a:rPr>
              <a:t>τοῦ μὴ ὄντος ἢ περ</a:t>
            </a:r>
            <a:r>
              <a:rPr lang="it-IT" i="1" dirty="0">
                <a:solidFill>
                  <a:schemeClr val="bg1"/>
                </a:solidFill>
              </a:rPr>
              <a:t>ì </a:t>
            </a:r>
            <a:r>
              <a:rPr lang="el-GR" i="1" dirty="0" smtClean="0">
                <a:solidFill>
                  <a:schemeClr val="bg1"/>
                </a:solidFill>
              </a:rPr>
              <a:t>φύσεως</a:t>
            </a:r>
            <a:r>
              <a:rPr lang="it-IT" i="1" dirty="0" smtClean="0">
                <a:solidFill>
                  <a:schemeClr val="bg1"/>
                </a:solidFill>
              </a:rPr>
              <a:t>’</a:t>
            </a:r>
            <a:endParaRPr lang="it-IT" dirty="0"/>
          </a:p>
        </p:txBody>
      </p:sp>
      <p:graphicFrame>
        <p:nvGraphicFramePr>
          <p:cNvPr id="11" name="Segnaposto contenuto 10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880268100"/>
              </p:ext>
            </p:extLst>
          </p:nvPr>
        </p:nvGraphicFramePr>
        <p:xfrm>
          <a:off x="22101" y="1551583"/>
          <a:ext cx="2736304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Segnaposto contenut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6985506"/>
              </p:ext>
            </p:extLst>
          </p:nvPr>
        </p:nvGraphicFramePr>
        <p:xfrm>
          <a:off x="107504" y="4077072"/>
          <a:ext cx="2592288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4" name="Segnaposto contenut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8091371"/>
              </p:ext>
            </p:extLst>
          </p:nvPr>
        </p:nvGraphicFramePr>
        <p:xfrm>
          <a:off x="5907618" y="3397395"/>
          <a:ext cx="2952328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410470"/>
            <a:ext cx="2847786" cy="442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3137909" y="4365104"/>
            <a:ext cx="1656184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Non deriva né dall’essere né dal non essere</a:t>
            </a: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7" name="Connettore 2 16"/>
          <p:cNvCxnSpPr/>
          <p:nvPr/>
        </p:nvCxnSpPr>
        <p:spPr>
          <a:xfrm>
            <a:off x="2483768" y="2636912"/>
            <a:ext cx="432048" cy="0"/>
          </a:xfrm>
          <a:prstGeom prst="straightConnector1">
            <a:avLst/>
          </a:prstGeom>
          <a:ln w="38100">
            <a:solidFill>
              <a:schemeClr val="bg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6309" y="3501959"/>
            <a:ext cx="754769" cy="708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581128"/>
            <a:ext cx="689632" cy="56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Connettore 2 18"/>
          <p:cNvCxnSpPr/>
          <p:nvPr/>
        </p:nvCxnSpPr>
        <p:spPr>
          <a:xfrm flipH="1" flipV="1">
            <a:off x="5004048" y="2996952"/>
            <a:ext cx="903570" cy="2808312"/>
          </a:xfrm>
          <a:prstGeom prst="straightConnector1">
            <a:avLst/>
          </a:prstGeom>
          <a:ln w="38100">
            <a:solidFill>
              <a:schemeClr val="bg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47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75" y="0"/>
            <a:ext cx="9607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4211960" y="908720"/>
            <a:ext cx="4752528" cy="521744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dirty="0" smtClean="0">
                <a:solidFill>
                  <a:schemeClr val="bg1"/>
                </a:solidFill>
              </a:rPr>
              <a:t>Interpretazioni: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</a:rPr>
              <a:t>Passato: un </a:t>
            </a:r>
            <a:r>
              <a:rPr lang="el-GR" i="1" dirty="0" smtClean="0">
                <a:solidFill>
                  <a:schemeClr val="bg1"/>
                </a:solidFill>
              </a:rPr>
              <a:t>παίγνιον</a:t>
            </a:r>
            <a:r>
              <a:rPr lang="it-IT" dirty="0" smtClean="0">
                <a:solidFill>
                  <a:schemeClr val="bg1"/>
                </a:solidFill>
              </a:rPr>
              <a:t> (come l’</a:t>
            </a:r>
            <a:r>
              <a:rPr lang="it-IT" i="1" dirty="0" smtClean="0">
                <a:solidFill>
                  <a:schemeClr val="bg1"/>
                </a:solidFill>
              </a:rPr>
              <a:t>Encomio</a:t>
            </a:r>
            <a:r>
              <a:rPr lang="it-IT" dirty="0" smtClean="0">
                <a:solidFill>
                  <a:schemeClr val="bg1"/>
                </a:solidFill>
              </a:rPr>
              <a:t>) ed una complicata esercitazione retorica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</a:rPr>
              <a:t>Modernità: scetticismo metafisico e </a:t>
            </a:r>
            <a:r>
              <a:rPr lang="it-IT" dirty="0" err="1" smtClean="0">
                <a:solidFill>
                  <a:schemeClr val="bg1"/>
                </a:solidFill>
              </a:rPr>
              <a:t>gneoseologico</a:t>
            </a:r>
            <a:endParaRPr lang="it-IT" dirty="0" smtClean="0">
              <a:solidFill>
                <a:schemeClr val="bg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07393"/>
            <a:ext cx="333375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42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75" y="0"/>
            <a:ext cx="9607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 smtClean="0">
                <a:solidFill>
                  <a:schemeClr val="bg1"/>
                </a:solidFill>
              </a:rPr>
              <a:t>‘L’Encomio di Elena’</a:t>
            </a:r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118864" y="1600200"/>
            <a:ext cx="8003232" cy="4525963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>
                <a:solidFill>
                  <a:schemeClr val="bg1"/>
                </a:solidFill>
              </a:rPr>
              <a:t>Scagiona Elena di Troia dalle sue colpe perché:</a:t>
            </a:r>
          </a:p>
          <a:p>
            <a:pPr marL="571500" indent="-571500">
              <a:buFont typeface="+mj-lt"/>
              <a:buAutoNum type="romanUcPeriod"/>
            </a:pPr>
            <a:r>
              <a:rPr lang="it-IT" dirty="0" smtClean="0">
                <a:solidFill>
                  <a:schemeClr val="bg1"/>
                </a:solidFill>
              </a:rPr>
              <a:t>Vittima del Fato (</a:t>
            </a:r>
            <a:r>
              <a:rPr lang="el-GR" dirty="0" smtClean="0">
                <a:solidFill>
                  <a:schemeClr val="bg1"/>
                </a:solidFill>
              </a:rPr>
              <a:t>Τύχη</a:t>
            </a:r>
            <a:r>
              <a:rPr lang="it-IT" dirty="0" smtClean="0">
                <a:solidFill>
                  <a:schemeClr val="bg1"/>
                </a:solidFill>
              </a:rPr>
              <a:t>)</a:t>
            </a:r>
          </a:p>
          <a:p>
            <a:pPr marL="571500" indent="-571500">
              <a:buFont typeface="+mj-lt"/>
              <a:buAutoNum type="romanUcPeriod"/>
            </a:pPr>
            <a:r>
              <a:rPr lang="it-IT" dirty="0" smtClean="0">
                <a:solidFill>
                  <a:schemeClr val="bg1"/>
                </a:solidFill>
              </a:rPr>
              <a:t>Vittima del volere degli </a:t>
            </a:r>
            <a:r>
              <a:rPr lang="it-IT" dirty="0" err="1" smtClean="0">
                <a:solidFill>
                  <a:schemeClr val="bg1"/>
                </a:solidFill>
              </a:rPr>
              <a:t>dèi</a:t>
            </a:r>
            <a:endParaRPr lang="it-IT" dirty="0" smtClean="0">
              <a:solidFill>
                <a:schemeClr val="bg1"/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it-IT" dirty="0" smtClean="0">
                <a:solidFill>
                  <a:schemeClr val="bg1"/>
                </a:solidFill>
              </a:rPr>
              <a:t>Fu rapita con la forza</a:t>
            </a:r>
          </a:p>
          <a:p>
            <a:pPr marL="571500" indent="-571500">
              <a:buFont typeface="+mj-lt"/>
              <a:buAutoNum type="romanUcPeriod"/>
            </a:pPr>
            <a:r>
              <a:rPr lang="it-IT" dirty="0" smtClean="0">
                <a:solidFill>
                  <a:schemeClr val="bg1"/>
                </a:solidFill>
              </a:rPr>
              <a:t>Fu persuasa con la parola</a:t>
            </a:r>
          </a:p>
          <a:p>
            <a:pPr marL="571500" indent="-571500">
              <a:buFont typeface="+mj-lt"/>
              <a:buAutoNum type="romanUcPeriod"/>
            </a:pPr>
            <a:r>
              <a:rPr lang="it-IT" dirty="0" smtClean="0">
                <a:solidFill>
                  <a:schemeClr val="bg1"/>
                </a:solidFill>
              </a:rPr>
              <a:t>Vittima di Amore</a:t>
            </a:r>
          </a:p>
        </p:txBody>
      </p:sp>
      <p:sp>
        <p:nvSpPr>
          <p:cNvPr id="4" name="Rettangolo 3"/>
          <p:cNvSpPr/>
          <p:nvPr/>
        </p:nvSpPr>
        <p:spPr>
          <a:xfrm>
            <a:off x="3059832" y="1124744"/>
            <a:ext cx="29732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i="1" dirty="0" smtClean="0">
                <a:solidFill>
                  <a:schemeClr val="bg1"/>
                </a:solidFill>
              </a:rPr>
              <a:t>‘ </a:t>
            </a:r>
            <a:r>
              <a:rPr lang="el-GR" sz="2800" i="1" dirty="0" smtClean="0">
                <a:solidFill>
                  <a:schemeClr val="bg1"/>
                </a:solidFill>
              </a:rPr>
              <a:t>Ἑλένης ἐγκώμιον</a:t>
            </a:r>
            <a:r>
              <a:rPr lang="it-IT" sz="2800" i="1" dirty="0" smtClean="0">
                <a:solidFill>
                  <a:schemeClr val="bg1"/>
                </a:solidFill>
              </a:rPr>
              <a:t> ’</a:t>
            </a:r>
            <a:endParaRPr lang="it-IT" sz="2800" i="1" dirty="0">
              <a:solidFill>
                <a:schemeClr val="bg1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74" y="3501008"/>
            <a:ext cx="4170526" cy="2911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54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75" y="0"/>
            <a:ext cx="9607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PRODICO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180528" y="908720"/>
            <a:ext cx="9433048" cy="24768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400" dirty="0" smtClean="0">
                <a:solidFill>
                  <a:schemeClr val="bg1"/>
                </a:solidFill>
              </a:rPr>
              <a:t>• </a:t>
            </a:r>
            <a:r>
              <a:rPr lang="it-IT" sz="2400" dirty="0">
                <a:solidFill>
                  <a:schemeClr val="bg1"/>
                </a:solidFill>
              </a:rPr>
              <a:t>Nacque tra il 470 e il 460 a.C. a </a:t>
            </a:r>
            <a:r>
              <a:rPr lang="it-IT" sz="2400" dirty="0" err="1">
                <a:solidFill>
                  <a:schemeClr val="bg1"/>
                </a:solidFill>
              </a:rPr>
              <a:t>Ceo</a:t>
            </a:r>
            <a:r>
              <a:rPr lang="it-IT" sz="2400" dirty="0">
                <a:solidFill>
                  <a:schemeClr val="bg1"/>
                </a:solidFill>
              </a:rPr>
              <a:t> (nelle isole delle </a:t>
            </a:r>
            <a:r>
              <a:rPr lang="it-IT" sz="2400" dirty="0" err="1">
                <a:solidFill>
                  <a:schemeClr val="bg1"/>
                </a:solidFill>
              </a:rPr>
              <a:t>Cicladi</a:t>
            </a:r>
            <a:r>
              <a:rPr lang="it-IT" sz="2400" dirty="0" smtClean="0">
                <a:solidFill>
                  <a:schemeClr val="bg1"/>
                </a:solidFill>
              </a:rPr>
              <a:t>)</a:t>
            </a:r>
          </a:p>
          <a:p>
            <a:pPr marL="0" indent="0" algn="just">
              <a:buNone/>
            </a:pPr>
            <a:r>
              <a:rPr lang="it-IT" sz="2400" dirty="0" smtClean="0">
                <a:solidFill>
                  <a:schemeClr val="bg1"/>
                </a:solidFill>
              </a:rPr>
              <a:t>• </a:t>
            </a:r>
            <a:r>
              <a:rPr lang="it-IT" sz="2400" dirty="0">
                <a:solidFill>
                  <a:schemeClr val="bg1"/>
                </a:solidFill>
              </a:rPr>
              <a:t>Compì numerosi viaggi ad Atene </a:t>
            </a:r>
            <a:endParaRPr lang="it-IT" sz="24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it-IT" sz="2400" dirty="0" smtClean="0">
                <a:solidFill>
                  <a:schemeClr val="bg1"/>
                </a:solidFill>
              </a:rPr>
              <a:t>• </a:t>
            </a:r>
            <a:r>
              <a:rPr lang="it-IT" sz="2400" dirty="0">
                <a:solidFill>
                  <a:schemeClr val="bg1"/>
                </a:solidFill>
              </a:rPr>
              <a:t>Platone, nell’ “Apologia”, scrisse che </a:t>
            </a:r>
            <a:r>
              <a:rPr lang="it-IT" sz="2400" dirty="0" err="1">
                <a:solidFill>
                  <a:schemeClr val="bg1"/>
                </a:solidFill>
              </a:rPr>
              <a:t>Prodico</a:t>
            </a:r>
            <a:r>
              <a:rPr lang="it-IT" sz="2400" dirty="0">
                <a:solidFill>
                  <a:schemeClr val="bg1"/>
                </a:solidFill>
              </a:rPr>
              <a:t> era ancora vivo nel 399 a.C. </a:t>
            </a:r>
            <a:endParaRPr lang="it-IT" sz="2400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it-IT" sz="2400" dirty="0" smtClean="0">
                <a:solidFill>
                  <a:schemeClr val="bg1"/>
                </a:solidFill>
              </a:rPr>
              <a:t>• </a:t>
            </a:r>
            <a:r>
              <a:rPr lang="it-IT" sz="2400" dirty="0">
                <a:solidFill>
                  <a:schemeClr val="bg1"/>
                </a:solidFill>
              </a:rPr>
              <a:t>Si dedicò agli studi riguardo ai fenomeni naturali </a:t>
            </a:r>
          </a:p>
          <a:p>
            <a:pPr algn="just"/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-231775" y="6335449"/>
            <a:ext cx="9607549" cy="837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it-IT" sz="2000" dirty="0">
                <a:solidFill>
                  <a:schemeClr val="bg1"/>
                </a:solidFill>
              </a:rPr>
              <a:t>Riferimenti all’allegoria del mito di “Eracle al bivio” , di derivazione esiodea (Opere)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-231775" y="2852936"/>
            <a:ext cx="9607549" cy="3847207"/>
          </a:xfrm>
          <a:prstGeom prst="rect">
            <a:avLst/>
          </a:prstGeom>
          <a:noFill/>
          <a:effectLst>
            <a:glow rad="1168400">
              <a:schemeClr val="accent2">
                <a:lumMod val="75000"/>
              </a:schemeClr>
            </a:glow>
            <a:softEdge rad="31750"/>
          </a:effectLst>
        </p:spPr>
        <p:txBody>
          <a:bodyPr wrap="square" numCol="2" spcCol="360000" rtlCol="0">
            <a:spAutoFit/>
          </a:bodyPr>
          <a:lstStyle/>
          <a:p>
            <a:pPr algn="just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it-IT" sz="2000" b="1" u="sng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correttezza dei </a:t>
            </a:r>
            <a:r>
              <a:rPr lang="it-IT" sz="20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nomi</a:t>
            </a:r>
            <a:r>
              <a:rPr lang="it-IT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just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it-IT" sz="2000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Prodico</a:t>
            </a:r>
            <a:r>
              <a:rPr lang="it-IT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riteneva che fosse fondamento dell’arte del “parlar bene” lo studio della “correttezza dei nomi” e dei sinonimi: era necessario per un retore conoscere l’esatto significato delle parole e le differenze e le affinità semantiche tra termini affini. </a:t>
            </a:r>
          </a:p>
          <a:p>
            <a:pPr algn="just">
              <a:spcBef>
                <a:spcPct val="20000"/>
              </a:spcBef>
              <a:buFont typeface="Arial" panose="020B0604020202020204" pitchFamily="34" charset="0"/>
              <a:buNone/>
            </a:pPr>
            <a:endParaRPr lang="it-IT" sz="2000" b="1" dirty="0" smtClean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ct val="20000"/>
              </a:spcBef>
              <a:buFont typeface="Arial" panose="020B0604020202020204" pitchFamily="34" charset="0"/>
              <a:buNone/>
            </a:pPr>
            <a:endParaRPr lang="it-IT" sz="20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ct val="20000"/>
              </a:spcBef>
              <a:buFont typeface="Arial" panose="020B0604020202020204" pitchFamily="34" charset="0"/>
              <a:buNone/>
            </a:pPr>
            <a:endParaRPr lang="it-IT" sz="2000" b="1" dirty="0" smtClean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ct val="20000"/>
              </a:spcBef>
              <a:buFont typeface="Arial" panose="020B0604020202020204" pitchFamily="34" charset="0"/>
              <a:buNone/>
            </a:pPr>
            <a:endParaRPr lang="it-IT" sz="20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it-IT" sz="20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filosofia</a:t>
            </a:r>
            <a:r>
              <a:rPr lang="it-IT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just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it-IT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dall’analisi </a:t>
            </a:r>
            <a:r>
              <a:rPr lang="it-IT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 frammenti pervenutaci sulle “</a:t>
            </a:r>
            <a:r>
              <a:rPr lang="it-IT" sz="20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Ὧρ</a:t>
            </a:r>
            <a:r>
              <a:rPr lang="it-IT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αι”, si può capire la filosofia di Prodico: la civiltà umana aveva alla base il fondamento nell’agricoltura, educatrice e formatrice dell’uomo. Religione: Nel medesimo scritto, </a:t>
            </a:r>
            <a:r>
              <a:rPr lang="it-IT" sz="20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Prodico</a:t>
            </a:r>
            <a:r>
              <a:rPr lang="it-IT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 accenni alla religione: le origini di essa risiedono nella divinizzazione dei fenomeni naturali. Gli dei, invece, sono uomini che hanno </a:t>
            </a:r>
            <a:r>
              <a:rPr lang="it-IT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beneficato </a:t>
            </a:r>
            <a:r>
              <a:rPr lang="it-IT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l’umanità.</a:t>
            </a:r>
          </a:p>
          <a:p>
            <a:endParaRPr lang="it-IT" sz="2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4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788" y="0"/>
            <a:ext cx="9607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IPPIA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324544" y="1052736"/>
            <a:ext cx="9689306" cy="5805264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</a:rPr>
              <a:t>Nacque in Elide tra il 470 e il 460 a.C.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</a:rPr>
              <a:t>Viaggiò a lungo per gli incarichi affidatigli dalla sua città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</a:rPr>
              <a:t>Visitò la Sicilia, Atene, Sparta ed era famosissimo in patria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</a:rPr>
              <a:t>Morì dopo il processo di Socrate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chemeClr val="bg1"/>
                </a:solidFill>
              </a:rPr>
              <a:t>A lui sono dedicate l’</a:t>
            </a:r>
            <a:r>
              <a:rPr lang="it-IT" i="1" dirty="0" smtClean="0">
                <a:solidFill>
                  <a:schemeClr val="bg1"/>
                </a:solidFill>
              </a:rPr>
              <a:t>Ippia minore </a:t>
            </a:r>
            <a:r>
              <a:rPr lang="it-IT" dirty="0" smtClean="0">
                <a:solidFill>
                  <a:schemeClr val="bg1"/>
                </a:solidFill>
              </a:rPr>
              <a:t>e l’</a:t>
            </a:r>
            <a:r>
              <a:rPr lang="it-IT" i="1" dirty="0" smtClean="0">
                <a:solidFill>
                  <a:schemeClr val="bg1"/>
                </a:solidFill>
              </a:rPr>
              <a:t>Ippia maggiore </a:t>
            </a:r>
            <a:r>
              <a:rPr lang="it-IT" dirty="0" smtClean="0">
                <a:solidFill>
                  <a:schemeClr val="bg1"/>
                </a:solidFill>
              </a:rPr>
              <a:t>di Platone.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Definito con sprezzo un ‘tuttologo’ da Socrate, fu in realtà un’importante figura dell’Antica Grecia. 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 lui dobbiamo un tentativo di fissare la cronologia greca con l’opera ‘</a:t>
            </a:r>
            <a:r>
              <a:rPr lang="it-IT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Lista dei vincitori di Olimpia’ </a:t>
            </a:r>
            <a:r>
              <a:rPr lang="it-IT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(</a:t>
            </a:r>
            <a:r>
              <a:rPr lang="el-GR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Ὀλυμπιονικῶν ἀναγραφή</a:t>
            </a:r>
            <a:r>
              <a:rPr lang="it-IT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). Fu anche il primo dossografo con la sua opera intitolata ‘</a:t>
            </a:r>
            <a:r>
              <a:rPr lang="it-IT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Raccolta</a:t>
            </a:r>
            <a:r>
              <a:rPr lang="it-IT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’ (</a:t>
            </a:r>
            <a:r>
              <a:rPr lang="el-GR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Συναγωνή</a:t>
            </a:r>
            <a:r>
              <a:rPr lang="it-IT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). Ippia coltivava anche interessi scientifici, per il mito, per la poesia e la prosa ed aveva una cultura molto vasta che definiremmo ‘enciclopedica’, il suo </a:t>
            </a:r>
            <a:r>
              <a:rPr lang="it-IT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curriculum </a:t>
            </a:r>
            <a:r>
              <a:rPr lang="it-IT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studiorum</a:t>
            </a:r>
            <a:r>
              <a:rPr lang="it-IT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fu praticamente identico alle </a:t>
            </a:r>
            <a:r>
              <a:rPr lang="it-IT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artes</a:t>
            </a:r>
            <a:r>
              <a:rPr lang="it-IT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it-IT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liberales</a:t>
            </a:r>
            <a:r>
              <a:rPr lang="it-IT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it-IT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medievali.</a:t>
            </a:r>
          </a:p>
          <a:p>
            <a:pPr marL="0" indent="0" algn="just">
              <a:buNone/>
            </a:pP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10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75" y="0"/>
            <a:ext cx="9607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ANTIFONTE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1600200"/>
            <a:ext cx="5688632" cy="4525963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it-IT" dirty="0" smtClean="0">
                <a:solidFill>
                  <a:schemeClr val="bg1"/>
                </a:solidFill>
              </a:rPr>
              <a:t>• </a:t>
            </a:r>
            <a:r>
              <a:rPr lang="it-IT" dirty="0">
                <a:solidFill>
                  <a:schemeClr val="bg1"/>
                </a:solidFill>
              </a:rPr>
              <a:t>Nacque nel 480 a.C. </a:t>
            </a:r>
            <a:r>
              <a:rPr lang="it-IT" dirty="0" err="1">
                <a:solidFill>
                  <a:schemeClr val="bg1"/>
                </a:solidFill>
              </a:rPr>
              <a:t>ca</a:t>
            </a:r>
            <a:r>
              <a:rPr lang="it-IT" dirty="0">
                <a:solidFill>
                  <a:schemeClr val="bg1"/>
                </a:solidFill>
              </a:rPr>
              <a:t> ad Atene </a:t>
            </a:r>
            <a:endParaRPr lang="it-IT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it-IT" dirty="0" smtClean="0">
                <a:solidFill>
                  <a:schemeClr val="bg1"/>
                </a:solidFill>
              </a:rPr>
              <a:t>• </a:t>
            </a:r>
            <a:r>
              <a:rPr lang="it-IT" dirty="0">
                <a:solidFill>
                  <a:schemeClr val="bg1"/>
                </a:solidFill>
              </a:rPr>
              <a:t>Non va confuso con l’omonimo retore, logografo e politico </a:t>
            </a:r>
            <a:r>
              <a:rPr lang="it-IT" dirty="0" smtClean="0">
                <a:solidFill>
                  <a:schemeClr val="bg1"/>
                </a:solidFill>
              </a:rPr>
              <a:t>ateniese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chemeClr val="bg1"/>
                </a:solidFill>
              </a:rPr>
              <a:t>• </a:t>
            </a:r>
            <a:r>
              <a:rPr lang="it-IT" dirty="0">
                <a:solidFill>
                  <a:schemeClr val="bg1"/>
                </a:solidFill>
              </a:rPr>
              <a:t>Scrisse opere morali quali “Sulla verità” in polemica con </a:t>
            </a:r>
            <a:r>
              <a:rPr lang="it-IT" dirty="0" err="1">
                <a:solidFill>
                  <a:schemeClr val="bg1"/>
                </a:solidFill>
              </a:rPr>
              <a:t>Protagora</a:t>
            </a:r>
            <a:r>
              <a:rPr lang="it-IT" dirty="0">
                <a:solidFill>
                  <a:schemeClr val="bg1"/>
                </a:solidFill>
              </a:rPr>
              <a:t>, “Sulla concordia, “Sull’interpretazione dei sogni” e “Il politico</a:t>
            </a:r>
            <a:r>
              <a:rPr lang="it-IT" dirty="0" smtClean="0">
                <a:solidFill>
                  <a:schemeClr val="bg1"/>
                </a:solidFill>
              </a:rPr>
              <a:t>”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84784"/>
            <a:ext cx="2999513" cy="427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012160" y="5940569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>
                <a:solidFill>
                  <a:schemeClr val="bg1"/>
                </a:solidFill>
              </a:rPr>
              <a:t>papiro del III secolo a.C. </a:t>
            </a:r>
            <a:r>
              <a:rPr lang="it-IT" sz="1600" dirty="0" smtClean="0">
                <a:solidFill>
                  <a:schemeClr val="bg1"/>
                </a:solidFill>
              </a:rPr>
              <a:t>con  </a:t>
            </a:r>
            <a:r>
              <a:rPr lang="it-IT" sz="1600" dirty="0">
                <a:solidFill>
                  <a:schemeClr val="bg1"/>
                </a:solidFill>
              </a:rPr>
              <a:t>frammento dello scritto </a:t>
            </a:r>
            <a:r>
              <a:rPr lang="it-IT" sz="1600" i="1" dirty="0">
                <a:solidFill>
                  <a:schemeClr val="bg1"/>
                </a:solidFill>
              </a:rPr>
              <a:t>Sulla verità</a:t>
            </a:r>
            <a:endParaRPr lang="it-I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50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75" y="0"/>
            <a:ext cx="9607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Rapporto fra </a:t>
            </a:r>
            <a:r>
              <a:rPr lang="it-IT" dirty="0" err="1">
                <a:solidFill>
                  <a:schemeClr val="bg1"/>
                </a:solidFill>
              </a:rPr>
              <a:t>νόμος</a:t>
            </a:r>
            <a:r>
              <a:rPr lang="it-IT" dirty="0">
                <a:solidFill>
                  <a:schemeClr val="bg1"/>
                </a:solidFill>
              </a:rPr>
              <a:t> e </a:t>
            </a:r>
            <a:r>
              <a:rPr lang="it-IT" dirty="0" err="1" smtClean="0">
                <a:solidFill>
                  <a:schemeClr val="bg1"/>
                </a:solidFill>
              </a:rPr>
              <a:t>φύσις</a:t>
            </a:r>
            <a:endParaRPr lang="it-IT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978720"/>
              </p:ext>
            </p:extLst>
          </p:nvPr>
        </p:nvGraphicFramePr>
        <p:xfrm>
          <a:off x="-87760" y="2060848"/>
          <a:ext cx="9484296" cy="258531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42148"/>
                <a:gridCol w="4742148"/>
              </a:tblGrid>
              <a:tr h="509776">
                <a:tc>
                  <a:txBody>
                    <a:bodyPr/>
                    <a:lstStyle/>
                    <a:p>
                      <a:r>
                        <a:rPr lang="it-IT" dirty="0" smtClean="0"/>
                        <a:t>Leggi della città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Leggi della natura</a:t>
                      </a:r>
                      <a:endParaRPr lang="it-IT" dirty="0"/>
                    </a:p>
                  </a:txBody>
                  <a:tcPr/>
                </a:tc>
              </a:tr>
              <a:tr h="674165">
                <a:tc>
                  <a:txBody>
                    <a:bodyPr/>
                    <a:lstStyle/>
                    <a:p>
                      <a:r>
                        <a:rPr lang="it-IT" dirty="0" smtClean="0"/>
                        <a:t>Sono convenzionali ed accessorie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Sono essenziali e rispecchiano verità ontologiche</a:t>
                      </a:r>
                    </a:p>
                  </a:txBody>
                  <a:tcPr/>
                </a:tc>
              </a:tr>
              <a:tr h="700688">
                <a:tc>
                  <a:txBody>
                    <a:bodyPr/>
                    <a:lstStyle/>
                    <a:p>
                      <a:r>
                        <a:rPr lang="it-IT" dirty="0" smtClean="0"/>
                        <a:t>Aumentano la distanza fra i cittadini e fra le città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Avvicinano i cittadini che le rispettano</a:t>
                      </a:r>
                      <a:endParaRPr lang="it-IT" dirty="0"/>
                    </a:p>
                  </a:txBody>
                  <a:tcPr/>
                </a:tc>
              </a:tr>
              <a:tr h="700688">
                <a:tc>
                  <a:txBody>
                    <a:bodyPr/>
                    <a:lstStyle/>
                    <a:p>
                      <a:r>
                        <a:rPr lang="it-IT" dirty="0" smtClean="0"/>
                        <a:t>Non sono sempre punite legalmente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Sono sempre punite moralmente</a:t>
                      </a:r>
                    </a:p>
                    <a:p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715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75" y="0"/>
            <a:ext cx="9607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TRASIMACO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196752"/>
            <a:ext cx="9180512" cy="547260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it-IT" dirty="0" smtClean="0">
                <a:solidFill>
                  <a:schemeClr val="bg1"/>
                </a:solidFill>
              </a:rPr>
              <a:t>• </a:t>
            </a:r>
            <a:r>
              <a:rPr lang="it-IT" dirty="0">
                <a:solidFill>
                  <a:schemeClr val="bg1"/>
                </a:solidFill>
              </a:rPr>
              <a:t>Nacque probabilmente nel 460 a.C. a </a:t>
            </a:r>
            <a:r>
              <a:rPr lang="it-IT" dirty="0" err="1">
                <a:solidFill>
                  <a:schemeClr val="bg1"/>
                </a:solidFill>
              </a:rPr>
              <a:t>Calcedone</a:t>
            </a:r>
            <a:r>
              <a:rPr lang="it-IT" dirty="0">
                <a:solidFill>
                  <a:schemeClr val="bg1"/>
                </a:solidFill>
              </a:rPr>
              <a:t> </a:t>
            </a:r>
            <a:endParaRPr lang="it-IT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it-IT" dirty="0" smtClean="0">
                <a:solidFill>
                  <a:schemeClr val="bg1"/>
                </a:solidFill>
              </a:rPr>
              <a:t>• </a:t>
            </a:r>
            <a:r>
              <a:rPr lang="it-IT" dirty="0">
                <a:solidFill>
                  <a:schemeClr val="bg1"/>
                </a:solidFill>
              </a:rPr>
              <a:t>Fu meteco, come </a:t>
            </a:r>
            <a:r>
              <a:rPr lang="it-IT" dirty="0" err="1">
                <a:solidFill>
                  <a:schemeClr val="bg1"/>
                </a:solidFill>
              </a:rPr>
              <a:t>Lisia</a:t>
            </a:r>
            <a:r>
              <a:rPr lang="it-IT" dirty="0">
                <a:solidFill>
                  <a:schemeClr val="bg1"/>
                </a:solidFill>
              </a:rPr>
              <a:t> </a:t>
            </a:r>
            <a:endParaRPr lang="it-IT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it-IT" dirty="0" smtClean="0">
                <a:solidFill>
                  <a:schemeClr val="bg1"/>
                </a:solidFill>
              </a:rPr>
              <a:t>• </a:t>
            </a:r>
            <a:r>
              <a:rPr lang="it-IT" dirty="0">
                <a:solidFill>
                  <a:schemeClr val="bg1"/>
                </a:solidFill>
              </a:rPr>
              <a:t>Fu un importantissimo maestro di retorica: infatti Platone lo accosta a </a:t>
            </a:r>
            <a:r>
              <a:rPr lang="it-IT" dirty="0" err="1" smtClean="0">
                <a:solidFill>
                  <a:schemeClr val="bg1"/>
                </a:solidFill>
              </a:rPr>
              <a:t>Lisia</a:t>
            </a:r>
            <a:endParaRPr lang="it-IT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it-IT" dirty="0" smtClean="0">
                <a:solidFill>
                  <a:schemeClr val="bg1"/>
                </a:solidFill>
              </a:rPr>
              <a:t>• </a:t>
            </a:r>
            <a:r>
              <a:rPr lang="it-IT" dirty="0">
                <a:solidFill>
                  <a:schemeClr val="bg1"/>
                </a:solidFill>
              </a:rPr>
              <a:t>Scrisse opere tecniche (sull’articolazione del discorso in periodi e cola) e discorsi deliberativi, in favore della “costituzione dei padri” </a:t>
            </a:r>
            <a:endParaRPr lang="it-IT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it-IT" dirty="0" smtClean="0">
                <a:solidFill>
                  <a:schemeClr val="bg1"/>
                </a:solidFill>
              </a:rPr>
              <a:t>• </a:t>
            </a:r>
            <a:r>
              <a:rPr lang="it-IT" dirty="0">
                <a:solidFill>
                  <a:schemeClr val="bg1"/>
                </a:solidFill>
              </a:rPr>
              <a:t>Si dedicò all’oratoria epidittica</a:t>
            </a:r>
          </a:p>
          <a:p>
            <a:pPr marL="0" indent="0" algn="just">
              <a:buNone/>
            </a:pPr>
            <a:endParaRPr lang="it-IT" b="1" dirty="0" smtClean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it-IT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it-IT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filosofia: </a:t>
            </a:r>
            <a:r>
              <a:rPr lang="it-IT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Trasimaco</a:t>
            </a:r>
            <a:r>
              <a:rPr lang="it-IT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riprende la problematica delle leggi naturali e della π</a:t>
            </a:r>
            <a:r>
              <a:rPr lang="it-IT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όλις</a:t>
            </a:r>
            <a:r>
              <a:rPr lang="it-IT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affrontata da </a:t>
            </a:r>
            <a:r>
              <a:rPr lang="it-IT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Antifonte</a:t>
            </a:r>
            <a:r>
              <a:rPr lang="it-IT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in maniera diversa: • “La giustizia è una maschera che nasconde gli interessi della classe dirigente”: le leggi sono strumenti di cui si servono i gruppi al potere per tutelare i propri interesse.</a:t>
            </a:r>
          </a:p>
          <a:p>
            <a:pPr marL="0" indent="0" algn="just">
              <a:buNone/>
            </a:pP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75" y="0"/>
            <a:ext cx="9607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CRIZIA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231775" y="1052736"/>
            <a:ext cx="6531967" cy="580526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</a:rPr>
              <a:t>Nacque intorno al 460 a.C. ad Atene da un’illustre famiglia ateniese imparentata con Solone ed era lo zio materno di Platone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</a:rPr>
              <a:t>Fu allievo di Socrate con Alcibiade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e con quest’ultimo fu coinvolto nello scandalo delle Erme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</a:rPr>
              <a:t>Partecipò, nel 411, al governo oligarchico dei Quattrocento ad Atene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</a:rPr>
              <a:t>Fu esiliato in Tessaglia per aver partecipato al governo dei Quattrocento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</a:rPr>
              <a:t>Ritornò ad Atene nel 404 come capo del regime dei Trenta in seguito alla vittoria di Sparta.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</a:rPr>
              <a:t>Morì nel 403 a.C. nei rivolgimenti politici causati da </a:t>
            </a:r>
            <a:r>
              <a:rPr lang="it-IT" dirty="0" err="1" smtClean="0">
                <a:solidFill>
                  <a:schemeClr val="bg1"/>
                </a:solidFill>
              </a:rPr>
              <a:t>Trasibulo</a:t>
            </a:r>
            <a:endParaRPr lang="it-IT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it-IT" dirty="0" smtClean="0">
                <a:solidFill>
                  <a:schemeClr val="bg1"/>
                </a:solidFill>
              </a:rPr>
              <a:t>Non fu un vero e proprio sofista, in quanto non fu mai un insegnante dietro compenso.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272" y="1637581"/>
            <a:ext cx="3143248" cy="373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312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75" y="1588"/>
            <a:ext cx="9607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origine era </a:t>
            </a:r>
            <a:r>
              <a: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σοφός / </a:t>
            </a:r>
            <a:r>
              <a: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σοφιστής</a:t>
            </a:r>
            <a:endParaRPr lang="it-IT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15616" y="1600200"/>
            <a:ext cx="7056784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 smtClean="0">
                <a:solidFill>
                  <a:schemeClr val="bg1"/>
                </a:solidFill>
              </a:rPr>
              <a:t>Originariamente la stretta connessione etimologica tra il termine </a:t>
            </a:r>
            <a:r>
              <a:rPr lang="el-GR" dirty="0" smtClean="0">
                <a:solidFill>
                  <a:schemeClr val="bg1"/>
                </a:solidFill>
              </a:rPr>
              <a:t>σοφι</a:t>
            </a:r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</a:t>
            </a:r>
            <a:r>
              <a:rPr lang="el-GR" dirty="0" smtClean="0">
                <a:solidFill>
                  <a:schemeClr val="bg1"/>
                </a:solidFill>
              </a:rPr>
              <a:t>τής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(sofista) e </a:t>
            </a:r>
            <a:r>
              <a:rPr lang="el-GR" dirty="0">
                <a:solidFill>
                  <a:schemeClr val="bg1"/>
                </a:solidFill>
              </a:rPr>
              <a:t>σοφός </a:t>
            </a:r>
            <a:r>
              <a:rPr lang="it-IT" dirty="0" smtClean="0">
                <a:solidFill>
                  <a:schemeClr val="bg1"/>
                </a:solidFill>
              </a:rPr>
              <a:t> (saggio) li rendeva dei veri e propri sinonimi. In questa accezione erano usati alternativamente per indicare poeti e saggi (da Omero a Pitagora, fino a Solone ed Erodoto).  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31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75" y="0"/>
            <a:ext cx="9607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Le opere ed il pensiero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19601" y="1052736"/>
            <a:ext cx="5904927" cy="580526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</a:rPr>
              <a:t>Opere poetiche (tra cui un’elegia ad Alcibiade)</a:t>
            </a:r>
          </a:p>
          <a:p>
            <a:pPr algn="just"/>
            <a:r>
              <a:rPr lang="it-IT" i="1" dirty="0" smtClean="0">
                <a:solidFill>
                  <a:schemeClr val="bg1"/>
                </a:solidFill>
              </a:rPr>
              <a:t>Costituzioni in versi - </a:t>
            </a:r>
            <a:r>
              <a:rPr lang="el-GR" i="1" dirty="0">
                <a:solidFill>
                  <a:schemeClr val="bg1"/>
                </a:solidFill>
              </a:rPr>
              <a:t>Πολιτεῖαι ἔμμετροι </a:t>
            </a:r>
            <a:endParaRPr lang="it-IT" i="1" dirty="0" smtClean="0">
              <a:solidFill>
                <a:schemeClr val="bg1"/>
              </a:solidFill>
            </a:endParaRPr>
          </a:p>
          <a:p>
            <a:pPr algn="just"/>
            <a:r>
              <a:rPr lang="it-IT" dirty="0" smtClean="0">
                <a:solidFill>
                  <a:schemeClr val="bg1"/>
                </a:solidFill>
              </a:rPr>
              <a:t>Delle tragedie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</a:rPr>
              <a:t>Il dramma satiresco Sisifo (</a:t>
            </a:r>
            <a:r>
              <a:rPr lang="el-GR" dirty="0">
                <a:solidFill>
                  <a:schemeClr val="bg1"/>
                </a:solidFill>
              </a:rPr>
              <a:t>Σίσυφος </a:t>
            </a:r>
            <a:r>
              <a:rPr lang="it-IT" dirty="0" smtClean="0">
                <a:solidFill>
                  <a:schemeClr val="bg1"/>
                </a:solidFill>
              </a:rPr>
              <a:t>) </a:t>
            </a:r>
            <a:r>
              <a:rPr lang="it-IT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la religione è stata </a:t>
            </a:r>
            <a:r>
              <a:rPr lang="it-IT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inventata</a:t>
            </a:r>
            <a:r>
              <a:rPr lang="it-IT" dirty="0" smtClean="0">
                <a:solidFill>
                  <a:schemeClr val="bg1"/>
                </a:solidFill>
                <a:sym typeface="Wingdings" panose="05000000000000000000" pitchFamily="2" charset="2"/>
              </a:rPr>
              <a:t> come elemento coercitivo più </a:t>
            </a:r>
            <a:r>
              <a:rPr lang="it-IT" dirty="0" smtClean="0">
                <a:solidFill>
                  <a:schemeClr val="bg1"/>
                </a:solidFill>
                <a:sym typeface="Wingdings" panose="05000000000000000000" pitchFamily="2" charset="2"/>
              </a:rPr>
              <a:t>efficace </a:t>
            </a:r>
            <a:r>
              <a:rPr lang="it-IT" dirty="0" smtClean="0">
                <a:solidFill>
                  <a:schemeClr val="bg1"/>
                </a:solidFill>
                <a:sym typeface="Wingdings" panose="05000000000000000000" pitchFamily="2" charset="2"/>
              </a:rPr>
              <a:t>della legge da un uomo astuto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</a:rPr>
              <a:t>Secondo </a:t>
            </a:r>
            <a:r>
              <a:rPr lang="it-IT" dirty="0" err="1" smtClean="0">
                <a:solidFill>
                  <a:schemeClr val="bg1"/>
                </a:solidFill>
              </a:rPr>
              <a:t>Crizia</a:t>
            </a:r>
            <a:r>
              <a:rPr lang="it-IT" dirty="0" smtClean="0">
                <a:solidFill>
                  <a:schemeClr val="bg1"/>
                </a:solidFill>
              </a:rPr>
              <a:t> il </a:t>
            </a:r>
            <a:r>
              <a:rPr lang="el-GR" i="1" dirty="0" smtClean="0">
                <a:solidFill>
                  <a:schemeClr val="bg1"/>
                </a:solidFill>
              </a:rPr>
              <a:t>νόμος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è una creazione successiva in quanto per </a:t>
            </a:r>
            <a:r>
              <a:rPr lang="el-GR" i="1" dirty="0" smtClean="0">
                <a:solidFill>
                  <a:schemeClr val="bg1"/>
                </a:solidFill>
              </a:rPr>
              <a:t>φύσις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gli uomini sono violenti e disordinati. Questo punto di vista pessimista verrà ripreso un millennio e mezzo dopo da grandi studiosi della società come Machiavelli e Hobbes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916832"/>
            <a:ext cx="3629014" cy="40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73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75" y="0"/>
            <a:ext cx="9607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CRITICA DI ARISTOFANE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324544" y="3212976"/>
            <a:ext cx="9700319" cy="3888432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it-IT" dirty="0">
                <a:solidFill>
                  <a:schemeClr val="bg1"/>
                </a:solidFill>
              </a:rPr>
              <a:t>Aristofane critica aspramente la sofistica, soprattutto nelle “Nuvole”. </a:t>
            </a:r>
            <a:endParaRPr lang="it-IT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it-IT" dirty="0" smtClean="0">
                <a:solidFill>
                  <a:schemeClr val="bg1"/>
                </a:solidFill>
              </a:rPr>
              <a:t>Il </a:t>
            </a:r>
            <a:r>
              <a:rPr lang="it-IT" dirty="0">
                <a:solidFill>
                  <a:schemeClr val="bg1"/>
                </a:solidFill>
              </a:rPr>
              <a:t>commediografo accusa Socrate e i sofisti di: </a:t>
            </a:r>
            <a:endParaRPr lang="it-IT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it-IT" dirty="0" smtClean="0">
                <a:solidFill>
                  <a:schemeClr val="bg1"/>
                </a:solidFill>
              </a:rPr>
              <a:t>• </a:t>
            </a:r>
            <a:r>
              <a:rPr lang="it-IT" dirty="0">
                <a:solidFill>
                  <a:schemeClr val="bg1"/>
                </a:solidFill>
              </a:rPr>
              <a:t>Allontanare i giovani dalla religione e dai valori tradizionali (vv.260-272) </a:t>
            </a:r>
            <a:endParaRPr lang="it-IT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it-IT" dirty="0" smtClean="0">
                <a:solidFill>
                  <a:schemeClr val="bg1"/>
                </a:solidFill>
              </a:rPr>
              <a:t>• </a:t>
            </a:r>
            <a:r>
              <a:rPr lang="it-IT" dirty="0">
                <a:solidFill>
                  <a:schemeClr val="bg1"/>
                </a:solidFill>
              </a:rPr>
              <a:t>Insegnare ai giovani non i valori e la giustizia, ma a saper rigirare le parole a proprio vantaggio, in modo da aver ragione anche quando si ha torto (vv.1079-1082 e vv1408-1412</a:t>
            </a:r>
            <a:r>
              <a:rPr lang="it-IT" dirty="0" smtClean="0">
                <a:solidFill>
                  <a:schemeClr val="bg1"/>
                </a:solidFill>
              </a:rPr>
              <a:t>).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chemeClr val="bg1"/>
                </a:solidFill>
              </a:rPr>
              <a:t>Aristofane </a:t>
            </a:r>
            <a:r>
              <a:rPr lang="it-IT" dirty="0">
                <a:solidFill>
                  <a:schemeClr val="bg1"/>
                </a:solidFill>
              </a:rPr>
              <a:t>è tradizionalista e conservatore, per questo motivo schernisce le nuove filosofie.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003176"/>
            <a:ext cx="30003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69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75" y="0"/>
            <a:ext cx="9607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Le fonti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it-IT" dirty="0" smtClean="0">
                <a:solidFill>
                  <a:schemeClr val="bg1"/>
                </a:solidFill>
              </a:rPr>
              <a:t>Lezioni di letteratura greca 2 – L.E. Rossi </a:t>
            </a:r>
          </a:p>
          <a:p>
            <a:pPr marL="0" indent="0" algn="just">
              <a:buNone/>
            </a:pPr>
            <a:r>
              <a:rPr lang="it-IT" dirty="0" smtClean="0">
                <a:solidFill>
                  <a:schemeClr val="bg1"/>
                </a:solidFill>
              </a:rPr>
              <a:t>    R. </a:t>
            </a:r>
            <a:r>
              <a:rPr lang="it-IT" dirty="0" err="1" smtClean="0">
                <a:solidFill>
                  <a:schemeClr val="bg1"/>
                </a:solidFill>
              </a:rPr>
              <a:t>Nicolai</a:t>
            </a:r>
            <a:endParaRPr lang="it-IT" dirty="0" smtClean="0">
              <a:solidFill>
                <a:schemeClr val="bg1"/>
              </a:solidFill>
            </a:endParaRPr>
          </a:p>
          <a:p>
            <a:pPr algn="just"/>
            <a:r>
              <a:rPr lang="it-IT" dirty="0" smtClean="0">
                <a:solidFill>
                  <a:schemeClr val="bg1"/>
                </a:solidFill>
              </a:rPr>
              <a:t>La ricerca del pensiero 1 - N. Abbagnano </a:t>
            </a:r>
          </a:p>
          <a:p>
            <a:pPr marL="0" indent="0" algn="just">
              <a:buNone/>
            </a:pP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   G. Fornero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</a:rPr>
              <a:t>Enciclopedia Treccani Online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466" y="4509120"/>
            <a:ext cx="29718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85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75" y="1588"/>
            <a:ext cx="9607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2578298"/>
          </a:xfrm>
        </p:spPr>
        <p:txBody>
          <a:bodyPr>
            <a:normAutofit/>
          </a:bodyPr>
          <a:lstStyle/>
          <a:p>
            <a:r>
              <a:rPr lang="it-IT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FINE</a:t>
            </a:r>
            <a:endParaRPr lang="it-IT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852936"/>
            <a:ext cx="8291264" cy="327322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dirty="0" smtClean="0">
                <a:solidFill>
                  <a:schemeClr val="bg1"/>
                </a:solidFill>
              </a:rPr>
              <a:t>Giulia Conserva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chemeClr val="bg1"/>
                </a:solidFill>
              </a:rPr>
              <a:t>Valeria Ricciuti</a:t>
            </a:r>
          </a:p>
          <a:p>
            <a:pPr marL="0" indent="0" algn="ctr">
              <a:buNone/>
            </a:pPr>
            <a:endParaRPr lang="it-IT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it-IT" dirty="0" smtClean="0">
                <a:solidFill>
                  <a:schemeClr val="bg1"/>
                </a:solidFill>
              </a:rPr>
              <a:t>Anno scolastico 2013-2014</a:t>
            </a:r>
          </a:p>
          <a:p>
            <a:pPr marL="0" indent="0" algn="ctr">
              <a:buNone/>
            </a:pPr>
            <a:endParaRPr lang="it-IT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it-IT" dirty="0" smtClean="0">
                <a:solidFill>
                  <a:schemeClr val="bg1"/>
                </a:solidFill>
              </a:rPr>
              <a:t>Liceo Classico Giulio Cesare – II G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75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75" y="1588"/>
            <a:ext cx="9607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664096"/>
            <a:ext cx="8712968" cy="3412976"/>
          </a:xfrm>
        </p:spPr>
        <p:txBody>
          <a:bodyPr numCol="1" spcCol="252000">
            <a:normAutofit fontScale="92500" lnSpcReduction="20000"/>
          </a:bodyPr>
          <a:lstStyle/>
          <a:p>
            <a:pPr marL="0" indent="0" algn="just">
              <a:buNone/>
            </a:pPr>
            <a:r>
              <a:rPr lang="it-IT" dirty="0" smtClean="0">
                <a:solidFill>
                  <a:schemeClr val="bg1"/>
                </a:solidFill>
              </a:rPr>
              <a:t>Dalla seconda metà del V secolo il termine assunse un significato negativo per indicare delle persone colte che si facevano pagare per i loro insegnamenti, che miravano solamente ad arricchirsi e che corrompevano la gioventù ateniese. Uno spietato critico dei sofisti fu Aristofane ma anche Socrate e, di conseguenza, Platone. Senofonte nei suoi </a:t>
            </a:r>
            <a:r>
              <a:rPr lang="it-IT" i="1" dirty="0" smtClean="0">
                <a:solidFill>
                  <a:schemeClr val="bg1"/>
                </a:solidFill>
              </a:rPr>
              <a:t>Memorabili </a:t>
            </a:r>
            <a:r>
              <a:rPr lang="it-IT" dirty="0" smtClean="0">
                <a:solidFill>
                  <a:schemeClr val="bg1"/>
                </a:solidFill>
              </a:rPr>
              <a:t>ci riporta che «</a:t>
            </a:r>
            <a:r>
              <a:rPr lang="it-IT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quanti vendono la loro sapienza a chi la vuole, per denaro, sono chiamati sofisti</a:t>
            </a:r>
            <a:r>
              <a:rPr lang="it-IT" dirty="0" smtClean="0">
                <a:solidFill>
                  <a:schemeClr val="bg1"/>
                </a:solidFill>
              </a:rPr>
              <a:t>.»</a:t>
            </a:r>
            <a:endParaRPr lang="it-IT" i="1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4077072"/>
            <a:ext cx="47625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03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75" y="0"/>
            <a:ext cx="9607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L’</a:t>
            </a:r>
            <a:r>
              <a:rPr lang="el-GR" dirty="0" smtClean="0">
                <a:solidFill>
                  <a:schemeClr val="bg1"/>
                </a:solidFill>
              </a:rPr>
              <a:t>ἐπίδειξις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it-IT" dirty="0">
                <a:solidFill>
                  <a:schemeClr val="bg1"/>
                </a:solidFill>
              </a:rPr>
              <a:t>L’</a:t>
            </a:r>
            <a:r>
              <a:rPr lang="el-GR" dirty="0" smtClean="0">
                <a:solidFill>
                  <a:schemeClr val="bg1"/>
                </a:solidFill>
              </a:rPr>
              <a:t>ἐπίδειξις</a:t>
            </a:r>
            <a:r>
              <a:rPr lang="it-IT" dirty="0" smtClean="0">
                <a:solidFill>
                  <a:schemeClr val="bg1"/>
                </a:solidFill>
              </a:rPr>
              <a:t>, ‘esibizione’, era il momento in cui il sofista condivideva il suo sapere con discepoli e poteva svolgersi o in case private o in luoghi pubblici. Famose sono le ‘esibizioni’ di Gorgia ed Ippia a Delfi e ad Olimpia per i giochi panellenici.</a:t>
            </a:r>
          </a:p>
          <a:p>
            <a:pPr marL="0" indent="0" algn="just">
              <a:buNone/>
            </a:pPr>
            <a:endParaRPr lang="it-IT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it-IT" dirty="0" smtClean="0">
                <a:solidFill>
                  <a:schemeClr val="bg1"/>
                </a:solidFill>
              </a:rPr>
              <a:t>Il </a:t>
            </a:r>
            <a:r>
              <a:rPr lang="it-IT" i="1" dirty="0" err="1" smtClean="0">
                <a:solidFill>
                  <a:schemeClr val="bg1"/>
                </a:solidFill>
              </a:rPr>
              <a:t>Protagora</a:t>
            </a:r>
            <a:r>
              <a:rPr lang="it-IT" dirty="0" smtClean="0">
                <a:solidFill>
                  <a:schemeClr val="bg1"/>
                </a:solidFill>
              </a:rPr>
              <a:t> di Platone è un ottimo esempio per comprendere quale fosse la natura di tali insegnamenti.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5240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75" y="0"/>
            <a:ext cx="9607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2659211"/>
              </p:ext>
            </p:extLst>
          </p:nvPr>
        </p:nvGraphicFramePr>
        <p:xfrm>
          <a:off x="251520" y="1124744"/>
          <a:ext cx="8676456" cy="490682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38228"/>
                <a:gridCol w="4338228"/>
              </a:tblGrid>
              <a:tr h="545203">
                <a:tc>
                  <a:txBody>
                    <a:bodyPr/>
                    <a:lstStyle/>
                    <a:p>
                      <a:r>
                        <a:rPr lang="el-GR" dirty="0" smtClean="0"/>
                        <a:t>Παιδεὶα</a:t>
                      </a:r>
                      <a:r>
                        <a:rPr lang="it-IT" dirty="0" smtClean="0"/>
                        <a:t> arcaica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Παιδεὶα</a:t>
                      </a:r>
                      <a:r>
                        <a:rPr lang="it-IT" dirty="0" smtClean="0"/>
                        <a:t> secondo</a:t>
                      </a:r>
                      <a:r>
                        <a:rPr lang="it-IT" baseline="0" dirty="0" smtClean="0"/>
                        <a:t> i sofisti</a:t>
                      </a:r>
                      <a:endParaRPr lang="it-IT" dirty="0"/>
                    </a:p>
                  </a:txBody>
                  <a:tcPr/>
                </a:tc>
              </a:tr>
              <a:tr h="545203">
                <a:tc>
                  <a:txBody>
                    <a:bodyPr/>
                    <a:lstStyle/>
                    <a:p>
                      <a:r>
                        <a:rPr lang="it-IT" baseline="0" dirty="0" smtClean="0"/>
                        <a:t>genitori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sofisti </a:t>
                      </a:r>
                      <a:endParaRPr lang="it-IT" dirty="0"/>
                    </a:p>
                  </a:txBody>
                  <a:tcPr/>
                </a:tc>
              </a:tr>
              <a:tr h="545203">
                <a:tc>
                  <a:txBody>
                    <a:bodyPr/>
                    <a:lstStyle/>
                    <a:p>
                      <a:r>
                        <a:rPr lang="it-IT" dirty="0" smtClean="0"/>
                        <a:t>élite aristocratica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aristocratici e borghesi</a:t>
                      </a:r>
                      <a:r>
                        <a:rPr lang="it-IT" baseline="0" dirty="0" smtClean="0"/>
                        <a:t> </a:t>
                      </a:r>
                      <a:endParaRPr lang="it-IT" dirty="0"/>
                    </a:p>
                  </a:txBody>
                  <a:tcPr/>
                </a:tc>
              </a:tr>
              <a:tr h="545203">
                <a:tc>
                  <a:txBody>
                    <a:bodyPr/>
                    <a:lstStyle/>
                    <a:p>
                      <a:r>
                        <a:rPr lang="it-IT" dirty="0" smtClean="0"/>
                        <a:t>gratuita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a</a:t>
                      </a:r>
                      <a:r>
                        <a:rPr lang="it-IT" baseline="0" dirty="0" smtClean="0"/>
                        <a:t> pagamento</a:t>
                      </a:r>
                      <a:endParaRPr lang="it-IT" dirty="0"/>
                    </a:p>
                  </a:txBody>
                  <a:tcPr/>
                </a:tc>
              </a:tr>
              <a:tr h="545203">
                <a:tc>
                  <a:txBody>
                    <a:bodyPr/>
                    <a:lstStyle/>
                    <a:p>
                      <a:r>
                        <a:rPr lang="it-IT" dirty="0" smtClean="0"/>
                        <a:t>modello omerico (valori universali)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opportunismo</a:t>
                      </a:r>
                      <a:r>
                        <a:rPr lang="it-IT" baseline="0" dirty="0" smtClean="0"/>
                        <a:t> sociale </a:t>
                      </a:r>
                      <a:r>
                        <a:rPr lang="it-IT" dirty="0" smtClean="0"/>
                        <a:t>(valori relativi)</a:t>
                      </a:r>
                      <a:endParaRPr lang="it-IT" dirty="0"/>
                    </a:p>
                  </a:txBody>
                  <a:tcPr/>
                </a:tc>
              </a:tr>
              <a:tr h="545203">
                <a:tc>
                  <a:txBody>
                    <a:bodyPr/>
                    <a:lstStyle/>
                    <a:p>
                      <a:r>
                        <a:rPr lang="it-IT" dirty="0" smtClean="0"/>
                        <a:t>orale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scritta</a:t>
                      </a:r>
                      <a:endParaRPr lang="it-IT" dirty="0"/>
                    </a:p>
                  </a:txBody>
                  <a:tcPr/>
                </a:tc>
              </a:tr>
              <a:tr h="545203">
                <a:tc>
                  <a:txBody>
                    <a:bodyPr/>
                    <a:lstStyle/>
                    <a:p>
                      <a:r>
                        <a:rPr lang="it-IT" dirty="0" smtClean="0"/>
                        <a:t>pratica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teorica</a:t>
                      </a:r>
                      <a:endParaRPr lang="it-IT" dirty="0"/>
                    </a:p>
                  </a:txBody>
                  <a:tcPr/>
                </a:tc>
              </a:tr>
              <a:tr h="545203">
                <a:tc>
                  <a:txBody>
                    <a:bodyPr/>
                    <a:lstStyle/>
                    <a:p>
                      <a:r>
                        <a:rPr lang="it-IT" sz="1800" kern="1200" dirty="0" smtClean="0">
                          <a:effectLst/>
                        </a:rPr>
                        <a:t>Valore</a:t>
                      </a:r>
                      <a:r>
                        <a:rPr lang="it-IT" sz="1800" kern="1200" baseline="0" dirty="0" smtClean="0">
                          <a:effectLst/>
                        </a:rPr>
                        <a:t> (</a:t>
                      </a:r>
                      <a:r>
                        <a:rPr lang="el-GR" sz="1800" kern="1200" dirty="0" smtClean="0">
                          <a:effectLst/>
                        </a:rPr>
                        <a:t>ἀρετή</a:t>
                      </a:r>
                      <a:r>
                        <a:rPr lang="it-IT" sz="1800" kern="1200" dirty="0" smtClean="0">
                          <a:effectLst/>
                        </a:rPr>
                        <a:t>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politica (</a:t>
                      </a:r>
                      <a:r>
                        <a:rPr lang="el-GR" dirty="0" smtClean="0"/>
                        <a:t>πολιτικὴ τέχνη</a:t>
                      </a:r>
                      <a:r>
                        <a:rPr lang="it-IT" dirty="0" smtClean="0"/>
                        <a:t> o </a:t>
                      </a:r>
                      <a:r>
                        <a:rPr lang="el-GR" sz="1800" kern="1200" dirty="0" smtClean="0">
                          <a:effectLst/>
                        </a:rPr>
                        <a:t>ἀρετὴ</a:t>
                      </a:r>
                      <a:r>
                        <a:rPr lang="it-IT" sz="1800" kern="1200" dirty="0" smtClean="0">
                          <a:effectLst/>
                        </a:rPr>
                        <a:t> </a:t>
                      </a:r>
                      <a:r>
                        <a:rPr lang="el-GR" dirty="0" smtClean="0"/>
                        <a:t>πολιτικ</a:t>
                      </a:r>
                      <a:r>
                        <a:rPr lang="el-GR" sz="1800" kern="1200" dirty="0" smtClean="0">
                          <a:effectLst/>
                        </a:rPr>
                        <a:t>ή</a:t>
                      </a:r>
                      <a:r>
                        <a:rPr lang="it-IT" dirty="0" smtClean="0"/>
                        <a:t>)</a:t>
                      </a:r>
                    </a:p>
                  </a:txBody>
                  <a:tcPr/>
                </a:tc>
              </a:tr>
              <a:tr h="545203">
                <a:tc>
                  <a:txBody>
                    <a:bodyPr/>
                    <a:lstStyle/>
                    <a:p>
                      <a:r>
                        <a:rPr lang="it-IT" dirty="0" smtClean="0"/>
                        <a:t>ginnastica e musica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retorica (</a:t>
                      </a:r>
                      <a:r>
                        <a:rPr lang="el-GR" dirty="0" smtClean="0"/>
                        <a:t>ῥητορικὴ τέχνη</a:t>
                      </a:r>
                      <a:r>
                        <a:rPr lang="it-IT" dirty="0" smtClean="0"/>
                        <a:t>) 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052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75" y="1588"/>
            <a:ext cx="9607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48472" y="2708920"/>
            <a:ext cx="4932040" cy="4176464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it-IT" dirty="0" smtClean="0">
                <a:solidFill>
                  <a:schemeClr val="bg1"/>
                </a:solidFill>
              </a:rPr>
              <a:t>Il periodo </a:t>
            </a:r>
            <a:r>
              <a:rPr lang="it-IT" dirty="0">
                <a:solidFill>
                  <a:schemeClr val="bg1"/>
                </a:solidFill>
              </a:rPr>
              <a:t>di fioritura della </a:t>
            </a:r>
            <a:r>
              <a:rPr lang="it-IT" dirty="0" smtClean="0">
                <a:solidFill>
                  <a:schemeClr val="bg1"/>
                </a:solidFill>
              </a:rPr>
              <a:t>sofistica si colloca tra </a:t>
            </a:r>
            <a:r>
              <a:rPr lang="it-IT" dirty="0">
                <a:solidFill>
                  <a:schemeClr val="bg1"/>
                </a:solidFill>
              </a:rPr>
              <a:t>il 450 e il 380 a.C</a:t>
            </a:r>
            <a:r>
              <a:rPr lang="it-IT" dirty="0" smtClean="0">
                <a:solidFill>
                  <a:schemeClr val="bg1"/>
                </a:solidFill>
              </a:rPr>
              <a:t>.: nel tempo, infatti, i sofisti divennero sempre meno popolari e la scuola di Isocrate, l’Accademia platonica e poi il Liceo di Aristotele sostituirono definitivamente le loro </a:t>
            </a:r>
            <a:r>
              <a:rPr lang="el-GR" dirty="0">
                <a:solidFill>
                  <a:schemeClr val="bg1"/>
                </a:solidFill>
              </a:rPr>
              <a:t>ἐπιδείξεις</a:t>
            </a:r>
            <a:r>
              <a:rPr lang="it-IT" dirty="0" smtClean="0">
                <a:solidFill>
                  <a:schemeClr val="bg1"/>
                </a:solidFill>
              </a:rPr>
              <a:t>.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9" y="260649"/>
            <a:ext cx="4293363" cy="295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74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75" y="1588"/>
            <a:ext cx="9607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PROTAGORA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223044" y="1484784"/>
            <a:ext cx="6523236" cy="47419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>
                <a:solidFill>
                  <a:schemeClr val="bg1"/>
                </a:solidFill>
              </a:rPr>
              <a:t>• Nacque ad Abdera nel 490 </a:t>
            </a:r>
            <a:r>
              <a:rPr lang="it-IT" dirty="0" err="1">
                <a:solidFill>
                  <a:schemeClr val="bg1"/>
                </a:solidFill>
              </a:rPr>
              <a:t>a.C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ca</a:t>
            </a:r>
            <a:endParaRPr lang="it-IT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t-IT" dirty="0" smtClean="0">
                <a:solidFill>
                  <a:schemeClr val="bg1"/>
                </a:solidFill>
              </a:rPr>
              <a:t>• </a:t>
            </a:r>
            <a:r>
              <a:rPr lang="it-IT" dirty="0">
                <a:solidFill>
                  <a:schemeClr val="bg1"/>
                </a:solidFill>
              </a:rPr>
              <a:t>Soggiornò più volte ad </a:t>
            </a:r>
            <a:r>
              <a:rPr lang="it-IT" dirty="0" smtClean="0">
                <a:solidFill>
                  <a:schemeClr val="bg1"/>
                </a:solidFill>
              </a:rPr>
              <a:t>Atene</a:t>
            </a:r>
          </a:p>
          <a:p>
            <a:pPr marL="0" indent="0">
              <a:buNone/>
            </a:pPr>
            <a:r>
              <a:rPr lang="it-IT" dirty="0" smtClean="0">
                <a:solidFill>
                  <a:schemeClr val="bg1"/>
                </a:solidFill>
              </a:rPr>
              <a:t>• </a:t>
            </a:r>
            <a:r>
              <a:rPr lang="it-IT" dirty="0">
                <a:solidFill>
                  <a:schemeClr val="bg1"/>
                </a:solidFill>
              </a:rPr>
              <a:t>Ebbe rapporti di amicizia con Pericle </a:t>
            </a:r>
            <a:endParaRPr lang="it-IT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t-IT" dirty="0" smtClean="0">
                <a:solidFill>
                  <a:schemeClr val="bg1"/>
                </a:solidFill>
              </a:rPr>
              <a:t>• </a:t>
            </a:r>
            <a:r>
              <a:rPr lang="it-IT" dirty="0">
                <a:solidFill>
                  <a:schemeClr val="bg1"/>
                </a:solidFill>
              </a:rPr>
              <a:t>Fu accusato di empietà nel 420 </a:t>
            </a:r>
            <a:r>
              <a:rPr lang="it-IT" dirty="0" err="1">
                <a:solidFill>
                  <a:schemeClr val="bg1"/>
                </a:solidFill>
              </a:rPr>
              <a:t>a.C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ca</a:t>
            </a:r>
            <a:r>
              <a:rPr lang="it-IT" dirty="0">
                <a:solidFill>
                  <a:schemeClr val="bg1"/>
                </a:solidFill>
              </a:rPr>
              <a:t> (a causa dello scritto “</a:t>
            </a:r>
            <a:r>
              <a:rPr lang="it-IT" dirty="0" err="1">
                <a:solidFill>
                  <a:schemeClr val="bg1"/>
                </a:solidFill>
              </a:rPr>
              <a:t>Περὶ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θεῶν</a:t>
            </a:r>
            <a:r>
              <a:rPr lang="it-IT" dirty="0" smtClean="0">
                <a:solidFill>
                  <a:schemeClr val="bg1"/>
                </a:solidFill>
              </a:rPr>
              <a:t>”)</a:t>
            </a:r>
          </a:p>
          <a:p>
            <a:pPr marL="0" indent="0">
              <a:buNone/>
            </a:pPr>
            <a:r>
              <a:rPr lang="it-IT" dirty="0" smtClean="0">
                <a:solidFill>
                  <a:schemeClr val="bg1"/>
                </a:solidFill>
              </a:rPr>
              <a:t>• </a:t>
            </a:r>
            <a:r>
              <a:rPr lang="it-IT" dirty="0">
                <a:solidFill>
                  <a:schemeClr val="bg1"/>
                </a:solidFill>
              </a:rPr>
              <a:t>Morì naufrago sulle coste siciliane </a:t>
            </a:r>
            <a:endParaRPr lang="it-IT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t-IT" dirty="0" smtClean="0">
                <a:solidFill>
                  <a:schemeClr val="bg1"/>
                </a:solidFill>
              </a:rPr>
              <a:t>• </a:t>
            </a:r>
            <a:r>
              <a:rPr lang="it-IT" dirty="0">
                <a:solidFill>
                  <a:schemeClr val="bg1"/>
                </a:solidFill>
              </a:rPr>
              <a:t>I suoi scritti vennero bruciati ad Atene </a:t>
            </a:r>
            <a:endParaRPr lang="it-IT" dirty="0" smtClean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908" y="1844824"/>
            <a:ext cx="2912092" cy="329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34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75" y="0"/>
            <a:ext cx="9607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Il pensiero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600200"/>
            <a:ext cx="8712968" cy="485313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it-IT" dirty="0">
                <a:solidFill>
                  <a:schemeClr val="bg1"/>
                </a:solidFill>
              </a:rPr>
              <a:t>“Di tutte le cose misura è l’uomo: di quelle che sono, per ciò che sono, di quelle che non sono, per ciò che non sono”. </a:t>
            </a:r>
            <a:endParaRPr lang="it-IT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it-IT" dirty="0" smtClean="0">
                <a:solidFill>
                  <a:schemeClr val="bg1"/>
                </a:solidFill>
              </a:rPr>
              <a:t>3 </a:t>
            </a:r>
            <a:r>
              <a:rPr lang="it-IT" dirty="0">
                <a:solidFill>
                  <a:schemeClr val="bg1"/>
                </a:solidFill>
              </a:rPr>
              <a:t>interpretazioni del significato: </a:t>
            </a:r>
          </a:p>
          <a:p>
            <a:pPr marL="0" indent="0" algn="ctr">
              <a:buNone/>
            </a:pPr>
            <a:r>
              <a:rPr lang="it-IT" dirty="0">
                <a:solidFill>
                  <a:schemeClr val="bg1"/>
                </a:solidFill>
              </a:rPr>
              <a:t>• Soggettivismo e pluralismo </a:t>
            </a:r>
          </a:p>
          <a:p>
            <a:pPr marL="0" indent="0" algn="ctr">
              <a:buNone/>
            </a:pPr>
            <a:r>
              <a:rPr lang="it-IT" dirty="0">
                <a:solidFill>
                  <a:schemeClr val="bg1"/>
                </a:solidFill>
              </a:rPr>
              <a:t>• Oggettivismo ed universalismo </a:t>
            </a:r>
            <a:endParaRPr lang="it-IT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it-IT" dirty="0" smtClean="0">
                <a:solidFill>
                  <a:schemeClr val="bg1"/>
                </a:solidFill>
              </a:rPr>
              <a:t>• </a:t>
            </a:r>
            <a:r>
              <a:rPr lang="it-IT" dirty="0">
                <a:solidFill>
                  <a:schemeClr val="bg1"/>
                </a:solidFill>
              </a:rPr>
              <a:t>Socialismo e </a:t>
            </a:r>
            <a:r>
              <a:rPr lang="it-IT" dirty="0" smtClean="0">
                <a:solidFill>
                  <a:schemeClr val="bg1"/>
                </a:solidFill>
              </a:rPr>
              <a:t>valori</a:t>
            </a:r>
          </a:p>
          <a:p>
            <a:pPr marL="0" indent="0" algn="just">
              <a:buNone/>
            </a:pPr>
            <a:r>
              <a:rPr lang="it-IT" dirty="0">
                <a:solidFill>
                  <a:schemeClr val="bg1"/>
                </a:solidFill>
              </a:rPr>
              <a:t>La posizione è una forma di: </a:t>
            </a:r>
            <a:endParaRPr lang="it-IT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it-IT" dirty="0" smtClean="0">
                <a:solidFill>
                  <a:schemeClr val="bg1"/>
                </a:solidFill>
              </a:rPr>
              <a:t>• </a:t>
            </a:r>
            <a:r>
              <a:rPr lang="it-IT" dirty="0">
                <a:solidFill>
                  <a:schemeClr val="bg1"/>
                </a:solidFill>
              </a:rPr>
              <a:t>Umanismo • Fenomenismo • Relativismo </a:t>
            </a:r>
            <a:endParaRPr lang="it-IT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it-IT" b="1" dirty="0" smtClean="0">
                <a:solidFill>
                  <a:schemeClr val="bg1"/>
                </a:solidFill>
              </a:rPr>
              <a:t>Il </a:t>
            </a:r>
            <a:r>
              <a:rPr lang="it-IT" b="1" dirty="0">
                <a:solidFill>
                  <a:schemeClr val="bg1"/>
                </a:solidFill>
              </a:rPr>
              <a:t>principio di scelta di ciò che è vero e di ciò che non lo è </a:t>
            </a:r>
            <a:r>
              <a:rPr lang="it-IT" b="1" dirty="0" err="1">
                <a:solidFill>
                  <a:schemeClr val="bg1"/>
                </a:solidFill>
              </a:rPr>
              <a:t>è</a:t>
            </a:r>
            <a:r>
              <a:rPr lang="it-IT" b="1" dirty="0">
                <a:solidFill>
                  <a:schemeClr val="bg1"/>
                </a:solidFill>
              </a:rPr>
              <a:t> l’Utile.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49855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75" y="0"/>
            <a:ext cx="9607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108521" y="188640"/>
            <a:ext cx="3816425" cy="3196952"/>
          </a:xfrm>
        </p:spPr>
        <p:txBody>
          <a:bodyPr numCol="1" spcCol="360000">
            <a:normAutofit fontScale="92500"/>
          </a:bodyPr>
          <a:lstStyle/>
          <a:p>
            <a:pPr marL="0" indent="0" algn="just">
              <a:buNone/>
            </a:pPr>
            <a:r>
              <a:rPr lang="it-I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Democrazia</a:t>
            </a:r>
            <a:endParaRPr lang="it-IT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it-IT" dirty="0">
                <a:solidFill>
                  <a:schemeClr val="bg1"/>
                </a:solidFill>
              </a:rPr>
              <a:t>• Il sofista ha il ruolo di propagandista dell’utile</a:t>
            </a:r>
          </a:p>
          <a:p>
            <a:pPr marL="0" indent="0" algn="just">
              <a:buNone/>
            </a:pPr>
            <a:r>
              <a:rPr lang="it-IT" dirty="0">
                <a:solidFill>
                  <a:schemeClr val="bg1"/>
                </a:solidFill>
              </a:rPr>
              <a:t>• La retorica ha una funzione politico-educativa </a:t>
            </a:r>
          </a:p>
          <a:p>
            <a:pPr marL="0" indent="0">
              <a:buNone/>
            </a:pPr>
            <a:endParaRPr lang="it-IT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</a:endParaRPr>
          </a:p>
          <a:p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4932040" y="4293096"/>
            <a:ext cx="4211960" cy="1861709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 fontScale="92500" lnSpcReduction="10000"/>
          </a:bodyPr>
          <a:lstStyle/>
          <a:p>
            <a:pPr algn="just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Religione</a:t>
            </a:r>
          </a:p>
          <a:p>
            <a:pPr algn="just">
              <a:spcBef>
                <a:spcPct val="20000"/>
              </a:spcBef>
            </a:pPr>
            <a:r>
              <a:rPr lang="it-IT" sz="3000" dirty="0">
                <a:solidFill>
                  <a:schemeClr val="bg1"/>
                </a:solidFill>
              </a:rPr>
              <a:t>• La religione giustifica le leggi </a:t>
            </a:r>
          </a:p>
          <a:p>
            <a:pPr algn="just">
              <a:spcBef>
                <a:spcPct val="20000"/>
              </a:spcBef>
            </a:pPr>
            <a:r>
              <a:rPr lang="it-IT" sz="3000" dirty="0">
                <a:solidFill>
                  <a:schemeClr val="bg1"/>
                </a:solidFill>
              </a:rPr>
              <a:t>• </a:t>
            </a:r>
            <a:r>
              <a:rPr lang="it-IT" sz="3000" dirty="0" err="1">
                <a:solidFill>
                  <a:schemeClr val="bg1"/>
                </a:solidFill>
              </a:rPr>
              <a:t>Protagora</a:t>
            </a:r>
            <a:r>
              <a:rPr lang="it-IT" sz="3000" dirty="0">
                <a:solidFill>
                  <a:schemeClr val="bg1"/>
                </a:solidFill>
              </a:rPr>
              <a:t> è agnostico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947983"/>
            <a:ext cx="4413989" cy="2735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988" y="404664"/>
            <a:ext cx="4910540" cy="298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726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1544</Words>
  <Application>Microsoft Office PowerPoint</Application>
  <PresentationFormat>Presentazione su schermo (4:3)</PresentationFormat>
  <Paragraphs>158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4" baseType="lpstr">
      <vt:lpstr>Tema di Office</vt:lpstr>
      <vt:lpstr>LA SOFISTICA</vt:lpstr>
      <vt:lpstr>In origine era σοφός / σοφιστής</vt:lpstr>
      <vt:lpstr>Presentazione standard di PowerPoint</vt:lpstr>
      <vt:lpstr>L’ἐπίδειξις</vt:lpstr>
      <vt:lpstr>Presentazione standard di PowerPoint</vt:lpstr>
      <vt:lpstr>Presentazione standard di PowerPoint</vt:lpstr>
      <vt:lpstr>PROTAGORA</vt:lpstr>
      <vt:lpstr>Il pensiero</vt:lpstr>
      <vt:lpstr>Presentazione standard di PowerPoint</vt:lpstr>
      <vt:lpstr>GORGIA</vt:lpstr>
      <vt:lpstr>‘Sul non essere’</vt:lpstr>
      <vt:lpstr>Presentazione standard di PowerPoint</vt:lpstr>
      <vt:lpstr>‘L’Encomio di Elena’</vt:lpstr>
      <vt:lpstr>PRODICO</vt:lpstr>
      <vt:lpstr>IPPIA</vt:lpstr>
      <vt:lpstr>ANTIFONTE</vt:lpstr>
      <vt:lpstr>Rapporto fra νόμος e φύσις</vt:lpstr>
      <vt:lpstr>TRASIMACO</vt:lpstr>
      <vt:lpstr>CRIZIA</vt:lpstr>
      <vt:lpstr>Le opere ed il pensiero</vt:lpstr>
      <vt:lpstr>CRITICA DI ARISTOFANE</vt:lpstr>
      <vt:lpstr>Le fonti</vt:lpstr>
      <vt:lpstr>FINE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SOFISTICA</dc:title>
  <dc:creator>Antonio</dc:creator>
  <cp:lastModifiedBy>aula 117</cp:lastModifiedBy>
  <cp:revision>44</cp:revision>
  <dcterms:created xsi:type="dcterms:W3CDTF">2014-03-04T11:37:29Z</dcterms:created>
  <dcterms:modified xsi:type="dcterms:W3CDTF">2014-03-18T10:42:20Z</dcterms:modified>
</cp:coreProperties>
</file>