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0"/>
  </p:notesMasterIdLst>
  <p:sldIdLst>
    <p:sldId id="256" r:id="rId2"/>
    <p:sldId id="280" r:id="rId3"/>
    <p:sldId id="281" r:id="rId4"/>
    <p:sldId id="286" r:id="rId5"/>
    <p:sldId id="257" r:id="rId6"/>
    <p:sldId id="277" r:id="rId7"/>
    <p:sldId id="258" r:id="rId8"/>
    <p:sldId id="279" r:id="rId9"/>
    <p:sldId id="260" r:id="rId10"/>
    <p:sldId id="259" r:id="rId11"/>
    <p:sldId id="270" r:id="rId12"/>
    <p:sldId id="261" r:id="rId13"/>
    <p:sldId id="262" r:id="rId14"/>
    <p:sldId id="282" r:id="rId15"/>
    <p:sldId id="285" r:id="rId16"/>
    <p:sldId id="287" r:id="rId17"/>
    <p:sldId id="275" r:id="rId18"/>
    <p:sldId id="283" r:id="rId19"/>
    <p:sldId id="284" r:id="rId20"/>
    <p:sldId id="264" r:id="rId21"/>
    <p:sldId id="265" r:id="rId22"/>
    <p:sldId id="268" r:id="rId23"/>
    <p:sldId id="269" r:id="rId24"/>
    <p:sldId id="266" r:id="rId25"/>
    <p:sldId id="267" r:id="rId26"/>
    <p:sldId id="273" r:id="rId27"/>
    <p:sldId id="274" r:id="rId28"/>
    <p:sldId id="276" r:id="rId2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4C454D"/>
    <a:srgbClr val="1B0371"/>
    <a:srgbClr val="FFFFCC"/>
    <a:srgbClr val="FFCCCC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71" autoAdjust="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A042E3-879F-4E4E-8880-C426118A4C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13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5DD13-C0CA-4396-9652-F00061E892FD}" type="slidenum">
              <a:rPr lang="it-IT"/>
              <a:pPr/>
              <a:t>9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EEA2D-AC9B-41E1-B88D-4948128AD2BD}" type="slidenum">
              <a:rPr lang="it-IT"/>
              <a:pPr/>
              <a:t>24</a:t>
            </a:fld>
            <a:endParaRPr lang="it-I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40C3711-E8D9-4033-8F30-1C5E422706E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0FF1D2-13EF-46B7-B318-8AAD1C0F366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0962C3-0B75-4B8E-9523-9377F740F1D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3D87EA-7B44-4E49-B2B3-4FF6129CFBA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30EAB0D-0780-4814-9332-98C717BA033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5253FB90-27DF-450C-B2AF-6D976CFE30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5D2CB3C8-3F8E-47F3-AB12-7CF5E11D9B4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C63514-0133-4D7E-AEF7-E5A00B21C0C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699EE-9C23-48BF-B169-D71523E938C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1B47EA4-8BF3-4DF4-8F7E-6E65E409DB3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9310538-FCAD-4CB9-BD08-B7E1E19305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8D8B208-D615-480A-9BDE-EDE58BCA606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828600" y="54868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9600" dirty="0" smtClean="0">
                <a:solidFill>
                  <a:schemeClr val="accent2">
                    <a:lumMod val="10000"/>
                  </a:schemeClr>
                </a:solidFill>
                <a:effectLst/>
                <a:latin typeface="Berlin Sans FB" pitchFamily="34" charset="0"/>
              </a:rPr>
              <a:t>Saffo e il </a:t>
            </a:r>
            <a:r>
              <a:rPr lang="it-IT" sz="9600" dirty="0" err="1" smtClean="0">
                <a:solidFill>
                  <a:schemeClr val="accent2">
                    <a:lumMod val="10000"/>
                  </a:schemeClr>
                </a:solidFill>
                <a:effectLst/>
                <a:latin typeface="Berlin Sans FB" pitchFamily="34" charset="0"/>
              </a:rPr>
              <a:t>Tìaso</a:t>
            </a:r>
            <a:endParaRPr lang="it-IT" sz="9600" dirty="0" smtClean="0">
              <a:solidFill>
                <a:schemeClr val="accent2">
                  <a:lumMod val="10000"/>
                </a:schemeClr>
              </a:solidFill>
              <a:effectLst/>
              <a:latin typeface="Berlin Sans FB" pitchFamily="34" charset="0"/>
            </a:endParaRPr>
          </a:p>
        </p:txBody>
      </p:sp>
      <p:pic>
        <p:nvPicPr>
          <p:cNvPr id="2051" name="Picture 7" descr="korai che danza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77536"/>
            <a:ext cx="8229600" cy="2263366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4249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Il Tiaso nell’isola di Lesbo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400" dirty="0" smtClean="0"/>
              <a:t>Del grande numero di </a:t>
            </a:r>
            <a:r>
              <a:rPr lang="it-IT" sz="2400" dirty="0" err="1" smtClean="0"/>
              <a:t>tìasi</a:t>
            </a:r>
            <a:r>
              <a:rPr lang="it-IT" sz="2400" dirty="0" smtClean="0"/>
              <a:t> greci (tra i quali nascevano, spesso, </a:t>
            </a:r>
            <a:r>
              <a:rPr lang="it-IT" sz="2400" b="1" dirty="0" smtClean="0">
                <a:hlinkClick r:id="rId2" action="ppaction://hlinksldjump"/>
              </a:rPr>
              <a:t>rivalità</a:t>
            </a:r>
            <a:r>
              <a:rPr lang="it-IT" sz="2400" dirty="0" smtClean="0"/>
              <a:t>), conosciamo più di tutti quello diretto dalla poetessa di </a:t>
            </a:r>
            <a:r>
              <a:rPr lang="it-IT" sz="2400" dirty="0" err="1" smtClean="0"/>
              <a:t>Ereso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endParaRPr lang="it-IT" sz="2400" dirty="0" smtClean="0"/>
          </a:p>
          <a:p>
            <a:pPr eaLnBrk="1" hangingPunct="1"/>
            <a:r>
              <a:rPr lang="it-IT" sz="2400" dirty="0" smtClean="0"/>
              <a:t>Sicuramente uno dei più prestigiosi del mondo greco.</a:t>
            </a:r>
            <a:br>
              <a:rPr lang="it-IT" sz="2400" dirty="0" smtClean="0"/>
            </a:br>
            <a:endParaRPr lang="it-IT" sz="2400" dirty="0" smtClean="0"/>
          </a:p>
          <a:p>
            <a:pPr eaLnBrk="1" hangingPunct="1"/>
            <a:r>
              <a:rPr lang="it-IT" sz="2400" dirty="0" smtClean="0"/>
              <a:t>Venivano mandate le giovani ragazze delle famiglie aristocratiche; secondo alcune fonti, anche da città della Ionia se non da più lontano.</a:t>
            </a:r>
          </a:p>
          <a:p>
            <a:pPr eaLnBrk="1" hangingPunct="1"/>
            <a:endParaRPr lang="it-IT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6000" dirty="0" smtClean="0">
                <a:ea typeface="Arial Unicode MS" pitchFamily="34" charset="-128"/>
                <a:cs typeface="Arial Unicode MS" pitchFamily="34" charset="-128"/>
              </a:rPr>
              <a:t>Rivalità tra Tiasi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È la stessa Saffo a parlarcene in uno dei suoi componimenti:</a:t>
            </a:r>
          </a:p>
          <a:p>
            <a:pPr eaLnBrk="1" hangingPunct="1">
              <a:lnSpc>
                <a:spcPct val="90000"/>
              </a:lnSpc>
            </a:pPr>
            <a:endParaRPr lang="it-IT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Quale zoticona ti strega la mente?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Rustica veste indossa,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non sa drappeggiare la stola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attorno alle caviglie.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/>
              <a:t>                          </a:t>
            </a:r>
            <a:r>
              <a:rPr lang="it-IT" sz="1400" dirty="0" smtClean="0"/>
              <a:t>(</a:t>
            </a:r>
            <a:r>
              <a:rPr lang="it-IT" sz="1400" dirty="0" err="1" smtClean="0"/>
              <a:t>fr</a:t>
            </a:r>
            <a:r>
              <a:rPr lang="it-IT" sz="1400" dirty="0" smtClean="0"/>
              <a:t>. 57)</a:t>
            </a:r>
            <a:endParaRPr lang="it-IT" sz="2400" dirty="0" smtClean="0"/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In questo passo Saffo si rivolge ad una sua allieva, Attis, più volte citata nelle sue liriche, che l’ha “tradita” per la rivale Andromeda.</a:t>
            </a:r>
          </a:p>
          <a:p>
            <a:pPr eaLnBrk="1" hangingPunct="1">
              <a:lnSpc>
                <a:spcPct val="90000"/>
              </a:lnSpc>
            </a:pPr>
            <a:endParaRPr lang="it-IT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6000" dirty="0" smtClean="0"/>
              <a:t>Il ruolo di Saffo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400" dirty="0" smtClean="0"/>
              <a:t>Sacerdotessa del </a:t>
            </a:r>
            <a:r>
              <a:rPr lang="it-IT" sz="2400" dirty="0" err="1" smtClean="0"/>
              <a:t>Tìaso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endParaRPr lang="it-IT" sz="2400" dirty="0" smtClean="0"/>
          </a:p>
          <a:p>
            <a:pPr eaLnBrk="1" hangingPunct="1"/>
            <a:r>
              <a:rPr lang="it-IT" sz="2400" dirty="0" smtClean="0"/>
              <a:t>Ma anche maestra e COMPAGNA delle ragazze.</a:t>
            </a:r>
          </a:p>
          <a:p>
            <a:pPr eaLnBrk="1" hangingPunct="1"/>
            <a:endParaRPr lang="it-IT" sz="2400" dirty="0" smtClean="0"/>
          </a:p>
          <a:p>
            <a:r>
              <a:rPr lang="it-IT" sz="2400" dirty="0"/>
              <a:t>G</a:t>
            </a:r>
            <a:r>
              <a:rPr lang="it-IT" sz="2400" dirty="0" smtClean="0"/>
              <a:t>ioca </a:t>
            </a:r>
            <a:r>
              <a:rPr lang="it-IT" sz="2400" dirty="0"/>
              <a:t>una funzione rituale determinante, accanto alla pratica poetico-musicale espressa innanzitutto nella forma del canto corale </a:t>
            </a:r>
            <a:r>
              <a:rPr lang="it-IT" sz="2400" dirty="0" smtClean="0"/>
              <a:t>comunitario.</a:t>
            </a:r>
          </a:p>
          <a:p>
            <a:endParaRPr lang="it-IT" sz="2400" dirty="0" smtClean="0"/>
          </a:p>
          <a:p>
            <a:pPr eaLnBrk="1" hangingPunct="1"/>
            <a:r>
              <a:rPr lang="it-IT" sz="2400" dirty="0" smtClean="0"/>
              <a:t>Agli insegnamenti di natura morale si affiancano quelli “sentimentale” di natura omosessuale (in preparazione all’amore eterosessuale).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0113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6000" dirty="0" smtClean="0"/>
              <a:t>Il </a:t>
            </a:r>
            <a:r>
              <a:rPr lang="it-IT" sz="6000" dirty="0" err="1" smtClean="0"/>
              <a:t>Tìaso</a:t>
            </a:r>
            <a:r>
              <a:rPr lang="it-IT" sz="6000" dirty="0" smtClean="0"/>
              <a:t> nella poesia di Saffo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I componimenti di Saffo hanno quasi sempre una funzione legata al ruolo di guida del Tiaso che Saffo ricopre.</a:t>
            </a:r>
          </a:p>
          <a:p>
            <a:pPr marL="0" indent="0" eaLnBrk="1" hangingPunct="1">
              <a:buNone/>
            </a:pPr>
            <a:endParaRPr lang="it-IT" sz="2400" dirty="0" smtClean="0"/>
          </a:p>
          <a:p>
            <a:pPr eaLnBrk="1" hangingPunct="1"/>
            <a:r>
              <a:rPr lang="it-IT" sz="2400" dirty="0" smtClean="0"/>
              <a:t>In numerose liriche sono presenti riferimenti alla vita nel </a:t>
            </a:r>
            <a:r>
              <a:rPr lang="it-IT" sz="2400" dirty="0" err="1" smtClean="0"/>
              <a:t>tìaso</a:t>
            </a:r>
            <a:r>
              <a:rPr lang="it-IT" sz="2400" dirty="0" smtClean="0"/>
              <a:t> (la centralità è per il tema amoroso), anche attraverso la citazione diretta di qualche allieva.</a:t>
            </a:r>
          </a:p>
          <a:p>
            <a:pPr eaLnBrk="1" hangingPunct="1"/>
            <a:endParaRPr lang="it-IT" sz="2400" dirty="0"/>
          </a:p>
          <a:p>
            <a:pPr eaLnBrk="1" hangingPunct="1"/>
            <a:r>
              <a:rPr lang="it-IT" sz="2400" dirty="0" smtClean="0"/>
              <a:t>Molti componimenti spesso sono indirizzati alle ragazze uscenti dal </a:t>
            </a:r>
            <a:r>
              <a:rPr lang="it-IT" sz="2400" dirty="0" err="1" smtClean="0"/>
              <a:t>tìaso</a:t>
            </a:r>
            <a:r>
              <a:rPr lang="it-IT" sz="2400" dirty="0" smtClean="0"/>
              <a:t>, ormai pronte alla vita matrimoniale.</a:t>
            </a:r>
            <a:br>
              <a:rPr lang="it-IT" sz="2400" dirty="0" smtClean="0"/>
            </a:br>
            <a:endParaRPr lang="it-IT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poetica di Saffo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Il tema principale della poetica di Saffo è l’AMORE, considerato come valore assoluto.</a:t>
            </a:r>
          </a:p>
          <a:p>
            <a:endParaRPr lang="it-IT" sz="2400" dirty="0" smtClean="0"/>
          </a:p>
          <a:p>
            <a:r>
              <a:rPr lang="it-IT" sz="2400" dirty="0" smtClean="0"/>
              <a:t>I componimenti di Saffo furono raccolti dai filologi alessandrini in 9 libri secondo un criterio di divisione prevalentemente metrico.</a:t>
            </a:r>
          </a:p>
          <a:p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608917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4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Divisione della poetica: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219256" cy="4526280"/>
          </a:xfrm>
        </p:spPr>
        <p:txBody>
          <a:bodyPr/>
          <a:lstStyle/>
          <a:p>
            <a:r>
              <a:rPr lang="it-IT" dirty="0" smtClean="0"/>
              <a:t>I –odi in strofe saffiche.</a:t>
            </a:r>
          </a:p>
          <a:p>
            <a:endParaRPr lang="it-IT" dirty="0" smtClean="0"/>
          </a:p>
          <a:p>
            <a:r>
              <a:rPr lang="it-IT" dirty="0" smtClean="0"/>
              <a:t>II –odi in pentametri dattilici.</a:t>
            </a:r>
          </a:p>
          <a:p>
            <a:endParaRPr lang="it-IT" dirty="0" smtClean="0"/>
          </a:p>
          <a:p>
            <a:r>
              <a:rPr lang="it-IT" dirty="0" smtClean="0"/>
              <a:t>III – asclepiadi maggiori.</a:t>
            </a:r>
          </a:p>
          <a:p>
            <a:endParaRPr lang="it-IT" dirty="0" smtClean="0"/>
          </a:p>
          <a:p>
            <a:r>
              <a:rPr lang="it-IT" dirty="0" smtClean="0"/>
              <a:t>V – faleci e asclepiadi minori.</a:t>
            </a:r>
          </a:p>
          <a:p>
            <a:endParaRPr lang="it-IT" dirty="0" smtClean="0"/>
          </a:p>
          <a:p>
            <a:r>
              <a:rPr lang="it-IT" dirty="0" smtClean="0"/>
              <a:t>IX- epitalami in metri diversi.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467347" cy="341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Componimenti di Saffo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Monodici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Corali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accent1">
                    <a:lumMod val="10000"/>
                  </a:schemeClr>
                </a:solidFill>
              </a:rPr>
              <a:t>Occasione:</a:t>
            </a:r>
          </a:p>
          <a:p>
            <a:r>
              <a:rPr lang="it-IT" dirty="0" smtClean="0"/>
              <a:t>I riti e le occasioni interne alla vita del tiaso.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chemeClr val="accent1">
                    <a:lumMod val="10000"/>
                  </a:schemeClr>
                </a:solidFill>
              </a:rPr>
              <a:t>Tipologie:</a:t>
            </a:r>
          </a:p>
          <a:p>
            <a:r>
              <a:rPr lang="it-IT" dirty="0" smtClean="0"/>
              <a:t>Carmi cultuali (ode ad Afrodite)</a:t>
            </a:r>
          </a:p>
          <a:p>
            <a:r>
              <a:rPr lang="it-IT" dirty="0" smtClean="0"/>
              <a:t>Carmi di congedo (ode della gelosia)</a:t>
            </a:r>
          </a:p>
          <a:p>
            <a:r>
              <a:rPr lang="it-IT" dirty="0" smtClean="0"/>
              <a:t>Carmi sull’amore.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accent1">
                    <a:lumMod val="10000"/>
                  </a:schemeClr>
                </a:solidFill>
              </a:rPr>
              <a:t>Occasione:</a:t>
            </a:r>
          </a:p>
          <a:p>
            <a:r>
              <a:rPr lang="it-IT" dirty="0" smtClean="0"/>
              <a:t>le celebrazioni delle nozze per un pubblico più ampio.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chemeClr val="accent1">
                    <a:lumMod val="10000"/>
                  </a:schemeClr>
                </a:solidFill>
              </a:rPr>
              <a:t>Tipologie:</a:t>
            </a:r>
          </a:p>
          <a:p>
            <a:r>
              <a:rPr lang="it-IT" dirty="0" smtClean="0"/>
              <a:t>Epitalami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25144"/>
            <a:ext cx="4653824" cy="13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3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solidFill>
                  <a:schemeClr val="accent5"/>
                </a:solidFill>
              </a:rPr>
              <a:t>L’epitalamio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 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ἐ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ί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(dinnanzi, presso) e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 θ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ά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λαμιον </a:t>
            </a:r>
            <a:r>
              <a:rPr lang="it-IT" sz="2400" dirty="0" smtClean="0">
                <a:ea typeface="Arial Unicode MS" pitchFamily="34" charset="-128"/>
                <a:cs typeface="Arial Unicode MS" pitchFamily="34" charset="-128"/>
              </a:rPr>
              <a:t>forma aggettivale di 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θ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ά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λαμος</a:t>
            </a:r>
            <a:r>
              <a:rPr lang="it-IT" sz="2400" dirty="0" smtClean="0">
                <a:ea typeface="Arial Unicode MS" pitchFamily="34" charset="-128"/>
                <a:cs typeface="Arial Unicode MS" pitchFamily="34" charset="-128"/>
              </a:rPr>
              <a:t> (letto nuziale).</a:t>
            </a:r>
            <a:endParaRPr lang="el-GR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Canto nuziale.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Sottogenere della lirica greca corale.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Funzione: celebrare in versi un matrimonio.</a:t>
            </a:r>
          </a:p>
          <a:p>
            <a:pPr eaLnBrk="1" hangingPunct="1"/>
            <a:endParaRPr lang="it-IT" sz="2400" dirty="0" smtClean="0"/>
          </a:p>
        </p:txBody>
      </p:sp>
      <p:sp>
        <p:nvSpPr>
          <p:cNvPr id="2253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68313" y="5949950"/>
            <a:ext cx="431800" cy="43338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Fr</a:t>
            </a:r>
            <a:r>
              <a:rPr lang="it-IT" dirty="0" smtClean="0"/>
              <a:t>. 31(L.P.) – Simile a un dio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/>
              <a:t>φαίνεταί μοι κῆνος ἴσος θέοισιν</a:t>
            </a:r>
          </a:p>
          <a:p>
            <a:pPr marL="0" indent="0">
              <a:buNone/>
            </a:pPr>
            <a:r>
              <a:rPr lang="el-GR" sz="1600" dirty="0"/>
              <a:t>ἔμμεν’ ὤνηρ ὄττις ἐνάντιός τοι</a:t>
            </a:r>
          </a:p>
          <a:p>
            <a:pPr marL="0" indent="0">
              <a:buNone/>
            </a:pPr>
            <a:r>
              <a:rPr lang="el-GR" sz="1600" dirty="0"/>
              <a:t>ἰσδάνει καὶ πλάσιον ἆδυ φωνεί-</a:t>
            </a:r>
          </a:p>
          <a:p>
            <a:pPr marL="0" indent="0">
              <a:buNone/>
            </a:pPr>
            <a:r>
              <a:rPr lang="el-GR" sz="1600" dirty="0"/>
              <a:t>σας ὐπακούει,</a:t>
            </a:r>
          </a:p>
          <a:p>
            <a:pPr marL="0" indent="0">
              <a:buNone/>
            </a:pPr>
            <a:r>
              <a:rPr lang="el-GR" sz="1600" dirty="0"/>
              <a:t> </a:t>
            </a:r>
          </a:p>
          <a:p>
            <a:pPr marL="0" indent="0">
              <a:buNone/>
            </a:pPr>
            <a:r>
              <a:rPr lang="el-GR" sz="1600" dirty="0"/>
              <a:t>καὶ γελαίσας ἰμέροεν, τό μ’ ἦ μὰν</a:t>
            </a:r>
          </a:p>
          <a:p>
            <a:pPr marL="0" indent="0">
              <a:buNone/>
            </a:pPr>
            <a:r>
              <a:rPr lang="el-GR" sz="1600" dirty="0"/>
              <a:t>καρδίαν ἐν στήθεσιν ἐπτόαισεν.</a:t>
            </a:r>
          </a:p>
          <a:p>
            <a:pPr marL="0" indent="0">
              <a:buNone/>
            </a:pPr>
            <a:r>
              <a:rPr lang="el-GR" sz="1600" dirty="0"/>
              <a:t>ὠς γὰρ ἔς σ’ ἴδω βρόχε’ ὤς </a:t>
            </a:r>
            <a:r>
              <a:rPr lang="el-GR" sz="1600" dirty="0" smtClean="0"/>
              <a:t>μφώναι-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σ’ οὐδ’ ἒν ἔτ’ εἴκει,</a:t>
            </a:r>
          </a:p>
          <a:p>
            <a:pPr marL="0" indent="0">
              <a:buNone/>
            </a:pPr>
            <a:r>
              <a:rPr lang="el-GR" sz="1600" dirty="0"/>
              <a:t> </a:t>
            </a:r>
          </a:p>
          <a:p>
            <a:pPr marL="0" indent="0">
              <a:buNone/>
            </a:pPr>
            <a:r>
              <a:rPr lang="el-GR" sz="1600" dirty="0"/>
              <a:t>ἀλλὰ κὰμ μὲν γλῶσσα ἔαγε, λέπτον</a:t>
            </a:r>
          </a:p>
          <a:p>
            <a:pPr marL="0" indent="0">
              <a:buNone/>
            </a:pPr>
            <a:r>
              <a:rPr lang="el-GR" sz="1600" dirty="0"/>
              <a:t>δ’ αὔτικα χρῷ πῦρ ὐπαδεδρόμηκεν,</a:t>
            </a:r>
          </a:p>
          <a:p>
            <a:pPr marL="0" indent="0">
              <a:buNone/>
            </a:pPr>
            <a:r>
              <a:rPr lang="el-GR" sz="1600" dirty="0"/>
              <a:t>ὀππάτεσσι δ’ οὐδ’ ἒν ὄρημμ’, ἐπιρρόμ-</a:t>
            </a:r>
          </a:p>
          <a:p>
            <a:pPr marL="0" indent="0">
              <a:buNone/>
            </a:pPr>
            <a:r>
              <a:rPr lang="el-GR" sz="1600" dirty="0"/>
              <a:t>βεισι δ’ ἄκουαι,</a:t>
            </a:r>
          </a:p>
          <a:p>
            <a:pPr marL="0" indent="0">
              <a:buNone/>
            </a:pPr>
            <a:r>
              <a:rPr lang="el-GR" sz="1600" dirty="0"/>
              <a:t> </a:t>
            </a:r>
          </a:p>
          <a:p>
            <a:pPr marL="0" indent="0">
              <a:buNone/>
            </a:pPr>
            <a:r>
              <a:rPr lang="el-GR" sz="1600" dirty="0"/>
              <a:t>ἔκ δέ μ’ ἴδρως κακχέεται, τρόμος δὲ</a:t>
            </a:r>
          </a:p>
          <a:p>
            <a:pPr marL="0" indent="0">
              <a:buNone/>
            </a:pPr>
            <a:r>
              <a:rPr lang="el-GR" sz="1600" dirty="0"/>
              <a:t>παῖσαν ἄγρει, χλωροτέρα δὲ ποίας</a:t>
            </a:r>
          </a:p>
          <a:p>
            <a:pPr marL="0" indent="0">
              <a:buNone/>
            </a:pPr>
            <a:r>
              <a:rPr lang="el-GR" sz="1600" dirty="0"/>
              <a:t>ἔμμι, τεθνάκην δ’ ὀλίγω ‘πιδεύης</a:t>
            </a:r>
          </a:p>
          <a:p>
            <a:pPr marL="0" indent="0">
              <a:buNone/>
            </a:pPr>
            <a:r>
              <a:rPr lang="el-GR" sz="1600" dirty="0"/>
              <a:t>φαίνομ’ ἔμ’ αὔτᾳ</a:t>
            </a:r>
            <a:r>
              <a:rPr lang="el-GR" sz="1600" dirty="0" smtClean="0"/>
              <a:t>.</a:t>
            </a:r>
            <a:endParaRPr lang="el-GR" sz="1600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545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/>
              <a:t>A me sembra beato come un dio</a:t>
            </a:r>
          </a:p>
          <a:p>
            <a:pPr marL="0" indent="0">
              <a:buNone/>
            </a:pPr>
            <a:r>
              <a:rPr lang="it-IT" sz="1600" dirty="0"/>
              <a:t>quell’uomo che seduto a te di fronte</a:t>
            </a:r>
          </a:p>
          <a:p>
            <a:pPr marL="0" indent="0">
              <a:buNone/>
            </a:pPr>
            <a:r>
              <a:rPr lang="it-IT" sz="1600" dirty="0"/>
              <a:t>t’ascolta, mentre stando a lui vicino</a:t>
            </a:r>
          </a:p>
          <a:p>
            <a:pPr marL="0" indent="0">
              <a:buNone/>
            </a:pPr>
            <a:r>
              <a:rPr lang="it-IT" sz="1600" dirty="0"/>
              <a:t>dolce gli parli</a:t>
            </a:r>
          </a:p>
          <a:p>
            <a:pPr marL="0" indent="0">
              <a:buNone/>
            </a:pP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/>
              <a:t>e ridi con amore; si sgomenta</a:t>
            </a:r>
          </a:p>
          <a:p>
            <a:pPr marL="0" indent="0">
              <a:buNone/>
            </a:pPr>
            <a:r>
              <a:rPr lang="it-IT" sz="1600" dirty="0"/>
              <a:t>il cuore a me nel petto, non appena</a:t>
            </a:r>
          </a:p>
          <a:p>
            <a:pPr marL="0" indent="0">
              <a:buNone/>
            </a:pPr>
            <a:r>
              <a:rPr lang="it-IT" sz="1600" dirty="0"/>
              <a:t>ti guardo un solo istante, e di parole</a:t>
            </a:r>
          </a:p>
          <a:p>
            <a:pPr marL="0" indent="0">
              <a:buNone/>
            </a:pPr>
            <a:r>
              <a:rPr lang="it-IT" sz="1600" dirty="0"/>
              <a:t>rimango muta.</a:t>
            </a:r>
          </a:p>
          <a:p>
            <a:pPr marL="0" indent="0">
              <a:buNone/>
            </a:pP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/>
              <a:t>La voce sulla lingua si frantuma,</a:t>
            </a:r>
          </a:p>
          <a:p>
            <a:pPr marL="0" indent="0">
              <a:buNone/>
            </a:pPr>
            <a:r>
              <a:rPr lang="it-IT" sz="1600" dirty="0"/>
              <a:t>sùbito fuoco corre sottopelle,</a:t>
            </a:r>
          </a:p>
          <a:p>
            <a:pPr marL="0" indent="0">
              <a:buNone/>
            </a:pPr>
            <a:r>
              <a:rPr lang="it-IT" sz="1600" dirty="0"/>
              <a:t>agli occhi è cieca tenebra, e agli orecchi</a:t>
            </a:r>
          </a:p>
          <a:p>
            <a:pPr marL="0" indent="0">
              <a:buNone/>
            </a:pPr>
            <a:r>
              <a:rPr lang="it-IT" sz="1600" dirty="0"/>
              <a:t>rombo risuona.</a:t>
            </a:r>
          </a:p>
          <a:p>
            <a:pPr marL="0" indent="0">
              <a:buNone/>
            </a:pP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/>
              <a:t>Sudore per le membra mi discende</a:t>
            </a:r>
          </a:p>
          <a:p>
            <a:pPr marL="0" indent="0">
              <a:buNone/>
            </a:pPr>
            <a:r>
              <a:rPr lang="it-IT" sz="1600" dirty="0"/>
              <a:t>e un brivido mi tiene; ancor più verde</a:t>
            </a:r>
          </a:p>
          <a:p>
            <a:pPr marL="0" indent="0">
              <a:buNone/>
            </a:pPr>
            <a:r>
              <a:rPr lang="it-IT" sz="1600" dirty="0"/>
              <a:t>sono dell’erba; prossima alla morte</a:t>
            </a:r>
          </a:p>
          <a:p>
            <a:pPr marL="0" indent="0">
              <a:buNone/>
            </a:pPr>
            <a:r>
              <a:rPr lang="it-IT" sz="1600" dirty="0"/>
              <a:t>sembro a me sola</a:t>
            </a:r>
            <a:r>
              <a:rPr lang="it-IT" sz="1600" dirty="0" smtClean="0"/>
              <a:t>.</a:t>
            </a:r>
          </a:p>
          <a:p>
            <a:pPr marL="0" indent="0">
              <a:buNone/>
            </a:pPr>
            <a:r>
              <a:rPr lang="it-IT" sz="1600" dirty="0" smtClean="0"/>
              <a:t>                                              (Luca Alvino)</a:t>
            </a:r>
            <a:endParaRPr lang="it-IT" sz="1600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196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509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/>
              <a:t>Catullo, carme 51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err="1"/>
              <a:t>Ille</a:t>
            </a:r>
            <a:r>
              <a:rPr lang="it-IT" sz="1600" dirty="0"/>
              <a:t> mi par esse </a:t>
            </a:r>
            <a:r>
              <a:rPr lang="it-IT" sz="1600" dirty="0" err="1"/>
              <a:t>deo</a:t>
            </a:r>
            <a:r>
              <a:rPr lang="it-IT" sz="1600" dirty="0"/>
              <a:t> </a:t>
            </a:r>
            <a:r>
              <a:rPr lang="it-IT" sz="1600" dirty="0" err="1"/>
              <a:t>videtur</a:t>
            </a:r>
            <a:r>
              <a:rPr lang="it-IT" sz="1600" dirty="0"/>
              <a:t>, </a:t>
            </a:r>
          </a:p>
          <a:p>
            <a:pPr marL="0" indent="0">
              <a:buNone/>
            </a:pPr>
            <a:r>
              <a:rPr lang="it-IT" sz="1600" dirty="0" err="1"/>
              <a:t>ille</a:t>
            </a:r>
            <a:r>
              <a:rPr lang="it-IT" sz="1600" dirty="0"/>
              <a:t>, si </a:t>
            </a:r>
            <a:r>
              <a:rPr lang="it-IT" sz="1600" dirty="0" err="1"/>
              <a:t>fas</a:t>
            </a:r>
            <a:r>
              <a:rPr lang="it-IT" sz="1600" dirty="0"/>
              <a:t> est, superare </a:t>
            </a:r>
            <a:r>
              <a:rPr lang="it-IT" sz="1600" dirty="0" err="1"/>
              <a:t>divos</a:t>
            </a:r>
            <a:r>
              <a:rPr lang="it-IT" sz="1600" dirty="0"/>
              <a:t>, </a:t>
            </a:r>
          </a:p>
          <a:p>
            <a:pPr marL="0" indent="0">
              <a:buNone/>
            </a:pPr>
            <a:r>
              <a:rPr lang="it-IT" sz="1600" dirty="0"/>
              <a:t>qui </a:t>
            </a:r>
            <a:r>
              <a:rPr lang="it-IT" sz="1600" dirty="0" err="1"/>
              <a:t>sedens</a:t>
            </a:r>
            <a:r>
              <a:rPr lang="it-IT" sz="1600" dirty="0"/>
              <a:t> </a:t>
            </a:r>
            <a:r>
              <a:rPr lang="it-IT" sz="1600" dirty="0" err="1"/>
              <a:t>adversus</a:t>
            </a:r>
            <a:r>
              <a:rPr lang="it-IT" sz="1600" dirty="0"/>
              <a:t> </a:t>
            </a:r>
            <a:r>
              <a:rPr lang="it-IT" sz="1600" dirty="0" err="1"/>
              <a:t>identidem</a:t>
            </a:r>
            <a:r>
              <a:rPr lang="it-IT" sz="1600" dirty="0"/>
              <a:t> te </a:t>
            </a:r>
          </a:p>
          <a:p>
            <a:pPr marL="0" indent="0">
              <a:buNone/>
            </a:pPr>
            <a:r>
              <a:rPr lang="it-IT" sz="1600" dirty="0"/>
              <a:t> </a:t>
            </a:r>
            <a:r>
              <a:rPr lang="it-IT" sz="1600" dirty="0" err="1"/>
              <a:t>spectat</a:t>
            </a:r>
            <a:r>
              <a:rPr lang="it-IT" sz="1600" dirty="0"/>
              <a:t> et audit </a:t>
            </a:r>
          </a:p>
          <a:p>
            <a:pPr marL="0" indent="0">
              <a:buNone/>
            </a:pP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 err="1" smtClean="0"/>
              <a:t>dulce</a:t>
            </a:r>
            <a:r>
              <a:rPr lang="it-IT" sz="1600" dirty="0" smtClean="0"/>
              <a:t> </a:t>
            </a:r>
            <a:r>
              <a:rPr lang="it-IT" sz="1600" dirty="0" err="1"/>
              <a:t>ridentem</a:t>
            </a:r>
            <a:r>
              <a:rPr lang="it-IT" sz="1600" dirty="0"/>
              <a:t>, misero </a:t>
            </a:r>
            <a:r>
              <a:rPr lang="it-IT" sz="1600" dirty="0" err="1" smtClean="0"/>
              <a:t>quod</a:t>
            </a:r>
            <a:r>
              <a:rPr lang="it-IT" sz="1600" dirty="0" smtClean="0"/>
              <a:t> </a:t>
            </a:r>
            <a:r>
              <a:rPr lang="it-IT" sz="1600" dirty="0" err="1" smtClean="0"/>
              <a:t>omnis</a:t>
            </a:r>
            <a:r>
              <a:rPr lang="it-IT" sz="1600" dirty="0" smtClean="0"/>
              <a:t> </a:t>
            </a:r>
            <a:endParaRPr lang="it-IT" sz="1600" dirty="0"/>
          </a:p>
          <a:p>
            <a:pPr marL="0" indent="0">
              <a:buNone/>
            </a:pPr>
            <a:r>
              <a:rPr lang="it-IT" sz="1600" dirty="0" err="1"/>
              <a:t>eripit</a:t>
            </a:r>
            <a:r>
              <a:rPr lang="it-IT" sz="1600" dirty="0"/>
              <a:t> </a:t>
            </a:r>
            <a:r>
              <a:rPr lang="it-IT" sz="1600" dirty="0" err="1"/>
              <a:t>sensus</a:t>
            </a:r>
            <a:r>
              <a:rPr lang="it-IT" sz="1600" dirty="0"/>
              <a:t> </a:t>
            </a:r>
            <a:r>
              <a:rPr lang="it-IT" sz="1600" dirty="0" err="1"/>
              <a:t>mihi</a:t>
            </a:r>
            <a:r>
              <a:rPr lang="it-IT" sz="1600" dirty="0"/>
              <a:t>; </a:t>
            </a:r>
            <a:r>
              <a:rPr lang="it-IT" sz="1600" dirty="0" err="1"/>
              <a:t>nam</a:t>
            </a:r>
            <a:r>
              <a:rPr lang="it-IT" sz="1600" dirty="0"/>
              <a:t> </a:t>
            </a:r>
            <a:r>
              <a:rPr lang="it-IT" sz="1600" dirty="0" err="1"/>
              <a:t>simul</a:t>
            </a:r>
            <a:r>
              <a:rPr lang="it-IT" sz="1600" dirty="0"/>
              <a:t> te, </a:t>
            </a:r>
          </a:p>
          <a:p>
            <a:pPr marL="0" indent="0">
              <a:buNone/>
            </a:pPr>
            <a:r>
              <a:rPr lang="it-IT" sz="1600" dirty="0"/>
              <a:t>Lesbia, </a:t>
            </a:r>
            <a:r>
              <a:rPr lang="it-IT" sz="1600" dirty="0" err="1"/>
              <a:t>aspexi</a:t>
            </a:r>
            <a:r>
              <a:rPr lang="it-IT" sz="1600" dirty="0"/>
              <a:t>, </a:t>
            </a:r>
            <a:r>
              <a:rPr lang="it-IT" sz="1600" dirty="0" err="1"/>
              <a:t>nihil</a:t>
            </a:r>
            <a:r>
              <a:rPr lang="it-IT" sz="1600" dirty="0"/>
              <a:t> est super mi </a:t>
            </a:r>
          </a:p>
          <a:p>
            <a:pPr marL="0" indent="0">
              <a:buNone/>
            </a:pPr>
            <a:r>
              <a:rPr lang="it-IT" sz="1600" dirty="0"/>
              <a:t> &lt;vocis in ore&gt; </a:t>
            </a:r>
          </a:p>
          <a:p>
            <a:pPr marL="0" indent="0">
              <a:buNone/>
            </a:pP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/>
              <a:t>lingua </a:t>
            </a:r>
            <a:r>
              <a:rPr lang="it-IT" sz="1600" dirty="0" err="1"/>
              <a:t>sed</a:t>
            </a:r>
            <a:r>
              <a:rPr lang="it-IT" sz="1600" dirty="0"/>
              <a:t> </a:t>
            </a:r>
            <a:r>
              <a:rPr lang="it-IT" sz="1600" dirty="0" err="1"/>
              <a:t>torpet</a:t>
            </a:r>
            <a:r>
              <a:rPr lang="it-IT" sz="1600" dirty="0"/>
              <a:t>, </a:t>
            </a:r>
            <a:r>
              <a:rPr lang="it-IT" sz="1600" dirty="0" err="1"/>
              <a:t>tenuis</a:t>
            </a:r>
            <a:r>
              <a:rPr lang="it-IT" sz="1600" dirty="0"/>
              <a:t> sub </a:t>
            </a:r>
            <a:r>
              <a:rPr lang="it-IT" sz="1600" dirty="0" err="1"/>
              <a:t>artus</a:t>
            </a: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 err="1"/>
              <a:t>flamma</a:t>
            </a:r>
            <a:r>
              <a:rPr lang="it-IT" sz="1600" dirty="0"/>
              <a:t> </a:t>
            </a:r>
            <a:r>
              <a:rPr lang="it-IT" sz="1600" dirty="0" err="1"/>
              <a:t>demanat</a:t>
            </a:r>
            <a:r>
              <a:rPr lang="it-IT" sz="1600" dirty="0"/>
              <a:t>, </a:t>
            </a:r>
            <a:r>
              <a:rPr lang="it-IT" sz="1600" dirty="0" err="1"/>
              <a:t>sonitu</a:t>
            </a:r>
            <a:r>
              <a:rPr lang="it-IT" sz="1600" dirty="0"/>
              <a:t> </a:t>
            </a:r>
            <a:r>
              <a:rPr lang="it-IT" sz="1600" dirty="0" err="1"/>
              <a:t>suopte</a:t>
            </a: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 err="1"/>
              <a:t>tintinant</a:t>
            </a:r>
            <a:r>
              <a:rPr lang="it-IT" sz="1600" dirty="0"/>
              <a:t> </a:t>
            </a:r>
            <a:r>
              <a:rPr lang="it-IT" sz="1600" dirty="0" err="1"/>
              <a:t>aures</a:t>
            </a:r>
            <a:r>
              <a:rPr lang="it-IT" sz="1600" dirty="0"/>
              <a:t>, gemina </a:t>
            </a:r>
            <a:r>
              <a:rPr lang="it-IT" sz="1600" dirty="0" err="1"/>
              <a:t>teguntur</a:t>
            </a: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/>
              <a:t> lumina </a:t>
            </a:r>
            <a:r>
              <a:rPr lang="it-IT" sz="1600" dirty="0" err="1"/>
              <a:t>nocte</a:t>
            </a:r>
            <a:r>
              <a:rPr lang="it-IT" sz="1600" dirty="0"/>
              <a:t>. </a:t>
            </a:r>
          </a:p>
          <a:p>
            <a:pPr marL="0" indent="0">
              <a:buNone/>
            </a:pP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 err="1"/>
              <a:t>Otium</a:t>
            </a:r>
            <a:r>
              <a:rPr lang="it-IT" sz="1600" dirty="0"/>
              <a:t>, </a:t>
            </a:r>
            <a:r>
              <a:rPr lang="it-IT" sz="1600" dirty="0" err="1"/>
              <a:t>Catulle</a:t>
            </a:r>
            <a:r>
              <a:rPr lang="it-IT" sz="1600" dirty="0"/>
              <a:t>, </a:t>
            </a:r>
            <a:r>
              <a:rPr lang="it-IT" sz="1600" dirty="0" err="1"/>
              <a:t>tibi</a:t>
            </a:r>
            <a:r>
              <a:rPr lang="it-IT" sz="1600" dirty="0"/>
              <a:t> </a:t>
            </a:r>
            <a:r>
              <a:rPr lang="it-IT" sz="1600" dirty="0" err="1"/>
              <a:t>molestum</a:t>
            </a:r>
            <a:r>
              <a:rPr lang="it-IT" sz="1600" dirty="0"/>
              <a:t> est; </a:t>
            </a:r>
            <a:r>
              <a:rPr lang="it-IT" sz="1600" dirty="0" err="1" smtClean="0"/>
              <a:t>otio</a:t>
            </a:r>
            <a:r>
              <a:rPr lang="it-IT" sz="1600" dirty="0" smtClean="0"/>
              <a:t> </a:t>
            </a:r>
            <a:r>
              <a:rPr lang="it-IT" sz="1600" dirty="0" err="1"/>
              <a:t>exultas</a:t>
            </a:r>
            <a:r>
              <a:rPr lang="it-IT" sz="1600" dirty="0"/>
              <a:t> </a:t>
            </a:r>
            <a:r>
              <a:rPr lang="it-IT" sz="1600" dirty="0" err="1"/>
              <a:t>nimiumque</a:t>
            </a:r>
            <a:r>
              <a:rPr lang="it-IT" sz="1600" dirty="0"/>
              <a:t> </a:t>
            </a:r>
            <a:r>
              <a:rPr lang="it-IT" sz="1600" dirty="0" err="1"/>
              <a:t>gestis</a:t>
            </a:r>
            <a:r>
              <a:rPr lang="it-IT" sz="1600" dirty="0"/>
              <a:t>: </a:t>
            </a:r>
          </a:p>
          <a:p>
            <a:pPr marL="0" indent="0">
              <a:buNone/>
            </a:pPr>
            <a:r>
              <a:rPr lang="it-IT" sz="1600" dirty="0" err="1"/>
              <a:t>otium</a:t>
            </a:r>
            <a:r>
              <a:rPr lang="it-IT" sz="1600" dirty="0"/>
              <a:t> et </a:t>
            </a:r>
            <a:r>
              <a:rPr lang="it-IT" sz="1600" dirty="0" err="1"/>
              <a:t>reges</a:t>
            </a:r>
            <a:r>
              <a:rPr lang="it-IT" sz="1600" dirty="0"/>
              <a:t> </a:t>
            </a:r>
            <a:r>
              <a:rPr lang="it-IT" sz="1600" dirty="0" err="1"/>
              <a:t>prius</a:t>
            </a:r>
            <a:r>
              <a:rPr lang="it-IT" sz="1600" dirty="0"/>
              <a:t> et </a:t>
            </a:r>
            <a:r>
              <a:rPr lang="it-IT" sz="1600" dirty="0" err="1"/>
              <a:t>beatas</a:t>
            </a: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/>
              <a:t> </a:t>
            </a:r>
            <a:r>
              <a:rPr lang="it-IT" sz="1600" dirty="0" err="1"/>
              <a:t>perdidit</a:t>
            </a:r>
            <a:r>
              <a:rPr lang="it-IT" sz="1600" dirty="0"/>
              <a:t> </a:t>
            </a:r>
            <a:r>
              <a:rPr lang="it-IT" sz="1600" dirty="0" err="1"/>
              <a:t>urbes</a:t>
            </a:r>
            <a:r>
              <a:rPr lang="it-IT" sz="1600" dirty="0"/>
              <a:t>.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76464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500" dirty="0"/>
              <a:t>Quello mi sembra pari a un dio, </a:t>
            </a:r>
          </a:p>
          <a:p>
            <a:pPr marL="0" indent="0">
              <a:buNone/>
            </a:pPr>
            <a:r>
              <a:rPr lang="it-IT" sz="1500" dirty="0"/>
              <a:t>quello – se è possibile – mi sembra superi gli </a:t>
            </a:r>
            <a:r>
              <a:rPr lang="it-IT" sz="1500" dirty="0" err="1"/>
              <a:t>dèi</a:t>
            </a:r>
            <a:r>
              <a:rPr lang="it-IT" sz="1500" dirty="0"/>
              <a:t>, </a:t>
            </a:r>
          </a:p>
          <a:p>
            <a:pPr marL="0" indent="0">
              <a:buNone/>
            </a:pPr>
            <a:r>
              <a:rPr lang="it-IT" sz="1500" dirty="0"/>
              <a:t>che sedendo di fronte a te, senza posa </a:t>
            </a:r>
          </a:p>
          <a:p>
            <a:pPr marL="0" indent="0">
              <a:buNone/>
            </a:pPr>
            <a:r>
              <a:rPr lang="it-IT" sz="1500" dirty="0"/>
              <a:t> ti guarda e ti ascolta, </a:t>
            </a:r>
          </a:p>
          <a:p>
            <a:pPr marL="0" indent="0">
              <a:buNone/>
            </a:pPr>
            <a:r>
              <a:rPr lang="it-IT" sz="1500" dirty="0"/>
              <a:t> </a:t>
            </a:r>
          </a:p>
          <a:p>
            <a:pPr marL="0" indent="0">
              <a:buNone/>
            </a:pPr>
            <a:r>
              <a:rPr lang="it-IT" sz="1500" dirty="0"/>
              <a:t>mentre dolcemente sorridi. Questo a me infelice </a:t>
            </a:r>
          </a:p>
          <a:p>
            <a:pPr marL="0" indent="0">
              <a:buNone/>
            </a:pPr>
            <a:r>
              <a:rPr lang="it-IT" sz="1500" dirty="0"/>
              <a:t>strappa tutti i sensi: infatti, non appena </a:t>
            </a:r>
            <a:r>
              <a:rPr lang="it-IT" sz="1500" dirty="0" smtClean="0"/>
              <a:t>ti vedo</a:t>
            </a:r>
            <a:r>
              <a:rPr lang="it-IT" sz="1500" dirty="0"/>
              <a:t>, </a:t>
            </a:r>
          </a:p>
          <a:p>
            <a:pPr marL="0" indent="0">
              <a:buNone/>
            </a:pPr>
            <a:r>
              <a:rPr lang="it-IT" sz="1500" dirty="0"/>
              <a:t>Lesbia, non ho più voce </a:t>
            </a:r>
          </a:p>
          <a:p>
            <a:pPr marL="0" indent="0">
              <a:buNone/>
            </a:pPr>
            <a:r>
              <a:rPr lang="it-IT" sz="1500" dirty="0"/>
              <a:t> per dire parole. </a:t>
            </a:r>
          </a:p>
          <a:p>
            <a:pPr marL="0" indent="0">
              <a:buNone/>
            </a:pPr>
            <a:r>
              <a:rPr lang="it-IT" sz="1500" dirty="0"/>
              <a:t> </a:t>
            </a:r>
          </a:p>
          <a:p>
            <a:pPr marL="0" indent="0">
              <a:buNone/>
            </a:pPr>
            <a:r>
              <a:rPr lang="it-IT" sz="1500" dirty="0"/>
              <a:t>La lingua è torpida, sottile nelle membra </a:t>
            </a:r>
          </a:p>
          <a:p>
            <a:pPr marL="0" indent="0">
              <a:buNone/>
            </a:pPr>
            <a:r>
              <a:rPr lang="it-IT" sz="1500" dirty="0"/>
              <a:t>una fiamma si insinua, di suono interno </a:t>
            </a:r>
          </a:p>
          <a:p>
            <a:pPr marL="0" indent="0">
              <a:buNone/>
            </a:pPr>
            <a:r>
              <a:rPr lang="it-IT" sz="1500" dirty="0"/>
              <a:t>ronzano le orecchie, di duplice notte </a:t>
            </a:r>
          </a:p>
          <a:p>
            <a:pPr marL="0" indent="0">
              <a:buNone/>
            </a:pPr>
            <a:r>
              <a:rPr lang="it-IT" sz="1500" dirty="0"/>
              <a:t> sono coperti i miei occhi. </a:t>
            </a:r>
          </a:p>
          <a:p>
            <a:pPr marL="0" indent="0">
              <a:buNone/>
            </a:pPr>
            <a:r>
              <a:rPr lang="it-IT" sz="1500" dirty="0"/>
              <a:t> </a:t>
            </a:r>
          </a:p>
          <a:p>
            <a:pPr marL="0" indent="0">
              <a:buNone/>
            </a:pPr>
            <a:r>
              <a:rPr lang="it-IT" sz="1500" dirty="0"/>
              <a:t>L’amore ti rovina, Catullo! </a:t>
            </a:r>
          </a:p>
          <a:p>
            <a:pPr marL="0" indent="0">
              <a:buNone/>
            </a:pPr>
            <a:r>
              <a:rPr lang="it-IT" sz="1500" dirty="0"/>
              <a:t>Nell’amore troppo esulti e ti ecciti: </a:t>
            </a:r>
          </a:p>
          <a:p>
            <a:pPr marL="0" indent="0">
              <a:buNone/>
            </a:pPr>
            <a:r>
              <a:rPr lang="it-IT" sz="1500" dirty="0"/>
              <a:t>l’amore già in passato re e felici città </a:t>
            </a:r>
          </a:p>
          <a:p>
            <a:pPr marL="0" indent="0">
              <a:buNone/>
            </a:pPr>
            <a:r>
              <a:rPr lang="it-IT" sz="1500" dirty="0"/>
              <a:t> ha mandato in rovina. </a:t>
            </a:r>
            <a:r>
              <a:rPr lang="it-IT" sz="1500" dirty="0" smtClean="0"/>
              <a:t>    </a:t>
            </a:r>
          </a:p>
          <a:p>
            <a:pPr marL="0" indent="0">
              <a:buNone/>
            </a:pPr>
            <a:r>
              <a:rPr lang="it-IT" sz="1500" dirty="0"/>
              <a:t> </a:t>
            </a:r>
            <a:r>
              <a:rPr lang="it-IT" sz="1500" dirty="0" smtClean="0"/>
              <a:t>                                       (Angelo </a:t>
            </a:r>
            <a:r>
              <a:rPr lang="it-IT" sz="1500" dirty="0" err="1" smtClean="0"/>
              <a:t>Roncoroni</a:t>
            </a:r>
            <a:r>
              <a:rPr lang="it-IT" sz="1500" dirty="0" smtClean="0"/>
              <a:t>)</a:t>
            </a:r>
            <a:endParaRPr lang="it-IT" sz="1500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637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Saffo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628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Saffo, in greco Σαπ</a:t>
            </a:r>
            <a:r>
              <a:rPr lang="it-IT" sz="2400" dirty="0" err="1" smtClean="0"/>
              <a:t>φώ,è</a:t>
            </a:r>
            <a:r>
              <a:rPr lang="it-IT" sz="2400" dirty="0" smtClean="0"/>
              <a:t> stata una poetessa greca antica vissuta tra il VII e il VI secolo a.C.</a:t>
            </a:r>
          </a:p>
          <a:p>
            <a:endParaRPr lang="it-IT" sz="2400" dirty="0" smtClean="0"/>
          </a:p>
          <a:p>
            <a:r>
              <a:rPr lang="it-IT" sz="2400" dirty="0" smtClean="0"/>
              <a:t> Di famiglia aristocratica, nacque a </a:t>
            </a:r>
            <a:r>
              <a:rPr lang="it-IT" sz="2400" dirty="0" err="1" smtClean="0"/>
              <a:t>Ereso</a:t>
            </a:r>
            <a:r>
              <a:rPr lang="it-IT" sz="2400" dirty="0" smtClean="0"/>
              <a:t>, nell'isola di Lesbo, dove trascorse la maggior parte della propria vita.</a:t>
            </a:r>
          </a:p>
          <a:p>
            <a:endParaRPr lang="it-IT" sz="2400" dirty="0"/>
          </a:p>
          <a:p>
            <a:r>
              <a:rPr lang="it-IT" sz="2400" dirty="0" smtClean="0"/>
              <a:t>Sposò un uomo «ricchissimo» (Suda) di nome </a:t>
            </a:r>
            <a:r>
              <a:rPr lang="it-IT" sz="2400" dirty="0" err="1" smtClean="0"/>
              <a:t>Cèrcila</a:t>
            </a:r>
            <a:r>
              <a:rPr lang="it-IT" sz="2400" dirty="0"/>
              <a:t> </a:t>
            </a:r>
            <a:r>
              <a:rPr lang="it-IT" sz="2400" dirty="0" smtClean="0"/>
              <a:t>dal quale ebbe una figlia: </a:t>
            </a:r>
            <a:r>
              <a:rPr lang="it-IT" sz="2400" dirty="0" err="1" smtClean="0"/>
              <a:t>Clèide</a:t>
            </a:r>
            <a:r>
              <a:rPr lang="it-IT" sz="2400" dirty="0" smtClean="0"/>
              <a:t>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27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6000" dirty="0" smtClean="0">
                <a:solidFill>
                  <a:schemeClr val="accent5"/>
                </a:solidFill>
                <a:latin typeface="Brush Script MT" pitchFamily="66" charset="0"/>
              </a:rPr>
              <a:t>Inno ad Afrodite </a:t>
            </a:r>
            <a:r>
              <a:rPr lang="it-IT" sz="3200" dirty="0" smtClean="0">
                <a:solidFill>
                  <a:schemeClr val="accent5"/>
                </a:solidFill>
                <a:latin typeface="Brush Script MT" pitchFamily="66" charset="0"/>
              </a:rPr>
              <a:t>(Fr.1)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O immortale Afrodite, dal trono variopinto,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figlia di Zeus, tessitrice d’inganni, t’imploro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non prostrarmi l’animo, o signora, fra dolori 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angosce. Ma vieni qui, se già altre volte,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udendo la mia voce da lontano, le hai prestato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ascolto, e, abbandonata la casa del padre,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giungesti dopo aver aggiogato il carro: ti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conducevano veloci passeri sopra alla terra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nera sbattendo fittamente le ali, giù dal cielo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attraverso l’etere e subito sei giunta: e tu,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o beata, sorridendo nel tuo volto immortale mi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domandasti che cosa ancora soffrissi, e perché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ancora ti chiamassi, e che cosa volessi che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i="1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accadesse per me nel mio cuore impazzito: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 smtClean="0">
              <a:latin typeface="Brush Script MT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“Chi  ancora m’indurrò a ricondurre al tuo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amore? Chi, o Saffo, ti oltraggia? Infatti 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ora fugge, presto ti seguirà, se non vuole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ricevere doni, te ne farà, se non ti ama, presto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ti amerà,anche se (lei) non vuole”. Vieni 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me anche ora, liberami dalla dura angoscia, 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quelle cose che il mio cuore vuole che per me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siano compiute, compile, e tu stessa sii mia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  <a:ea typeface="Arial Unicode MS" pitchFamily="34" charset="-128"/>
                <a:cs typeface="Arial Unicode MS" pitchFamily="34" charset="-128"/>
              </a:rPr>
              <a:t>Alleata.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 smtClean="0">
              <a:latin typeface="Brush Script MT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 smtClean="0">
              <a:latin typeface="Brush Script MT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it-IT" sz="2000" dirty="0" smtClean="0">
              <a:latin typeface="Brush Script MT" pitchFamily="66" charset="0"/>
            </a:endParaRPr>
          </a:p>
        </p:txBody>
      </p:sp>
      <p:pic>
        <p:nvPicPr>
          <p:cNvPr id="10245" name="Picture 14" descr="Afrodite%20Venere%20Bottic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77072"/>
            <a:ext cx="345757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96" y="260648"/>
            <a:ext cx="90113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4800" dirty="0" smtClean="0">
                <a:solidFill>
                  <a:schemeClr val="accent5"/>
                </a:solidFill>
              </a:rPr>
              <a:t>Commento all’Inno ad Afrodite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5262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Carattere “cletico”, cioè di invocazione alla divinità, in questo caso Afrodite.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Esortazione all’intervento della dea (manifestatasi già “una volta” alla poetessa) per aiutare Saffo a far innamorare di lei una sua allieva.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È la dimostrazione che Saffo chiede l’amore di una donna (prova dell’esistenza di rapporti omosessuali all’interno del </a:t>
            </a:r>
            <a:r>
              <a:rPr lang="it-IT" sz="2400" dirty="0" err="1" smtClean="0"/>
              <a:t>tìaso</a:t>
            </a:r>
            <a:r>
              <a:rPr lang="it-IT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Funzione </a:t>
            </a:r>
            <a:r>
              <a:rPr lang="it-IT" sz="2400" dirty="0" err="1" smtClean="0"/>
              <a:t>paideutica</a:t>
            </a:r>
            <a:r>
              <a:rPr lang="it-IT" sz="2400" dirty="0" smtClean="0"/>
              <a:t> dell’omosessualità: le ragazze apprendono le regole dell’amore da chi le conosce bene per esperienza.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6000" dirty="0" smtClean="0">
                <a:latin typeface="Brush Script MT" pitchFamily="66" charset="0"/>
              </a:rPr>
              <a:t>Vorrei proprio essere morta </a:t>
            </a:r>
            <a:r>
              <a:rPr lang="it-IT" sz="3600" dirty="0" smtClean="0">
                <a:latin typeface="Brush Script MT" pitchFamily="66" charset="0"/>
              </a:rPr>
              <a:t>(Fr.94)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Vorrei davvero essere morta.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Lei mi lasciava piangendo,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e molte cose mi disse e poi questo: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“Ah, come terribilmente soffriamo,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Saffo, io controvoglia ti lascio!”.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E io le risposi: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“Addio, e serba memoria di me,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tu sai quanto ti amavo.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e se non sai, io voglio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che tu </a:t>
            </a:r>
            <a:r>
              <a:rPr lang="it-IT" sz="2000" dirty="0" err="1" smtClean="0">
                <a:latin typeface="Brush Script MT" pitchFamily="66" charset="0"/>
              </a:rPr>
              <a:t>rammenti…</a:t>
            </a:r>
            <a:endParaRPr lang="it-IT" sz="2000" dirty="0" smtClean="0">
              <a:latin typeface="Brush Script MT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err="1" smtClean="0">
                <a:latin typeface="Brush Script MT" pitchFamily="66" charset="0"/>
              </a:rPr>
              <a:t>…le</a:t>
            </a:r>
            <a:r>
              <a:rPr lang="it-IT" sz="2000" dirty="0" smtClean="0">
                <a:latin typeface="Brush Script MT" pitchFamily="66" charset="0"/>
              </a:rPr>
              <a:t> belle cose che facemmo insieme: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molte ghirlande di viole,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e di rose e di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croco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1800" dirty="0" smtClean="0">
              <a:latin typeface="Brush Script MT" pitchFamily="66" charset="0"/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923928" y="1629772"/>
            <a:ext cx="4038600" cy="45262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… ti ponevi sul capo al mio fianco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e molte corone intrecciate di fiori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cingevi attorno al tenero collo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e ti ungevi di unguento odoroso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e di profumo regale,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sopra un soffice letto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il </a:t>
            </a:r>
            <a:r>
              <a:rPr lang="it-IT" sz="2000" dirty="0" err="1" smtClean="0">
                <a:latin typeface="Brush Script MT" pitchFamily="66" charset="0"/>
              </a:rPr>
              <a:t>desiderio…</a:t>
            </a:r>
            <a:r>
              <a:rPr lang="it-IT" sz="2000" dirty="0" smtClean="0">
                <a:latin typeface="Brush Script MT" pitchFamily="66" charset="0"/>
              </a:rPr>
              <a:t>”.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latin typeface="Brush Script MT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latin typeface="Brush Script MT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latin typeface="Brush Script MT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latin typeface="Brush Script MT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latin typeface="Brush Script MT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latin typeface="Brush Script MT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latin typeface="Brush Script MT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>
                <a:latin typeface="Brush Script MT" pitchFamily="66" charset="0"/>
              </a:rPr>
              <a:t>       (Saffo abbandonata)</a:t>
            </a:r>
          </a:p>
        </p:txBody>
      </p:sp>
      <p:pic>
        <p:nvPicPr>
          <p:cNvPr id="14341" name="Picture 8" descr="Saff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506" y="3284984"/>
            <a:ext cx="2354077" cy="273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6000" dirty="0" smtClean="0">
                <a:latin typeface="Brush Script MT" pitchFamily="66" charset="0"/>
              </a:rPr>
              <a:t>Vorrei proprio essere morta</a:t>
            </a:r>
            <a:endParaRPr lang="it-IT" sz="3600" dirty="0" smtClean="0">
              <a:latin typeface="Brush Script MT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6280"/>
          </a:xfrm>
        </p:spPr>
        <p:txBody>
          <a:bodyPr>
            <a:normAutofit/>
          </a:bodyPr>
          <a:lstStyle/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Poesia ricca di pathos.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Dialogo tra una fanciulla che sta lasciando a malincuore il </a:t>
            </a:r>
            <a:r>
              <a:rPr lang="it-IT" sz="2400" dirty="0" err="1" smtClean="0"/>
              <a:t>tìaso</a:t>
            </a:r>
            <a:r>
              <a:rPr lang="it-IT" sz="2400" dirty="0" smtClean="0"/>
              <a:t>, e Saffo tenta di confortarla, ricordando i bei momenti passati insieme.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Ennesima prova dei rapporti che si instauravano tra le ragazze e la maestra.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I “dolci ricordi” sono legati a situazioni ed oggetti concreti, secondo l’ideale della </a:t>
            </a:r>
            <a:r>
              <a:rPr lang="el-GR" sz="2400" dirty="0" smtClean="0">
                <a:hlinkClick r:id="rId2" action="ppaction://hlinksldjump"/>
              </a:rPr>
              <a:t>ἀβροσ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 action="ppaction://hlinksldjump"/>
              </a:rPr>
              <a:t>ύ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  <a:hlinkClick r:id="rId2" action="ppaction://hlinksldjump"/>
              </a:rPr>
              <a:t>να</a:t>
            </a:r>
            <a:r>
              <a:rPr lang="it-IT" sz="2400" dirty="0" smtClean="0"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it-IT" sz="2400" i="1" dirty="0" smtClean="0">
                <a:ea typeface="Arial Unicode MS" pitchFamily="34" charset="-128"/>
                <a:cs typeface="Arial Unicode MS" pitchFamily="34" charset="-128"/>
              </a:rPr>
              <a:t>delicat</a:t>
            </a:r>
            <a:r>
              <a:rPr lang="it-IT" sz="2400" dirty="0" smtClean="0">
                <a:ea typeface="Arial Unicode MS" pitchFamily="34" charset="-128"/>
                <a:cs typeface="Arial Unicode MS" pitchFamily="34" charset="-128"/>
              </a:rPr>
              <a:t>ezza).</a:t>
            </a:r>
            <a:endParaRPr lang="el-GR" sz="24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6000" dirty="0" smtClean="0">
                <a:solidFill>
                  <a:schemeClr val="accent5"/>
                </a:solidFill>
                <a:latin typeface="Brush Script MT" pitchFamily="66" charset="0"/>
              </a:rPr>
              <a:t>Luna fra le stelle </a:t>
            </a:r>
            <a:r>
              <a:rPr lang="it-IT" sz="3200" dirty="0" smtClean="0">
                <a:solidFill>
                  <a:schemeClr val="accent5"/>
                </a:solidFill>
                <a:latin typeface="Brush Script MT" pitchFamily="66" charset="0"/>
              </a:rPr>
              <a:t>(</a:t>
            </a:r>
            <a:r>
              <a:rPr lang="it-IT" sz="3200" dirty="0" err="1" smtClean="0">
                <a:solidFill>
                  <a:schemeClr val="accent5"/>
                </a:solidFill>
                <a:latin typeface="Brush Script MT" pitchFamily="66" charset="0"/>
              </a:rPr>
              <a:t>Fr</a:t>
            </a:r>
            <a:r>
              <a:rPr lang="it-IT" sz="3200" dirty="0" smtClean="0">
                <a:solidFill>
                  <a:schemeClr val="accent5"/>
                </a:solidFill>
                <a:latin typeface="Brush Script MT" pitchFamily="66" charset="0"/>
              </a:rPr>
              <a:t> 96)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528" y="980728"/>
            <a:ext cx="4038600" cy="452628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it-IT" sz="2400" dirty="0" smtClean="0">
              <a:solidFill>
                <a:schemeClr val="bg1"/>
              </a:solidFill>
              <a:latin typeface="Brush Script MT" pitchFamily="66" charset="0"/>
            </a:endParaRPr>
          </a:p>
          <a:p>
            <a:pPr eaLnBrk="1" hangingPunct="1">
              <a:buFontTx/>
              <a:buNone/>
            </a:pPr>
            <a:r>
              <a:rPr lang="it-IT" sz="2400" dirty="0" err="1" smtClean="0">
                <a:latin typeface="Brush Script MT" pitchFamily="66" charset="0"/>
              </a:rPr>
              <a:t>…da</a:t>
            </a:r>
            <a:r>
              <a:rPr lang="it-IT" sz="2400" dirty="0" smtClean="0">
                <a:latin typeface="Brush Script MT" pitchFamily="66" charset="0"/>
              </a:rPr>
              <a:t> Sardi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qui sovente rivolgeva il pensiero (…) 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Te, come </a:t>
            </a:r>
            <a:r>
              <a:rPr lang="it-IT" sz="2400" dirty="0">
                <a:latin typeface="Brush Script MT" pitchFamily="66" charset="0"/>
              </a:rPr>
              <a:t>u</a:t>
            </a:r>
            <a:r>
              <a:rPr lang="it-IT" sz="2400" dirty="0" smtClean="0">
                <a:latin typeface="Brush Script MT" pitchFamily="66" charset="0"/>
              </a:rPr>
              <a:t>na dea luminosa,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molto godeva al tuo canto.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Ora splende tra le donne di Lidia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come quando il sole scompare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e la luna dita di rosa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vince tutte le stelle.</a:t>
            </a:r>
          </a:p>
          <a:p>
            <a:pPr eaLnBrk="1" hangingPunct="1">
              <a:buFontTx/>
              <a:buNone/>
            </a:pPr>
            <a:endParaRPr lang="it-IT" sz="12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it-IT" sz="1400" dirty="0" smtClean="0">
              <a:latin typeface="Brush Script MT" pitchFamily="66" charset="0"/>
            </a:endParaRPr>
          </a:p>
        </p:txBody>
      </p:sp>
      <p:sp>
        <p:nvSpPr>
          <p:cNvPr id="1229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La sua luce sfiora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il mare salato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e insieme i campi screziati di fiori,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gocciola la rugiada gentile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germogliano rose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e i </a:t>
            </a:r>
            <a:r>
              <a:rPr lang="it-IT" sz="2400" dirty="0" err="1" smtClean="0">
                <a:latin typeface="Brush Script MT" pitchFamily="66" charset="0"/>
              </a:rPr>
              <a:t>cerifogli</a:t>
            </a:r>
            <a:r>
              <a:rPr lang="it-IT" sz="2400" dirty="0" smtClean="0">
                <a:latin typeface="Brush Script MT" pitchFamily="66" charset="0"/>
              </a:rPr>
              <a:t> teneri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e il meliloto fiorente.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Si aggira inquieta, ricorda,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e il desiderio della tenera </a:t>
            </a:r>
            <a:r>
              <a:rPr lang="it-IT" sz="2400" dirty="0" err="1" smtClean="0">
                <a:latin typeface="Brush Script MT" pitchFamily="66" charset="0"/>
              </a:rPr>
              <a:t>Attis</a:t>
            </a:r>
            <a:endParaRPr lang="it-IT" sz="2400" dirty="0" smtClean="0">
              <a:latin typeface="Brush Script MT" pitchFamily="66" charset="0"/>
            </a:endParaRPr>
          </a:p>
          <a:p>
            <a:pPr eaLnBrk="1" hangingPunct="1">
              <a:buFontTx/>
              <a:buNone/>
            </a:pPr>
            <a:r>
              <a:rPr lang="it-IT" sz="2400" dirty="0" smtClean="0">
                <a:latin typeface="Brush Script MT" pitchFamily="66" charset="0"/>
              </a:rPr>
              <a:t>le consuma l’anima </a:t>
            </a:r>
            <a:r>
              <a:rPr lang="it-IT" sz="2400" dirty="0" err="1" smtClean="0">
                <a:latin typeface="Brush Script MT" pitchFamily="66" charset="0"/>
              </a:rPr>
              <a:t>lieve…</a:t>
            </a:r>
            <a:endParaRPr lang="it-IT" sz="2400" dirty="0" smtClean="0">
              <a:latin typeface="Brush Script MT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8" y="4365104"/>
            <a:ext cx="4080544" cy="23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4400" dirty="0" smtClean="0">
                <a:solidFill>
                  <a:schemeClr val="accent5"/>
                </a:solidFill>
              </a:rPr>
              <a:t>Commento a Luna fra le stelle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it-IT" sz="2400" dirty="0" smtClean="0"/>
              <a:t>Saffo racconta una situazione tipica dell’ambiente del </a:t>
            </a:r>
            <a:r>
              <a:rPr lang="it-IT" sz="2400" dirty="0" err="1" smtClean="0"/>
              <a:t>Tìaso</a:t>
            </a:r>
            <a:r>
              <a:rPr lang="it-IT" sz="2400" dirty="0" smtClean="0"/>
              <a:t>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Attis (una tra le ragazze più citate nelle liriche della poetessa) ha fatto innamorare di sé  una sua compagna, che in quel momento è partita per Sardi, dove spicca fra tutte le donne della Lidia per la sua bellezza.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Paragone con elementi naturali: la ragazza è come la luna, che, di notte, offusca le stelle.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endParaRPr lang="it-IT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6000" smtClean="0">
                <a:latin typeface="Brush Script MT" pitchFamily="66" charset="0"/>
              </a:rPr>
              <a:t>Con la benedizione di Afrodite</a:t>
            </a:r>
            <a:r>
              <a:rPr lang="it-IT" sz="5400" smtClean="0">
                <a:latin typeface="Brush Script MT" pitchFamily="66" charset="0"/>
              </a:rPr>
              <a:t> </a:t>
            </a:r>
            <a:r>
              <a:rPr lang="it-IT" sz="3600" smtClean="0">
                <a:latin typeface="Brush Script MT" pitchFamily="66" charset="0"/>
              </a:rPr>
              <a:t>(Fr.112)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772816"/>
            <a:ext cx="8229600" cy="452628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dirty="0" smtClean="0">
                <a:latin typeface="Brush Script MT" pitchFamily="66" charset="0"/>
              </a:rPr>
              <a:t>Sposo felice sono compiute le nozze</a:t>
            </a:r>
          </a:p>
          <a:p>
            <a:pPr algn="ctr" eaLnBrk="1" hangingPunct="1">
              <a:buFontTx/>
              <a:buNone/>
            </a:pPr>
            <a:r>
              <a:rPr lang="it-IT" dirty="0" smtClean="0">
                <a:latin typeface="Brush Script MT" pitchFamily="66" charset="0"/>
              </a:rPr>
              <a:t>         come desideravi ora possiedi la fanciulla</a:t>
            </a:r>
          </a:p>
          <a:p>
            <a:pPr algn="ctr" eaLnBrk="1" hangingPunct="1">
              <a:buFontTx/>
              <a:buNone/>
            </a:pPr>
            <a:r>
              <a:rPr lang="it-IT" dirty="0" smtClean="0">
                <a:latin typeface="Brush Script MT" pitchFamily="66" charset="0"/>
              </a:rPr>
              <a:t>         che desideravi…</a:t>
            </a:r>
          </a:p>
          <a:p>
            <a:pPr algn="ctr" eaLnBrk="1" hangingPunct="1">
              <a:buFontTx/>
              <a:buNone/>
            </a:pPr>
            <a:r>
              <a:rPr lang="it-IT" dirty="0" smtClean="0">
                <a:latin typeface="Brush Script MT" pitchFamily="66" charset="0"/>
              </a:rPr>
              <a:t>         tu hai grazioso l’aspetto, e gli occhi…</a:t>
            </a:r>
          </a:p>
          <a:p>
            <a:pPr algn="ctr" eaLnBrk="1" hangingPunct="1">
              <a:buFontTx/>
              <a:buNone/>
            </a:pPr>
            <a:r>
              <a:rPr lang="it-IT" dirty="0" smtClean="0">
                <a:latin typeface="Brush Script MT" pitchFamily="66" charset="0"/>
              </a:rPr>
              <a:t>         sono dolci, sopra il tuo amabile</a:t>
            </a:r>
          </a:p>
          <a:p>
            <a:pPr algn="ctr" eaLnBrk="1" hangingPunct="1">
              <a:buFontTx/>
              <a:buNone/>
            </a:pPr>
            <a:r>
              <a:rPr lang="it-IT" dirty="0" smtClean="0">
                <a:latin typeface="Brush Script MT" pitchFamily="66" charset="0"/>
              </a:rPr>
              <a:t>         volto si diffonde l’amore…</a:t>
            </a:r>
          </a:p>
          <a:p>
            <a:pPr algn="ctr" eaLnBrk="1" hangingPunct="1">
              <a:buFontTx/>
              <a:buNone/>
            </a:pPr>
            <a:r>
              <a:rPr lang="it-IT" dirty="0" smtClean="0">
                <a:latin typeface="Brush Script MT" pitchFamily="66" charset="0"/>
              </a:rPr>
              <a:t>         …moltissimo ti ha onorato Afrodite.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762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6000" dirty="0" smtClean="0">
                <a:latin typeface="Brush Script MT" pitchFamily="66" charset="0"/>
              </a:rPr>
              <a:t>Con la benedizione di Afrodite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Si tratta di un </a:t>
            </a:r>
            <a:r>
              <a:rPr lang="it-IT" sz="2400" dirty="0" smtClean="0">
                <a:hlinkClick r:id="rId2" action="ppaction://hlinksldjump"/>
              </a:rPr>
              <a:t>Epitalamio</a:t>
            </a:r>
            <a:r>
              <a:rPr lang="it-IT" sz="2400" dirty="0" smtClean="0"/>
              <a:t>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Talvolta Saffo cantava, infatti, le nozze di qualche ragazza del </a:t>
            </a:r>
            <a:r>
              <a:rPr lang="it-IT" sz="2400" dirty="0" err="1" smtClean="0"/>
              <a:t>tìaso</a:t>
            </a:r>
            <a:r>
              <a:rPr lang="it-IT" sz="2400" dirty="0" smtClean="0"/>
              <a:t>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Nonostante il ricorso a moduli popolareggianti, la qualità poetica, in linea con tutta la produzione saffica, mantiene un alto livello.</a:t>
            </a:r>
          </a:p>
          <a:p>
            <a:pPr eaLnBrk="1" hangingPunct="1"/>
            <a:endParaRPr lang="it-IT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   </a:t>
            </a:r>
            <a:r>
              <a:rPr lang="it-IT" b="1" i="1" smtClean="0">
                <a:latin typeface="Brush Script MT" pitchFamily="66" charset="0"/>
              </a:rPr>
              <a:t>ὁ  ἐπίλογος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4000" i="1" smtClean="0">
                <a:latin typeface="Brush Script MT" pitchFamily="66" charset="0"/>
              </a:rPr>
              <a:t>Fine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340898" cy="359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427984" y="2060848"/>
            <a:ext cx="41255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/>
              <a:t>È la prima voce femminile del mondo greco, malgrado una società prettamente maschile, fiorisce grazie alle condizioni femminili favorevoli nell’isola di Lesbo.</a:t>
            </a:r>
          </a:p>
        </p:txBody>
      </p:sp>
    </p:spTree>
    <p:extLst>
      <p:ext uri="{BB962C8B-B14F-4D97-AF65-F5344CB8AC3E}">
        <p14:creationId xmlns:p14="http://schemas.microsoft.com/office/powerpoint/2010/main" val="11214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Leggende sulla morte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Recenti studi affermano con fermezza che Saffo si sia suicidata.</a:t>
            </a:r>
          </a:p>
          <a:p>
            <a:endParaRPr lang="it-IT" sz="2000" dirty="0" smtClean="0"/>
          </a:p>
          <a:p>
            <a:r>
              <a:rPr lang="it-IT" sz="2000" dirty="0"/>
              <a:t>Secondo la leggenda, la poetessa Saffo, non corrisposta del suo amore </a:t>
            </a:r>
            <a:r>
              <a:rPr lang="it-IT" sz="2000" dirty="0" smtClean="0"/>
              <a:t>per </a:t>
            </a:r>
            <a:r>
              <a:rPr lang="it-IT" sz="2000" dirty="0"/>
              <a:t>il barcaiolo </a:t>
            </a:r>
            <a:r>
              <a:rPr lang="it-IT" sz="2000" dirty="0" smtClean="0"/>
              <a:t>Faone </a:t>
            </a:r>
            <a:r>
              <a:rPr lang="it-IT" sz="2000" dirty="0"/>
              <a:t>si sarebbe gettata </a:t>
            </a:r>
            <a:r>
              <a:rPr lang="it-IT" sz="2000" dirty="0" smtClean="0"/>
              <a:t>dalla </a:t>
            </a:r>
            <a:r>
              <a:rPr lang="it-IT" sz="2000" dirty="0"/>
              <a:t>bianca rupe di </a:t>
            </a:r>
            <a:r>
              <a:rPr lang="it-IT" sz="2000" dirty="0" err="1"/>
              <a:t>Leucade</a:t>
            </a:r>
            <a:r>
              <a:rPr lang="it-IT" sz="2000" dirty="0"/>
              <a:t> (</a:t>
            </a:r>
            <a:r>
              <a:rPr lang="it-IT" sz="2000" dirty="0" err="1"/>
              <a:t>leukòs</a:t>
            </a:r>
            <a:r>
              <a:rPr lang="it-IT" sz="2000" dirty="0"/>
              <a:t> significa “bianco”) in </a:t>
            </a:r>
            <a:r>
              <a:rPr lang="it-IT" sz="2000" dirty="0" err="1" smtClean="0"/>
              <a:t>Acarnania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r>
              <a:rPr lang="it-IT" sz="2000" dirty="0" smtClean="0"/>
              <a:t>Altre fonti affermano che l’amore per Faone sia solo una invenzione di Saffo.</a:t>
            </a:r>
          </a:p>
          <a:p>
            <a:endParaRPr lang="it-IT" sz="2000" dirty="0" smtClean="0"/>
          </a:p>
          <a:p>
            <a:r>
              <a:rPr lang="it-IT" sz="2000" dirty="0"/>
              <a:t>Giacomo Leopardi, </a:t>
            </a:r>
            <a:r>
              <a:rPr lang="it-IT" sz="2000" dirty="0" smtClean="0"/>
              <a:t>nell’ </a:t>
            </a:r>
            <a:r>
              <a:rPr lang="it-IT" sz="2000" i="1" dirty="0" smtClean="0"/>
              <a:t>”Ultimo </a:t>
            </a:r>
            <a:r>
              <a:rPr lang="it-IT" sz="2000" i="1" dirty="0"/>
              <a:t>canto di Saffo” </a:t>
            </a:r>
            <a:r>
              <a:rPr lang="it-IT" sz="2000" dirty="0"/>
              <a:t>(1822), descrive </a:t>
            </a:r>
            <a:r>
              <a:rPr lang="it-IT" sz="2000" dirty="0" smtClean="0"/>
              <a:t>l’angoscia </a:t>
            </a:r>
            <a:r>
              <a:rPr lang="it-IT" sz="2000" dirty="0"/>
              <a:t>della poetessa che a causa del suo corpo deforme e brutto e </a:t>
            </a:r>
            <a:r>
              <a:rPr lang="it-IT" sz="2000" dirty="0" smtClean="0"/>
              <a:t>di </a:t>
            </a:r>
            <a:r>
              <a:rPr lang="it-IT" sz="2000" dirty="0"/>
              <a:t>un amore non condiviso con il bel Faone, disperata si getta dalla </a:t>
            </a:r>
            <a:r>
              <a:rPr lang="it-IT" sz="2000" dirty="0" smtClean="0"/>
              <a:t>rupe </a:t>
            </a:r>
            <a:r>
              <a:rPr lang="it-IT" sz="2000" dirty="0"/>
              <a:t>di </a:t>
            </a:r>
            <a:r>
              <a:rPr lang="it-IT" sz="2000" dirty="0" err="1"/>
              <a:t>Léucade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8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6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il Tiaso?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396765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In greco: </a:t>
            </a:r>
            <a:r>
              <a:rPr lang="it-IT" sz="2400" dirty="0" err="1"/>
              <a:t>θί</a:t>
            </a:r>
            <a:r>
              <a:rPr lang="it-IT" sz="2400" dirty="0"/>
              <a:t>ασος (thiasos), dal verbo θύω, che significa “mi agito” (dalle sfrenate danze eseguite dalle ragazze nel tiaso di Dioniso, al suono di flauti e tamburi).</a:t>
            </a:r>
          </a:p>
          <a:p>
            <a:pPr eaLnBrk="1" hangingPunct="1">
              <a:lnSpc>
                <a:spcPct val="90000"/>
              </a:lnSpc>
            </a:pPr>
            <a:endParaRPr lang="it-IT" sz="2400" dirty="0" smtClean="0"/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E’ una confraternita religiosa dedicata ad una divinità (generalmente a Dioniso), ma la poetessa lirica Saffo ne fondò uno nell'isola di Lesbo legato al culto di Afrodite.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229600" cy="4525962"/>
          </a:xfrm>
        </p:spPr>
        <p:txBody>
          <a:bodyPr/>
          <a:lstStyle/>
          <a:p>
            <a:r>
              <a:rPr lang="it-IT" sz="2400" dirty="0"/>
              <a:t>Le ragazze che ne facevano parte ricevevano, sotto la guida di una sacerdotessa, un’educazione volta a prepararle all’età </a:t>
            </a:r>
            <a:r>
              <a:rPr lang="it-IT" sz="2400" dirty="0" smtClean="0"/>
              <a:t>matura.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2400" dirty="0"/>
              <a:t>Il tiaso è l’omologo dell’eteria maschile.</a:t>
            </a:r>
          </a:p>
          <a:p>
            <a:endParaRPr lang="it-IT" dirty="0"/>
          </a:p>
        </p:txBody>
      </p:sp>
      <p:pic>
        <p:nvPicPr>
          <p:cNvPr id="4" name="Picture 2" descr="http://www.ricercapsichica.it/articoli/Baccan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4581"/>
            <a:ext cx="3742556" cy="28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6000" dirty="0" smtClean="0">
                <a:solidFill>
                  <a:schemeClr val="accent5"/>
                </a:solidFill>
              </a:rPr>
              <a:t>Le attività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400" dirty="0" smtClean="0"/>
              <a:t>Le tiadi venivano istruite attraverso l’apprendimento di discipline quali il canto, la poesia o la danza.</a:t>
            </a:r>
            <a:br>
              <a:rPr lang="it-IT" sz="2400" dirty="0" smtClean="0"/>
            </a:br>
            <a:endParaRPr lang="it-IT" sz="2400" dirty="0" smtClean="0"/>
          </a:p>
          <a:p>
            <a:pPr eaLnBrk="1" hangingPunct="1"/>
            <a:r>
              <a:rPr lang="it-IT" sz="2400" dirty="0" smtClean="0"/>
              <a:t>Praticavano regolarmente riti religiosi in onore della divinità alla quale il </a:t>
            </a:r>
            <a:r>
              <a:rPr lang="it-IT" sz="2400" dirty="0" err="1" smtClean="0"/>
              <a:t>tìaso</a:t>
            </a:r>
            <a:r>
              <a:rPr lang="it-IT" sz="2400" dirty="0" smtClean="0"/>
              <a:t> era consacrato.</a:t>
            </a:r>
          </a:p>
          <a:p>
            <a:pPr eaLnBrk="1" hangingPunct="1"/>
            <a:endParaRPr lang="it-IT" sz="2400" dirty="0" smtClean="0"/>
          </a:p>
          <a:p>
            <a:pPr marL="0" indent="0" eaLnBrk="1" hangingPunct="1">
              <a:buNone/>
            </a:pPr>
            <a:endParaRPr lang="it-IT" sz="2400" dirty="0" smtClean="0"/>
          </a:p>
          <a:p>
            <a:pPr eaLnBrk="1" hangingPunct="1"/>
            <a:endParaRPr lang="it-I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64266"/>
            <a:ext cx="4019938" cy="30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67544" y="112474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L’educazione </a:t>
            </a:r>
            <a:r>
              <a:rPr lang="it-IT" sz="2400" dirty="0"/>
              <a:t>comprendeva anche la sfera amorosa; venivano infatti ad instaurarsi tra le allieve, così come con la sacerdotessa del </a:t>
            </a:r>
            <a:r>
              <a:rPr lang="it-IT" sz="2400" dirty="0" err="1"/>
              <a:t>tìaso</a:t>
            </a:r>
            <a:r>
              <a:rPr lang="it-IT" sz="2400" dirty="0"/>
              <a:t>, legami di natura omoerotica (che includevano anche rapporti fisici).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56" y="3068960"/>
            <a:ext cx="2281535" cy="356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6000" dirty="0" smtClean="0"/>
              <a:t>Le funzioni del Tiaso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4526280"/>
          </a:xfrm>
        </p:spPr>
        <p:txBody>
          <a:bodyPr>
            <a:normAutofit/>
          </a:bodyPr>
          <a:lstStyle/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Triplice funzione: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   -</a:t>
            </a:r>
            <a:r>
              <a:rPr lang="it-IT" sz="2400" b="1" dirty="0" smtClean="0"/>
              <a:t>Religiosa</a:t>
            </a:r>
            <a:r>
              <a:rPr lang="it-IT" sz="2400" dirty="0" smtClean="0"/>
              <a:t>: devozione ad Afrodite.</a:t>
            </a:r>
          </a:p>
          <a:p>
            <a:pPr eaLnBrk="1" hangingPunct="1"/>
            <a:endParaRPr lang="it-IT" sz="2400" dirty="0" smtClean="0"/>
          </a:p>
          <a:p>
            <a:pPr eaLnBrk="1" hangingPunct="1">
              <a:buFontTx/>
              <a:buNone/>
            </a:pPr>
            <a:r>
              <a:rPr lang="it-IT" sz="2400" dirty="0" smtClean="0"/>
              <a:t>       -</a:t>
            </a:r>
            <a:r>
              <a:rPr lang="it-IT" sz="2400" b="1" dirty="0" smtClean="0"/>
              <a:t>Culturale</a:t>
            </a:r>
            <a:r>
              <a:rPr lang="it-IT" sz="2400" dirty="0" smtClean="0"/>
              <a:t>: istruzione e formazione artistica.</a:t>
            </a:r>
          </a:p>
          <a:p>
            <a:pPr eaLnBrk="1" hangingPunct="1">
              <a:buFontTx/>
              <a:buNone/>
            </a:pPr>
            <a:endParaRPr lang="it-IT" sz="2400" dirty="0" smtClean="0"/>
          </a:p>
          <a:p>
            <a:pPr eaLnBrk="1" hangingPunct="1">
              <a:buFontTx/>
              <a:buNone/>
            </a:pPr>
            <a:r>
              <a:rPr lang="it-IT" sz="2400" dirty="0" smtClean="0"/>
              <a:t>       -</a:t>
            </a:r>
            <a:r>
              <a:rPr lang="it-IT" sz="2400" b="1" dirty="0" smtClean="0"/>
              <a:t>Pedagogica</a:t>
            </a:r>
            <a:r>
              <a:rPr lang="it-IT" sz="2400" dirty="0" smtClean="0"/>
              <a:t>: preparazione alla vita adulta.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44" y="4365104"/>
            <a:ext cx="4104456" cy="223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ffo e il Tiaso">
  <a:themeElements>
    <a:clrScheme name="Personalizzato 1">
      <a:dk1>
        <a:srgbClr val="6D593A"/>
      </a:dk1>
      <a:lt1>
        <a:srgbClr val="FFFFFF"/>
      </a:lt1>
      <a:dk2>
        <a:srgbClr val="A38557"/>
      </a:dk2>
      <a:lt2>
        <a:srgbClr val="DACDBA"/>
      </a:lt2>
      <a:accent1>
        <a:srgbClr val="E6DED1"/>
      </a:accent1>
      <a:accent2>
        <a:srgbClr val="F2EEE8"/>
      </a:accent2>
      <a:accent3>
        <a:srgbClr val="6D593A"/>
      </a:accent3>
      <a:accent4>
        <a:srgbClr val="A38557"/>
      </a:accent4>
      <a:accent5>
        <a:srgbClr val="C2AD8D"/>
      </a:accent5>
      <a:accent6>
        <a:srgbClr val="DACDBA"/>
      </a:accent6>
      <a:hlink>
        <a:srgbClr val="E6DED1"/>
      </a:hlink>
      <a:folHlink>
        <a:srgbClr val="F2EEE8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Saffo e il Tiaso</Template>
  <TotalTime>186</TotalTime>
  <Words>1965</Words>
  <Application>Microsoft Office PowerPoint</Application>
  <PresentationFormat>Presentazione su schermo (4:3)</PresentationFormat>
  <Paragraphs>298</Paragraphs>
  <Slides>28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Saffo e il Tiaso</vt:lpstr>
      <vt:lpstr>Saffo e il Tìaso</vt:lpstr>
      <vt:lpstr>Saffo</vt:lpstr>
      <vt:lpstr>Presentazione standard di PowerPoint</vt:lpstr>
      <vt:lpstr>Leggende sulla morte</vt:lpstr>
      <vt:lpstr>Che cos’è il Tiaso?</vt:lpstr>
      <vt:lpstr>Presentazione standard di PowerPoint</vt:lpstr>
      <vt:lpstr>Le attività</vt:lpstr>
      <vt:lpstr>Presentazione standard di PowerPoint</vt:lpstr>
      <vt:lpstr>Le funzioni del Tiaso</vt:lpstr>
      <vt:lpstr>Il Tiaso nell’isola di Lesbo</vt:lpstr>
      <vt:lpstr>Rivalità tra Tiasi</vt:lpstr>
      <vt:lpstr>Il ruolo di Saffo</vt:lpstr>
      <vt:lpstr>Il Tìaso nella poesia di Saffo</vt:lpstr>
      <vt:lpstr>La poetica di Saffo</vt:lpstr>
      <vt:lpstr>Divisione della poetica:</vt:lpstr>
      <vt:lpstr>Componimenti di Saffo</vt:lpstr>
      <vt:lpstr>L’epitalamio</vt:lpstr>
      <vt:lpstr>Fr. 31(L.P.) – Simile a un dio</vt:lpstr>
      <vt:lpstr>Catullo, carme 51</vt:lpstr>
      <vt:lpstr>Inno ad Afrodite (Fr.1)</vt:lpstr>
      <vt:lpstr>Commento all’Inno ad Afrodite</vt:lpstr>
      <vt:lpstr>Vorrei proprio essere morta (Fr.94)</vt:lpstr>
      <vt:lpstr>Vorrei proprio essere morta</vt:lpstr>
      <vt:lpstr>Luna fra le stelle (Fr 96)</vt:lpstr>
      <vt:lpstr>Commento a Luna fra le stelle</vt:lpstr>
      <vt:lpstr>Con la benedizione di Afrodite (Fr.112)</vt:lpstr>
      <vt:lpstr>Con la benedizione di Afrodite</vt:lpstr>
      <vt:lpstr>   ὁ  ἐπίλογος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Saffo e il Tìaso</dc:title>
  <dc:creator>Rau</dc:creator>
  <cp:lastModifiedBy>Rau</cp:lastModifiedBy>
  <cp:revision>12</cp:revision>
  <dcterms:created xsi:type="dcterms:W3CDTF">2014-01-31T14:04:20Z</dcterms:created>
  <dcterms:modified xsi:type="dcterms:W3CDTF">2014-01-31T17:13:23Z</dcterms:modified>
</cp:coreProperties>
</file>