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258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67" r:id="rId15"/>
    <p:sldId id="270" r:id="rId16"/>
    <p:sldId id="271" r:id="rId17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42623773-4D4D-4AD2-AE68-FFEC89E6306D}">
  <a:tblStyle styleId="{42623773-4D4D-4AD2-AE68-FFEC89E630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6" y="-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A3DA6-66E4-9D42-AC7E-6DC3265A396E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6BF3672-3F44-3A46-BBD2-B1E9CD8616A2}">
      <dgm:prSet phldrT="[Testo]" custT="1"/>
      <dgm:spPr/>
      <dgm:t>
        <a:bodyPr/>
        <a:lstStyle/>
        <a:p>
          <a:pPr algn="ctr"/>
          <a:r>
            <a:rPr lang="it-IT" sz="3600" b="1" dirty="0" smtClean="0">
              <a:solidFill>
                <a:srgbClr val="FF0000"/>
              </a:solidFill>
              <a:latin typeface="Times New Roman"/>
              <a:cs typeface="Times New Roman"/>
            </a:rPr>
            <a:t>ALTERNANZA SCUOLA-LAVORO</a:t>
          </a:r>
          <a:endParaRPr lang="it-IT" sz="3600" dirty="0"/>
        </a:p>
      </dgm:t>
    </dgm:pt>
    <dgm:pt modelId="{2DA89077-C75A-1940-A41F-BCE9B7D437EC}" type="parTrans" cxnId="{E16E3D9A-C28D-A741-A52F-29B9BDFF3E1E}">
      <dgm:prSet/>
      <dgm:spPr/>
      <dgm:t>
        <a:bodyPr/>
        <a:lstStyle/>
        <a:p>
          <a:endParaRPr lang="it-IT"/>
        </a:p>
      </dgm:t>
    </dgm:pt>
    <dgm:pt modelId="{0BA6EF82-1219-EA46-8CB5-6C7A2CE500F8}" type="sibTrans" cxnId="{E16E3D9A-C28D-A741-A52F-29B9BDFF3E1E}">
      <dgm:prSet/>
      <dgm:spPr/>
      <dgm:t>
        <a:bodyPr/>
        <a:lstStyle/>
        <a:p>
          <a:endParaRPr lang="it-IT"/>
        </a:p>
      </dgm:t>
    </dgm:pt>
    <dgm:pt modelId="{6D98BDD4-8789-554F-8B40-35E4D13EC1D6}">
      <dgm:prSet phldrT="[Testo]"/>
      <dgm:spPr/>
      <dgm:t>
        <a:bodyPr/>
        <a:lstStyle/>
        <a:p>
          <a:r>
            <a:rPr lang="it-IT" b="1" dirty="0" smtClean="0">
              <a:solidFill>
                <a:srgbClr val="0000FF"/>
              </a:solidFill>
              <a:latin typeface="Times New Roman"/>
              <a:cs typeface="Times New Roman"/>
              <a:sym typeface="Times New Roman"/>
            </a:rPr>
            <a:t>nasce come “</a:t>
          </a:r>
          <a:r>
            <a:rPr lang="it-IT" b="1" i="1" dirty="0" smtClean="0">
              <a:solidFill>
                <a:srgbClr val="0000FF"/>
              </a:solidFill>
              <a:latin typeface="Times New Roman"/>
              <a:cs typeface="Times New Roman"/>
              <a:sym typeface="Times New Roman"/>
            </a:rPr>
            <a:t>modalità didattica</a:t>
          </a:r>
          <a:r>
            <a:rPr lang="it-IT" b="1" dirty="0" smtClean="0">
              <a:solidFill>
                <a:srgbClr val="0000FF"/>
              </a:solidFill>
              <a:latin typeface="Times New Roman"/>
              <a:cs typeface="Times New Roman"/>
              <a:sym typeface="Times New Roman"/>
            </a:rPr>
            <a:t>”, un modo diverso di “</a:t>
          </a:r>
          <a:r>
            <a:rPr lang="it-IT" b="1" i="1" dirty="0" smtClean="0">
              <a:solidFill>
                <a:srgbClr val="0000FF"/>
              </a:solidFill>
              <a:latin typeface="Times New Roman"/>
              <a:cs typeface="Times New Roman"/>
              <a:sym typeface="Times New Roman"/>
            </a:rPr>
            <a:t>fare scuola</a:t>
          </a:r>
          <a:r>
            <a:rPr lang="it-IT" b="1" dirty="0" smtClean="0">
              <a:solidFill>
                <a:srgbClr val="0000FF"/>
              </a:solidFill>
              <a:latin typeface="Times New Roman"/>
              <a:cs typeface="Times New Roman"/>
              <a:sym typeface="Times New Roman"/>
            </a:rPr>
            <a:t>” fuori dall’aula tradizionale </a:t>
          </a:r>
          <a:endParaRPr lang="it-IT" dirty="0"/>
        </a:p>
      </dgm:t>
    </dgm:pt>
    <dgm:pt modelId="{A31C9148-F2EA-3C43-BAA5-C3F588960404}" type="parTrans" cxnId="{080954BA-1304-884A-81F2-A04E2776D3B7}">
      <dgm:prSet/>
      <dgm:spPr/>
      <dgm:t>
        <a:bodyPr/>
        <a:lstStyle/>
        <a:p>
          <a:endParaRPr lang="it-IT"/>
        </a:p>
      </dgm:t>
    </dgm:pt>
    <dgm:pt modelId="{E93EBA1F-FECA-3845-AFFE-3CB643DF7795}" type="sibTrans" cxnId="{080954BA-1304-884A-81F2-A04E2776D3B7}">
      <dgm:prSet/>
      <dgm:spPr/>
      <dgm:t>
        <a:bodyPr/>
        <a:lstStyle/>
        <a:p>
          <a:endParaRPr lang="it-IT"/>
        </a:p>
      </dgm:t>
    </dgm:pt>
    <dgm:pt modelId="{55EB9FBC-83C0-CB4D-8F60-4BC8F7FC8FD3}" type="pres">
      <dgm:prSet presAssocID="{D1CA3DA6-66E4-9D42-AC7E-6DC3265A396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154F816-471B-3745-9CE5-6979978C983C}" type="pres">
      <dgm:prSet presAssocID="{B6BF3672-3F44-3A46-BBD2-B1E9CD8616A2}" presName="upArrow" presStyleLbl="node1" presStyleIdx="0" presStyleCnt="2"/>
      <dgm:spPr/>
    </dgm:pt>
    <dgm:pt modelId="{71D44F29-A302-3546-9866-AD693935979C}" type="pres">
      <dgm:prSet presAssocID="{B6BF3672-3F44-3A46-BBD2-B1E9CD8616A2}" presName="upArrowText" presStyleLbl="revTx" presStyleIdx="0" presStyleCnt="2" custScaleX="132501" custScaleY="61746" custLinFactNeighborX="19749" custLinFactNeighborY="203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59B424-B3FA-D64A-9873-835AFC45541F}" type="pres">
      <dgm:prSet presAssocID="{6D98BDD4-8789-554F-8B40-35E4D13EC1D6}" presName="downArrow" presStyleLbl="node1" presStyleIdx="1" presStyleCnt="2"/>
      <dgm:spPr/>
    </dgm:pt>
    <dgm:pt modelId="{FE829F64-F1C8-2142-9DAF-743079EE3A69}" type="pres">
      <dgm:prSet presAssocID="{6D98BDD4-8789-554F-8B40-35E4D13EC1D6}" presName="downArrowText" presStyleLbl="revTx" presStyleIdx="1" presStyleCnt="2" custLinFactNeighborX="689" custLinFactNeighborY="-1125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BD88706-8BE1-3D4B-B54F-DA593FE261EC}" type="presOf" srcId="{B6BF3672-3F44-3A46-BBD2-B1E9CD8616A2}" destId="{71D44F29-A302-3546-9866-AD693935979C}" srcOrd="0" destOrd="0" presId="urn:microsoft.com/office/officeart/2005/8/layout/arrow4"/>
    <dgm:cxn modelId="{C5AD5915-FB14-154A-BEAC-AA42D6C691AA}" type="presOf" srcId="{6D98BDD4-8789-554F-8B40-35E4D13EC1D6}" destId="{FE829F64-F1C8-2142-9DAF-743079EE3A69}" srcOrd="0" destOrd="0" presId="urn:microsoft.com/office/officeart/2005/8/layout/arrow4"/>
    <dgm:cxn modelId="{E16E3D9A-C28D-A741-A52F-29B9BDFF3E1E}" srcId="{D1CA3DA6-66E4-9D42-AC7E-6DC3265A396E}" destId="{B6BF3672-3F44-3A46-BBD2-B1E9CD8616A2}" srcOrd="0" destOrd="0" parTransId="{2DA89077-C75A-1940-A41F-BCE9B7D437EC}" sibTransId="{0BA6EF82-1219-EA46-8CB5-6C7A2CE500F8}"/>
    <dgm:cxn modelId="{EB7EF8C0-A4AD-A94C-BC24-9785E9C03813}" type="presOf" srcId="{D1CA3DA6-66E4-9D42-AC7E-6DC3265A396E}" destId="{55EB9FBC-83C0-CB4D-8F60-4BC8F7FC8FD3}" srcOrd="0" destOrd="0" presId="urn:microsoft.com/office/officeart/2005/8/layout/arrow4"/>
    <dgm:cxn modelId="{080954BA-1304-884A-81F2-A04E2776D3B7}" srcId="{D1CA3DA6-66E4-9D42-AC7E-6DC3265A396E}" destId="{6D98BDD4-8789-554F-8B40-35E4D13EC1D6}" srcOrd="1" destOrd="0" parTransId="{A31C9148-F2EA-3C43-BAA5-C3F588960404}" sibTransId="{E93EBA1F-FECA-3845-AFFE-3CB643DF7795}"/>
    <dgm:cxn modelId="{52CE46FD-4BF2-7249-AAF1-FCF7BB448D99}" type="presParOf" srcId="{55EB9FBC-83C0-CB4D-8F60-4BC8F7FC8FD3}" destId="{D154F816-471B-3745-9CE5-6979978C983C}" srcOrd="0" destOrd="0" presId="urn:microsoft.com/office/officeart/2005/8/layout/arrow4"/>
    <dgm:cxn modelId="{53682829-984D-0F4F-9BEA-6A58A89F34D7}" type="presParOf" srcId="{55EB9FBC-83C0-CB4D-8F60-4BC8F7FC8FD3}" destId="{71D44F29-A302-3546-9866-AD693935979C}" srcOrd="1" destOrd="0" presId="urn:microsoft.com/office/officeart/2005/8/layout/arrow4"/>
    <dgm:cxn modelId="{806025E7-245E-694F-9CB4-5EC604BB691A}" type="presParOf" srcId="{55EB9FBC-83C0-CB4D-8F60-4BC8F7FC8FD3}" destId="{5C59B424-B3FA-D64A-9873-835AFC45541F}" srcOrd="2" destOrd="0" presId="urn:microsoft.com/office/officeart/2005/8/layout/arrow4"/>
    <dgm:cxn modelId="{44BF79EC-9B8E-B74B-B451-E457BC0DD289}" type="presParOf" srcId="{55EB9FBC-83C0-CB4D-8F60-4BC8F7FC8FD3}" destId="{FE829F64-F1C8-2142-9DAF-743079EE3A69}" srcOrd="3" destOrd="0" presId="urn:microsoft.com/office/officeart/2005/8/layout/arrow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3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5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6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ubTitle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3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3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3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body" idx="2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5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5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3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4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body" idx="2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body" idx="3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4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5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6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4"/>
          <p:cNvCxnSpPr/>
          <p:nvPr/>
        </p:nvCxnSpPr>
        <p:spPr>
          <a:xfrm>
            <a:off x="0" y="7272000"/>
            <a:ext cx="6071760" cy="0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9554400" y="7157520"/>
            <a:ext cx="487440" cy="40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3447000" y="6886800"/>
            <a:ext cx="3194640" cy="52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/>
          <p:nvPr/>
        </p:nvSpPr>
        <p:spPr>
          <a:xfrm>
            <a:off x="2906712" y="301320"/>
            <a:ext cx="6668928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0" i="0" u="none" strike="noStrike" cap="none" dirty="0">
                <a:latin typeface="Arial"/>
                <a:ea typeface="Arial"/>
                <a:cs typeface="Arial"/>
                <a:sym typeface="Arial"/>
              </a:rPr>
              <a:t>Liceo</a:t>
            </a:r>
            <a:r>
              <a:rPr lang="it-IT" sz="3600" b="0" i="0" u="none" strike="noStrike" cap="none" dirty="0" smtClean="0">
                <a:latin typeface="Arial"/>
                <a:ea typeface="Arial"/>
                <a:cs typeface="Arial"/>
                <a:sym typeface="Arial"/>
              </a:rPr>
              <a:t> Classico </a:t>
            </a:r>
            <a:r>
              <a:rPr lang="it-IT" sz="3600" b="0" i="0" u="none" strike="noStrike" cap="none" dirty="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it-IT" sz="3600" b="0" i="0" u="none" strike="noStrike" cap="none" dirty="0" smtClean="0">
                <a:latin typeface="Arial"/>
                <a:ea typeface="Arial"/>
                <a:cs typeface="Arial"/>
                <a:sym typeface="Arial"/>
              </a:rPr>
              <a:t>Giulio Cesare”</a:t>
            </a:r>
            <a:endParaRPr sz="36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7"/>
          <p:cNvSpPr txBox="1"/>
          <p:nvPr/>
        </p:nvSpPr>
        <p:spPr>
          <a:xfrm>
            <a:off x="504000" y="2484437"/>
            <a:ext cx="9071640" cy="3886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3600" b="1" i="0" u="none" strike="noStrike" cap="none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4400" b="1" i="0" u="none" strike="noStrike" cap="none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40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4000" b="1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4000" b="1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PRESENTAZIONE</a:t>
            </a:r>
            <a:endParaRPr lang="it-IT" sz="2800" b="1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dei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it-IT" sz="4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ercorsi per lo sviluppo delle </a:t>
            </a:r>
            <a:r>
              <a:rPr lang="it-IT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it-IT" sz="4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ompetenze</a:t>
            </a:r>
            <a:r>
              <a:rPr lang="it-IT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</a:t>
            </a:r>
            <a:r>
              <a:rPr lang="it-IT" sz="4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rasversalie dell’</a:t>
            </a:r>
            <a:r>
              <a:rPr lang="it-IT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it-IT" sz="4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rientamento</a:t>
            </a:r>
            <a:endParaRPr lang="it-IT" sz="4000" b="1" i="0" u="none" strike="noStrike" cap="none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1600" b="1" dirty="0" smtClean="0">
              <a:solidFill>
                <a:srgbClr val="FF0000"/>
              </a:solidFill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1600" b="1" i="0" u="none" strike="noStrike" cap="none" dirty="0" smtClean="0">
              <a:solidFill>
                <a:srgbClr val="FF0000"/>
              </a:solidFill>
              <a:latin typeface="Times New Roman"/>
              <a:ea typeface="Arial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754428" y="6494481"/>
            <a:ext cx="58959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 – Open </a:t>
            </a:r>
            <a:r>
              <a:rPr lang="it-IT" sz="1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  <a:r>
              <a:rPr lang="it-IT" sz="1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–5</a:t>
            </a:r>
            <a:r>
              <a:rPr lang="it-I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 , Liceo Giulio Cesare</a:t>
            </a:r>
            <a:endParaRPr lang="it-IT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12" y="427037"/>
            <a:ext cx="2133600" cy="17526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497512" y="1570037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/>
        </p:nvSpPr>
        <p:spPr>
          <a:xfrm>
            <a:off x="9554400" y="7157520"/>
            <a:ext cx="487440" cy="40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35"/>
          <p:cNvSpPr/>
          <p:nvPr/>
        </p:nvSpPr>
        <p:spPr>
          <a:xfrm rot="-1813200">
            <a:off x="-391264" y="3164531"/>
            <a:ext cx="11068673" cy="124194"/>
          </a:xfrm>
          <a:custGeom>
            <a:avLst/>
            <a:gdLst/>
            <a:ahLst/>
            <a:cxnLst/>
            <a:rect l="l" t="t" r="r" b="b"/>
            <a:pathLst>
              <a:path w="60537" h="11014" extrusionOk="0">
                <a:moveTo>
                  <a:pt x="10" y="11013"/>
                </a:moveTo>
                <a:lnTo>
                  <a:pt x="41569" y="10998"/>
                </a:lnTo>
                <a:lnTo>
                  <a:pt x="41563" y="4530"/>
                </a:lnTo>
                <a:lnTo>
                  <a:pt x="30907" y="5502"/>
                </a:lnTo>
                <a:lnTo>
                  <a:pt x="41565" y="6467"/>
                </a:lnTo>
                <a:lnTo>
                  <a:pt x="41559" y="0"/>
                </a:lnTo>
                <a:lnTo>
                  <a:pt x="0" y="14"/>
                </a:lnTo>
                <a:lnTo>
                  <a:pt x="60536" y="5492"/>
                </a:lnTo>
                <a:lnTo>
                  <a:pt x="10" y="11013"/>
                </a:lnTo>
              </a:path>
            </a:pathLst>
          </a:custGeom>
          <a:solidFill>
            <a:srgbClr val="FF0000"/>
          </a:solidFill>
          <a:ln w="255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35"/>
          <p:cNvSpPr/>
          <p:nvPr/>
        </p:nvSpPr>
        <p:spPr>
          <a:xfrm>
            <a:off x="396842" y="6137291"/>
            <a:ext cx="3500462" cy="91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NOVEMBRE: 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strike="noStrik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 DAY </a:t>
            </a:r>
            <a:r>
              <a:rPr lang="it-IT" sz="1800" b="1" i="1" strike="noStrike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Corso base Sicurezza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Avvio del Corso avanzato Sicurezza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5"/>
          <p:cNvSpPr/>
          <p:nvPr/>
        </p:nvSpPr>
        <p:spPr>
          <a:xfrm>
            <a:off x="515160" y="3065400"/>
            <a:ext cx="2239152" cy="851400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strike="noStrik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1° STEP </a:t>
            </a:r>
            <a:r>
              <a:rPr lang="it-IT" sz="1600" b="1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</a:t>
            </a:r>
            <a:r>
              <a:rPr lang="it-IT" sz="1600" b="1" strike="noStrike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FORMAZIONE/FORMAZIONE</a:t>
            </a:r>
            <a:endParaRPr sz="16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5"/>
          <p:cNvSpPr/>
          <p:nvPr/>
        </p:nvSpPr>
        <p:spPr>
          <a:xfrm>
            <a:off x="5649912" y="279375"/>
            <a:ext cx="2247920" cy="681062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strike="noStrik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2° </a:t>
            </a:r>
            <a:r>
              <a:rPr lang="it-IT" sz="2000" b="1" strike="noStrike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</a:t>
            </a:r>
            <a:endParaRPr lang="it-IT" sz="2000" b="1" dirty="0" smtClean="0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PERCORSI 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5"/>
          <p:cNvSpPr/>
          <p:nvPr/>
        </p:nvSpPr>
        <p:spPr>
          <a:xfrm>
            <a:off x="4754560" y="3922713"/>
            <a:ext cx="1714512" cy="714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Metà Gennaio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5"/>
          <p:cNvSpPr/>
          <p:nvPr/>
        </p:nvSpPr>
        <p:spPr>
          <a:xfrm>
            <a:off x="7461265" y="1493821"/>
            <a:ext cx="2455847" cy="91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Giugno e Settembre: </a:t>
            </a:r>
            <a:endParaRPr sz="20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PERCORSI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it-IT" sz="1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it-IT"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it-IT" sz="1600" b="1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it-IT" sz="16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settimane)</a:t>
            </a:r>
            <a:endParaRPr sz="16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7" name="Google Shape;207;p35"/>
          <p:cNvCxnSpPr/>
          <p:nvPr/>
        </p:nvCxnSpPr>
        <p:spPr>
          <a:xfrm rot="5400000">
            <a:off x="1192212" y="4427537"/>
            <a:ext cx="2895600" cy="228600"/>
          </a:xfrm>
          <a:prstGeom prst="bentConnector3">
            <a:avLst>
              <a:gd name="adj1" fmla="val 50000"/>
            </a:avLst>
          </a:prstGeom>
          <a:noFill/>
          <a:ln w="28425" cap="flat" cmpd="sng">
            <a:solidFill>
              <a:srgbClr val="4A7EBB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8" name="Google Shape;208;p35"/>
          <p:cNvCxnSpPr/>
          <p:nvPr/>
        </p:nvCxnSpPr>
        <p:spPr>
          <a:xfrm rot="5400000">
            <a:off x="-910110" y="4374090"/>
            <a:ext cx="2488800" cy="309900"/>
          </a:xfrm>
          <a:prstGeom prst="bentConnector3">
            <a:avLst>
              <a:gd name="adj1" fmla="val 50000"/>
            </a:avLst>
          </a:prstGeom>
          <a:noFill/>
          <a:ln w="28425" cap="flat" cmpd="sng">
            <a:solidFill>
              <a:srgbClr val="4A7EBB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9" name="Google Shape;209;p35"/>
          <p:cNvCxnSpPr/>
          <p:nvPr/>
        </p:nvCxnSpPr>
        <p:spPr>
          <a:xfrm rot="5400000">
            <a:off x="4246512" y="2059037"/>
            <a:ext cx="2811900" cy="5100"/>
          </a:xfrm>
          <a:prstGeom prst="bentConnector3">
            <a:avLst>
              <a:gd name="adj1" fmla="val 50000"/>
            </a:avLst>
          </a:prstGeom>
          <a:noFill/>
          <a:ln w="28425" cap="flat" cmpd="sng">
            <a:solidFill>
              <a:srgbClr val="4A7EBB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0" name="Google Shape;210;p35"/>
          <p:cNvCxnSpPr/>
          <p:nvPr/>
        </p:nvCxnSpPr>
        <p:spPr>
          <a:xfrm>
            <a:off x="7969271" y="565126"/>
            <a:ext cx="1571635" cy="857257"/>
          </a:xfrm>
          <a:prstGeom prst="bentConnector3">
            <a:avLst>
              <a:gd name="adj1" fmla="val 50000"/>
            </a:avLst>
          </a:prstGeom>
          <a:noFill/>
          <a:ln w="28425" cap="flat" cmpd="sng">
            <a:solidFill>
              <a:srgbClr val="4A7EBB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1" name="Google Shape;211;p35"/>
          <p:cNvSpPr/>
          <p:nvPr/>
        </p:nvSpPr>
        <p:spPr>
          <a:xfrm>
            <a:off x="19440" y="7272360"/>
            <a:ext cx="7560000" cy="2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A.D.ZISA–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Open </a:t>
            </a:r>
            <a:r>
              <a:rPr lang="it-IT" sz="1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PCTO, </a:t>
            </a:r>
            <a:r>
              <a:rPr lang="it-IT" sz="1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2019, Liceo Giulio Cesare</a:t>
            </a:r>
            <a:endParaRPr sz="1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5"/>
          <p:cNvSpPr/>
          <p:nvPr/>
        </p:nvSpPr>
        <p:spPr>
          <a:xfrm>
            <a:off x="338760" y="115200"/>
            <a:ext cx="2207880" cy="516960"/>
          </a:xfrm>
          <a:prstGeom prst="rect">
            <a:avLst/>
          </a:prstGeom>
          <a:noFill/>
          <a:ln w="2842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QUANDO?</a:t>
            </a:r>
            <a:endParaRPr sz="2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5"/>
          <p:cNvSpPr/>
          <p:nvPr/>
        </p:nvSpPr>
        <p:spPr>
          <a:xfrm rot="19651219">
            <a:off x="5591775" y="1807875"/>
            <a:ext cx="2254659" cy="316039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MAGGIO: A SCUOLA!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211512" y="4922837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b="1" dirty="0" smtClean="0"/>
              <a:t>DICEMBRE</a:t>
            </a:r>
            <a:r>
              <a:rPr lang="it-IT" sz="1600" dirty="0" smtClean="0"/>
              <a:t>:</a:t>
            </a:r>
          </a:p>
          <a:p>
            <a:pPr lvl="0"/>
            <a:r>
              <a:rPr lang="it-IT" sz="2000" b="1" dirty="0" smtClean="0">
                <a:solidFill>
                  <a:srgbClr val="FF0000"/>
                </a:solidFill>
              </a:rPr>
              <a:t>OPZIONE DEI PERCORSI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6397634" y="2779705"/>
            <a:ext cx="2857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Febbraio-Aprile:</a:t>
            </a:r>
            <a:r>
              <a:rPr lang="it-IT" sz="1800" b="1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Avvio Percorsi</a:t>
            </a:r>
            <a:r>
              <a:rPr lang="it-IT" sz="1800" b="1" i="1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1 ente</a:t>
            </a:r>
            <a:endParaRPr lang="it-IT" sz="1800" dirty="0" smtClean="0"/>
          </a:p>
          <a:p>
            <a:pPr lvl="0" algn="just"/>
            <a:r>
              <a:rPr lang="it-IT"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it-IT" sz="16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solo</a:t>
            </a:r>
            <a:r>
              <a:rPr lang="it-IT"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1 settimana consecutiva, anche distribuita su più settimane)</a:t>
            </a:r>
            <a:endParaRPr lang="it-IT" sz="1600" dirty="0"/>
          </a:p>
        </p:txBody>
      </p:sp>
      <p:sp>
        <p:nvSpPr>
          <p:cNvPr id="18" name="Rettangolo 17"/>
          <p:cNvSpPr/>
          <p:nvPr/>
        </p:nvSpPr>
        <p:spPr>
          <a:xfrm rot="10800000" flipV="1">
            <a:off x="4362520" y="4169782"/>
            <a:ext cx="3573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b="1" i="1" dirty="0" smtClean="0">
                <a:solidFill>
                  <a:srgbClr val="FF0000"/>
                </a:solidFill>
              </a:rPr>
              <a:t>Attribuzione dei Percorsi </a:t>
            </a:r>
            <a:r>
              <a:rPr lang="it-IT" b="1" i="1" dirty="0" smtClean="0">
                <a:solidFill>
                  <a:srgbClr val="0000FF"/>
                </a:solidFill>
              </a:rPr>
              <a:t>e Fine Corso avanzato Sicurezza</a:t>
            </a:r>
            <a:endParaRPr lang="it-IT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6"/>
          <p:cNvSpPr txBox="1"/>
          <p:nvPr/>
        </p:nvSpPr>
        <p:spPr>
          <a:xfrm>
            <a:off x="253966" y="565127"/>
            <a:ext cx="5187240" cy="42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strike="noStrik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QUALI SOGGETTI ESTERNI?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36"/>
          <p:cNvSpPr txBox="1"/>
          <p:nvPr/>
        </p:nvSpPr>
        <p:spPr>
          <a:xfrm>
            <a:off x="3468676" y="1922449"/>
            <a:ext cx="3349080" cy="832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strike="noStrik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QUALI ATTIVITA’?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6"/>
          <p:cNvSpPr txBox="1"/>
          <p:nvPr/>
        </p:nvSpPr>
        <p:spPr>
          <a:xfrm>
            <a:off x="253966" y="3922713"/>
            <a:ext cx="9572692" cy="45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strike="noStrik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IL LIBRETTO DEI PERCORSI 2019 - 2020 IN FORMATO DIGITALE SUL SITO WEB DEL LICEO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it-IT" sz="1600" b="1" strike="noStrik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Arco 4"/>
          <p:cNvSpPr/>
          <p:nvPr/>
        </p:nvSpPr>
        <p:spPr>
          <a:xfrm>
            <a:off x="0" y="3279771"/>
            <a:ext cx="9612344" cy="2214578"/>
          </a:xfrm>
          <a:prstGeom prst="arc">
            <a:avLst>
              <a:gd name="adj1" fmla="val 23203"/>
              <a:gd name="adj2" fmla="val 0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068512" y="4389437"/>
            <a:ext cx="5181600" cy="30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http://www.liceogiuliocesare.it/</a:t>
            </a:r>
            <a:r>
              <a:rPr lang="it-IT" dirty="0" err="1" smtClean="0"/>
              <a:t>pagina.asp</a:t>
            </a:r>
            <a:r>
              <a:rPr lang="it-IT" dirty="0" smtClean="0"/>
              <a:t>?</a:t>
            </a:r>
            <a:r>
              <a:rPr lang="it-IT" dirty="0" err="1" smtClean="0"/>
              <a:t>pagina=booklet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4000" y="350813"/>
            <a:ext cx="9071640" cy="6715172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COSA SI VALUTA?</a:t>
            </a: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82792" y="922317"/>
            <a:ext cx="457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latin typeface="Times New Roman"/>
                <a:cs typeface="Times New Roman"/>
              </a:rPr>
              <a:t>LA </a:t>
            </a:r>
            <a:r>
              <a:rPr lang="it-IT" sz="4000" b="1" dirty="0" smtClean="0">
                <a:latin typeface="Times New Roman"/>
                <a:cs typeface="Times New Roman"/>
              </a:rPr>
              <a:t>VALUTAZIONE</a:t>
            </a:r>
          </a:p>
          <a:p>
            <a:pPr algn="ctr"/>
            <a:endParaRPr lang="it-IT" sz="3600" b="1" dirty="0" smtClean="0">
              <a:latin typeface="Times New Roman"/>
              <a:cs typeface="Times New Roman"/>
            </a:endParaRPr>
          </a:p>
          <a:p>
            <a:pPr algn="ctr"/>
            <a:endParaRPr lang="it-IT" sz="36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8"/>
          <p:cNvSpPr txBox="1"/>
          <p:nvPr/>
        </p:nvSpPr>
        <p:spPr>
          <a:xfrm>
            <a:off x="9274680" y="7105320"/>
            <a:ext cx="80496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38"/>
          <p:cNvSpPr txBox="1"/>
          <p:nvPr/>
        </p:nvSpPr>
        <p:spPr>
          <a:xfrm>
            <a:off x="0" y="7113600"/>
            <a:ext cx="8849880" cy="44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Open </a:t>
            </a:r>
            <a:r>
              <a:rPr lang="it-IT" b="0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  <a:r>
              <a:rPr lang="it-IT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it-IT" b="0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it-IT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novembre 2019, Liceo Giulio Cesare</a:t>
            </a:r>
            <a:endParaRPr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38"/>
          <p:cNvSpPr/>
          <p:nvPr/>
        </p:nvSpPr>
        <p:spPr>
          <a:xfrm>
            <a:off x="158040" y="763199"/>
            <a:ext cx="4501272" cy="301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Dalle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COMPETENZE </a:t>
            </a:r>
            <a:r>
              <a:rPr lang="it-IT" sz="1800" b="1" strike="noStrik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CITTADINANZA ATTIVA  </a:t>
            </a:r>
            <a:endParaRPr sz="1800" b="0" strike="noStrik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Imparare ad imparare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Progettare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Comunicare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Collaborare e partecipare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Agire in modo autonomo e responsabile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Risolvere problemi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Individuare collegamenti e relazioni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646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Acquisire e interpretare l’informazione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/>
        </p:nvSpPr>
        <p:spPr>
          <a:xfrm>
            <a:off x="6564312" y="763200"/>
            <a:ext cx="3163968" cy="255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 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COMPETENZE </a:t>
            </a:r>
            <a:r>
              <a:rPr lang="it-IT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 LICEO</a:t>
            </a:r>
            <a:endParaRPr sz="1800" b="0" strike="noStrike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040" marR="0" lvl="0" indent="-31324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7" name="Google Shape;237;p38"/>
          <p:cNvCxnSpPr/>
          <p:nvPr/>
        </p:nvCxnSpPr>
        <p:spPr>
          <a:xfrm>
            <a:off x="4683122" y="1851011"/>
            <a:ext cx="1857388" cy="571505"/>
          </a:xfrm>
          <a:prstGeom prst="bentConnector3">
            <a:avLst>
              <a:gd name="adj1" fmla="val 50000"/>
            </a:avLst>
          </a:prstGeom>
          <a:noFill/>
          <a:ln w="28425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38" name="Google Shape;238;p38"/>
          <p:cNvSpPr txBox="1"/>
          <p:nvPr/>
        </p:nvSpPr>
        <p:spPr>
          <a:xfrm>
            <a:off x="1254098" y="216000"/>
            <a:ext cx="7786742" cy="49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</a:t>
            </a:r>
            <a:r>
              <a:rPr lang="it-IT" sz="20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COMPETENZE TRASVERSALI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716712" y="1646237"/>
            <a:ext cx="2819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000" b="1" dirty="0" smtClean="0"/>
              <a:t>COMPRENDERE	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/>
              <a:t>PROGETTARE	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/>
              <a:t>PARTECIPARE	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/>
              <a:t>DIALOGARE	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/>
              <a:t>RISOLVERE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1"/>
          <p:cNvSpPr txBox="1"/>
          <p:nvPr/>
        </p:nvSpPr>
        <p:spPr>
          <a:xfrm>
            <a:off x="9274680" y="7105320"/>
            <a:ext cx="80496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41"/>
          <p:cNvSpPr txBox="1"/>
          <p:nvPr/>
        </p:nvSpPr>
        <p:spPr>
          <a:xfrm>
            <a:off x="0" y="7113600"/>
            <a:ext cx="8849880" cy="44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63" name="Google Shape;263;p41"/>
          <p:cNvGraphicFramePr/>
          <p:nvPr/>
        </p:nvGraphicFramePr>
        <p:xfrm>
          <a:off x="849312" y="1493837"/>
          <a:ext cx="7890312" cy="2936475"/>
        </p:xfrm>
        <a:graphic>
          <a:graphicData uri="http://schemas.openxmlformats.org/drawingml/2006/table">
            <a:tbl>
              <a:tblPr>
                <a:noFill/>
                <a:tableStyleId>{42623773-4D4D-4AD2-AE68-FFEC89E6306D}</a:tableStyleId>
              </a:tblPr>
              <a:tblGrid>
                <a:gridCol w="1794312"/>
                <a:gridCol w="1380513"/>
                <a:gridCol w="1210287"/>
                <a:gridCol w="1219200"/>
                <a:gridCol w="1143000"/>
                <a:gridCol w="1143000"/>
              </a:tblGrid>
              <a:tr h="965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COGNOME/NOME</a:t>
                      </a:r>
                      <a:endParaRPr sz="1200" b="1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INDIC</a:t>
                      </a: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N.</a:t>
                      </a: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200" b="0" strike="noStrik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COMPRENDERE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INDIC</a:t>
                      </a: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N.</a:t>
                      </a:r>
                      <a:r>
                        <a:rPr lang="it-IT" sz="1200" b="0" strike="noStrike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lang="it-IT" sz="1200" b="0" strike="noStrike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PROGETTARE</a:t>
                      </a:r>
                      <a:endParaRPr sz="1200" b="1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INDIC</a:t>
                      </a: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N.</a:t>
                      </a: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200" b="0" strike="noStrik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PARTECIPARE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INDIC</a:t>
                      </a: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N.</a:t>
                      </a: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200" b="0" strike="noStrik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DIALOGARE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INDIC</a:t>
                      </a: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N.</a:t>
                      </a: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200" b="0" strike="noStrik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RISOLVERE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</a:tr>
              <a:tr h="281150">
                <a:tc>
                  <a:txBody>
                    <a:bodyPr/>
                    <a:lstStyle/>
                    <a:p>
                      <a:pPr marL="343080" marR="0" lvl="0" indent="-34272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40"/>
                        <a:buFont typeface="Noto Sans Symbols"/>
                        <a:buAutoNum type="arabicPeriod"/>
                      </a:pP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</a:tr>
              <a:tr h="281150">
                <a:tc>
                  <a:txBody>
                    <a:bodyPr/>
                    <a:lstStyle/>
                    <a:p>
                      <a:pPr marL="343080" marR="0" lvl="0" indent="-34272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40"/>
                        <a:buFont typeface="Noto Sans Symbols"/>
                        <a:buAutoNum type="arabicPeriod"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</a:tr>
              <a:tr h="281150">
                <a:tc>
                  <a:txBody>
                    <a:bodyPr/>
                    <a:lstStyle/>
                    <a:p>
                      <a:pPr marL="343080" marR="0" lvl="0" indent="-34272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40"/>
                        <a:buFont typeface="Noto Sans Symbols"/>
                        <a:buAutoNum type="arabicPeriod"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</a:tr>
              <a:tr h="281150">
                <a:tc>
                  <a:txBody>
                    <a:bodyPr/>
                    <a:lstStyle/>
                    <a:p>
                      <a:pPr marL="343080" marR="0" lvl="0" indent="-34272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40"/>
                        <a:buFont typeface="Noto Sans Symbols"/>
                        <a:buAutoNum type="arabicPeriod"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</a:tr>
              <a:tr h="281150">
                <a:tc>
                  <a:txBody>
                    <a:bodyPr/>
                    <a:lstStyle/>
                    <a:p>
                      <a:pPr marL="343080" marR="0" lvl="0" indent="-34272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40"/>
                        <a:buFont typeface="Noto Sans Symbols"/>
                        <a:buAutoNum type="arabicPeriod"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</a:tr>
              <a:tr h="281150">
                <a:tc>
                  <a:txBody>
                    <a:bodyPr/>
                    <a:lstStyle/>
                    <a:p>
                      <a:pPr marL="343080" marR="0" lvl="0" indent="-34272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40"/>
                        <a:buFont typeface="Noto Sans Symbols"/>
                        <a:buAutoNum type="arabicPeriod"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E9ECF3"/>
                    </a:solidFill>
                  </a:tcPr>
                </a:tc>
              </a:tr>
              <a:tr h="284050">
                <a:tc>
                  <a:txBody>
                    <a:bodyPr/>
                    <a:lstStyle/>
                    <a:p>
                      <a:pPr marL="343080" marR="0" lvl="0" indent="-34272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40"/>
                        <a:buFont typeface="Noto Sans Symbols"/>
                        <a:buAutoNum type="arabicPeriod"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 b="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400" marR="68400" marT="45725" marB="45725"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264" name="Google Shape;264;p41"/>
          <p:cNvSpPr/>
          <p:nvPr/>
        </p:nvSpPr>
        <p:spPr>
          <a:xfrm>
            <a:off x="720000" y="4811760"/>
            <a:ext cx="8136000" cy="50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 ogni competenza si assegna una valutazione da 1 a 4 (0 se non osservata)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41"/>
          <p:cNvSpPr/>
          <p:nvPr/>
        </p:nvSpPr>
        <p:spPr>
          <a:xfrm>
            <a:off x="439200" y="479519"/>
            <a:ext cx="8848800" cy="785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u="sng" strike="noStrike" dirty="0" smtClean="0">
                <a:latin typeface="Times New Roman"/>
                <a:ea typeface="Times New Roman"/>
                <a:cs typeface="Times New Roman"/>
                <a:sym typeface="Times New Roman"/>
              </a:rPr>
              <a:t>DALLE</a:t>
            </a:r>
            <a:r>
              <a:rPr lang="it-IT" sz="1800" b="1" u="sng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SCHEDE </a:t>
            </a:r>
            <a:r>
              <a:rPr lang="it-IT" sz="1800" b="1" u="sng" strike="noStrike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1800" b="1" u="sng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VALUTAZIONE </a:t>
            </a:r>
            <a:r>
              <a:rPr lang="it-IT" sz="1800" b="1" u="sng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</a:t>
            </a:r>
            <a:r>
              <a:rPr lang="it-IT" sz="1800" b="1" u="sng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TUTOR ESTERNO </a:t>
            </a:r>
            <a:r>
              <a:rPr lang="it-IT" sz="1800" b="1" u="sng" strike="noStrike" dirty="0" smtClean="0">
                <a:latin typeface="Times New Roman"/>
                <a:ea typeface="Times New Roman"/>
                <a:cs typeface="Times New Roman"/>
                <a:sym typeface="Times New Roman"/>
              </a:rPr>
              <a:t>E DEL </a:t>
            </a:r>
            <a:r>
              <a:rPr lang="it-IT" sz="1800" b="1" u="sng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TP </a:t>
            </a:r>
            <a:r>
              <a:rPr lang="it-IT" sz="1800" b="1" u="sng" strike="noStrike" dirty="0" smtClean="0"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it-IT" sz="1800" b="1" u="sng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GRIGLIA </a:t>
            </a:r>
            <a:r>
              <a:rPr lang="it-IT" sz="1800" b="1" u="sng" strike="noStrike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1800" b="1" u="sng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VALUTAZIONE </a:t>
            </a:r>
            <a:r>
              <a:rPr lang="it-IT" sz="1800" b="1" u="sng" strike="noStrik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 </a:t>
            </a:r>
            <a:r>
              <a:rPr lang="it-IT" sz="1800" b="1" u="sng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CONSIGLIO </a:t>
            </a:r>
            <a:r>
              <a:rPr lang="it-IT" sz="1800" b="1" u="sng" strike="noStrik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1800" b="1" u="sng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CLASSE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7251898"/>
            <a:ext cx="57864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dirty="0" smtClean="0">
                <a:latin typeface="Times New Roman"/>
                <a:ea typeface="Times New Roman"/>
                <a:cs typeface="Times New Roman"/>
                <a:sym typeface="Times New Roman"/>
              </a:rPr>
              <a:t> – Open </a:t>
            </a:r>
            <a:r>
              <a:rPr lang="it-IT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PCTO, </a:t>
            </a:r>
            <a:r>
              <a:rPr lang="it-IT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it-IT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2019, Liceo Giulio Cesare</a:t>
            </a:r>
            <a:endParaRPr lang="it-IT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2"/>
          <p:cNvSpPr txBox="1"/>
          <p:nvPr/>
        </p:nvSpPr>
        <p:spPr>
          <a:xfrm>
            <a:off x="9274680" y="7105320"/>
            <a:ext cx="80496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Google Shape;271;p42"/>
          <p:cNvSpPr txBox="1"/>
          <p:nvPr/>
        </p:nvSpPr>
        <p:spPr>
          <a:xfrm>
            <a:off x="0" y="7113600"/>
            <a:ext cx="8849880" cy="44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sz="1200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Open </a:t>
            </a:r>
            <a:r>
              <a:rPr lang="it-IT" sz="1200" b="0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  <a:r>
              <a:rPr lang="it-IT" sz="1200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it-IT" sz="1200" b="0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it-IT" sz="1200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novembre 2019, Liceo Giulio Cesare</a:t>
            </a:r>
            <a:endParaRPr sz="1200"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2" name="Google Shape;272;p42"/>
          <p:cNvSpPr/>
          <p:nvPr/>
        </p:nvSpPr>
        <p:spPr>
          <a:xfrm>
            <a:off x="825470" y="787680"/>
            <a:ext cx="8786874" cy="520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just"/>
            <a:r>
              <a:rPr lang="it-IT" sz="3600" b="1" strike="noStrike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LA </a:t>
            </a:r>
            <a:r>
              <a:rPr lang="it-IT" sz="3600" b="1" strike="noStrike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VALUTAZIONE PER COMPETENZE </a:t>
            </a:r>
            <a:r>
              <a:rPr lang="it-IT" sz="3600" b="1" strike="noStrike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DEI </a:t>
            </a:r>
            <a:r>
              <a:rPr lang="it-IT" sz="3600" b="1" strike="noStrike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PERCORSI </a:t>
            </a:r>
            <a:r>
              <a:rPr lang="it-I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RICADE  </a:t>
            </a:r>
            <a:r>
              <a:rPr lang="it-I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 GLI INDICATORI </a:t>
            </a:r>
            <a:r>
              <a:rPr lang="it-IT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COMPORTAMENTO DEL TRIENNIO RIFERITI ALL’AREA DELLA CITTADINANZA, DELLA FORMAZIONE CULTURALE E PEDAGOGICO-RELAZIONALE</a:t>
            </a:r>
            <a:r>
              <a:rPr lang="it-I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42"/>
          <p:cNvSpPr/>
          <p:nvPr/>
        </p:nvSpPr>
        <p:spPr>
          <a:xfrm>
            <a:off x="5909400" y="23400"/>
            <a:ext cx="4127400" cy="33372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LA VALUTAZIONE </a:t>
            </a:r>
            <a:r>
              <a:rPr lang="it-IT" sz="1600" b="1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DEI PCTO</a:t>
            </a:r>
            <a:endParaRPr sz="16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/>
          <p:nvPr/>
        </p:nvSpPr>
        <p:spPr>
          <a:xfrm>
            <a:off x="9274680" y="7105320"/>
            <a:ext cx="80496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800"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29"/>
          <p:cNvSpPr/>
          <p:nvPr/>
        </p:nvSpPr>
        <p:spPr>
          <a:xfrm>
            <a:off x="1077912" y="2484437"/>
            <a:ext cx="6248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9"/>
          <p:cNvSpPr txBox="1"/>
          <p:nvPr/>
        </p:nvSpPr>
        <p:spPr>
          <a:xfrm>
            <a:off x="360" y="7280298"/>
            <a:ext cx="8849880" cy="279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lvl="0"/>
            <a:r>
              <a:rPr lang="it-IT" sz="11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sz="1100" b="0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Open </a:t>
            </a:r>
            <a:r>
              <a:rPr lang="it-IT" sz="11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  <a:r>
              <a:rPr lang="it-IT" sz="11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–5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2019 -</a:t>
            </a:r>
            <a:r>
              <a:rPr lang="it-IT" sz="1100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Liceo </a:t>
            </a:r>
            <a:r>
              <a:rPr lang="it-IT" sz="1100" b="0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Giulio Cesare</a:t>
            </a:r>
            <a:endParaRPr sz="1100"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01712" y="884237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/>
              <a:t>…ALLE</a:t>
            </a:r>
            <a:r>
              <a:rPr lang="it-IT" sz="2800" b="1" dirty="0" smtClean="0"/>
              <a:t> SPALLE DEI PCTO</a:t>
            </a:r>
            <a:endParaRPr lang="it-IT" sz="2800" b="1" dirty="0"/>
          </a:p>
        </p:txBody>
      </p:sp>
      <p:graphicFrame>
        <p:nvGraphicFramePr>
          <p:cNvPr id="15" name="Diagramma 14"/>
          <p:cNvGraphicFramePr/>
          <p:nvPr/>
        </p:nvGraphicFramePr>
        <p:xfrm>
          <a:off x="1680104" y="1539698"/>
          <a:ext cx="6720417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/>
          <p:nvPr/>
        </p:nvSpPr>
        <p:spPr>
          <a:xfrm>
            <a:off x="9274680" y="7105320"/>
            <a:ext cx="80496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8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8"/>
          <p:cNvSpPr txBox="1"/>
          <p:nvPr/>
        </p:nvSpPr>
        <p:spPr>
          <a:xfrm>
            <a:off x="0" y="7280298"/>
            <a:ext cx="8849880" cy="27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sz="12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it-I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Open </a:t>
            </a:r>
            <a:r>
              <a:rPr lang="it-IT" sz="1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  <a:r>
              <a:rPr lang="it-IT" sz="1200" b="0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–5</a:t>
            </a:r>
            <a:r>
              <a:rPr lang="it-I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</a:t>
            </a:r>
            <a:r>
              <a:rPr lang="it-IT" sz="12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 Liceo </a:t>
            </a:r>
            <a:r>
              <a:rPr lang="it-IT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Giulio Cesare</a:t>
            </a:r>
            <a:endParaRPr sz="1200"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28"/>
          <p:cNvSpPr/>
          <p:nvPr/>
        </p:nvSpPr>
        <p:spPr>
          <a:xfrm>
            <a:off x="163512" y="0"/>
            <a:ext cx="6858000" cy="3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STORIA </a:t>
            </a:r>
            <a:r>
              <a:rPr lang="it-IT" sz="2000" b="1" u="sng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2000" b="1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UNA</a:t>
            </a:r>
            <a:r>
              <a:rPr lang="it-IT" sz="2000" b="1" u="sng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 CHE VIENE DA LONTANO ...</a:t>
            </a: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8"/>
          <p:cNvSpPr/>
          <p:nvPr/>
        </p:nvSpPr>
        <p:spPr>
          <a:xfrm>
            <a:off x="163512" y="579437"/>
            <a:ext cx="3886200" cy="36468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DALLE INDICAZIONI EUROPEE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8"/>
          <p:cNvSpPr/>
          <p:nvPr/>
        </p:nvSpPr>
        <p:spPr>
          <a:xfrm>
            <a:off x="5573712" y="579437"/>
            <a:ext cx="3657600" cy="35719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ALLA NORMATIVA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ITALIANA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8"/>
          <p:cNvSpPr/>
          <p:nvPr/>
        </p:nvSpPr>
        <p:spPr>
          <a:xfrm>
            <a:off x="118440" y="972719"/>
            <a:ext cx="2788272" cy="562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u="sng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2006-2014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strike="noStrike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 </a:t>
            </a:r>
            <a:r>
              <a:rPr lang="it-IT" sz="1800" b="1" i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incoraggiare creatività ed </a:t>
            </a:r>
            <a:r>
              <a:rPr lang="it-IT" sz="1800" b="1" i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imprenditorialità”</a:t>
            </a:r>
            <a:r>
              <a:rPr lang="it-IT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(IV obiettivo strategico del «</a:t>
            </a:r>
            <a:r>
              <a:rPr lang="it-IT" sz="1800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Programma istruzione e formazione 2020</a:t>
            </a:r>
            <a:r>
              <a:rPr lang="it-IT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» </a:t>
            </a: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i="1" strike="noStrike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1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quindi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strike="noStrike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promozione di un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apprendimento basato sul lavoro, di partenariati fra pubblico/</a:t>
            </a: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privato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u="sng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u="sng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Raccomandazione </a:t>
            </a:r>
            <a:r>
              <a:rPr lang="it-IT" sz="1800" b="1" u="sng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all’Italia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sul programma di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riforma dell’Istruzione: </a:t>
            </a: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apprendimento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basato sul lavoro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8"/>
          <p:cNvSpPr/>
          <p:nvPr/>
        </p:nvSpPr>
        <p:spPr>
          <a:xfrm>
            <a:off x="4887912" y="960437"/>
            <a:ext cx="50184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2003-2015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Legge 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53 (</a:t>
            </a:r>
            <a:r>
              <a:rPr lang="it-IT" sz="1800" b="1" i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riforma Moratti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art.4,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introduzione dell’alternanza nel sistema scolastico </a:t>
            </a: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italiano - facoltatività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dei percorsi </a:t>
            </a: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it-IT" sz="1800" b="1" i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iordino Gelmini, </a:t>
            </a:r>
            <a:r>
              <a:rPr lang="it-IT" sz="1800" b="1" i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possibilità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anche per i licei di percorsi di ASL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DL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.104 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convertito in L.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128: </a:t>
            </a: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Alternanza Scuola-Lavoro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formazione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docenti, 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Regolamento diritti e doveri studenti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it-IT" sz="18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sperimentazione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triennio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2014-16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L.107/2015, cc.1-33 </a:t>
            </a:r>
            <a:r>
              <a:rPr lang="it-IT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obbligatorietà anche per i Licei </a:t>
            </a:r>
            <a:r>
              <a:rPr lang="it-IT" sz="1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(200 ore in tre anni)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strike="noStrike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2018:</a:t>
            </a:r>
            <a:r>
              <a:rPr lang="it-IT" sz="1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it-IT" sz="1800" b="1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egge di Bilancio, art. 57, comma 18:</a:t>
            </a: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RIDENOMINAZIONE </a:t>
            </a:r>
            <a:r>
              <a:rPr lang="it-IT" sz="1800" b="1" strike="noStrike" dirty="0" smtClean="0">
                <a:latin typeface="Times New Roman"/>
                <a:ea typeface="Times New Roman"/>
                <a:cs typeface="Times New Roman"/>
                <a:sym typeface="Times New Roman"/>
              </a:rPr>
              <a:t>in</a:t>
            </a:r>
            <a:r>
              <a:rPr lang="it-IT" sz="1800" b="1" i="1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PERCORSI PER LO SVILUPPO DELLE COMPETENZE</a:t>
            </a:r>
            <a:r>
              <a:rPr lang="it-IT" sz="1800" b="1" i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TRASVERSALI E DELL’ORIENTAMENTO  </a:t>
            </a:r>
            <a:r>
              <a:rPr lang="it-IT" sz="1800" b="1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it-IT" sz="1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RIDUZIONE MONTE ORE</a:t>
            </a:r>
            <a:r>
              <a:rPr lang="it-IT" sz="1800" b="1" i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(90 ore in tre anni) </a:t>
            </a:r>
            <a:endParaRPr lang="it-IT" sz="1800" b="1" i="1" strike="noStrike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/>
        </p:nvSpPr>
        <p:spPr>
          <a:xfrm>
            <a:off x="9554400" y="7157520"/>
            <a:ext cx="487440" cy="40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32"/>
          <p:cNvSpPr/>
          <p:nvPr/>
        </p:nvSpPr>
        <p:spPr>
          <a:xfrm>
            <a:off x="928800" y="2941637"/>
            <a:ext cx="8184600" cy="2819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it-IT" sz="3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CONOSCIAMO IL PROGETTO</a:t>
            </a:r>
            <a:endParaRPr sz="3600" b="0" strike="noStrike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it-IT" sz="4000" b="1" i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Vivere </a:t>
            </a:r>
            <a:r>
              <a:rPr lang="it-IT" sz="4000" b="1" i="1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l’agorà</a:t>
            </a:r>
            <a:r>
              <a:rPr lang="it-IT" sz="4000" b="1" i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it-IT" sz="4000" b="1" i="1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l’esperienza per </a:t>
            </a:r>
            <a:r>
              <a:rPr lang="it-IT" sz="4000" b="1" i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cittadinanza attiva</a:t>
            </a:r>
            <a:r>
              <a:rPr lang="it-IT" sz="4000" b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sz="4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32"/>
          <p:cNvSpPr/>
          <p:nvPr/>
        </p:nvSpPr>
        <p:spPr>
          <a:xfrm>
            <a:off x="4333680" y="1552320"/>
            <a:ext cx="4095720" cy="45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LICEO CLASSICO GIULIO CESARE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2"/>
          <p:cNvSpPr/>
          <p:nvPr/>
        </p:nvSpPr>
        <p:spPr>
          <a:xfrm>
            <a:off x="19440" y="7272360"/>
            <a:ext cx="7560000" cy="2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A.D.ZISA–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Open </a:t>
            </a:r>
            <a:r>
              <a:rPr lang="it-IT" sz="1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PCTO, </a:t>
            </a:r>
            <a:r>
              <a:rPr lang="it-IT" sz="1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2019 -  Liceo Giulio Cesare</a:t>
            </a:r>
            <a:endParaRPr sz="1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fficeArt object" descr="ptof logo 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0712" y="655637"/>
            <a:ext cx="1981200" cy="18288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/>
          <p:nvPr/>
        </p:nvSpPr>
        <p:spPr>
          <a:xfrm>
            <a:off x="9275665" y="7105715"/>
            <a:ext cx="80496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30"/>
          <p:cNvSpPr txBox="1"/>
          <p:nvPr/>
        </p:nvSpPr>
        <p:spPr>
          <a:xfrm>
            <a:off x="0" y="7280298"/>
            <a:ext cx="8849880" cy="27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lvl="0"/>
            <a:r>
              <a:rPr lang="it-IT" sz="11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-  Open </a:t>
            </a:r>
            <a:r>
              <a:rPr lang="it-IT" sz="11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  <a:r>
              <a:rPr lang="it-IT" sz="11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–5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2019, Liceo Giulio Cesare  </a:t>
            </a:r>
            <a:endParaRPr sz="1100"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30"/>
          <p:cNvSpPr/>
          <p:nvPr/>
        </p:nvSpPr>
        <p:spPr>
          <a:xfrm>
            <a:off x="0" y="122237"/>
            <a:ext cx="9955440" cy="70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CONOSCIAMO</a:t>
            </a:r>
            <a:r>
              <a:rPr lang="it-IT" sz="20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</a:t>
            </a:r>
            <a:r>
              <a:rPr lang="it-IT" sz="2000" b="1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PROGETTO</a:t>
            </a:r>
            <a:endParaRPr lang="it-IT" sz="2000" dirty="0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strike="noStrike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3080" lvl="0" indent="-342720">
              <a:spcBef>
                <a:spcPts val="601"/>
              </a:spcBef>
              <a:buSzPts val="810"/>
            </a:pP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FINALITÀ 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GENERALI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it-IT" sz="1800" dirty="0" smtClean="0"/>
              <a:t>Nel nostro Liceo i PCTO </a:t>
            </a:r>
            <a:r>
              <a:rPr lang="it-IT" sz="1800" b="1" dirty="0" smtClean="0"/>
              <a:t>non sono</a:t>
            </a:r>
            <a:r>
              <a:rPr lang="it-IT" sz="1800" dirty="0" smtClean="0">
                <a:solidFill>
                  <a:srgbClr val="FF0000"/>
                </a:solidFill>
              </a:rPr>
              <a:t>un'appendice più o meno pratica dell’impegno scolastico dei nostri studenti né</a:t>
            </a:r>
            <a:r>
              <a:rPr lang="it-IT" sz="1800" dirty="0" smtClean="0"/>
              <a:t> una </a:t>
            </a:r>
            <a:r>
              <a:rPr lang="it-IT" sz="1800" dirty="0" smtClean="0">
                <a:solidFill>
                  <a:srgbClr val="FF0000"/>
                </a:solidFill>
              </a:rPr>
              <a:t>questione organizzativa</a:t>
            </a:r>
            <a:r>
              <a:rPr lang="it-IT" sz="1800" dirty="0" smtClean="0"/>
              <a:t>. Sono il risultato della </a:t>
            </a:r>
            <a:r>
              <a:rPr lang="it-IT" sz="1800" b="1" dirty="0" smtClean="0">
                <a:solidFill>
                  <a:srgbClr val="FF0000"/>
                </a:solidFill>
              </a:rPr>
              <a:t>progettualità</a:t>
            </a:r>
            <a:r>
              <a:rPr lang="it-IT" sz="1800" dirty="0" smtClean="0"/>
              <a:t>didattica ed  educativa</a:t>
            </a:r>
            <a:r>
              <a:rPr lang="it-IT" sz="1800" b="1" dirty="0" smtClean="0">
                <a:solidFill>
                  <a:srgbClr val="FF0000"/>
                </a:solidFill>
              </a:rPr>
              <a:t>della scuola che individua con il territorio le opportunità per far sperimentare ai propri alunni contesti, attività, profili sul versante del mondo del lavoro verso cui cominciano ad orientarsi. </a:t>
            </a:r>
          </a:p>
          <a:p>
            <a:pPr marL="457560" indent="-457200">
              <a:spcBef>
                <a:spcPts val="601"/>
              </a:spcBef>
              <a:buSzPts val="810"/>
            </a:pPr>
            <a:r>
              <a:rPr lang="it-IT" sz="20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PARTNER (I Soggetti Ospitanti con cui la scuola stipula Convenzioni): </a:t>
            </a: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Università pubbliche e private, Musei, Ministeri, Studi Legali, Enti, Biblioteche, Associazioni</a:t>
            </a:r>
          </a:p>
          <a:p>
            <a:pPr marL="457560" indent="-457200">
              <a:spcBef>
                <a:spcPts val="601"/>
              </a:spcBef>
              <a:buSzPts val="810"/>
            </a:pPr>
            <a:r>
              <a:rPr lang="it-IT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LE ATTIVITA’: </a:t>
            </a: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formazione teorica; messa “in situazione”; </a:t>
            </a:r>
            <a:r>
              <a:rPr lang="it-IT" sz="2000" b="1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jobshadowing</a:t>
            </a: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(affiancamento)</a:t>
            </a:r>
          </a:p>
          <a:p>
            <a:pPr marL="343080" indent="-342720" algn="ctr">
              <a:spcBef>
                <a:spcPts val="601"/>
              </a:spcBef>
              <a:buSzPts val="810"/>
            </a:pP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conoscenze apprese in classe vengono “agite” in un contesto </a:t>
            </a:r>
            <a:r>
              <a:rPr lang="it-IT" sz="2000" b="1" i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 formale </a:t>
            </a: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coerente con il </a:t>
            </a:r>
            <a:r>
              <a:rPr lang="it-IT" sz="2000" b="1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curriculo</a:t>
            </a: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del Liceo e sviluppano “Soft </a:t>
            </a:r>
            <a:r>
              <a:rPr lang="it-IT" sz="2000" b="1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Skills</a:t>
            </a:r>
            <a:r>
              <a:rPr lang="it-IT" sz="2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</a:t>
            </a:r>
          </a:p>
          <a:p>
            <a:pPr marL="343080" indent="-342720">
              <a:spcBef>
                <a:spcPts val="601"/>
              </a:spcBef>
              <a:buSzPts val="810"/>
            </a:pPr>
            <a:endParaRPr lang="it-IT" sz="2000" b="1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3080" indent="-342720" algn="ctr">
              <a:spcBef>
                <a:spcPts val="601"/>
              </a:spcBef>
              <a:buSzPts val="810"/>
            </a:pPr>
            <a:endParaRPr lang="it-IT" sz="2000" b="1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3080" lvl="0" indent="-342720" algn="ctr">
              <a:spcBef>
                <a:spcPts val="601"/>
              </a:spcBef>
              <a:buSzPts val="810"/>
            </a:pPr>
            <a:endParaRPr sz="2000" b="1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343080" indent="-342720">
              <a:spcBef>
                <a:spcPts val="601"/>
              </a:spcBef>
              <a:buSzPts val="810"/>
            </a:pPr>
            <a:endParaRPr lang="it-IT" sz="1800" dirty="0" smtClean="0"/>
          </a:p>
          <a:p>
            <a:pPr marL="343080" indent="-342720">
              <a:spcBef>
                <a:spcPts val="601"/>
              </a:spcBef>
              <a:buSzPts val="810"/>
            </a:pPr>
            <a:endParaRPr lang="it-IT" sz="1800" dirty="0" smtClean="0">
              <a:sym typeface="Times New Roman"/>
            </a:endParaRPr>
          </a:p>
          <a:p>
            <a:pPr marL="343080" marR="0" lvl="0" indent="-342720" algn="l" rtl="0">
              <a:spcBef>
                <a:spcPts val="601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AutoNum type="arabicPeriod"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230312" y="4313237"/>
          <a:ext cx="7162800" cy="3114040"/>
        </p:xfrm>
        <a:graphic>
          <a:graphicData uri="http://schemas.openxmlformats.org/drawingml/2006/table">
            <a:tbl>
              <a:tblPr firstRow="1" bandRow="1">
                <a:tableStyleId>{42623773-4D4D-4AD2-AE68-FFEC89E6306D}</a:tableStyleId>
              </a:tblPr>
              <a:tblGrid>
                <a:gridCol w="2387600"/>
                <a:gridCol w="1879600"/>
                <a:gridCol w="28956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Didattica</a:t>
                      </a:r>
                    </a:p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Contesto</a:t>
                      </a:r>
                      <a:r>
                        <a:rPr lang="it-IT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formale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 smtClean="0"/>
                        <a:t>Conoscenze e competenze disciplinari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COMPETENZE</a:t>
                      </a:r>
                    </a:p>
                    <a:p>
                      <a:pPr algn="ctr"/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AREA DELL’AGIRE</a:t>
                      </a:r>
                    </a:p>
                    <a:p>
                      <a:pPr algn="ctr"/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(POF del Liceo)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PCTO</a:t>
                      </a:r>
                    </a:p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Contesto non formale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 smtClean="0"/>
                        <a:t>Conoscenze e competenze disciplinari messe in azione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 dirty="0"/>
                        <a:t>COMPRENDERE</a:t>
                      </a: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 dirty="0"/>
                        <a:t>PROGETTARE</a:t>
                      </a: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 dirty="0"/>
                        <a:t>PARTECIPARE</a:t>
                      </a: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 dirty="0"/>
                        <a:t>DIALOGARE</a:t>
                      </a: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 dirty="0"/>
                        <a:t>RISOLVERE</a:t>
                      </a: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/>
          <p:nvPr/>
        </p:nvSpPr>
        <p:spPr>
          <a:xfrm>
            <a:off x="9274680" y="7105320"/>
            <a:ext cx="80496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31"/>
          <p:cNvSpPr txBox="1"/>
          <p:nvPr/>
        </p:nvSpPr>
        <p:spPr>
          <a:xfrm>
            <a:off x="0" y="7280298"/>
            <a:ext cx="8849880" cy="279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lvl="0"/>
            <a:r>
              <a:rPr lang="it-IT" sz="11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sz="1100" b="0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 Open </a:t>
            </a:r>
            <a:r>
              <a:rPr lang="it-IT" sz="11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</a:t>
            </a:r>
            <a:r>
              <a:rPr lang="it-IT" sz="11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–5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2019 - Liceo Giulio Cesare </a:t>
            </a:r>
            <a:endParaRPr sz="1100" b="0" strike="noStrik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31"/>
          <p:cNvSpPr/>
          <p:nvPr/>
        </p:nvSpPr>
        <p:spPr>
          <a:xfrm>
            <a:off x="625320" y="535680"/>
            <a:ext cx="8889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u="sng" strike="no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IL MODELLO  ORGANIZZATIVO CHE CONTINUIAMO A PREFERIRE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1"/>
          <p:cNvSpPr/>
          <p:nvPr/>
        </p:nvSpPr>
        <p:spPr>
          <a:xfrm>
            <a:off x="-18360" y="1596599"/>
            <a:ext cx="4286160" cy="317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VOCAZIONALE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lo studente opera una scelta individuale fra i percorsi ASL che la scuola ha progettato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18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CLASSE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tutta la classe partecipa allo stesso percorso di ASL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strike="sngStrike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strike="sngStrike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sngStrik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MISTO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it-IT" sz="1800" b="1" strike="sng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sono presenti ambedue i modelli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1"/>
          <p:cNvSpPr/>
          <p:nvPr/>
        </p:nvSpPr>
        <p:spPr>
          <a:xfrm>
            <a:off x="4265280" y="1009080"/>
            <a:ext cx="2619360" cy="393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VANTAGGI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Scelta</a:t>
            </a:r>
            <a:endParaRPr sz="1800" b="0" strike="noStrike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Motivazione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Individualizzazione</a:t>
            </a:r>
            <a:endParaRPr sz="1800" b="0" strike="noStrike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Orientamento</a:t>
            </a:r>
            <a:endParaRPr sz="1800" b="0" strike="noStrik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Organizzazione facile</a:t>
            </a:r>
            <a:endParaRPr lang="it-IT" sz="18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it-IT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- Facile r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iutilizzo dell’esperienza 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condivisa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sng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Maggiore flessibilità e adattabilità alle diverse esigenze</a:t>
            </a:r>
            <a:endParaRPr sz="1800" b="0" strike="sng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1"/>
          <p:cNvSpPr/>
          <p:nvPr/>
        </p:nvSpPr>
        <p:spPr>
          <a:xfrm>
            <a:off x="6884640" y="1010159"/>
            <a:ext cx="3137760" cy="3836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SVANTAGGI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6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Organizzazione </a:t>
            </a:r>
            <a:r>
              <a:rPr lang="it-IT" sz="16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complessa:</a:t>
            </a:r>
            <a:endParaRPr sz="1600" b="0" strike="noStrike" dirty="0" smtClean="0">
              <a:latin typeface="Times New Roman"/>
              <a:ea typeface="Arial"/>
              <a:cs typeface="Times New Roman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strike="noStrike" dirty="0" smtClean="0">
                <a:latin typeface="Times New Roman"/>
                <a:ea typeface="Arial"/>
                <a:cs typeface="Times New Roman"/>
                <a:sym typeface="Arial"/>
              </a:rPr>
              <a:t>Coordinamento (</a:t>
            </a:r>
            <a:r>
              <a:rPr lang="it-IT" sz="1600" b="0" strike="noStrike" dirty="0" err="1" smtClean="0">
                <a:latin typeface="Times New Roman"/>
                <a:ea typeface="Arial"/>
                <a:cs typeface="Times New Roman"/>
                <a:sym typeface="Arial"/>
              </a:rPr>
              <a:t>Funz</a:t>
            </a:r>
            <a:r>
              <a:rPr lang="it-IT" sz="1600" dirty="0" err="1" smtClean="0">
                <a:latin typeface="Times New Roman"/>
                <a:cs typeface="Times New Roman"/>
              </a:rPr>
              <a:t>.Str.</a:t>
            </a:r>
            <a:r>
              <a:rPr lang="it-IT" sz="1600" dirty="0" smtClean="0">
                <a:latin typeface="Times New Roman"/>
                <a:cs typeface="Times New Roman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strike="noStrike" dirty="0" smtClean="0">
                <a:latin typeface="Times New Roman"/>
                <a:ea typeface="Arial"/>
                <a:cs typeface="Times New Roman"/>
                <a:sym typeface="Arial"/>
              </a:rPr>
              <a:t>Rapporto con il SO (TI)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 smtClean="0">
                <a:latin typeface="Times New Roman"/>
                <a:cs typeface="Times New Roman"/>
              </a:rPr>
              <a:t>Rapporto con la classe (TP)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strike="noStrike" dirty="0" smtClean="0">
                <a:latin typeface="Times New Roman"/>
                <a:ea typeface="Arial"/>
                <a:cs typeface="Times New Roman"/>
                <a:sym typeface="Arial"/>
              </a:rPr>
              <a:t>Rapporto con il </a:t>
            </a:r>
            <a:r>
              <a:rPr lang="it-IT" sz="1600" b="0" strike="noStrike" dirty="0" err="1" smtClean="0">
                <a:latin typeface="Times New Roman"/>
                <a:ea typeface="Arial"/>
                <a:cs typeface="Times New Roman"/>
                <a:sym typeface="Arial"/>
              </a:rPr>
              <a:t>CdC</a:t>
            </a:r>
            <a:r>
              <a:rPr lang="it-IT" sz="1600" b="0" strike="noStrike" dirty="0" smtClean="0">
                <a:latin typeface="Times New Roman"/>
                <a:ea typeface="Arial"/>
                <a:cs typeface="Times New Roman"/>
                <a:sym typeface="Arial"/>
              </a:rPr>
              <a:t> (TP)</a:t>
            </a:r>
            <a:endParaRPr sz="1600" b="0" strike="noStrike" dirty="0" smtClean="0">
              <a:latin typeface="Times New Roman"/>
              <a:ea typeface="Arial"/>
              <a:cs typeface="Times New Roman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Mancanza di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interesse</a:t>
            </a: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 orientante  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sngStrike" dirty="0" smtClean="0">
                <a:latin typeface="Times New Roman"/>
                <a:ea typeface="Times New Roman"/>
                <a:cs typeface="Times New Roman"/>
                <a:sym typeface="Times New Roman"/>
              </a:rPr>
              <a:t>Si rispettano gli interessi solo di una parte degli studenti</a:t>
            </a:r>
            <a:endParaRPr sz="1800" b="0" strike="sng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1"/>
          <p:cNvSpPr/>
          <p:nvPr/>
        </p:nvSpPr>
        <p:spPr>
          <a:xfrm>
            <a:off x="69120" y="4922844"/>
            <a:ext cx="9953280" cy="2285993"/>
          </a:xfrm>
          <a:prstGeom prst="rect">
            <a:avLst/>
          </a:prstGeom>
          <a:noFill/>
          <a:ln>
            <a:solidFill>
              <a:schemeClr val="tx1">
                <a:alpha val="50000"/>
              </a:schemeClr>
            </a:solidFill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inoltre …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1800" marR="0" lvl="0" indent="-36144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40"/>
              <a:buFont typeface="Noto Sans Symbols"/>
              <a:buChar char="☞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DISTRIBUZIONE MONTE ORE:</a:t>
            </a:r>
            <a:r>
              <a:rPr lang="it-IT" sz="1800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r>
              <a:rPr lang="it-IT" sz="1800" b="1" i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h </a:t>
            </a:r>
            <a:r>
              <a:rPr lang="it-IT" sz="1800" b="1" i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 </a:t>
            </a:r>
            <a:r>
              <a:rPr lang="it-IT" sz="1800" b="1" i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it-IT" sz="1800" b="1" i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anni </a:t>
            </a:r>
            <a:r>
              <a:rPr lang="it-IT" sz="1800" b="1" i="1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it-IT" sz="1800" b="1" i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ultimo anno si lavora alla presentazione del Percorso prescelto fra quelli sperimentati per esporla gli Esami di Stato</a:t>
            </a:r>
            <a:endParaRPr sz="1800" b="0" strike="noStrike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1800" marR="0" lvl="0" indent="-36144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40"/>
              <a:buFont typeface="Noto Sans Symbols"/>
              <a:buChar char="☞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FIGURA DEL TUTOR INTERNO: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sdoppiata 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(Pedagogico verso la classe + Intermediatore verso i SO)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361800" marR="0" lvl="0" indent="-36144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40"/>
              <a:buFont typeface="Noto Sans Symbols"/>
              <a:buChar char="☞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DOCUMENTAZIONE: Diario di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Bordo digitale, </a:t>
            </a: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finale, Valutazione del Percorso da parte dello Studente</a:t>
            </a:r>
            <a:endParaRPr sz="18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361800" marR="0" lvl="0" indent="-36144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40"/>
              <a:buFont typeface="Noto Sans Symbols"/>
              <a:buChar char="☞"/>
            </a:pPr>
            <a:r>
              <a:rPr lang="it-IT" sz="18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STRUMENTI: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preferibilmente il RE </a:t>
            </a:r>
            <a:r>
              <a:rPr lang="it-IT" sz="18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Spaggiari</a:t>
            </a:r>
            <a:r>
              <a:rPr lang="it-IT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, sezione 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it-IT" sz="1800" b="1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Scuola&amp;Territorio</a:t>
            </a:r>
            <a:r>
              <a:rPr lang="it-IT" sz="18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1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253966" y="2708267"/>
            <a:ext cx="3397238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754032" y="2636829"/>
            <a:ext cx="2286016" cy="85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/>
        </p:nvSpPr>
        <p:spPr>
          <a:xfrm>
            <a:off x="9554400" y="7157520"/>
            <a:ext cx="487440" cy="40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32"/>
          <p:cNvSpPr/>
          <p:nvPr/>
        </p:nvSpPr>
        <p:spPr>
          <a:xfrm>
            <a:off x="928800" y="2941637"/>
            <a:ext cx="8184600" cy="2819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lang="it-IT" sz="3600" b="1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PROGETTO</a:t>
            </a:r>
            <a:endParaRPr sz="36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it-IT" sz="2800" b="1" i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Vivere </a:t>
            </a:r>
            <a:r>
              <a:rPr lang="it-IT" sz="2800" b="1" i="1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l’agorà</a:t>
            </a:r>
            <a:r>
              <a:rPr lang="it-IT" sz="2800" b="1" i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it-IT" sz="2800" b="1" i="1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l’esperienza per </a:t>
            </a:r>
            <a:r>
              <a:rPr lang="it-IT" sz="2800" b="1" i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cittadinanza attiva</a:t>
            </a:r>
            <a:r>
              <a:rPr lang="it-IT" sz="2800" b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sz="2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32"/>
          <p:cNvSpPr/>
          <p:nvPr/>
        </p:nvSpPr>
        <p:spPr>
          <a:xfrm>
            <a:off x="4333680" y="1552320"/>
            <a:ext cx="4095720" cy="45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LICEO CLASSICO GIULIO CESARE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2"/>
          <p:cNvSpPr/>
          <p:nvPr/>
        </p:nvSpPr>
        <p:spPr>
          <a:xfrm>
            <a:off x="19440" y="7272360"/>
            <a:ext cx="7560000" cy="2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A.D.ZISA–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Open </a:t>
            </a:r>
            <a:r>
              <a:rPr lang="it-IT" sz="1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 alternanza,</a:t>
            </a:r>
            <a:r>
              <a:rPr lang="it-IT" sz="1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2019 -  Liceo Giulio Cesare</a:t>
            </a:r>
            <a:endParaRPr sz="1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fficeArt object" descr="ptof logo 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0712" y="655637"/>
            <a:ext cx="1981200" cy="18288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/>
        </p:nvSpPr>
        <p:spPr>
          <a:xfrm>
            <a:off x="9554400" y="7157520"/>
            <a:ext cx="487440" cy="40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33"/>
          <p:cNvSpPr/>
          <p:nvPr/>
        </p:nvSpPr>
        <p:spPr>
          <a:xfrm>
            <a:off x="864000" y="111960"/>
            <a:ext cx="8424000" cy="94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“Vivere </a:t>
            </a:r>
            <a:r>
              <a:rPr lang="it-IT" sz="2800" b="1" i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l’agorà</a:t>
            </a:r>
            <a:r>
              <a:rPr lang="it-IT" sz="2800" b="1" i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it-IT" sz="2800" b="1" i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l’esperienza per </a:t>
            </a:r>
            <a:r>
              <a:rPr lang="it-IT" sz="2800" b="1" i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cittadinanza attiva”</a:t>
            </a:r>
            <a:endParaRPr sz="2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2019-2020</a:t>
            </a:r>
            <a:endParaRPr sz="2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3"/>
          <p:cNvSpPr/>
          <p:nvPr/>
        </p:nvSpPr>
        <p:spPr>
          <a:xfrm>
            <a:off x="19440" y="7272360"/>
            <a:ext cx="7560000" cy="2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sz="1000" b="0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, Open </a:t>
            </a:r>
            <a:r>
              <a:rPr lang="it-IT" sz="1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 alternanza, 20 novembre 2018, Liceo Giulio Cesare</a:t>
            </a:r>
            <a:endParaRPr sz="1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33"/>
          <p:cNvSpPr/>
          <p:nvPr/>
        </p:nvSpPr>
        <p:spPr>
          <a:xfrm>
            <a:off x="1111222" y="2708267"/>
            <a:ext cx="8792280" cy="37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3080" lvl="0" indent="-342720">
              <a:buSzPts val="900"/>
              <a:buFont typeface="Noto Sans Symbols"/>
              <a:buAutoNum type="arabicPeriod"/>
            </a:pPr>
            <a:r>
              <a:rPr lang="it-IT" sz="2000" b="1" strike="noStrik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Funz</a:t>
            </a:r>
            <a:r>
              <a:rPr lang="it-IT" sz="20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Str. </a:t>
            </a:r>
            <a:r>
              <a:rPr lang="it-IT" sz="2000" b="1" dirty="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it-IT" sz="20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rof</a:t>
            </a:r>
            <a:r>
              <a:rPr lang="it-IT" sz="20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it-IT" sz="20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Zisa</a:t>
            </a:r>
            <a:r>
              <a:rPr lang="it-IT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:  http://www.liceogiuliocesare.it/public/documenti/Orario_118.pdf   </a:t>
            </a:r>
            <a:endParaRPr sz="20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343080" marR="0" lvl="0" indent="-34272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AutoNum type="arabicPeriod"/>
            </a:pPr>
            <a:r>
              <a:rPr lang="it-IT" sz="20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Docenti </a:t>
            </a:r>
            <a:r>
              <a:rPr lang="it-IT" sz="20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tutor interni </a:t>
            </a:r>
            <a:r>
              <a:rPr lang="it-IT" sz="2000" b="1" strike="noStrike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→</a:t>
            </a:r>
            <a:r>
              <a:rPr lang="it-IT" sz="20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due tipologie </a:t>
            </a: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743040" marR="0" lvl="1" indent="-2854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✓"/>
            </a:pPr>
            <a:r>
              <a:rPr lang="it-IT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it-IT" sz="2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intermediatori con l’azienda</a:t>
            </a:r>
            <a:r>
              <a:rPr lang="it-IT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 : attività con gli enti esterni (Soggetti Ospitanti) loro affidati  = 15 docenti</a:t>
            </a:r>
            <a:endParaRPr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743040" marR="0" lvl="1" indent="-28548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✓"/>
            </a:pPr>
            <a:r>
              <a:rPr lang="it-IT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it-IT" sz="2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pedagogici</a:t>
            </a:r>
            <a:r>
              <a:rPr lang="it-IT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’: 1 docente ogni Consiglio di classe, aiuta gli studenti a svolgere l’attività. Propone la valutazione del percorso di alternanza al Consiglio di Classe</a:t>
            </a:r>
            <a:endParaRPr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684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AutoNum type="arabicPeriod"/>
            </a:pPr>
            <a:r>
              <a:rPr lang="it-IT" sz="20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Tutor esterni</a:t>
            </a:r>
            <a:r>
              <a:rPr lang="it-IT" sz="20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hanno tre compiti:</a:t>
            </a: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684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✓"/>
            </a:pPr>
            <a:r>
              <a:rPr lang="it-IT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coordinano con il tutor interno l’attività degli studenti nell’ente</a:t>
            </a:r>
            <a:endParaRPr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684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✓"/>
            </a:pPr>
            <a:r>
              <a:rPr lang="it-IT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registrano la presenza </a:t>
            </a:r>
            <a:endParaRPr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684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✓"/>
            </a:pPr>
            <a:r>
              <a:rPr lang="it-IT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valutano </a:t>
            </a:r>
            <a:r>
              <a:rPr lang="it-IT" sz="20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competenze di CITTADINANZA ATTIVA</a:t>
            </a:r>
            <a:endParaRPr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3"/>
          <p:cNvSpPr/>
          <p:nvPr/>
        </p:nvSpPr>
        <p:spPr>
          <a:xfrm>
            <a:off x="4354512" y="1189037"/>
            <a:ext cx="5515200" cy="109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gli studenti delle </a:t>
            </a:r>
            <a:r>
              <a:rPr lang="it-IT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it-IT" sz="28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rime liceali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gli studenti delle Seconde in modo volontario </a:t>
            </a: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3"/>
          <p:cNvSpPr/>
          <p:nvPr/>
        </p:nvSpPr>
        <p:spPr>
          <a:xfrm>
            <a:off x="152280" y="1388160"/>
            <a:ext cx="3682440" cy="456120"/>
          </a:xfrm>
          <a:prstGeom prst="rect">
            <a:avLst/>
          </a:prstGeom>
          <a:noFill/>
          <a:ln w="2842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CHI? GLI ATTORI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33"/>
          <p:cNvCxnSpPr/>
          <p:nvPr/>
        </p:nvCxnSpPr>
        <p:spPr>
          <a:xfrm>
            <a:off x="3744912" y="1646237"/>
            <a:ext cx="727788" cy="10363"/>
          </a:xfrm>
          <a:prstGeom prst="bentConnector3">
            <a:avLst>
              <a:gd name="adj1" fmla="val 50000"/>
            </a:avLst>
          </a:prstGeom>
          <a:noFill/>
          <a:ln w="28425" cap="flat" cmpd="sng">
            <a:solidFill>
              <a:srgbClr val="00B05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85" name="Google Shape;185;p33"/>
          <p:cNvSpPr/>
          <p:nvPr/>
        </p:nvSpPr>
        <p:spPr>
          <a:xfrm>
            <a:off x="288000" y="3744000"/>
            <a:ext cx="759600" cy="364680"/>
          </a:xfrm>
          <a:prstGeom prst="rect">
            <a:avLst/>
          </a:prstGeom>
          <a:noFill/>
          <a:ln w="1907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…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/>
        </p:nvSpPr>
        <p:spPr>
          <a:xfrm>
            <a:off x="9554400" y="7157520"/>
            <a:ext cx="487440" cy="40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sz="18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34"/>
          <p:cNvSpPr/>
          <p:nvPr/>
        </p:nvSpPr>
        <p:spPr>
          <a:xfrm>
            <a:off x="7848000" y="145080"/>
            <a:ext cx="1943640" cy="456120"/>
          </a:xfrm>
          <a:prstGeom prst="rect">
            <a:avLst/>
          </a:prstGeom>
          <a:noFill/>
          <a:ln w="2842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COME?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4"/>
          <p:cNvSpPr/>
          <p:nvPr/>
        </p:nvSpPr>
        <p:spPr>
          <a:xfrm>
            <a:off x="515160" y="1007999"/>
            <a:ext cx="8810640" cy="635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u="sng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Quattro tipi di attività per gli studenti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24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6840" algn="l" rtl="0">
              <a:spcBef>
                <a:spcPts val="601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AutoNum type="arabicPeriod"/>
            </a:pPr>
            <a:r>
              <a:rPr lang="it-IT" sz="24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formazione online (4 h) : </a:t>
            </a:r>
            <a:r>
              <a:rPr lang="it-IT" sz="2400" b="1" strike="noStrik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Corso </a:t>
            </a:r>
            <a:r>
              <a:rPr lang="it-IT" sz="2400" b="1" i="1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</a:t>
            </a:r>
            <a:r>
              <a:rPr lang="it-IT" sz="2400" b="1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sulla </a:t>
            </a:r>
            <a:r>
              <a:rPr lang="it-IT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it-IT" sz="2400" b="1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icurezza </a:t>
            </a:r>
            <a:endParaRPr sz="2400" b="0" strike="noStrik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6840" algn="l" rtl="0">
              <a:spcBef>
                <a:spcPts val="1202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AutoNum type="arabicPeriod"/>
            </a:pPr>
            <a:r>
              <a:rPr lang="it-IT" sz="24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formazione </a:t>
            </a:r>
            <a:r>
              <a:rPr lang="it-IT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scuola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(8 </a:t>
            </a:r>
            <a:r>
              <a:rPr lang="it-IT" sz="24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 </a:t>
            </a:r>
            <a:r>
              <a:rPr lang="it-IT" sz="2400" b="1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Corso </a:t>
            </a:r>
            <a:r>
              <a:rPr lang="it-IT" sz="2400" b="1" i="1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avanzato</a:t>
            </a:r>
            <a:r>
              <a:rPr lang="it-IT" sz="2400" b="1" strike="noStrik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sulla Sicurezza</a:t>
            </a:r>
          </a:p>
          <a:p>
            <a:pPr marL="457200" marR="0" lvl="0" indent="-456840" algn="l" rtl="0">
              <a:spcBef>
                <a:spcPts val="1202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AutoNum type="arabicPeriod"/>
            </a:pP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informazione e orientamento a scuola (3 h): 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 </a:t>
            </a:r>
            <a:r>
              <a:rPr lang="it-IT" sz="24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 pomeridiano</a:t>
            </a:r>
            <a:endParaRPr sz="2400" b="0" strike="noStrike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6840" algn="l" rtl="0">
              <a:spcBef>
                <a:spcPts val="1202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AutoNum type="arabicPeriod"/>
            </a:pP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Percorso extracurricolare </a:t>
            </a:r>
            <a:r>
              <a:rPr lang="it-IT" sz="24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40/70/80 </a:t>
            </a:r>
            <a:r>
              <a:rPr lang="it-IT" sz="2400" b="1" strike="noStrik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 ca.) = </a:t>
            </a:r>
            <a:r>
              <a:rPr lang="it-IT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o 2 settimane</a:t>
            </a:r>
            <a:r>
              <a:rPr lang="it-IT" sz="24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fuori dalla scuola, nella struttura opzionata </a:t>
            </a:r>
            <a:r>
              <a:rPr lang="it-IT" sz="2400" b="1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vocazionalmente</a:t>
            </a:r>
            <a:r>
              <a:rPr lang="it-IT" sz="2400" b="1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dallo studente</a:t>
            </a:r>
            <a:endParaRPr sz="24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6840">
              <a:spcBef>
                <a:spcPts val="1202"/>
              </a:spcBef>
              <a:buSzPts val="1080"/>
              <a:buFont typeface="Noto Sans Symbols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Attività su “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Scuola&amp;Territorio</a:t>
            </a:r>
            <a:r>
              <a:rPr lang="it-IT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: descrivere </a:t>
            </a:r>
            <a:r>
              <a:rPr lang="it-IT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giornalmente l’esperienza creando pagine del</a:t>
            </a:r>
            <a:r>
              <a:rPr lang="it-IT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Diario 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 Bordo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valutare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il percorso compilando la 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Scheda di Valutazione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controllare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 stato di avanzamento del proprio 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it-IT" sz="2400" b="1" strike="noStrik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segnalare</a:t>
            </a:r>
            <a:r>
              <a:rPr lang="it-IT" sz="2400" b="1" strike="noStrik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difformità e/o problemi al </a:t>
            </a:r>
            <a:r>
              <a:rPr lang="it-IT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proprio </a:t>
            </a:r>
            <a:r>
              <a:rPr lang="it-IT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TP</a:t>
            </a:r>
            <a:r>
              <a:rPr lang="it-IT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o alla </a:t>
            </a:r>
            <a:r>
              <a:rPr lang="it-IT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Funzione Strumentale </a:t>
            </a:r>
            <a:r>
              <a:rPr lang="it-IT" sz="2400" b="1" dirty="0" smtClean="0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(http://www.liceogiuliocesare.it/public/documenti/scuola&amp;territorio_guidastudente.pdf) </a:t>
            </a:r>
            <a:endParaRPr sz="2400" b="0" strike="noStrike" dirty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4"/>
          <p:cNvSpPr/>
          <p:nvPr/>
        </p:nvSpPr>
        <p:spPr>
          <a:xfrm>
            <a:off x="19440" y="7272360"/>
            <a:ext cx="7560000" cy="2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3512" y="7251898"/>
            <a:ext cx="60404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A.D.ZISA</a:t>
            </a:r>
            <a:r>
              <a:rPr lang="it-IT" dirty="0" smtClean="0">
                <a:latin typeface="Times New Roman"/>
                <a:ea typeface="Times New Roman"/>
                <a:cs typeface="Times New Roman"/>
                <a:sym typeface="Times New Roman"/>
              </a:rPr>
              <a:t> – Open </a:t>
            </a:r>
            <a:r>
              <a:rPr lang="it-IT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it-IT" dirty="0" smtClean="0">
                <a:latin typeface="Times New Roman"/>
                <a:ea typeface="Times New Roman"/>
                <a:cs typeface="Times New Roman"/>
                <a:sym typeface="Times New Roman"/>
              </a:rPr>
              <a:t>PCTO, </a:t>
            </a:r>
            <a:r>
              <a:rPr lang="it-IT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it-IT" dirty="0" smtClean="0">
                <a:latin typeface="Times New Roman"/>
                <a:ea typeface="Times New Roman"/>
                <a:cs typeface="Times New Roman"/>
                <a:sym typeface="Times New Roman"/>
              </a:rPr>
              <a:t>novembre 2019 -  Liceo Giulio Cesare</a:t>
            </a:r>
            <a:endParaRPr lang="it-IT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1173</Words>
  <PresentationFormat>Personalizzato</PresentationFormat>
  <Paragraphs>259</Paragraphs>
  <Slides>15</Slides>
  <Notes>14</Notes>
  <HiddenSlides>1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alternanza</dc:creator>
  <cp:lastModifiedBy>alternanza</cp:lastModifiedBy>
  <cp:revision>62</cp:revision>
  <dcterms:created xsi:type="dcterms:W3CDTF">2019-11-04T21:41:21Z</dcterms:created>
  <dcterms:modified xsi:type="dcterms:W3CDTF">2020-02-06T12:57:40Z</dcterms:modified>
</cp:coreProperties>
</file>