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60" r:id="rId4"/>
    <p:sldId id="268" r:id="rId5"/>
    <p:sldId id="272" r:id="rId6"/>
    <p:sldId id="263" r:id="rId7"/>
    <p:sldId id="266" r:id="rId8"/>
    <p:sldId id="267" r:id="rId9"/>
    <p:sldId id="264" r:id="rId10"/>
    <p:sldId id="265" r:id="rId11"/>
    <p:sldId id="271"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B9ADC-11DF-4A24-8A23-FDB2D8CF78EC}"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it-IT"/>
        </a:p>
      </dgm:t>
    </dgm:pt>
    <dgm:pt modelId="{247C1A3C-6503-4B73-9195-49F371FD1E53}">
      <dgm:prSet phldrT="[Testo]"/>
      <dgm:spPr/>
      <dgm:t>
        <a:bodyPr/>
        <a:lstStyle/>
        <a:p>
          <a:pPr algn="l"/>
          <a:r>
            <a:rPr lang="it-IT" dirty="0"/>
            <a:t>1 </a:t>
          </a:r>
        </a:p>
        <a:p>
          <a:pPr algn="l"/>
          <a:r>
            <a:rPr lang="it-IT" dirty="0"/>
            <a:t>Aristofane tradizionalista</a:t>
          </a:r>
        </a:p>
      </dgm:t>
    </dgm:pt>
    <dgm:pt modelId="{39B3CCB0-48C8-44A3-8733-871CA3484F1C}" type="parTrans" cxnId="{30EC2BAC-B8A7-4563-BF94-8B601AE66355}">
      <dgm:prSet/>
      <dgm:spPr/>
      <dgm:t>
        <a:bodyPr/>
        <a:lstStyle/>
        <a:p>
          <a:pPr algn="l"/>
          <a:endParaRPr lang="it-IT"/>
        </a:p>
      </dgm:t>
    </dgm:pt>
    <dgm:pt modelId="{9BAD6EED-D092-4B45-A46E-89D7CA808263}" type="sibTrans" cxnId="{30EC2BAC-B8A7-4563-BF94-8B601AE66355}">
      <dgm:prSet/>
      <dgm:spPr/>
      <dgm:t>
        <a:bodyPr/>
        <a:lstStyle/>
        <a:p>
          <a:pPr algn="l"/>
          <a:endParaRPr lang="it-IT"/>
        </a:p>
      </dgm:t>
    </dgm:pt>
    <dgm:pt modelId="{DC0FEE77-BEA1-43BD-811B-11C4645C0D2D}">
      <dgm:prSet phldrT="[Testo]"/>
      <dgm:spPr/>
      <dgm:t>
        <a:bodyPr/>
        <a:lstStyle/>
        <a:p>
          <a:pPr algn="l"/>
          <a:r>
            <a:rPr lang="it-IT" dirty="0"/>
            <a:t>2</a:t>
          </a:r>
        </a:p>
        <a:p>
          <a:pPr algn="l"/>
          <a:r>
            <a:rPr lang="it-IT" dirty="0"/>
            <a:t>Conflitto tra Aristofane e Cleone</a:t>
          </a:r>
        </a:p>
      </dgm:t>
    </dgm:pt>
    <dgm:pt modelId="{9AABA0FF-50D2-4049-A459-47CBC6D70733}" type="parTrans" cxnId="{34B6D643-BE01-40CE-98BD-F9F670D1D282}">
      <dgm:prSet/>
      <dgm:spPr/>
      <dgm:t>
        <a:bodyPr/>
        <a:lstStyle/>
        <a:p>
          <a:pPr algn="l"/>
          <a:endParaRPr lang="it-IT"/>
        </a:p>
      </dgm:t>
    </dgm:pt>
    <dgm:pt modelId="{E4A5A43D-5F71-43A0-9902-9D5531F3C2A9}" type="sibTrans" cxnId="{34B6D643-BE01-40CE-98BD-F9F670D1D282}">
      <dgm:prSet/>
      <dgm:spPr/>
      <dgm:t>
        <a:bodyPr/>
        <a:lstStyle/>
        <a:p>
          <a:pPr algn="l"/>
          <a:endParaRPr lang="it-IT"/>
        </a:p>
      </dgm:t>
    </dgm:pt>
    <dgm:pt modelId="{10C2725C-0B38-47CE-B8BC-5211D1486C54}">
      <dgm:prSet phldrT="[Testo]"/>
      <dgm:spPr/>
      <dgm:t>
        <a:bodyPr/>
        <a:lstStyle/>
        <a:p>
          <a:pPr algn="l"/>
          <a:r>
            <a:rPr lang="it-IT" dirty="0"/>
            <a:t>3</a:t>
          </a:r>
        </a:p>
        <a:p>
          <a:pPr algn="l"/>
          <a:r>
            <a:rPr lang="it-IT" dirty="0"/>
            <a:t>Critica alle istanze culturali e politiche</a:t>
          </a:r>
        </a:p>
      </dgm:t>
    </dgm:pt>
    <dgm:pt modelId="{CE27DD7A-4253-449F-98FA-EC67A1CF2908}" type="parTrans" cxnId="{888C15C8-F984-4704-ABFD-C446B1B36B4B}">
      <dgm:prSet/>
      <dgm:spPr/>
      <dgm:t>
        <a:bodyPr/>
        <a:lstStyle/>
        <a:p>
          <a:pPr algn="l"/>
          <a:endParaRPr lang="it-IT"/>
        </a:p>
      </dgm:t>
    </dgm:pt>
    <dgm:pt modelId="{BC8FD18F-6285-4C73-85CD-588742A564F5}" type="sibTrans" cxnId="{888C15C8-F984-4704-ABFD-C446B1B36B4B}">
      <dgm:prSet/>
      <dgm:spPr/>
      <dgm:t>
        <a:bodyPr/>
        <a:lstStyle/>
        <a:p>
          <a:pPr algn="l"/>
          <a:endParaRPr lang="it-IT"/>
        </a:p>
      </dgm:t>
    </dgm:pt>
    <dgm:pt modelId="{34F68F54-85E4-441D-8BAC-4916F90BC6CD}">
      <dgm:prSet phldrT="[Testo]"/>
      <dgm:spPr/>
      <dgm:t>
        <a:bodyPr/>
        <a:lstStyle/>
        <a:p>
          <a:pPr algn="l"/>
          <a:r>
            <a:rPr lang="it-IT" dirty="0"/>
            <a:t>4</a:t>
          </a:r>
        </a:p>
        <a:p>
          <a:pPr algn="l"/>
          <a:r>
            <a:rPr lang="it-IT" dirty="0"/>
            <a:t>Confronto con la nuova realtà</a:t>
          </a:r>
        </a:p>
      </dgm:t>
    </dgm:pt>
    <dgm:pt modelId="{00FAC9D7-6622-4326-B338-0D2DCDA48A45}" type="parTrans" cxnId="{F88AB507-3FDB-45FE-80CC-7E682D50360F}">
      <dgm:prSet/>
      <dgm:spPr/>
      <dgm:t>
        <a:bodyPr/>
        <a:lstStyle/>
        <a:p>
          <a:pPr algn="l"/>
          <a:endParaRPr lang="it-IT"/>
        </a:p>
      </dgm:t>
    </dgm:pt>
    <dgm:pt modelId="{75A476E0-4529-4E3A-9788-8AC21DB6C3DA}" type="sibTrans" cxnId="{F88AB507-3FDB-45FE-80CC-7E682D50360F}">
      <dgm:prSet/>
      <dgm:spPr/>
      <dgm:t>
        <a:bodyPr/>
        <a:lstStyle/>
        <a:p>
          <a:pPr algn="l"/>
          <a:endParaRPr lang="it-IT"/>
        </a:p>
      </dgm:t>
    </dgm:pt>
    <dgm:pt modelId="{65041FEE-2AA6-4CCA-B0CF-C3310BBD1A54}" type="pres">
      <dgm:prSet presAssocID="{ED0B9ADC-11DF-4A24-8A23-FDB2D8CF78EC}" presName="diagram" presStyleCnt="0">
        <dgm:presLayoutVars>
          <dgm:dir/>
          <dgm:resizeHandles val="exact"/>
        </dgm:presLayoutVars>
      </dgm:prSet>
      <dgm:spPr/>
    </dgm:pt>
    <dgm:pt modelId="{2AB230A0-7BBD-4E7C-9AA3-8D96C1E6E875}" type="pres">
      <dgm:prSet presAssocID="{247C1A3C-6503-4B73-9195-49F371FD1E53}" presName="node" presStyleLbl="node1" presStyleIdx="0" presStyleCnt="4">
        <dgm:presLayoutVars>
          <dgm:bulletEnabled val="1"/>
        </dgm:presLayoutVars>
      </dgm:prSet>
      <dgm:spPr/>
    </dgm:pt>
    <dgm:pt modelId="{90746268-7902-4E1D-9173-B0C70E3AA087}" type="pres">
      <dgm:prSet presAssocID="{9BAD6EED-D092-4B45-A46E-89D7CA808263}" presName="sibTrans" presStyleCnt="0"/>
      <dgm:spPr/>
    </dgm:pt>
    <dgm:pt modelId="{94B9D88B-3298-465A-B88E-B60A1C472D71}" type="pres">
      <dgm:prSet presAssocID="{DC0FEE77-BEA1-43BD-811B-11C4645C0D2D}" presName="node" presStyleLbl="node1" presStyleIdx="1" presStyleCnt="4">
        <dgm:presLayoutVars>
          <dgm:bulletEnabled val="1"/>
        </dgm:presLayoutVars>
      </dgm:prSet>
      <dgm:spPr/>
    </dgm:pt>
    <dgm:pt modelId="{59BE215F-9712-46AA-9761-B87B22ED6339}" type="pres">
      <dgm:prSet presAssocID="{E4A5A43D-5F71-43A0-9902-9D5531F3C2A9}" presName="sibTrans" presStyleCnt="0"/>
      <dgm:spPr/>
    </dgm:pt>
    <dgm:pt modelId="{AEDD0BEA-EAB9-42F4-ACC9-630266D853F4}" type="pres">
      <dgm:prSet presAssocID="{10C2725C-0B38-47CE-B8BC-5211D1486C54}" presName="node" presStyleLbl="node1" presStyleIdx="2" presStyleCnt="4">
        <dgm:presLayoutVars>
          <dgm:bulletEnabled val="1"/>
        </dgm:presLayoutVars>
      </dgm:prSet>
      <dgm:spPr/>
    </dgm:pt>
    <dgm:pt modelId="{61952ED8-F985-466D-86F5-6FD412310C07}" type="pres">
      <dgm:prSet presAssocID="{BC8FD18F-6285-4C73-85CD-588742A564F5}" presName="sibTrans" presStyleCnt="0"/>
      <dgm:spPr/>
    </dgm:pt>
    <dgm:pt modelId="{C540A3C2-5FC1-4A8C-B5D2-280B73264720}" type="pres">
      <dgm:prSet presAssocID="{34F68F54-85E4-441D-8BAC-4916F90BC6CD}" presName="node" presStyleLbl="node1" presStyleIdx="3" presStyleCnt="4">
        <dgm:presLayoutVars>
          <dgm:bulletEnabled val="1"/>
        </dgm:presLayoutVars>
      </dgm:prSet>
      <dgm:spPr/>
    </dgm:pt>
  </dgm:ptLst>
  <dgm:cxnLst>
    <dgm:cxn modelId="{F88AB507-3FDB-45FE-80CC-7E682D50360F}" srcId="{ED0B9ADC-11DF-4A24-8A23-FDB2D8CF78EC}" destId="{34F68F54-85E4-441D-8BAC-4916F90BC6CD}" srcOrd="3" destOrd="0" parTransId="{00FAC9D7-6622-4326-B338-0D2DCDA48A45}" sibTransId="{75A476E0-4529-4E3A-9788-8AC21DB6C3DA}"/>
    <dgm:cxn modelId="{8ECE1741-C788-4EBE-8952-190FD949FE66}" type="presOf" srcId="{34F68F54-85E4-441D-8BAC-4916F90BC6CD}" destId="{C540A3C2-5FC1-4A8C-B5D2-280B73264720}" srcOrd="0" destOrd="0" presId="urn:microsoft.com/office/officeart/2005/8/layout/default"/>
    <dgm:cxn modelId="{34B6D643-BE01-40CE-98BD-F9F670D1D282}" srcId="{ED0B9ADC-11DF-4A24-8A23-FDB2D8CF78EC}" destId="{DC0FEE77-BEA1-43BD-811B-11C4645C0D2D}" srcOrd="1" destOrd="0" parTransId="{9AABA0FF-50D2-4049-A459-47CBC6D70733}" sibTransId="{E4A5A43D-5F71-43A0-9902-9D5531F3C2A9}"/>
    <dgm:cxn modelId="{AF484146-E0E9-46A9-AFD0-D229C1931422}" type="presOf" srcId="{ED0B9ADC-11DF-4A24-8A23-FDB2D8CF78EC}" destId="{65041FEE-2AA6-4CCA-B0CF-C3310BBD1A54}" srcOrd="0" destOrd="0" presId="urn:microsoft.com/office/officeart/2005/8/layout/default"/>
    <dgm:cxn modelId="{65B7EE55-241B-4A5B-993D-724AB590652F}" type="presOf" srcId="{10C2725C-0B38-47CE-B8BC-5211D1486C54}" destId="{AEDD0BEA-EAB9-42F4-ACC9-630266D853F4}" srcOrd="0" destOrd="0" presId="urn:microsoft.com/office/officeart/2005/8/layout/default"/>
    <dgm:cxn modelId="{B7B7267E-3AF4-4E0C-9F89-DF8B49787E47}" type="presOf" srcId="{DC0FEE77-BEA1-43BD-811B-11C4645C0D2D}" destId="{94B9D88B-3298-465A-B88E-B60A1C472D71}" srcOrd="0" destOrd="0" presId="urn:microsoft.com/office/officeart/2005/8/layout/default"/>
    <dgm:cxn modelId="{30EC2BAC-B8A7-4563-BF94-8B601AE66355}" srcId="{ED0B9ADC-11DF-4A24-8A23-FDB2D8CF78EC}" destId="{247C1A3C-6503-4B73-9195-49F371FD1E53}" srcOrd="0" destOrd="0" parTransId="{39B3CCB0-48C8-44A3-8733-871CA3484F1C}" sibTransId="{9BAD6EED-D092-4B45-A46E-89D7CA808263}"/>
    <dgm:cxn modelId="{888C15C8-F984-4704-ABFD-C446B1B36B4B}" srcId="{ED0B9ADC-11DF-4A24-8A23-FDB2D8CF78EC}" destId="{10C2725C-0B38-47CE-B8BC-5211D1486C54}" srcOrd="2" destOrd="0" parTransId="{CE27DD7A-4253-449F-98FA-EC67A1CF2908}" sibTransId="{BC8FD18F-6285-4C73-85CD-588742A564F5}"/>
    <dgm:cxn modelId="{459B70D5-728B-4249-9C7B-25BE6903384D}" type="presOf" srcId="{247C1A3C-6503-4B73-9195-49F371FD1E53}" destId="{2AB230A0-7BBD-4E7C-9AA3-8D96C1E6E875}" srcOrd="0" destOrd="0" presId="urn:microsoft.com/office/officeart/2005/8/layout/default"/>
    <dgm:cxn modelId="{A1650139-E96A-4EB0-9C54-11DF09C67D26}" type="presParOf" srcId="{65041FEE-2AA6-4CCA-B0CF-C3310BBD1A54}" destId="{2AB230A0-7BBD-4E7C-9AA3-8D96C1E6E875}" srcOrd="0" destOrd="0" presId="urn:microsoft.com/office/officeart/2005/8/layout/default"/>
    <dgm:cxn modelId="{4CFBA937-C34E-43AB-B408-60F5117FCEF2}" type="presParOf" srcId="{65041FEE-2AA6-4CCA-B0CF-C3310BBD1A54}" destId="{90746268-7902-4E1D-9173-B0C70E3AA087}" srcOrd="1" destOrd="0" presId="urn:microsoft.com/office/officeart/2005/8/layout/default"/>
    <dgm:cxn modelId="{CB8F5451-7923-44D0-9DD5-1BEFEFDBB153}" type="presParOf" srcId="{65041FEE-2AA6-4CCA-B0CF-C3310BBD1A54}" destId="{94B9D88B-3298-465A-B88E-B60A1C472D71}" srcOrd="2" destOrd="0" presId="urn:microsoft.com/office/officeart/2005/8/layout/default"/>
    <dgm:cxn modelId="{8EDFD2D7-DE3C-4671-8A0B-E057935AD14A}" type="presParOf" srcId="{65041FEE-2AA6-4CCA-B0CF-C3310BBD1A54}" destId="{59BE215F-9712-46AA-9761-B87B22ED6339}" srcOrd="3" destOrd="0" presId="urn:microsoft.com/office/officeart/2005/8/layout/default"/>
    <dgm:cxn modelId="{C47545F0-0B55-4261-9674-936938D010D8}" type="presParOf" srcId="{65041FEE-2AA6-4CCA-B0CF-C3310BBD1A54}" destId="{AEDD0BEA-EAB9-42F4-ACC9-630266D853F4}" srcOrd="4" destOrd="0" presId="urn:microsoft.com/office/officeart/2005/8/layout/default"/>
    <dgm:cxn modelId="{CE7719E3-2226-46DF-9F90-2018A04CCEF0}" type="presParOf" srcId="{65041FEE-2AA6-4CCA-B0CF-C3310BBD1A54}" destId="{61952ED8-F985-466D-86F5-6FD412310C07}" srcOrd="5" destOrd="0" presId="urn:microsoft.com/office/officeart/2005/8/layout/default"/>
    <dgm:cxn modelId="{7B43262A-716F-4B5C-8F1E-D63C0991B1D3}" type="presParOf" srcId="{65041FEE-2AA6-4CCA-B0CF-C3310BBD1A54}" destId="{C540A3C2-5FC1-4A8C-B5D2-280B7326472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CE95D-0CE3-4433-99F3-822CD271659C}" type="doc">
      <dgm:prSet loTypeId="urn:microsoft.com/office/officeart/2005/8/layout/chevron1" loCatId="process" qsTypeId="urn:microsoft.com/office/officeart/2005/8/quickstyle/simple1" qsCatId="simple" csTypeId="urn:microsoft.com/office/officeart/2005/8/colors/colorful3" csCatId="colorful" phldr="1"/>
      <dgm:spPr/>
    </dgm:pt>
    <dgm:pt modelId="{7AD4A887-B72E-4958-8911-6822752D8997}">
      <dgm:prSet phldrT="[Testo]"/>
      <dgm:spPr/>
      <dgm:t>
        <a:bodyPr/>
        <a:lstStyle/>
        <a:p>
          <a:r>
            <a:rPr lang="it-IT" dirty="0"/>
            <a:t>SUDDITANZA</a:t>
          </a:r>
        </a:p>
      </dgm:t>
    </dgm:pt>
    <dgm:pt modelId="{DC3544E2-CEB6-4646-990E-FDD3824168E2}" type="parTrans" cxnId="{7A1C7840-1F47-443C-9D3F-4C51AE451469}">
      <dgm:prSet/>
      <dgm:spPr/>
      <dgm:t>
        <a:bodyPr/>
        <a:lstStyle/>
        <a:p>
          <a:endParaRPr lang="it-IT"/>
        </a:p>
      </dgm:t>
    </dgm:pt>
    <dgm:pt modelId="{44AAC7F0-B150-4072-B8FA-E3A3BF7962F8}" type="sibTrans" cxnId="{7A1C7840-1F47-443C-9D3F-4C51AE451469}">
      <dgm:prSet/>
      <dgm:spPr/>
      <dgm:t>
        <a:bodyPr/>
        <a:lstStyle/>
        <a:p>
          <a:endParaRPr lang="it-IT"/>
        </a:p>
      </dgm:t>
    </dgm:pt>
    <dgm:pt modelId="{58400D20-1A03-468F-852D-80DB50367DA3}">
      <dgm:prSet phldrT="[Testo]"/>
      <dgm:spPr/>
      <dgm:t>
        <a:bodyPr/>
        <a:lstStyle/>
        <a:p>
          <a:r>
            <a:rPr lang="it-IT" dirty="0"/>
            <a:t>SERVILISMO</a:t>
          </a:r>
        </a:p>
      </dgm:t>
    </dgm:pt>
    <dgm:pt modelId="{3CFB260B-CA09-4A1B-B069-1902A684A6A8}" type="parTrans" cxnId="{29E3EA67-3415-4E68-84FA-4C0725FF99D1}">
      <dgm:prSet/>
      <dgm:spPr/>
      <dgm:t>
        <a:bodyPr/>
        <a:lstStyle/>
        <a:p>
          <a:endParaRPr lang="it-IT"/>
        </a:p>
      </dgm:t>
    </dgm:pt>
    <dgm:pt modelId="{C10F7E9C-50AA-4F48-9AE9-C2CB33044B1B}" type="sibTrans" cxnId="{29E3EA67-3415-4E68-84FA-4C0725FF99D1}">
      <dgm:prSet/>
      <dgm:spPr/>
      <dgm:t>
        <a:bodyPr/>
        <a:lstStyle/>
        <a:p>
          <a:endParaRPr lang="it-IT"/>
        </a:p>
      </dgm:t>
    </dgm:pt>
    <dgm:pt modelId="{10EB98C0-BCF2-46B6-9A0C-73AAB61F394B}">
      <dgm:prSet phldrT="[Testo]"/>
      <dgm:spPr/>
      <dgm:t>
        <a:bodyPr/>
        <a:lstStyle/>
        <a:p>
          <a:r>
            <a:rPr lang="it-IT" dirty="0"/>
            <a:t>IPERBOLE</a:t>
          </a:r>
        </a:p>
      </dgm:t>
    </dgm:pt>
    <dgm:pt modelId="{2D4C310A-3A76-40BE-AE0E-EA7AA9C6C1EB}" type="parTrans" cxnId="{144017C7-CB86-4E3C-8AF2-F83E4322E422}">
      <dgm:prSet/>
      <dgm:spPr/>
      <dgm:t>
        <a:bodyPr/>
        <a:lstStyle/>
        <a:p>
          <a:endParaRPr lang="it-IT"/>
        </a:p>
      </dgm:t>
    </dgm:pt>
    <dgm:pt modelId="{E0A0B9B4-CB29-4FC3-B46F-239D2AB399BC}" type="sibTrans" cxnId="{144017C7-CB86-4E3C-8AF2-F83E4322E422}">
      <dgm:prSet/>
      <dgm:spPr/>
      <dgm:t>
        <a:bodyPr/>
        <a:lstStyle/>
        <a:p>
          <a:endParaRPr lang="it-IT"/>
        </a:p>
      </dgm:t>
    </dgm:pt>
    <dgm:pt modelId="{6ED5ADAF-536A-4D09-A567-ABC3A1DD8F7C}">
      <dgm:prSet/>
      <dgm:spPr/>
      <dgm:t>
        <a:bodyPr/>
        <a:lstStyle/>
        <a:p>
          <a:r>
            <a:rPr lang="it-IT" dirty="0"/>
            <a:t>COMICITA’</a:t>
          </a:r>
        </a:p>
      </dgm:t>
    </dgm:pt>
    <dgm:pt modelId="{45CD0D73-A374-4E2C-A805-2AC2A76164B4}" type="parTrans" cxnId="{73808D19-D4AF-45F3-B5FD-D31F9DDCF6D4}">
      <dgm:prSet/>
      <dgm:spPr/>
      <dgm:t>
        <a:bodyPr/>
        <a:lstStyle/>
        <a:p>
          <a:endParaRPr lang="it-IT"/>
        </a:p>
      </dgm:t>
    </dgm:pt>
    <dgm:pt modelId="{3CC30B14-5F9C-4380-9CB3-78A4701F01DB}" type="sibTrans" cxnId="{73808D19-D4AF-45F3-B5FD-D31F9DDCF6D4}">
      <dgm:prSet/>
      <dgm:spPr/>
      <dgm:t>
        <a:bodyPr/>
        <a:lstStyle/>
        <a:p>
          <a:endParaRPr lang="it-IT"/>
        </a:p>
      </dgm:t>
    </dgm:pt>
    <dgm:pt modelId="{1716BB43-BA22-4573-93DF-6600EC83B921}" type="pres">
      <dgm:prSet presAssocID="{738CE95D-0CE3-4433-99F3-822CD271659C}" presName="Name0" presStyleCnt="0">
        <dgm:presLayoutVars>
          <dgm:dir/>
          <dgm:animLvl val="lvl"/>
          <dgm:resizeHandles val="exact"/>
        </dgm:presLayoutVars>
      </dgm:prSet>
      <dgm:spPr/>
    </dgm:pt>
    <dgm:pt modelId="{3E9D1DCC-2DF1-408D-80F0-42C8B4148783}" type="pres">
      <dgm:prSet presAssocID="{7AD4A887-B72E-4958-8911-6822752D8997}" presName="parTxOnly" presStyleLbl="node1" presStyleIdx="0" presStyleCnt="4">
        <dgm:presLayoutVars>
          <dgm:chMax val="0"/>
          <dgm:chPref val="0"/>
          <dgm:bulletEnabled val="1"/>
        </dgm:presLayoutVars>
      </dgm:prSet>
      <dgm:spPr/>
    </dgm:pt>
    <dgm:pt modelId="{E1BC1376-71B8-4C15-B932-AE44C4154569}" type="pres">
      <dgm:prSet presAssocID="{44AAC7F0-B150-4072-B8FA-E3A3BF7962F8}" presName="parTxOnlySpace" presStyleCnt="0"/>
      <dgm:spPr/>
    </dgm:pt>
    <dgm:pt modelId="{EC96C076-D55C-4BF9-903A-3A44E8BEB390}" type="pres">
      <dgm:prSet presAssocID="{58400D20-1A03-468F-852D-80DB50367DA3}" presName="parTxOnly" presStyleLbl="node1" presStyleIdx="1" presStyleCnt="4">
        <dgm:presLayoutVars>
          <dgm:chMax val="0"/>
          <dgm:chPref val="0"/>
          <dgm:bulletEnabled val="1"/>
        </dgm:presLayoutVars>
      </dgm:prSet>
      <dgm:spPr/>
    </dgm:pt>
    <dgm:pt modelId="{E443792F-963C-46B4-86FA-028020421FBC}" type="pres">
      <dgm:prSet presAssocID="{C10F7E9C-50AA-4F48-9AE9-C2CB33044B1B}" presName="parTxOnlySpace" presStyleCnt="0"/>
      <dgm:spPr/>
    </dgm:pt>
    <dgm:pt modelId="{C3D2300F-D0C4-4D8D-9D0C-D4BFEEB46910}" type="pres">
      <dgm:prSet presAssocID="{10EB98C0-BCF2-46B6-9A0C-73AAB61F394B}" presName="parTxOnly" presStyleLbl="node1" presStyleIdx="2" presStyleCnt="4">
        <dgm:presLayoutVars>
          <dgm:chMax val="0"/>
          <dgm:chPref val="0"/>
          <dgm:bulletEnabled val="1"/>
        </dgm:presLayoutVars>
      </dgm:prSet>
      <dgm:spPr/>
    </dgm:pt>
    <dgm:pt modelId="{06BCC72A-FBAE-41F9-9459-B1A11FFFFFD9}" type="pres">
      <dgm:prSet presAssocID="{E0A0B9B4-CB29-4FC3-B46F-239D2AB399BC}" presName="parTxOnlySpace" presStyleCnt="0"/>
      <dgm:spPr/>
    </dgm:pt>
    <dgm:pt modelId="{695030E5-DB9E-4E39-AE58-6BE480A7D6B5}" type="pres">
      <dgm:prSet presAssocID="{6ED5ADAF-536A-4D09-A567-ABC3A1DD8F7C}" presName="parTxOnly" presStyleLbl="node1" presStyleIdx="3" presStyleCnt="4">
        <dgm:presLayoutVars>
          <dgm:chMax val="0"/>
          <dgm:chPref val="0"/>
          <dgm:bulletEnabled val="1"/>
        </dgm:presLayoutVars>
      </dgm:prSet>
      <dgm:spPr/>
    </dgm:pt>
  </dgm:ptLst>
  <dgm:cxnLst>
    <dgm:cxn modelId="{73808D19-D4AF-45F3-B5FD-D31F9DDCF6D4}" srcId="{738CE95D-0CE3-4433-99F3-822CD271659C}" destId="{6ED5ADAF-536A-4D09-A567-ABC3A1DD8F7C}" srcOrd="3" destOrd="0" parTransId="{45CD0D73-A374-4E2C-A805-2AC2A76164B4}" sibTransId="{3CC30B14-5F9C-4380-9CB3-78A4701F01DB}"/>
    <dgm:cxn modelId="{7A1C7840-1F47-443C-9D3F-4C51AE451469}" srcId="{738CE95D-0CE3-4433-99F3-822CD271659C}" destId="{7AD4A887-B72E-4958-8911-6822752D8997}" srcOrd="0" destOrd="0" parTransId="{DC3544E2-CEB6-4646-990E-FDD3824168E2}" sibTransId="{44AAC7F0-B150-4072-B8FA-E3A3BF7962F8}"/>
    <dgm:cxn modelId="{8F404041-2BD6-4AAB-9FC3-76FFB3B3E9D6}" type="presOf" srcId="{10EB98C0-BCF2-46B6-9A0C-73AAB61F394B}" destId="{C3D2300F-D0C4-4D8D-9D0C-D4BFEEB46910}" srcOrd="0" destOrd="0" presId="urn:microsoft.com/office/officeart/2005/8/layout/chevron1"/>
    <dgm:cxn modelId="{29E3EA67-3415-4E68-84FA-4C0725FF99D1}" srcId="{738CE95D-0CE3-4433-99F3-822CD271659C}" destId="{58400D20-1A03-468F-852D-80DB50367DA3}" srcOrd="1" destOrd="0" parTransId="{3CFB260B-CA09-4A1B-B069-1902A684A6A8}" sibTransId="{C10F7E9C-50AA-4F48-9AE9-C2CB33044B1B}"/>
    <dgm:cxn modelId="{242C3152-4CD9-4587-AF91-89583FFCB0EB}" type="presOf" srcId="{738CE95D-0CE3-4433-99F3-822CD271659C}" destId="{1716BB43-BA22-4573-93DF-6600EC83B921}" srcOrd="0" destOrd="0" presId="urn:microsoft.com/office/officeart/2005/8/layout/chevron1"/>
    <dgm:cxn modelId="{BBEE1380-48A8-494A-B431-879984DF0F5D}" type="presOf" srcId="{7AD4A887-B72E-4958-8911-6822752D8997}" destId="{3E9D1DCC-2DF1-408D-80F0-42C8B4148783}" srcOrd="0" destOrd="0" presId="urn:microsoft.com/office/officeart/2005/8/layout/chevron1"/>
    <dgm:cxn modelId="{719B268B-80E3-4CA0-A85F-D3855254B287}" type="presOf" srcId="{58400D20-1A03-468F-852D-80DB50367DA3}" destId="{EC96C076-D55C-4BF9-903A-3A44E8BEB390}" srcOrd="0" destOrd="0" presId="urn:microsoft.com/office/officeart/2005/8/layout/chevron1"/>
    <dgm:cxn modelId="{144017C7-CB86-4E3C-8AF2-F83E4322E422}" srcId="{738CE95D-0CE3-4433-99F3-822CD271659C}" destId="{10EB98C0-BCF2-46B6-9A0C-73AAB61F394B}" srcOrd="2" destOrd="0" parTransId="{2D4C310A-3A76-40BE-AE0E-EA7AA9C6C1EB}" sibTransId="{E0A0B9B4-CB29-4FC3-B46F-239D2AB399BC}"/>
    <dgm:cxn modelId="{70EE20CE-FC3E-453F-964E-A7099832BE06}" type="presOf" srcId="{6ED5ADAF-536A-4D09-A567-ABC3A1DD8F7C}" destId="{695030E5-DB9E-4E39-AE58-6BE480A7D6B5}" srcOrd="0" destOrd="0" presId="urn:microsoft.com/office/officeart/2005/8/layout/chevron1"/>
    <dgm:cxn modelId="{C265E9B0-02A4-42F0-86A7-A10EDEE1A970}" type="presParOf" srcId="{1716BB43-BA22-4573-93DF-6600EC83B921}" destId="{3E9D1DCC-2DF1-408D-80F0-42C8B4148783}" srcOrd="0" destOrd="0" presId="urn:microsoft.com/office/officeart/2005/8/layout/chevron1"/>
    <dgm:cxn modelId="{11E0B14F-43AA-4F7C-9AC4-032A42DB843B}" type="presParOf" srcId="{1716BB43-BA22-4573-93DF-6600EC83B921}" destId="{E1BC1376-71B8-4C15-B932-AE44C4154569}" srcOrd="1" destOrd="0" presId="urn:microsoft.com/office/officeart/2005/8/layout/chevron1"/>
    <dgm:cxn modelId="{1EA0A585-3B08-48D8-A157-BBC19A746F69}" type="presParOf" srcId="{1716BB43-BA22-4573-93DF-6600EC83B921}" destId="{EC96C076-D55C-4BF9-903A-3A44E8BEB390}" srcOrd="2" destOrd="0" presId="urn:microsoft.com/office/officeart/2005/8/layout/chevron1"/>
    <dgm:cxn modelId="{822BA9ED-1014-428F-B45E-D219E2636304}" type="presParOf" srcId="{1716BB43-BA22-4573-93DF-6600EC83B921}" destId="{E443792F-963C-46B4-86FA-028020421FBC}" srcOrd="3" destOrd="0" presId="urn:microsoft.com/office/officeart/2005/8/layout/chevron1"/>
    <dgm:cxn modelId="{CFF07785-8FC4-47D1-8C89-15FE08CF50C2}" type="presParOf" srcId="{1716BB43-BA22-4573-93DF-6600EC83B921}" destId="{C3D2300F-D0C4-4D8D-9D0C-D4BFEEB46910}" srcOrd="4" destOrd="0" presId="urn:microsoft.com/office/officeart/2005/8/layout/chevron1"/>
    <dgm:cxn modelId="{FEA36BAE-AFAB-4B7B-A41B-39D48D732C09}" type="presParOf" srcId="{1716BB43-BA22-4573-93DF-6600EC83B921}" destId="{06BCC72A-FBAE-41F9-9459-B1A11FFFFFD9}" srcOrd="5" destOrd="0" presId="urn:microsoft.com/office/officeart/2005/8/layout/chevron1"/>
    <dgm:cxn modelId="{739329E8-B400-4A5B-A04A-A8E4CDA9F39C}" type="presParOf" srcId="{1716BB43-BA22-4573-93DF-6600EC83B921}" destId="{695030E5-DB9E-4E39-AE58-6BE480A7D6B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230A0-7BBD-4E7C-9AA3-8D96C1E6E875}">
      <dsp:nvSpPr>
        <dsp:cNvPr id="0" name=""/>
        <dsp:cNvSpPr/>
      </dsp:nvSpPr>
      <dsp:spPr>
        <a:xfrm>
          <a:off x="619" y="440360"/>
          <a:ext cx="2415828" cy="14494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t>1 </a:t>
          </a:r>
        </a:p>
        <a:p>
          <a:pPr marL="0" lvl="0" indent="0" algn="l" defTabSz="977900">
            <a:lnSpc>
              <a:spcPct val="90000"/>
            </a:lnSpc>
            <a:spcBef>
              <a:spcPct val="0"/>
            </a:spcBef>
            <a:spcAft>
              <a:spcPct val="35000"/>
            </a:spcAft>
            <a:buNone/>
          </a:pPr>
          <a:r>
            <a:rPr lang="it-IT" sz="2200" kern="1200" dirty="0"/>
            <a:t>Aristofane tradizionalista</a:t>
          </a:r>
        </a:p>
      </dsp:txBody>
      <dsp:txXfrm>
        <a:off x="619" y="440360"/>
        <a:ext cx="2415828" cy="1449496"/>
      </dsp:txXfrm>
    </dsp:sp>
    <dsp:sp modelId="{94B9D88B-3298-465A-B88E-B60A1C472D71}">
      <dsp:nvSpPr>
        <dsp:cNvPr id="0" name=""/>
        <dsp:cNvSpPr/>
      </dsp:nvSpPr>
      <dsp:spPr>
        <a:xfrm>
          <a:off x="2658030" y="440360"/>
          <a:ext cx="2415828" cy="14494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t>2</a:t>
          </a:r>
        </a:p>
        <a:p>
          <a:pPr marL="0" lvl="0" indent="0" algn="l" defTabSz="977900">
            <a:lnSpc>
              <a:spcPct val="90000"/>
            </a:lnSpc>
            <a:spcBef>
              <a:spcPct val="0"/>
            </a:spcBef>
            <a:spcAft>
              <a:spcPct val="35000"/>
            </a:spcAft>
            <a:buNone/>
          </a:pPr>
          <a:r>
            <a:rPr lang="it-IT" sz="2200" kern="1200" dirty="0"/>
            <a:t>Conflitto tra Aristofane e Cleone</a:t>
          </a:r>
        </a:p>
      </dsp:txBody>
      <dsp:txXfrm>
        <a:off x="2658030" y="440360"/>
        <a:ext cx="2415828" cy="1449496"/>
      </dsp:txXfrm>
    </dsp:sp>
    <dsp:sp modelId="{AEDD0BEA-EAB9-42F4-ACC9-630266D853F4}">
      <dsp:nvSpPr>
        <dsp:cNvPr id="0" name=""/>
        <dsp:cNvSpPr/>
      </dsp:nvSpPr>
      <dsp:spPr>
        <a:xfrm>
          <a:off x="619" y="2131440"/>
          <a:ext cx="2415828" cy="14494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t>3</a:t>
          </a:r>
        </a:p>
        <a:p>
          <a:pPr marL="0" lvl="0" indent="0" algn="l" defTabSz="977900">
            <a:lnSpc>
              <a:spcPct val="90000"/>
            </a:lnSpc>
            <a:spcBef>
              <a:spcPct val="0"/>
            </a:spcBef>
            <a:spcAft>
              <a:spcPct val="35000"/>
            </a:spcAft>
            <a:buNone/>
          </a:pPr>
          <a:r>
            <a:rPr lang="it-IT" sz="2200" kern="1200" dirty="0"/>
            <a:t>Critica alle istanze culturali e politiche</a:t>
          </a:r>
        </a:p>
      </dsp:txBody>
      <dsp:txXfrm>
        <a:off x="619" y="2131440"/>
        <a:ext cx="2415828" cy="1449496"/>
      </dsp:txXfrm>
    </dsp:sp>
    <dsp:sp modelId="{C540A3C2-5FC1-4A8C-B5D2-280B73264720}">
      <dsp:nvSpPr>
        <dsp:cNvPr id="0" name=""/>
        <dsp:cNvSpPr/>
      </dsp:nvSpPr>
      <dsp:spPr>
        <a:xfrm>
          <a:off x="2658030" y="2131440"/>
          <a:ext cx="2415828" cy="14494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t>4</a:t>
          </a:r>
        </a:p>
        <a:p>
          <a:pPr marL="0" lvl="0" indent="0" algn="l" defTabSz="977900">
            <a:lnSpc>
              <a:spcPct val="90000"/>
            </a:lnSpc>
            <a:spcBef>
              <a:spcPct val="0"/>
            </a:spcBef>
            <a:spcAft>
              <a:spcPct val="35000"/>
            </a:spcAft>
            <a:buNone/>
          </a:pPr>
          <a:r>
            <a:rPr lang="it-IT" sz="2200" kern="1200" dirty="0"/>
            <a:t>Confronto con la nuova realtà</a:t>
          </a:r>
        </a:p>
      </dsp:txBody>
      <dsp:txXfrm>
        <a:off x="2658030" y="2131440"/>
        <a:ext cx="2415828" cy="1449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D1DCC-2DF1-408D-80F0-42C8B4148783}">
      <dsp:nvSpPr>
        <dsp:cNvPr id="0" name=""/>
        <dsp:cNvSpPr/>
      </dsp:nvSpPr>
      <dsp:spPr>
        <a:xfrm>
          <a:off x="3770" y="766401"/>
          <a:ext cx="2194718" cy="87788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dirty="0"/>
            <a:t>SUDDITANZA</a:t>
          </a:r>
        </a:p>
      </dsp:txBody>
      <dsp:txXfrm>
        <a:off x="442714" y="766401"/>
        <a:ext cx="1316831" cy="877887"/>
      </dsp:txXfrm>
    </dsp:sp>
    <dsp:sp modelId="{EC96C076-D55C-4BF9-903A-3A44E8BEB390}">
      <dsp:nvSpPr>
        <dsp:cNvPr id="0" name=""/>
        <dsp:cNvSpPr/>
      </dsp:nvSpPr>
      <dsp:spPr>
        <a:xfrm>
          <a:off x="1979017" y="766401"/>
          <a:ext cx="2194718" cy="877887"/>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dirty="0"/>
            <a:t>SERVILISMO</a:t>
          </a:r>
        </a:p>
      </dsp:txBody>
      <dsp:txXfrm>
        <a:off x="2417961" y="766401"/>
        <a:ext cx="1316831" cy="877887"/>
      </dsp:txXfrm>
    </dsp:sp>
    <dsp:sp modelId="{C3D2300F-D0C4-4D8D-9D0C-D4BFEEB46910}">
      <dsp:nvSpPr>
        <dsp:cNvPr id="0" name=""/>
        <dsp:cNvSpPr/>
      </dsp:nvSpPr>
      <dsp:spPr>
        <a:xfrm>
          <a:off x="3954264" y="766401"/>
          <a:ext cx="2194718" cy="877887"/>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dirty="0"/>
            <a:t>IPERBOLE</a:t>
          </a:r>
        </a:p>
      </dsp:txBody>
      <dsp:txXfrm>
        <a:off x="4393208" y="766401"/>
        <a:ext cx="1316831" cy="877887"/>
      </dsp:txXfrm>
    </dsp:sp>
    <dsp:sp modelId="{695030E5-DB9E-4E39-AE58-6BE480A7D6B5}">
      <dsp:nvSpPr>
        <dsp:cNvPr id="0" name=""/>
        <dsp:cNvSpPr/>
      </dsp:nvSpPr>
      <dsp:spPr>
        <a:xfrm>
          <a:off x="5929510" y="766401"/>
          <a:ext cx="2194718" cy="877887"/>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dirty="0"/>
            <a:t>COMICITA’</a:t>
          </a:r>
        </a:p>
      </dsp:txBody>
      <dsp:txXfrm>
        <a:off x="6368454" y="766401"/>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63291-677E-4085-88BD-CE630B954ADD}" type="datetimeFigureOut">
              <a:rPr lang="it-IT" smtClean="0"/>
              <a:t>04/03/2018</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345C4-973E-4C78-A6DE-2B2B9BBC0805}" type="slidenum">
              <a:rPr lang="it-IT" smtClean="0"/>
              <a:t>‹N›</a:t>
            </a:fld>
            <a:endParaRPr lang="it-IT" dirty="0"/>
          </a:p>
        </p:txBody>
      </p:sp>
    </p:spTree>
    <p:extLst>
      <p:ext uri="{BB962C8B-B14F-4D97-AF65-F5344CB8AC3E}">
        <p14:creationId xmlns:p14="http://schemas.microsoft.com/office/powerpoint/2010/main" val="402360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58B2141E-F9AE-4903-86E5-34BFDCCE9530}"/>
              </a:ext>
            </a:extLst>
          </p:cNvPr>
          <p:cNvSpPr txBox="1">
            <a:spLocks noGrp="1"/>
          </p:cNvSpPr>
          <p:nvPr>
            <p:ph type="sldNum" sz="quarter" idx="5"/>
          </p:nvPr>
        </p:nvSpPr>
        <p:spPr>
          <a:ln/>
        </p:spPr>
        <p:txBody>
          <a:bodyPr lIns="0" tIns="0" rIns="0" bIns="0" anchor="b" anchorCtr="0">
            <a:noAutofit/>
          </a:bodyPr>
          <a:lstStyle/>
          <a:p>
            <a:pPr lvl="0"/>
            <a:fld id="{9BBB0AD8-EF0C-4638-AD51-6B24309F3BCD}" type="slidenum">
              <a:t>4</a:t>
            </a:fld>
            <a:endParaRPr lang="it-IT" dirty="0"/>
          </a:p>
        </p:txBody>
      </p:sp>
      <p:sp>
        <p:nvSpPr>
          <p:cNvPr id="2" name="Segnaposto immagine diapositiva 1">
            <a:extLst>
              <a:ext uri="{FF2B5EF4-FFF2-40B4-BE49-F238E27FC236}">
                <a16:creationId xmlns:a16="http://schemas.microsoft.com/office/drawing/2014/main" id="{A37A36B5-F626-4B69-ABD3-115064D7609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4A662407-2C0F-459B-9F33-36590968F982}"/>
              </a:ext>
            </a:extLst>
          </p:cNvPr>
          <p:cNvSpPr txBox="1">
            <a:spLocks noGrp="1"/>
          </p:cNvSpPr>
          <p:nvPr>
            <p:ph type="body" sz="quarter" idx="1"/>
          </p:nvPr>
        </p:nvSpPr>
        <p:spPr/>
        <p:txBody>
          <a:bodyPr/>
          <a:lstStyle/>
          <a:p>
            <a:endParaRPr lang="it-IT" dirty="0"/>
          </a:p>
        </p:txBody>
      </p:sp>
    </p:spTree>
    <p:extLst>
      <p:ext uri="{BB962C8B-B14F-4D97-AF65-F5344CB8AC3E}">
        <p14:creationId xmlns:p14="http://schemas.microsoft.com/office/powerpoint/2010/main" val="43428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DB7320-69B5-479A-B602-8148F5824E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21A8F0B-F5AA-4B19-AEA9-225A00E5F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3E2F3F-C0BF-49C5-8002-EA2863953CEF}"/>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5" name="Segnaposto piè di pagina 4">
            <a:extLst>
              <a:ext uri="{FF2B5EF4-FFF2-40B4-BE49-F238E27FC236}">
                <a16:creationId xmlns:a16="http://schemas.microsoft.com/office/drawing/2014/main" id="{7D8BF113-5E51-4BC9-818F-1656D4C18149}"/>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ABD2A473-34B3-4F98-99DA-095A6495C385}"/>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207009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1FA1FC-3D91-439E-A628-68E66D07544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39DEA6-3BC2-40E4-B603-5BE167FDE9D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CC0C09-04B6-4C5B-A889-4D00ECBAFD2A}"/>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5" name="Segnaposto piè di pagina 4">
            <a:extLst>
              <a:ext uri="{FF2B5EF4-FFF2-40B4-BE49-F238E27FC236}">
                <a16:creationId xmlns:a16="http://schemas.microsoft.com/office/drawing/2014/main" id="{7773984A-899E-4699-B508-0387BAFF647E}"/>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DC86B5D1-2DBB-4BCA-B329-156F13FB1A9B}"/>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271341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E6A693F-F1BF-4F59-AB8F-5F41A971683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5A3C56F-187C-4850-9923-B8D229FC9D27}"/>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2AF8DE-9E6B-4C87-8C7A-A8ABB000FAB2}"/>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5" name="Segnaposto piè di pagina 4">
            <a:extLst>
              <a:ext uri="{FF2B5EF4-FFF2-40B4-BE49-F238E27FC236}">
                <a16:creationId xmlns:a16="http://schemas.microsoft.com/office/drawing/2014/main" id="{B205A761-0FD2-4C8F-ACD5-83422F39F0F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C4D2C11E-A05D-47E9-A4E5-BF702965FEEE}"/>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71015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3A31EF-65E1-4259-8FE6-D0202CD7FBA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A0385A2-BC53-4514-8CBA-14BBF1684F6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F3BF40A-80DF-4129-9E7F-63185F4EED4D}"/>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5" name="Segnaposto piè di pagina 4">
            <a:extLst>
              <a:ext uri="{FF2B5EF4-FFF2-40B4-BE49-F238E27FC236}">
                <a16:creationId xmlns:a16="http://schemas.microsoft.com/office/drawing/2014/main" id="{2095DD99-3C5A-4CB4-A2DB-39CA25D28DB5}"/>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F63BB541-389A-453A-B178-62C130A34A1D}"/>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230702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57CCD0-36CD-4C35-BD20-B27800BF802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6B32BB4-8B53-436F-8BB5-3FD307BE91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F21A17F-CCBD-4C4E-9260-F5DAADD22EE3}"/>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5" name="Segnaposto piè di pagina 4">
            <a:extLst>
              <a:ext uri="{FF2B5EF4-FFF2-40B4-BE49-F238E27FC236}">
                <a16:creationId xmlns:a16="http://schemas.microsoft.com/office/drawing/2014/main" id="{E464412B-AF3D-422E-879F-D00A2D4852BE}"/>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B806164A-70D1-452B-8AA8-00C88190913A}"/>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21211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906EC-2D4B-4EA7-9969-74A46B62020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17DD47-1828-4D39-919E-450C342F1019}"/>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26352EE-DB64-49E8-8AFE-939E209DEFC3}"/>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0B8B622-6C97-47C3-AD10-502CC541FA1E}"/>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6" name="Segnaposto piè di pagina 5">
            <a:extLst>
              <a:ext uri="{FF2B5EF4-FFF2-40B4-BE49-F238E27FC236}">
                <a16:creationId xmlns:a16="http://schemas.microsoft.com/office/drawing/2014/main" id="{16DEDA04-F499-4D49-BB60-AD02B03C5B1D}"/>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F9758F83-729A-4B61-8BBC-2F5F71B7E5B3}"/>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184830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7CEE5-AD06-411A-91DF-BFADB7E944A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01FDE43-69A1-4C8D-8F90-D87BB6162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838FBC4-C3DE-49E0-9A2F-95A9C51EE4C8}"/>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B93EB02-EFCF-4271-9BA6-7D829BE9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C973E3F1-B0F7-4266-A3A4-231CDD2E69C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6151EB4-082A-420C-8571-5257BDB15697}"/>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8" name="Segnaposto piè di pagina 7">
            <a:extLst>
              <a:ext uri="{FF2B5EF4-FFF2-40B4-BE49-F238E27FC236}">
                <a16:creationId xmlns:a16="http://schemas.microsoft.com/office/drawing/2014/main" id="{474F21FB-4D69-4781-9E5C-FA6E6876A130}"/>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40F05B7A-A517-4CA0-AC97-94B5F5A4EF02}"/>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329681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F3AE9-3CD8-4DFC-B9E0-064A8016ACB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7E26DB1-1C6C-46F9-B5EC-D142337B8F8A}"/>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4" name="Segnaposto piè di pagina 3">
            <a:extLst>
              <a:ext uri="{FF2B5EF4-FFF2-40B4-BE49-F238E27FC236}">
                <a16:creationId xmlns:a16="http://schemas.microsoft.com/office/drawing/2014/main" id="{5569B173-15D7-477F-BDA1-897DB9E328CA}"/>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7AC98EAA-3683-4DFB-8579-D5B841613527}"/>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11834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7D79643-372F-4A4D-B563-9DC63310CA76}"/>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3" name="Segnaposto piè di pagina 2">
            <a:extLst>
              <a:ext uri="{FF2B5EF4-FFF2-40B4-BE49-F238E27FC236}">
                <a16:creationId xmlns:a16="http://schemas.microsoft.com/office/drawing/2014/main" id="{194B7759-DBA5-4017-B8E3-77C387E673A9}"/>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AB788E61-99F5-4E54-B912-EF94031D010B}"/>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42014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BD9A24-18D5-4E74-BF57-031BE0AF69B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3D48B8A-ED5F-426A-9B01-4B2D73347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0D5A7C-64B2-46DE-8516-AE05B3177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D114166-0F25-4CFD-92D1-75C4891CD12E}"/>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6" name="Segnaposto piè di pagina 5">
            <a:extLst>
              <a:ext uri="{FF2B5EF4-FFF2-40B4-BE49-F238E27FC236}">
                <a16:creationId xmlns:a16="http://schemas.microsoft.com/office/drawing/2014/main" id="{9D587BA8-8AA2-4F2B-A85C-08FCFF0F6060}"/>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E399BB38-1B3A-4B72-A38A-6C09D420FA5A}"/>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237172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5D738-3AE2-4FE0-9FC1-C3E871D070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4881AE-8B13-4274-B0C5-294010BF8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703647BC-131D-4B00-B7FE-1AA7ACACB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32E08D9-216B-4000-9171-34DD8DA514B8}"/>
              </a:ext>
            </a:extLst>
          </p:cNvPr>
          <p:cNvSpPr>
            <a:spLocks noGrp="1"/>
          </p:cNvSpPr>
          <p:nvPr>
            <p:ph type="dt" sz="half" idx="10"/>
          </p:nvPr>
        </p:nvSpPr>
        <p:spPr/>
        <p:txBody>
          <a:bodyPr/>
          <a:lstStyle/>
          <a:p>
            <a:fld id="{FB907D6C-3E53-4FD2-8F5A-A72B8B6BC884}" type="datetimeFigureOut">
              <a:rPr lang="it-IT" smtClean="0"/>
              <a:t>04/03/2018</a:t>
            </a:fld>
            <a:endParaRPr lang="it-IT" dirty="0"/>
          </a:p>
        </p:txBody>
      </p:sp>
      <p:sp>
        <p:nvSpPr>
          <p:cNvPr id="6" name="Segnaposto piè di pagina 5">
            <a:extLst>
              <a:ext uri="{FF2B5EF4-FFF2-40B4-BE49-F238E27FC236}">
                <a16:creationId xmlns:a16="http://schemas.microsoft.com/office/drawing/2014/main" id="{DE7AA825-7E93-4943-A43A-C9CDD619ACB6}"/>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210B6B44-86DC-46AD-B914-2F582641C185}"/>
              </a:ext>
            </a:extLst>
          </p:cNvPr>
          <p:cNvSpPr>
            <a:spLocks noGrp="1"/>
          </p:cNvSpPr>
          <p:nvPr>
            <p:ph type="sldNum" sz="quarter" idx="12"/>
          </p:nvPr>
        </p:nvSpPr>
        <p:spPr/>
        <p:txBody>
          <a:bodyPr/>
          <a:lstStyle/>
          <a:p>
            <a:fld id="{70F0D8F9-7554-4AC1-AE9B-644E9C9D3B84}" type="slidenum">
              <a:rPr lang="it-IT" smtClean="0"/>
              <a:t>‹N›</a:t>
            </a:fld>
            <a:endParaRPr lang="it-IT" dirty="0"/>
          </a:p>
        </p:txBody>
      </p:sp>
    </p:spTree>
    <p:extLst>
      <p:ext uri="{BB962C8B-B14F-4D97-AF65-F5344CB8AC3E}">
        <p14:creationId xmlns:p14="http://schemas.microsoft.com/office/powerpoint/2010/main" val="123818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5824023-A9EF-4D86-BA13-2861ACC8B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B36C48-D364-41C0-96B7-4ABDE0903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567BF52-568D-4CBA-A2AB-7754AC69E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07D6C-3E53-4FD2-8F5A-A72B8B6BC884}" type="datetimeFigureOut">
              <a:rPr lang="it-IT" smtClean="0"/>
              <a:t>04/03/2018</a:t>
            </a:fld>
            <a:endParaRPr lang="it-IT" dirty="0"/>
          </a:p>
        </p:txBody>
      </p:sp>
      <p:sp>
        <p:nvSpPr>
          <p:cNvPr id="5" name="Segnaposto piè di pagina 4">
            <a:extLst>
              <a:ext uri="{FF2B5EF4-FFF2-40B4-BE49-F238E27FC236}">
                <a16:creationId xmlns:a16="http://schemas.microsoft.com/office/drawing/2014/main" id="{BC025E15-04CE-40BD-AA97-F95C13BE5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CD59490A-1B5B-466C-B330-A04D4FF54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0D8F9-7554-4AC1-AE9B-644E9C9D3B84}" type="slidenum">
              <a:rPr lang="it-IT" smtClean="0"/>
              <a:t>‹N›</a:t>
            </a:fld>
            <a:endParaRPr lang="it-IT" dirty="0"/>
          </a:p>
        </p:txBody>
      </p:sp>
    </p:spTree>
    <p:extLst>
      <p:ext uri="{BB962C8B-B14F-4D97-AF65-F5344CB8AC3E}">
        <p14:creationId xmlns:p14="http://schemas.microsoft.com/office/powerpoint/2010/main" val="394562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ooks.google.it/books" TargetMode="External"/><Relationship Id="rId7" Type="http://schemas.openxmlformats.org/officeDocument/2006/relationships/hyperlink" Target="http://www.academia.edu/" TargetMode="External"/><Relationship Id="rId2" Type="http://schemas.openxmlformats.org/officeDocument/2006/relationships/hyperlink" Target="https://it.wikipedia.org/" TargetMode="External"/><Relationship Id="rId1" Type="http://schemas.openxmlformats.org/officeDocument/2006/relationships/slideLayout" Target="../slideLayouts/slideLayout5.xml"/><Relationship Id="rId6" Type="http://schemas.openxmlformats.org/officeDocument/2006/relationships/hyperlink" Target="http://www.filosofico.net/" TargetMode="External"/><Relationship Id="rId5" Type="http://schemas.openxmlformats.org/officeDocument/2006/relationships/hyperlink" Target="http://www.treccani.it/" TargetMode="External"/><Relationship Id="rId4" Type="http://schemas.openxmlformats.org/officeDocument/2006/relationships/hyperlink" Target="http://www.vdj.it/verso-voto-editoriali-senza-etica-non-ce-politica-si-rischia-ritorno-degli-uomini-for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4093A33-77EF-4D81-81D1-7EA8C70559C4}"/>
              </a:ext>
            </a:extLst>
          </p:cNvPr>
          <p:cNvSpPr>
            <a:spLocks noGrp="1"/>
          </p:cNvSpPr>
          <p:nvPr>
            <p:ph type="title"/>
          </p:nvPr>
        </p:nvSpPr>
        <p:spPr>
          <a:xfrm>
            <a:off x="909319" y="272808"/>
            <a:ext cx="2717800" cy="1325563"/>
          </a:xfrm>
        </p:spPr>
        <p:txBody>
          <a:bodyPr>
            <a:normAutofit/>
          </a:bodyPr>
          <a:lstStyle/>
          <a:p>
            <a:pPr algn="ctr"/>
            <a:r>
              <a:rPr lang="it-IT" sz="6600" b="1" dirty="0">
                <a:solidFill>
                  <a:srgbClr val="FF0000"/>
                </a:solidFill>
                <a:latin typeface="Candara" panose="020E0502030303020204" pitchFamily="34" charset="0"/>
              </a:rPr>
              <a:t>VESPE</a:t>
            </a:r>
          </a:p>
        </p:txBody>
      </p:sp>
      <p:pic>
        <p:nvPicPr>
          <p:cNvPr id="2054" name="Picture 6" descr="Risultati immagini per vespe aristofane">
            <a:extLst>
              <a:ext uri="{FF2B5EF4-FFF2-40B4-BE49-F238E27FC236}">
                <a16:creationId xmlns:a16="http://schemas.microsoft.com/office/drawing/2014/main" id="{7F2B3129-07D8-4573-822D-10B810B348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19" b="-4732"/>
          <a:stretch/>
        </p:blipFill>
        <p:spPr bwMode="auto">
          <a:xfrm>
            <a:off x="4303073" y="0"/>
            <a:ext cx="7888927" cy="718208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4C8DD8B-04F5-4FDE-BF61-0870880457B5}"/>
              </a:ext>
            </a:extLst>
          </p:cNvPr>
          <p:cNvSpPr txBox="1"/>
          <p:nvPr/>
        </p:nvSpPr>
        <p:spPr>
          <a:xfrm>
            <a:off x="485784" y="1858618"/>
            <a:ext cx="3846443" cy="4647426"/>
          </a:xfrm>
          <a:prstGeom prst="rect">
            <a:avLst/>
          </a:prstGeom>
          <a:noFill/>
        </p:spPr>
        <p:txBody>
          <a:bodyPr wrap="square" rtlCol="0">
            <a:spAutoFit/>
          </a:bodyPr>
          <a:lstStyle/>
          <a:p>
            <a:r>
              <a:rPr lang="it-IT" sz="3200" b="1" dirty="0">
                <a:solidFill>
                  <a:srgbClr val="FF0000"/>
                </a:solidFill>
                <a:latin typeface="Candara" panose="020E0502030303020204" pitchFamily="34" charset="0"/>
              </a:rPr>
              <a:t>Aristofane</a:t>
            </a:r>
          </a:p>
          <a:p>
            <a:endParaRPr lang="it-IT" sz="2400" b="1" dirty="0">
              <a:solidFill>
                <a:srgbClr val="FF0000"/>
              </a:solidFill>
              <a:latin typeface="Candara" panose="020E0502030303020204" pitchFamily="34" charset="0"/>
            </a:endParaRPr>
          </a:p>
          <a:p>
            <a:endParaRPr lang="it-IT" sz="2400" b="1" dirty="0">
              <a:solidFill>
                <a:srgbClr val="FF0000"/>
              </a:solidFill>
              <a:latin typeface="Candara" panose="020E0502030303020204" pitchFamily="34" charset="0"/>
            </a:endParaRPr>
          </a:p>
          <a:p>
            <a:r>
              <a:rPr lang="it-IT" sz="2400" b="1" dirty="0">
                <a:solidFill>
                  <a:srgbClr val="FF0000"/>
                </a:solidFill>
                <a:latin typeface="Candara" panose="020E0502030303020204" pitchFamily="34" charset="0"/>
              </a:rPr>
              <a:t>Alessandro D’Ilario</a:t>
            </a:r>
          </a:p>
          <a:p>
            <a:endParaRPr lang="it-IT" sz="2400" b="1" dirty="0">
              <a:solidFill>
                <a:srgbClr val="FF0000"/>
              </a:solidFill>
              <a:latin typeface="Candara" panose="020E0502030303020204" pitchFamily="34" charset="0"/>
            </a:endParaRPr>
          </a:p>
          <a:p>
            <a:r>
              <a:rPr lang="it-IT" sz="2400" b="1" dirty="0">
                <a:solidFill>
                  <a:srgbClr val="FF0000"/>
                </a:solidFill>
                <a:latin typeface="Candara" panose="020E0502030303020204" pitchFamily="34" charset="0"/>
              </a:rPr>
              <a:t>Guglielmo </a:t>
            </a:r>
            <a:r>
              <a:rPr lang="it-IT" sz="2400" b="1" dirty="0" err="1">
                <a:solidFill>
                  <a:srgbClr val="FF0000"/>
                </a:solidFill>
                <a:latin typeface="Candara" panose="020E0502030303020204" pitchFamily="34" charset="0"/>
              </a:rPr>
              <a:t>Coen</a:t>
            </a:r>
            <a:endParaRPr lang="it-IT" sz="2400" b="1" dirty="0">
              <a:solidFill>
                <a:srgbClr val="FF0000"/>
              </a:solidFill>
              <a:latin typeface="Candara" panose="020E0502030303020204" pitchFamily="34" charset="0"/>
            </a:endParaRPr>
          </a:p>
          <a:p>
            <a:endParaRPr lang="it-IT" sz="2400" b="1" dirty="0">
              <a:solidFill>
                <a:srgbClr val="FF0000"/>
              </a:solidFill>
              <a:latin typeface="Candara" panose="020E0502030303020204" pitchFamily="34" charset="0"/>
            </a:endParaRPr>
          </a:p>
          <a:p>
            <a:r>
              <a:rPr lang="it-IT" sz="2400" b="1" dirty="0">
                <a:solidFill>
                  <a:srgbClr val="FF0000"/>
                </a:solidFill>
                <a:latin typeface="Candara" panose="020E0502030303020204" pitchFamily="34" charset="0"/>
              </a:rPr>
              <a:t>Noemi </a:t>
            </a:r>
            <a:r>
              <a:rPr lang="it-IT" sz="2400" b="1" dirty="0" err="1">
                <a:solidFill>
                  <a:srgbClr val="FF0000"/>
                </a:solidFill>
                <a:latin typeface="Candara" panose="020E0502030303020204" pitchFamily="34" charset="0"/>
              </a:rPr>
              <a:t>Viesti</a:t>
            </a:r>
            <a:endParaRPr lang="it-IT" sz="2400" b="1" dirty="0">
              <a:solidFill>
                <a:srgbClr val="FF0000"/>
              </a:solidFill>
              <a:latin typeface="Candara" panose="020E0502030303020204" pitchFamily="34" charset="0"/>
            </a:endParaRPr>
          </a:p>
          <a:p>
            <a:endParaRPr lang="it-IT" sz="2400" b="1" dirty="0">
              <a:solidFill>
                <a:srgbClr val="FF0000"/>
              </a:solidFill>
              <a:latin typeface="Candara" panose="020E0502030303020204" pitchFamily="34" charset="0"/>
            </a:endParaRPr>
          </a:p>
          <a:p>
            <a:endParaRPr lang="it-IT" sz="2400" b="1" dirty="0">
              <a:solidFill>
                <a:srgbClr val="FF0000"/>
              </a:solidFill>
              <a:latin typeface="Candara" panose="020E0502030303020204" pitchFamily="34" charset="0"/>
            </a:endParaRPr>
          </a:p>
          <a:p>
            <a:r>
              <a:rPr lang="it-IT" sz="2000" b="1" dirty="0">
                <a:solidFill>
                  <a:srgbClr val="FF0000"/>
                </a:solidFill>
                <a:latin typeface="Candara" panose="020E0502030303020204" pitchFamily="34" charset="0"/>
              </a:rPr>
              <a:t>II E</a:t>
            </a:r>
          </a:p>
          <a:p>
            <a:r>
              <a:rPr lang="it-IT" sz="2000" b="1" dirty="0">
                <a:solidFill>
                  <a:srgbClr val="FF0000"/>
                </a:solidFill>
                <a:latin typeface="Candara" panose="020E0502030303020204" pitchFamily="34" charset="0"/>
              </a:rPr>
              <a:t>Liceo Giulio Cesare</a:t>
            </a:r>
            <a:endParaRPr lang="it-IT" sz="2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43177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D0348-EF69-47C2-B97A-9C1C6D5B120D}"/>
              </a:ext>
            </a:extLst>
          </p:cNvPr>
          <p:cNvSpPr>
            <a:spLocks noGrp="1"/>
          </p:cNvSpPr>
          <p:nvPr>
            <p:ph type="title"/>
          </p:nvPr>
        </p:nvSpPr>
        <p:spPr>
          <a:xfrm>
            <a:off x="838199" y="127242"/>
            <a:ext cx="10515600" cy="729680"/>
          </a:xfrm>
        </p:spPr>
        <p:txBody>
          <a:bodyPr>
            <a:normAutofit fontScale="90000"/>
          </a:bodyPr>
          <a:lstStyle/>
          <a:p>
            <a:pPr algn="ctr"/>
            <a:r>
              <a:rPr lang="it-IT" sz="5400" b="1" dirty="0">
                <a:solidFill>
                  <a:srgbClr val="FF0000"/>
                </a:solidFill>
                <a:latin typeface="Candara" panose="020E0502030303020204" pitchFamily="34" charset="0"/>
              </a:rPr>
              <a:t>Aristofane - Paolo Villaggio</a:t>
            </a:r>
          </a:p>
        </p:txBody>
      </p:sp>
      <p:sp>
        <p:nvSpPr>
          <p:cNvPr id="5" name="Rectangle 1">
            <a:extLst>
              <a:ext uri="{FF2B5EF4-FFF2-40B4-BE49-F238E27FC236}">
                <a16:creationId xmlns:a16="http://schemas.microsoft.com/office/drawing/2014/main" id="{0C0D2100-2E56-4593-B31C-198DFF38DC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chemeClr val="tx1"/>
                </a:solidFill>
                <a:effectLst/>
                <a:latin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CasellaDiTesto 5">
            <a:extLst>
              <a:ext uri="{FF2B5EF4-FFF2-40B4-BE49-F238E27FC236}">
                <a16:creationId xmlns:a16="http://schemas.microsoft.com/office/drawing/2014/main" id="{AABA4746-EC0A-484A-8B48-404D81D34896}"/>
              </a:ext>
            </a:extLst>
          </p:cNvPr>
          <p:cNvSpPr txBox="1"/>
          <p:nvPr/>
        </p:nvSpPr>
        <p:spPr>
          <a:xfrm>
            <a:off x="703191" y="956753"/>
            <a:ext cx="10785614" cy="1477328"/>
          </a:xfrm>
          <a:prstGeom prst="rect">
            <a:avLst/>
          </a:prstGeom>
          <a:solidFill>
            <a:schemeClr val="bg1"/>
          </a:solidFill>
        </p:spPr>
        <p:txBody>
          <a:bodyPr wrap="square" rtlCol="0">
            <a:spAutoFit/>
          </a:bodyPr>
          <a:lstStyle/>
          <a:p>
            <a:pPr algn="just"/>
            <a:r>
              <a:rPr lang="it-IT" dirty="0"/>
              <a:t>«Il Fantozzi degli anni del boom, dove erano tutti ricchi e l'Italia era il quarto paese industrializzato del pianeta, era un'eccezione: faceva ridere. Adesso, sinceramente, l'Italia è diventata un paese, beh, piuttosto povero, diciamoci la verità. C'è gente che non lavora, c'è gente che fino a 40 anni vive in casa della nonna, quindi direi che Fantozzi non fa più tanto ridere, ma può essere amato in quanto ti libera dal timore di essere isolato in quel tipo di incapacità ad essere competitivi. Ti rendi conto che Fantozzi lo sono diventati il 99% degli italiani»</a:t>
            </a:r>
          </a:p>
        </p:txBody>
      </p:sp>
      <p:sp>
        <p:nvSpPr>
          <p:cNvPr id="10" name="CasellaDiTesto 9">
            <a:extLst>
              <a:ext uri="{FF2B5EF4-FFF2-40B4-BE49-F238E27FC236}">
                <a16:creationId xmlns:a16="http://schemas.microsoft.com/office/drawing/2014/main" id="{6360B5B4-C596-465F-911D-2CEEECCC473B}"/>
              </a:ext>
            </a:extLst>
          </p:cNvPr>
          <p:cNvSpPr txBox="1"/>
          <p:nvPr/>
        </p:nvSpPr>
        <p:spPr>
          <a:xfrm>
            <a:off x="6248396" y="2541566"/>
            <a:ext cx="5240409" cy="1754326"/>
          </a:xfrm>
          <a:prstGeom prst="rect">
            <a:avLst/>
          </a:prstGeom>
          <a:noFill/>
        </p:spPr>
        <p:txBody>
          <a:bodyPr wrap="square" rtlCol="0">
            <a:spAutoFit/>
          </a:bodyPr>
          <a:lstStyle/>
          <a:p>
            <a:pPr algn="just"/>
            <a:r>
              <a:rPr lang="it-IT" dirty="0"/>
              <a:t>Allo stesso modo la società ateniese nel V secolo a.C. era un esempio politico e culturale per le sue leggi democratiche; tuttavia, ben presto la passione politica si trasforma in una mania per il possesso del potere e l’individuo finisce per essere schiavo nelle mani del più forte.</a:t>
            </a:r>
          </a:p>
        </p:txBody>
      </p:sp>
      <p:sp>
        <p:nvSpPr>
          <p:cNvPr id="11" name="Rettangolo con angoli arrotondati 10">
            <a:extLst>
              <a:ext uri="{FF2B5EF4-FFF2-40B4-BE49-F238E27FC236}">
                <a16:creationId xmlns:a16="http://schemas.microsoft.com/office/drawing/2014/main" id="{F2C42D11-4DBA-4B59-A102-656F9BE5A3CC}"/>
              </a:ext>
            </a:extLst>
          </p:cNvPr>
          <p:cNvSpPr/>
          <p:nvPr/>
        </p:nvSpPr>
        <p:spPr>
          <a:xfrm>
            <a:off x="6539118" y="4544525"/>
            <a:ext cx="4949687" cy="1871002"/>
          </a:xfrm>
          <a:prstGeom prst="roundRect">
            <a:avLst/>
          </a:prstGeom>
          <a:solidFill>
            <a:srgbClr val="FFFF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a:solidFill>
                  <a:schemeClr val="tx1"/>
                </a:solidFill>
                <a:latin typeface="Candara" panose="020E0502030303020204" pitchFamily="34" charset="0"/>
                <a:cs typeface="Arial" panose="020B0604020202020204" pitchFamily="34" charset="0"/>
              </a:rPr>
              <a:t>Quello che Fantozzi rappresenta, alla fine, è la realtà di un sistema ormai degenerato. Filocleone, come Fantozzi, non è più il singolo che fa ridere, ma l’archetipo del cittadino medio.</a:t>
            </a:r>
          </a:p>
        </p:txBody>
      </p:sp>
      <p:pic>
        <p:nvPicPr>
          <p:cNvPr id="1027" name="Picture 3" descr="Immagine correlata">
            <a:extLst>
              <a:ext uri="{FF2B5EF4-FFF2-40B4-BE49-F238E27FC236}">
                <a16:creationId xmlns:a16="http://schemas.microsoft.com/office/drawing/2014/main" id="{5A52ED33-7F2E-49A7-8116-9A2C08EB2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1566"/>
            <a:ext cx="6096000" cy="200295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isultati immagini per disoccupazione e">
            <a:extLst>
              <a:ext uri="{FF2B5EF4-FFF2-40B4-BE49-F238E27FC236}">
                <a16:creationId xmlns:a16="http://schemas.microsoft.com/office/drawing/2014/main" id="{58263706-CFA0-4D6F-AED4-AFFEDE0C8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544526"/>
            <a:ext cx="6096000" cy="231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68120C-069B-4720-93E0-EB1B967DCA2C}"/>
              </a:ext>
            </a:extLst>
          </p:cNvPr>
          <p:cNvSpPr>
            <a:spLocks noGrp="1"/>
          </p:cNvSpPr>
          <p:nvPr>
            <p:ph type="title"/>
          </p:nvPr>
        </p:nvSpPr>
        <p:spPr/>
        <p:txBody>
          <a:bodyPr/>
          <a:lstStyle/>
          <a:p>
            <a:pPr algn="ctr"/>
            <a:r>
              <a:rPr lang="it-IT" b="1" i="1" dirty="0">
                <a:solidFill>
                  <a:srgbClr val="FF0000"/>
                </a:solidFill>
                <a:latin typeface="Candara" panose="020E0502030303020204" pitchFamily="34" charset="0"/>
              </a:rPr>
              <a:t>Grazie per l’attenzione</a:t>
            </a:r>
          </a:p>
        </p:txBody>
      </p:sp>
      <p:sp>
        <p:nvSpPr>
          <p:cNvPr id="3" name="Segnaposto testo 2">
            <a:extLst>
              <a:ext uri="{FF2B5EF4-FFF2-40B4-BE49-F238E27FC236}">
                <a16:creationId xmlns:a16="http://schemas.microsoft.com/office/drawing/2014/main" id="{ADE07D3C-290D-470C-BFF7-356770FEBB56}"/>
              </a:ext>
            </a:extLst>
          </p:cNvPr>
          <p:cNvSpPr>
            <a:spLocks noGrp="1"/>
          </p:cNvSpPr>
          <p:nvPr>
            <p:ph type="body" idx="1"/>
          </p:nvPr>
        </p:nvSpPr>
        <p:spPr>
          <a:xfrm>
            <a:off x="839788" y="1472441"/>
            <a:ext cx="5157787" cy="823912"/>
          </a:xfrm>
        </p:spPr>
        <p:txBody>
          <a:bodyPr/>
          <a:lstStyle/>
          <a:p>
            <a:r>
              <a:rPr lang="it-IT" dirty="0"/>
              <a:t>Bibliografia</a:t>
            </a:r>
          </a:p>
        </p:txBody>
      </p:sp>
      <p:sp>
        <p:nvSpPr>
          <p:cNvPr id="4" name="Segnaposto contenuto 3">
            <a:extLst>
              <a:ext uri="{FF2B5EF4-FFF2-40B4-BE49-F238E27FC236}">
                <a16:creationId xmlns:a16="http://schemas.microsoft.com/office/drawing/2014/main" id="{A218F4FC-331C-4A6A-AB48-C8E6EAF74F5D}"/>
              </a:ext>
            </a:extLst>
          </p:cNvPr>
          <p:cNvSpPr>
            <a:spLocks noGrp="1"/>
          </p:cNvSpPr>
          <p:nvPr>
            <p:ph sz="half" idx="2"/>
          </p:nvPr>
        </p:nvSpPr>
        <p:spPr/>
        <p:txBody>
          <a:bodyPr>
            <a:normAutofit fontScale="92500" lnSpcReduction="20000"/>
          </a:bodyPr>
          <a:lstStyle/>
          <a:p>
            <a:pPr marL="0" indent="0">
              <a:buNone/>
            </a:pPr>
            <a:r>
              <a:rPr lang="it-IT" dirty="0"/>
              <a:t>Vespe, Garzanti, 2015</a:t>
            </a:r>
          </a:p>
          <a:p>
            <a:pPr marL="0" indent="0">
              <a:buNone/>
            </a:pPr>
            <a:endParaRPr lang="it-IT" dirty="0"/>
          </a:p>
          <a:p>
            <a:pPr marL="0" indent="0">
              <a:buNone/>
            </a:pPr>
            <a:r>
              <a:rPr lang="it-IT" dirty="0"/>
              <a:t>Storia e testi della letteratura greca, Palumbo, 2011</a:t>
            </a:r>
          </a:p>
          <a:p>
            <a:pPr marL="0" indent="0">
              <a:buNone/>
            </a:pPr>
            <a:endParaRPr lang="it-IT" dirty="0"/>
          </a:p>
          <a:p>
            <a:pPr marL="0" indent="0">
              <a:buNone/>
            </a:pPr>
            <a:r>
              <a:rPr lang="it-IT" dirty="0"/>
              <a:t>G. </a:t>
            </a:r>
            <a:r>
              <a:rPr lang="it-IT" dirty="0" err="1"/>
              <a:t>Guidorizzi</a:t>
            </a:r>
            <a:endParaRPr lang="it-IT" dirty="0"/>
          </a:p>
          <a:p>
            <a:pPr marL="0" indent="0">
              <a:buNone/>
            </a:pPr>
            <a:endParaRPr lang="it-IT" dirty="0"/>
          </a:p>
          <a:p>
            <a:pPr marL="0" indent="0">
              <a:buNone/>
            </a:pPr>
            <a:r>
              <a:rPr lang="it-IT" dirty="0"/>
              <a:t>Enciclopedia Corriere della Sera-Rizzoli, 2003</a:t>
            </a:r>
          </a:p>
          <a:p>
            <a:endParaRPr lang="it-IT" dirty="0"/>
          </a:p>
          <a:p>
            <a:endParaRPr lang="it-IT" dirty="0"/>
          </a:p>
          <a:p>
            <a:endParaRPr lang="it-IT" dirty="0"/>
          </a:p>
        </p:txBody>
      </p:sp>
      <p:sp>
        <p:nvSpPr>
          <p:cNvPr id="5" name="Segnaposto testo 4">
            <a:extLst>
              <a:ext uri="{FF2B5EF4-FFF2-40B4-BE49-F238E27FC236}">
                <a16:creationId xmlns:a16="http://schemas.microsoft.com/office/drawing/2014/main" id="{B86A5A04-83D5-41FC-B7DA-FBD3649AC644}"/>
              </a:ext>
            </a:extLst>
          </p:cNvPr>
          <p:cNvSpPr>
            <a:spLocks noGrp="1"/>
          </p:cNvSpPr>
          <p:nvPr>
            <p:ph type="body" sz="quarter" idx="3"/>
          </p:nvPr>
        </p:nvSpPr>
        <p:spPr>
          <a:xfrm>
            <a:off x="6172200" y="1472441"/>
            <a:ext cx="5183188" cy="823912"/>
          </a:xfrm>
        </p:spPr>
        <p:txBody>
          <a:bodyPr/>
          <a:lstStyle/>
          <a:p>
            <a:r>
              <a:rPr lang="it-IT" dirty="0"/>
              <a:t>Sitografia</a:t>
            </a:r>
          </a:p>
        </p:txBody>
      </p:sp>
      <p:sp>
        <p:nvSpPr>
          <p:cNvPr id="6" name="Segnaposto contenuto 5">
            <a:extLst>
              <a:ext uri="{FF2B5EF4-FFF2-40B4-BE49-F238E27FC236}">
                <a16:creationId xmlns:a16="http://schemas.microsoft.com/office/drawing/2014/main" id="{64351E64-9A45-4811-B420-E067C9FB5048}"/>
              </a:ext>
            </a:extLst>
          </p:cNvPr>
          <p:cNvSpPr>
            <a:spLocks noGrp="1"/>
          </p:cNvSpPr>
          <p:nvPr>
            <p:ph sz="quarter" idx="4"/>
          </p:nvPr>
        </p:nvSpPr>
        <p:spPr/>
        <p:txBody>
          <a:bodyPr>
            <a:normAutofit fontScale="92500" lnSpcReduction="10000"/>
          </a:bodyPr>
          <a:lstStyle/>
          <a:p>
            <a:pPr marL="0" indent="0">
              <a:buNone/>
            </a:pPr>
            <a:r>
              <a:rPr lang="it-IT" dirty="0">
                <a:hlinkClick r:id="rId2"/>
              </a:rPr>
              <a:t>https://it.wikipedia.org/</a:t>
            </a:r>
            <a:endParaRPr lang="it-IT" dirty="0"/>
          </a:p>
          <a:p>
            <a:pPr marL="0" indent="0">
              <a:buNone/>
            </a:pPr>
            <a:r>
              <a:rPr lang="it-IT" dirty="0">
                <a:hlinkClick r:id="rId3"/>
              </a:rPr>
              <a:t>https://books.google.it/books</a:t>
            </a:r>
            <a:endParaRPr lang="it-IT" dirty="0"/>
          </a:p>
          <a:p>
            <a:pPr marL="0" indent="0">
              <a:buNone/>
            </a:pPr>
            <a:r>
              <a:rPr lang="it-IT" dirty="0">
                <a:hlinkClick r:id="rId4"/>
              </a:rPr>
              <a:t>http://www.vdj.it/verso-voto-editoriali-senza-etica-non-ce-politica-si-rischia-ritorno-degli-uomini-forti/</a:t>
            </a:r>
            <a:endParaRPr lang="it-IT" dirty="0"/>
          </a:p>
          <a:p>
            <a:pPr marL="0" indent="0">
              <a:buNone/>
            </a:pPr>
            <a:r>
              <a:rPr lang="it-IT" dirty="0">
                <a:hlinkClick r:id="rId5"/>
              </a:rPr>
              <a:t>www.treccani.it/</a:t>
            </a:r>
            <a:endParaRPr lang="it-IT" dirty="0"/>
          </a:p>
          <a:p>
            <a:pPr marL="0" indent="0">
              <a:buNone/>
            </a:pPr>
            <a:r>
              <a:rPr lang="it-IT" dirty="0">
                <a:hlinkClick r:id="rId6"/>
              </a:rPr>
              <a:t>www.filosofico.net/</a:t>
            </a:r>
            <a:endParaRPr lang="it-IT" dirty="0"/>
          </a:p>
          <a:p>
            <a:pPr marL="0" indent="0">
              <a:buNone/>
            </a:pPr>
            <a:r>
              <a:rPr lang="it-IT" dirty="0">
                <a:hlinkClick r:id="rId7"/>
              </a:rPr>
              <a:t>www.academia.edu/</a:t>
            </a: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endParaRPr lang="it-IT" dirty="0"/>
          </a:p>
        </p:txBody>
      </p:sp>
    </p:spTree>
    <p:extLst>
      <p:ext uri="{BB962C8B-B14F-4D97-AF65-F5344CB8AC3E}">
        <p14:creationId xmlns:p14="http://schemas.microsoft.com/office/powerpoint/2010/main" val="345321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aristofane">
            <a:extLst>
              <a:ext uri="{FF2B5EF4-FFF2-40B4-BE49-F238E27FC236}">
                <a16:creationId xmlns:a16="http://schemas.microsoft.com/office/drawing/2014/main" id="{864C8D02-482D-4976-83E3-D26632796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929" y="-1"/>
            <a:ext cx="3062072" cy="343893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6E9CC54-F982-4526-83C3-AC80B7F060E9}"/>
              </a:ext>
            </a:extLst>
          </p:cNvPr>
          <p:cNvSpPr txBox="1"/>
          <p:nvPr/>
        </p:nvSpPr>
        <p:spPr>
          <a:xfrm>
            <a:off x="452815" y="88554"/>
            <a:ext cx="7995920" cy="769441"/>
          </a:xfrm>
          <a:prstGeom prst="rect">
            <a:avLst/>
          </a:prstGeom>
          <a:noFill/>
        </p:spPr>
        <p:txBody>
          <a:bodyPr wrap="square" rtlCol="0">
            <a:spAutoFit/>
          </a:bodyPr>
          <a:lstStyle/>
          <a:p>
            <a:r>
              <a:rPr lang="it-IT" sz="4400" b="1" dirty="0">
                <a:solidFill>
                  <a:srgbClr val="FF0000"/>
                </a:solidFill>
                <a:latin typeface="Candara" panose="020E0502030303020204" pitchFamily="34" charset="0"/>
              </a:rPr>
              <a:t>La poetica di Aristofane</a:t>
            </a:r>
          </a:p>
        </p:txBody>
      </p:sp>
      <p:pic>
        <p:nvPicPr>
          <p:cNvPr id="6" name="Immagine 5">
            <a:extLst>
              <a:ext uri="{FF2B5EF4-FFF2-40B4-BE49-F238E27FC236}">
                <a16:creationId xmlns:a16="http://schemas.microsoft.com/office/drawing/2014/main" id="{91BA4BEB-2481-4829-B42C-85E4BC170409}"/>
              </a:ext>
            </a:extLst>
          </p:cNvPr>
          <p:cNvPicPr>
            <a:picLocks noChangeAspect="1"/>
          </p:cNvPicPr>
          <p:nvPr/>
        </p:nvPicPr>
        <p:blipFill>
          <a:blip r:embed="rId3">
            <a:lum/>
            <a:alphaModFix/>
          </a:blip>
          <a:srcRect/>
          <a:stretch>
            <a:fillRect/>
          </a:stretch>
        </p:blipFill>
        <p:spPr>
          <a:xfrm>
            <a:off x="0" y="980371"/>
            <a:ext cx="4106288" cy="5877629"/>
          </a:xfrm>
          <a:prstGeom prst="rect">
            <a:avLst/>
          </a:prstGeom>
        </p:spPr>
      </p:pic>
      <p:sp>
        <p:nvSpPr>
          <p:cNvPr id="7" name="Segnaposto testo 4">
            <a:extLst>
              <a:ext uri="{FF2B5EF4-FFF2-40B4-BE49-F238E27FC236}">
                <a16:creationId xmlns:a16="http://schemas.microsoft.com/office/drawing/2014/main" id="{333CD715-8EDC-42A9-AEF0-1643F3A19129}"/>
              </a:ext>
            </a:extLst>
          </p:cNvPr>
          <p:cNvSpPr txBox="1">
            <a:spLocks/>
          </p:cNvSpPr>
          <p:nvPr/>
        </p:nvSpPr>
        <p:spPr>
          <a:xfrm>
            <a:off x="4579287" y="1386138"/>
            <a:ext cx="5320087" cy="4105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4000"/>
            </a:pPr>
            <a:r>
              <a:rPr lang="it-IT" dirty="0">
                <a:latin typeface="Candara" panose="020E0502030303020204" pitchFamily="34" charset="0"/>
              </a:rPr>
              <a:t>Aristofane e la poetica «dell'ingiuria»</a:t>
            </a:r>
          </a:p>
          <a:p>
            <a:pPr>
              <a:buSzPct val="104000"/>
            </a:pPr>
            <a:endParaRPr lang="it-IT" dirty="0">
              <a:latin typeface="Candara" panose="020E0502030303020204" pitchFamily="34" charset="0"/>
            </a:endParaRPr>
          </a:p>
          <a:p>
            <a:pPr>
              <a:buSzPct val="104000"/>
            </a:pPr>
            <a:r>
              <a:rPr lang="it-IT" dirty="0">
                <a:latin typeface="Candara" panose="020E0502030303020204" pitchFamily="34" charset="0"/>
              </a:rPr>
              <a:t>«L'ingiuria» in Vespe</a:t>
            </a:r>
          </a:p>
          <a:p>
            <a:pPr>
              <a:buSzPct val="104000"/>
            </a:pPr>
            <a:endParaRPr lang="it-IT" dirty="0">
              <a:latin typeface="Candara" panose="020E0502030303020204" pitchFamily="34" charset="0"/>
            </a:endParaRPr>
          </a:p>
          <a:p>
            <a:pPr>
              <a:buSzPct val="104000"/>
            </a:pPr>
            <a:r>
              <a:rPr lang="it-IT" dirty="0">
                <a:latin typeface="Candara" panose="020E0502030303020204" pitchFamily="34" charset="0"/>
              </a:rPr>
              <a:t>L’«</a:t>
            </a:r>
            <a:r>
              <a:rPr lang="it-IT" i="1" dirty="0">
                <a:latin typeface="Candara" panose="020E0502030303020204" pitchFamily="34" charset="0"/>
              </a:rPr>
              <a:t>onomastì komodéin»</a:t>
            </a:r>
          </a:p>
          <a:p>
            <a:pPr>
              <a:buSzPct val="104000"/>
            </a:pPr>
            <a:endParaRPr lang="it-IT" dirty="0">
              <a:latin typeface="Candara" panose="020E0502030303020204" pitchFamily="34" charset="0"/>
            </a:endParaRPr>
          </a:p>
          <a:p>
            <a:pPr>
              <a:buSzPct val="104000"/>
            </a:pPr>
            <a:r>
              <a:rPr lang="it-IT" dirty="0">
                <a:latin typeface="Candara" panose="020E0502030303020204" pitchFamily="34" charset="0"/>
              </a:rPr>
              <a:t>I nomi parlanti</a:t>
            </a:r>
          </a:p>
        </p:txBody>
      </p:sp>
      <p:sp>
        <p:nvSpPr>
          <p:cNvPr id="8" name="Segnaposto testo 3">
            <a:extLst>
              <a:ext uri="{FF2B5EF4-FFF2-40B4-BE49-F238E27FC236}">
                <a16:creationId xmlns:a16="http://schemas.microsoft.com/office/drawing/2014/main" id="{6544D5E2-70CE-44F2-82CC-22517112ADAD}"/>
              </a:ext>
            </a:extLst>
          </p:cNvPr>
          <p:cNvSpPr txBox="1">
            <a:spLocks/>
          </p:cNvSpPr>
          <p:nvPr/>
        </p:nvSpPr>
        <p:spPr>
          <a:xfrm>
            <a:off x="4323415" y="6290721"/>
            <a:ext cx="6629981" cy="567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996" dirty="0"/>
              <a:t>Prima edizione dell'opera in lingua italiana, Venezia 1545</a:t>
            </a:r>
          </a:p>
        </p:txBody>
      </p:sp>
      <p:sp>
        <p:nvSpPr>
          <p:cNvPr id="4" name="CasellaDiTesto 3">
            <a:extLst>
              <a:ext uri="{FF2B5EF4-FFF2-40B4-BE49-F238E27FC236}">
                <a16:creationId xmlns:a16="http://schemas.microsoft.com/office/drawing/2014/main" id="{BA184A39-454B-429D-8D49-C85CE8DC75B8}"/>
              </a:ext>
            </a:extLst>
          </p:cNvPr>
          <p:cNvSpPr txBox="1"/>
          <p:nvPr/>
        </p:nvSpPr>
        <p:spPr>
          <a:xfrm>
            <a:off x="9413604" y="3597749"/>
            <a:ext cx="2494722" cy="369332"/>
          </a:xfrm>
          <a:prstGeom prst="rect">
            <a:avLst/>
          </a:prstGeom>
          <a:noFill/>
        </p:spPr>
        <p:txBody>
          <a:bodyPr wrap="square" rtlCol="0">
            <a:spAutoFit/>
          </a:bodyPr>
          <a:lstStyle/>
          <a:p>
            <a:pPr algn="ctr"/>
            <a:r>
              <a:rPr lang="it-IT" dirty="0"/>
              <a:t>Busto di Aristofane</a:t>
            </a:r>
          </a:p>
        </p:txBody>
      </p:sp>
    </p:spTree>
    <p:extLst>
      <p:ext uri="{BB962C8B-B14F-4D97-AF65-F5344CB8AC3E}">
        <p14:creationId xmlns:p14="http://schemas.microsoft.com/office/powerpoint/2010/main" val="131200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Risultati immagini per vespe aristofane">
            <a:extLst>
              <a:ext uri="{FF2B5EF4-FFF2-40B4-BE49-F238E27FC236}">
                <a16:creationId xmlns:a16="http://schemas.microsoft.com/office/drawing/2014/main" id="{04C0CA07-14CB-43BF-B1C9-A25507327BD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9065"/>
          <a:stretch/>
        </p:blipFill>
        <p:spPr bwMode="auto">
          <a:xfrm>
            <a:off x="0" y="-2"/>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4A8407E2-F34B-40EC-8121-3BB62C2641C7}"/>
              </a:ext>
            </a:extLst>
          </p:cNvPr>
          <p:cNvSpPr>
            <a:spLocks noGrp="1"/>
          </p:cNvSpPr>
          <p:nvPr>
            <p:ph type="title"/>
          </p:nvPr>
        </p:nvSpPr>
        <p:spPr>
          <a:xfrm>
            <a:off x="4692859" y="334346"/>
            <a:ext cx="2806262" cy="838245"/>
          </a:xfrm>
        </p:spPr>
        <p:txBody>
          <a:bodyPr vert="horz" lIns="91440" tIns="45720" rIns="91440" bIns="45720" rtlCol="0" anchor="b">
            <a:normAutofit fontScale="90000"/>
          </a:bodyPr>
          <a:lstStyle/>
          <a:p>
            <a:pPr algn="ctr"/>
            <a:r>
              <a:rPr lang="en-US" sz="6000" b="1" dirty="0">
                <a:solidFill>
                  <a:srgbClr val="FFC000"/>
                </a:solidFill>
                <a:latin typeface="Candara" panose="020E0502030303020204" pitchFamily="34" charset="0"/>
              </a:rPr>
              <a:t>Trama</a:t>
            </a:r>
          </a:p>
        </p:txBody>
      </p:sp>
      <p:sp>
        <p:nvSpPr>
          <p:cNvPr id="3" name="Segnaposto contenuto 2">
            <a:extLst>
              <a:ext uri="{FF2B5EF4-FFF2-40B4-BE49-F238E27FC236}">
                <a16:creationId xmlns:a16="http://schemas.microsoft.com/office/drawing/2014/main" id="{34A6A5C2-7260-4B05-B87C-85EEF1C5F2FE}"/>
              </a:ext>
            </a:extLst>
          </p:cNvPr>
          <p:cNvSpPr>
            <a:spLocks noGrp="1"/>
          </p:cNvSpPr>
          <p:nvPr>
            <p:ph idx="1"/>
          </p:nvPr>
        </p:nvSpPr>
        <p:spPr>
          <a:xfrm>
            <a:off x="839846" y="1867799"/>
            <a:ext cx="10512287" cy="1794135"/>
          </a:xfrm>
        </p:spPr>
        <p:txBody>
          <a:bodyPr vert="horz" lIns="91440" tIns="45720" rIns="91440" bIns="45720" rtlCol="0">
            <a:noAutofit/>
          </a:bodyPr>
          <a:lstStyle/>
          <a:p>
            <a:pPr marL="0" indent="0" algn="just">
              <a:buNone/>
            </a:pPr>
            <a:r>
              <a:rPr lang="en-US" sz="2000" b="1" dirty="0">
                <a:effectLst>
                  <a:outerShdw blurRad="38100" dist="38100" dir="2700000" algn="tl">
                    <a:srgbClr val="000000">
                      <a:alpha val="43137"/>
                    </a:srgbClr>
                  </a:outerShdw>
                </a:effectLst>
                <a:latin typeface="Candara" panose="020E0502030303020204" pitchFamily="34" charset="0"/>
              </a:rPr>
              <a:t>Il vecchio Filocleone ha la mania dei processi. Per porre freno ai suoi eccessi il figlio Bdelicleone lo chiude in casa prigioniero. Mentre il coro di giudici sopraggiunge, Filocleone tenta di liberarsi invano. A questo punto Bdelicleone dimostra al vecchio che è vittima degli abusi dei demagoghi. Il vecchio e il coro apprendono lo stato di soggezione nel quale si trovano e si arrendono. Tuttavia, Filocleone non rinuncia alla sua mania, perciò Bdelicleone intenta un processo ad un cane reo di aver rubato del formaggio. Per la prima volta, ingannato, Filocleone assolve l’imputato e si trasforma in festaiolo gaudente da arcigno giudice quale era dandosi alle feste e ai banchetti.</a:t>
            </a:r>
          </a:p>
        </p:txBody>
      </p:sp>
    </p:spTree>
    <p:extLst>
      <p:ext uri="{BB962C8B-B14F-4D97-AF65-F5344CB8AC3E}">
        <p14:creationId xmlns:p14="http://schemas.microsoft.com/office/powerpoint/2010/main" val="29294298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136109-CA98-4424-B93B-9058C50A40E0}"/>
              </a:ext>
            </a:extLst>
          </p:cNvPr>
          <p:cNvSpPr txBox="1">
            <a:spLocks noGrp="1"/>
          </p:cNvSpPr>
          <p:nvPr>
            <p:ph type="title" idx="4294967295"/>
          </p:nvPr>
        </p:nvSpPr>
        <p:spPr>
          <a:xfrm>
            <a:off x="2030435" y="298686"/>
            <a:ext cx="8229627" cy="701731"/>
          </a:xfrm>
        </p:spPr>
        <p:txBody>
          <a:bodyPr>
            <a:spAutoFit/>
          </a:bodyPr>
          <a:lstStyle/>
          <a:p>
            <a:pPr lvl="0" algn="ctr"/>
            <a:r>
              <a:rPr lang="it-IT" b="1" dirty="0">
                <a:solidFill>
                  <a:srgbClr val="FF0000"/>
                </a:solidFill>
                <a:latin typeface="Candara" panose="020E0502030303020204" pitchFamily="34" charset="0"/>
              </a:rPr>
              <a:t>Scontro generazionale</a:t>
            </a:r>
          </a:p>
        </p:txBody>
      </p:sp>
      <p:pic>
        <p:nvPicPr>
          <p:cNvPr id="3" name="Segnaposto immagine 2">
            <a:extLst>
              <a:ext uri="{FF2B5EF4-FFF2-40B4-BE49-F238E27FC236}">
                <a16:creationId xmlns:a16="http://schemas.microsoft.com/office/drawing/2014/main" id="{1F9386BE-7C14-4F48-92EF-DF6C35EE23DD}"/>
              </a:ext>
            </a:extLst>
          </p:cNvPr>
          <p:cNvPicPr>
            <a:picLocks noGrp="1" noChangeAspect="1"/>
          </p:cNvPicPr>
          <p:nvPr>
            <p:ph type="pic" idx="4294967295"/>
          </p:nvPr>
        </p:nvPicPr>
        <p:blipFill>
          <a:blip r:embed="rId3">
            <a:lum/>
            <a:alphaModFix/>
          </a:blip>
          <a:srcRect/>
          <a:stretch>
            <a:fillRect/>
          </a:stretch>
        </p:blipFill>
        <p:spPr>
          <a:xfrm>
            <a:off x="606287" y="1144484"/>
            <a:ext cx="5913783" cy="4778102"/>
          </a:xfrm>
        </p:spPr>
      </p:pic>
      <p:sp>
        <p:nvSpPr>
          <p:cNvPr id="4" name="Segnaposto testo 3">
            <a:extLst>
              <a:ext uri="{FF2B5EF4-FFF2-40B4-BE49-F238E27FC236}">
                <a16:creationId xmlns:a16="http://schemas.microsoft.com/office/drawing/2014/main" id="{EDD65F3B-1882-4393-B35C-6D9E446BD6C8}"/>
              </a:ext>
            </a:extLst>
          </p:cNvPr>
          <p:cNvSpPr txBox="1">
            <a:spLocks noGrp="1"/>
          </p:cNvSpPr>
          <p:nvPr>
            <p:ph type="body" idx="4294967295"/>
          </p:nvPr>
        </p:nvSpPr>
        <p:spPr>
          <a:xfrm>
            <a:off x="7031441" y="1420136"/>
            <a:ext cx="4647037" cy="4226798"/>
          </a:xfrm>
        </p:spPr>
        <p:txBody>
          <a:bodyPr wrap="square">
            <a:spAutoFit/>
          </a:bodyPr>
          <a:lstStyle/>
          <a:p>
            <a:pPr lvl="0">
              <a:buSzPct val="45000"/>
            </a:pPr>
            <a:r>
              <a:rPr lang="it-IT" dirty="0">
                <a:latin typeface="Candara" panose="020E0502030303020204" pitchFamily="34" charset="0"/>
              </a:rPr>
              <a:t> Da cosa prende spunto Aristofane per istituire il conflitto generazionale nella sua commedia?</a:t>
            </a:r>
          </a:p>
          <a:p>
            <a:pPr lvl="0">
              <a:buSzPct val="45000"/>
            </a:pPr>
            <a:r>
              <a:rPr lang="it-IT" dirty="0">
                <a:latin typeface="Candara" panose="020E0502030303020204" pitchFamily="34" charset="0"/>
              </a:rPr>
              <a:t>Come struttura il suo scontro?</a:t>
            </a:r>
          </a:p>
          <a:p>
            <a:pPr lvl="0">
              <a:buSzPct val="45000"/>
            </a:pPr>
            <a:r>
              <a:rPr lang="it-IT" dirty="0">
                <a:latin typeface="Candara" panose="020E0502030303020204" pitchFamily="34" charset="0"/>
              </a:rPr>
              <a:t>Che tipo di modello paideutico-familiare, in risoluzione alla crisi, propone al suo pubblico?</a:t>
            </a:r>
          </a:p>
        </p:txBody>
      </p:sp>
      <p:sp>
        <p:nvSpPr>
          <p:cNvPr id="5" name="Segnaposto testo 4">
            <a:extLst>
              <a:ext uri="{FF2B5EF4-FFF2-40B4-BE49-F238E27FC236}">
                <a16:creationId xmlns:a16="http://schemas.microsoft.com/office/drawing/2014/main" id="{59B2E176-4147-4A2B-B9D9-9EE9615CC5F6}"/>
              </a:ext>
            </a:extLst>
          </p:cNvPr>
          <p:cNvSpPr txBox="1">
            <a:spLocks noGrp="1"/>
          </p:cNvSpPr>
          <p:nvPr>
            <p:ph type="body" idx="4294967295"/>
          </p:nvPr>
        </p:nvSpPr>
        <p:spPr>
          <a:xfrm>
            <a:off x="1133603" y="6009173"/>
            <a:ext cx="5126086" cy="771394"/>
          </a:xfrm>
        </p:spPr>
        <p:txBody>
          <a:bodyPr>
            <a:normAutofit/>
          </a:bodyPr>
          <a:lstStyle/>
          <a:p>
            <a:pPr marL="0" lvl="0" indent="0">
              <a:buNone/>
            </a:pPr>
            <a:r>
              <a:rPr lang="it-IT" sz="1814" dirty="0"/>
              <a:t>Rappresentazione scena finale Filocleone e Bdelicleone, Vespe al Teatro Greco di Siracusa, 2014</a:t>
            </a:r>
          </a:p>
        </p:txBody>
      </p:sp>
    </p:spTree>
    <p:extLst>
      <p:ext uri="{BB962C8B-B14F-4D97-AF65-F5344CB8AC3E}">
        <p14:creationId xmlns:p14="http://schemas.microsoft.com/office/powerpoint/2010/main" val="176310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6C8AD42-9101-4B28-AEA3-11186A814D27}"/>
              </a:ext>
            </a:extLst>
          </p:cNvPr>
          <p:cNvSpPr>
            <a:spLocks noGrp="1" noChangeArrowheads="1"/>
          </p:cNvSpPr>
          <p:nvPr>
            <p:ph type="title"/>
          </p:nvPr>
        </p:nvSpPr>
        <p:spPr>
          <a:xfrm>
            <a:off x="924339" y="258921"/>
            <a:ext cx="10515600" cy="857388"/>
          </a:xfrm>
        </p:spPr>
        <p:txBody>
          <a:bodyPr>
            <a:normAutofit fontScale="90000"/>
          </a:bodyPr>
          <a:lstStyle/>
          <a:p>
            <a:pPr algn="ctr"/>
            <a:r>
              <a:rPr lang="it-IT" altLang="it-IT" b="1" dirty="0">
                <a:solidFill>
                  <a:srgbClr val="FF0000"/>
                </a:solidFill>
                <a:latin typeface="Candara" panose="020E0502030303020204" pitchFamily="34" charset="0"/>
              </a:rPr>
              <a:t>TRIBUNALI</a:t>
            </a:r>
            <a:br>
              <a:rPr lang="it-IT" altLang="it-IT" b="1" dirty="0">
                <a:solidFill>
                  <a:srgbClr val="FF0000"/>
                </a:solidFill>
                <a:latin typeface="Candara" panose="020E0502030303020204" pitchFamily="34" charset="0"/>
              </a:rPr>
            </a:br>
            <a:endParaRPr lang="it-IT" altLang="it-IT" sz="2400" b="1" dirty="0">
              <a:solidFill>
                <a:srgbClr val="FF0000"/>
              </a:solidFill>
              <a:latin typeface="Candara" panose="020E0502030303020204" pitchFamily="34" charset="0"/>
            </a:endParaRPr>
          </a:p>
        </p:txBody>
      </p:sp>
      <p:sp>
        <p:nvSpPr>
          <p:cNvPr id="2053" name="Rectangle 5">
            <a:extLst>
              <a:ext uri="{FF2B5EF4-FFF2-40B4-BE49-F238E27FC236}">
                <a16:creationId xmlns:a16="http://schemas.microsoft.com/office/drawing/2014/main" id="{A1DE0355-6BAD-4C49-B5F3-C0DC4B68C100}"/>
              </a:ext>
            </a:extLst>
          </p:cNvPr>
          <p:cNvSpPr>
            <a:spLocks noGrp="1" noChangeArrowheads="1"/>
          </p:cNvSpPr>
          <p:nvPr>
            <p:ph type="body" sz="half" idx="1"/>
          </p:nvPr>
        </p:nvSpPr>
        <p:spPr>
          <a:xfrm>
            <a:off x="924338" y="1615112"/>
            <a:ext cx="4546458" cy="4525963"/>
          </a:xfrm>
        </p:spPr>
        <p:txBody>
          <a:bodyPr>
            <a:normAutofit/>
          </a:bodyPr>
          <a:lstStyle/>
          <a:p>
            <a:r>
              <a:rPr lang="it-IT" altLang="it-IT" sz="2400" dirty="0"/>
              <a:t>Principale organo giuridico Ateniese era il tribunale dell’Eliea</a:t>
            </a:r>
          </a:p>
          <a:p>
            <a:endParaRPr lang="it-IT" altLang="it-IT" sz="2400" dirty="0"/>
          </a:p>
          <a:p>
            <a:r>
              <a:rPr lang="it-IT" altLang="it-IT" sz="2400" dirty="0"/>
              <a:t>L’iniziativa di intentare un’azione legale spettava al privato</a:t>
            </a:r>
          </a:p>
          <a:p>
            <a:pPr marL="0" indent="0">
              <a:buNone/>
            </a:pPr>
            <a:endParaRPr lang="it-IT" altLang="it-IT" sz="2400" dirty="0"/>
          </a:p>
          <a:p>
            <a:r>
              <a:rPr lang="it-IT" altLang="it-IT" sz="2400" dirty="0"/>
              <a:t>Era presente la figura del logografo</a:t>
            </a:r>
          </a:p>
          <a:p>
            <a:pPr marL="0" indent="0">
              <a:buNone/>
            </a:pPr>
            <a:endParaRPr lang="it-IT" altLang="it-IT" sz="2400" dirty="0"/>
          </a:p>
          <a:p>
            <a:r>
              <a:rPr lang="it-IT" altLang="it-IT" sz="2400" dirty="0"/>
              <a:t>Processi orali</a:t>
            </a:r>
          </a:p>
        </p:txBody>
      </p:sp>
      <p:sp>
        <p:nvSpPr>
          <p:cNvPr id="2054" name="Rectangle 6">
            <a:extLst>
              <a:ext uri="{FF2B5EF4-FFF2-40B4-BE49-F238E27FC236}">
                <a16:creationId xmlns:a16="http://schemas.microsoft.com/office/drawing/2014/main" id="{EC3E5AD2-7075-474B-A81B-D1D40D6A60EF}"/>
              </a:ext>
            </a:extLst>
          </p:cNvPr>
          <p:cNvSpPr>
            <a:spLocks noGrp="1" noChangeArrowheads="1"/>
          </p:cNvSpPr>
          <p:nvPr>
            <p:ph type="body" sz="half" idx="2"/>
          </p:nvPr>
        </p:nvSpPr>
        <p:spPr>
          <a:xfrm>
            <a:off x="6767891" y="1617595"/>
            <a:ext cx="4880770" cy="4911172"/>
          </a:xfrm>
        </p:spPr>
        <p:txBody>
          <a:bodyPr>
            <a:noAutofit/>
          </a:bodyPr>
          <a:lstStyle/>
          <a:p>
            <a:r>
              <a:rPr lang="it-IT" altLang="it-IT" sz="2400" dirty="0"/>
              <a:t>Ci sono due massimi organismi Giudiziari (la Corte Costituzionale e la Corte di appello)</a:t>
            </a:r>
          </a:p>
          <a:p>
            <a:endParaRPr lang="it-IT" altLang="it-IT" sz="2400" dirty="0"/>
          </a:p>
          <a:p>
            <a:r>
              <a:rPr lang="it-IT" altLang="it-IT" sz="2400" dirty="0"/>
              <a:t>L’iniziativa spetta al privato e allo Stato</a:t>
            </a:r>
          </a:p>
          <a:p>
            <a:pPr marL="0" indent="0">
              <a:buNone/>
            </a:pPr>
            <a:endParaRPr lang="it-IT" altLang="it-IT" sz="2400" dirty="0"/>
          </a:p>
          <a:p>
            <a:r>
              <a:rPr lang="it-IT" altLang="it-IT" sz="2400" dirty="0"/>
              <a:t>È presente la figura dell’avvocato</a:t>
            </a:r>
          </a:p>
          <a:p>
            <a:pPr marL="0" indent="0">
              <a:buNone/>
            </a:pPr>
            <a:endParaRPr lang="it-IT" altLang="it-IT" sz="2400" dirty="0"/>
          </a:p>
          <a:p>
            <a:r>
              <a:rPr lang="it-IT" altLang="it-IT" sz="2400" dirty="0"/>
              <a:t>Processi possono essere sia orali che scritti</a:t>
            </a:r>
          </a:p>
        </p:txBody>
      </p:sp>
      <p:sp>
        <p:nvSpPr>
          <p:cNvPr id="2" name="CasellaDiTesto 1">
            <a:extLst>
              <a:ext uri="{FF2B5EF4-FFF2-40B4-BE49-F238E27FC236}">
                <a16:creationId xmlns:a16="http://schemas.microsoft.com/office/drawing/2014/main" id="{68EFE6C7-615A-40EB-AC86-55A20A81FDCE}"/>
              </a:ext>
            </a:extLst>
          </p:cNvPr>
          <p:cNvSpPr txBox="1"/>
          <p:nvPr/>
        </p:nvSpPr>
        <p:spPr>
          <a:xfrm>
            <a:off x="924339" y="954157"/>
            <a:ext cx="3339548" cy="523220"/>
          </a:xfrm>
          <a:prstGeom prst="rect">
            <a:avLst/>
          </a:prstGeom>
          <a:noFill/>
        </p:spPr>
        <p:txBody>
          <a:bodyPr wrap="square" rtlCol="0">
            <a:spAutoFit/>
          </a:bodyPr>
          <a:lstStyle/>
          <a:p>
            <a:pPr algn="ctr"/>
            <a:r>
              <a:rPr lang="it-IT" sz="2800" b="1" dirty="0">
                <a:solidFill>
                  <a:srgbClr val="FF0000"/>
                </a:solidFill>
                <a:latin typeface="Candara" panose="020E0502030303020204" pitchFamily="34" charset="0"/>
              </a:rPr>
              <a:t>IERI</a:t>
            </a:r>
          </a:p>
        </p:txBody>
      </p:sp>
      <p:sp>
        <p:nvSpPr>
          <p:cNvPr id="6" name="CasellaDiTesto 5">
            <a:extLst>
              <a:ext uri="{FF2B5EF4-FFF2-40B4-BE49-F238E27FC236}">
                <a16:creationId xmlns:a16="http://schemas.microsoft.com/office/drawing/2014/main" id="{A44DF8A5-E8F8-4732-B1C8-C9AB7CAD35C9}"/>
              </a:ext>
            </a:extLst>
          </p:cNvPr>
          <p:cNvSpPr txBox="1"/>
          <p:nvPr/>
        </p:nvSpPr>
        <p:spPr>
          <a:xfrm>
            <a:off x="7295321" y="954157"/>
            <a:ext cx="3339548" cy="523220"/>
          </a:xfrm>
          <a:prstGeom prst="rect">
            <a:avLst/>
          </a:prstGeom>
          <a:noFill/>
        </p:spPr>
        <p:txBody>
          <a:bodyPr wrap="square" rtlCol="0">
            <a:spAutoFit/>
          </a:bodyPr>
          <a:lstStyle/>
          <a:p>
            <a:pPr algn="ctr"/>
            <a:r>
              <a:rPr lang="it-IT" sz="2800" b="1" dirty="0">
                <a:solidFill>
                  <a:srgbClr val="FF0000"/>
                </a:solidFill>
                <a:latin typeface="Candara" panose="020E0502030303020204" pitchFamily="34" charset="0"/>
              </a:rPr>
              <a:t>OGGI</a:t>
            </a:r>
          </a:p>
        </p:txBody>
      </p:sp>
      <p:cxnSp>
        <p:nvCxnSpPr>
          <p:cNvPr id="4" name="Connettore diritto 3">
            <a:extLst>
              <a:ext uri="{FF2B5EF4-FFF2-40B4-BE49-F238E27FC236}">
                <a16:creationId xmlns:a16="http://schemas.microsoft.com/office/drawing/2014/main" id="{2E5CF086-2574-4D60-9947-D33A7B682A2F}"/>
              </a:ext>
            </a:extLst>
          </p:cNvPr>
          <p:cNvCxnSpPr>
            <a:cxnSpLocks/>
          </p:cNvCxnSpPr>
          <p:nvPr/>
        </p:nvCxnSpPr>
        <p:spPr>
          <a:xfrm flipV="1">
            <a:off x="6119343" y="1321859"/>
            <a:ext cx="0" cy="441972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04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isultati immagini per aristofane">
            <a:extLst>
              <a:ext uri="{FF2B5EF4-FFF2-40B4-BE49-F238E27FC236}">
                <a16:creationId xmlns:a16="http://schemas.microsoft.com/office/drawing/2014/main" id="{F299D3D1-80D0-43B4-BA52-01189C956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07" r="14957" b="-1"/>
          <a:stretch/>
        </p:blipFill>
        <p:spPr bwMode="auto">
          <a:xfrm>
            <a:off x="6141722"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attachment.outlook.office.net/owa/aledilario@hotmail.com/service.svc/s/GetAttachmentThumbnail?id=AQMkADAwATZiZmYAZC1lZQA1OC1jMjVlLTAwAi0wMAoARgAAA6WCEbpB9jNAooAZ7P16FboHAGaSfY2sq4BFtM6nxMEabvsAAAIBDAAAAGaSfY2sq4BFtM6nxMEabvsAAXsc708AAAABEgAQAGP2p68Ag3NPgWGDecsYr2A%3D&amp;thumbnailType=2&amp;X-OWA-CANARY=tXqDp6S-NEy_HNU2hdRQdJBPZa2-gdUYDZoY_UdNhqMK68Q_zpsZCvCu75wLKYrLivrzMihFfGE.&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OTg3OTQzMzRcIixcInB1aWRcIjpcIjE4OTk5NDcyMDY2ODkzNzRcIixcIm9pZFwiOlwiMDAwNmJmZmQtZWU1OC1jMjVl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yMDE2MTYyOSwibmJmIjoxNTIwMTYxMDI5fQ.l_wJm_Bg0o4N_hPtfjhRxiDgIEFlvJhEfVDG-ol-VdiVUT2Qy6kJVhx6lqd5t2akgWRFNa2yvNSFrmTdM48aZaPSbbMUrLN5mP1cgopnfjpmngeDxCmkP9WDk9-9Yrj0f1A2eF5dPIPxFfF0sgauSVfIEt-jorHJHx6eLL08UZ9jYvxox_vjG5DgRfYzU5LWDiLiPzCOQLFcdYlfNeu3yPU49t3DH_1gSoiiA4d99dhJIN1l_2pprkPSQmjAbDzeaUVZuYzBoy_3b7dSqwarY6qIMPksrcEZNt89xR2SWNdOYcYHz4AjXpblJgnKyADW_ntGXM71IKnkAk48ro8Dew&amp;owa=outlook.live.com&amp;isc=1">
            <a:extLst>
              <a:ext uri="{FF2B5EF4-FFF2-40B4-BE49-F238E27FC236}">
                <a16:creationId xmlns:a16="http://schemas.microsoft.com/office/drawing/2014/main" id="{352A8EBB-F5BB-437F-B719-706F9FC05CDB}"/>
              </a:ext>
            </a:extLst>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11081" r="-3" b="4600"/>
          <a:stretch/>
        </p:blipFill>
        <p:spPr bwMode="auto">
          <a:xfrm>
            <a:off x="321731" y="311793"/>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sultati immagini per aula tribunale">
            <a:extLst>
              <a:ext uri="{FF2B5EF4-FFF2-40B4-BE49-F238E27FC236}">
                <a16:creationId xmlns:a16="http://schemas.microsoft.com/office/drawing/2014/main" id="{6549C937-8025-420A-B1CF-D6E8EDB82F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254" r="-3" b="10647"/>
          <a:stretch/>
        </p:blipFill>
        <p:spPr bwMode="auto">
          <a:xfrm>
            <a:off x="321730" y="3489158"/>
            <a:ext cx="5728548" cy="30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23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5901" y="156873"/>
            <a:ext cx="10515600" cy="1325563"/>
          </a:xfrm>
        </p:spPr>
        <p:txBody>
          <a:bodyPr/>
          <a:lstStyle/>
          <a:p>
            <a:r>
              <a:rPr lang="it-IT" b="1" dirty="0">
                <a:solidFill>
                  <a:srgbClr val="FF0000"/>
                </a:solidFill>
                <a:latin typeface="Candara" panose="020E0502030303020204" pitchFamily="34" charset="0"/>
              </a:rPr>
              <a:t>Demagogia e populismo</a:t>
            </a:r>
          </a:p>
        </p:txBody>
      </p:sp>
      <p:sp>
        <p:nvSpPr>
          <p:cNvPr id="3" name="Segnaposto contenuto 2"/>
          <p:cNvSpPr>
            <a:spLocks noGrp="1"/>
          </p:cNvSpPr>
          <p:nvPr>
            <p:ph sz="half" idx="1"/>
          </p:nvPr>
        </p:nvSpPr>
        <p:spPr>
          <a:xfrm>
            <a:off x="625901" y="4378038"/>
            <a:ext cx="4707370" cy="2341418"/>
          </a:xfrm>
        </p:spPr>
        <p:txBody>
          <a:bodyPr>
            <a:normAutofit/>
          </a:bodyPr>
          <a:lstStyle/>
          <a:p>
            <a:pPr marL="0" indent="0" algn="just">
              <a:buNone/>
            </a:pPr>
            <a:endParaRPr lang="it-IT" sz="1800" dirty="0">
              <a:latin typeface="Candara" panose="020E0502030303020204" pitchFamily="34" charset="0"/>
            </a:endParaRPr>
          </a:p>
          <a:p>
            <a:pPr marL="0" indent="0" algn="just">
              <a:buNone/>
            </a:pPr>
            <a:endParaRPr lang="it-IT" sz="1800" i="1" dirty="0">
              <a:latin typeface="Candara" panose="020E0502030303020204" pitchFamily="34" charset="0"/>
            </a:endParaRPr>
          </a:p>
          <a:p>
            <a:pPr marL="0" indent="0" algn="just">
              <a:buNone/>
            </a:pPr>
            <a:r>
              <a:rPr lang="it-IT" sz="1800" i="1" dirty="0">
                <a:latin typeface="Candara" panose="020E0502030303020204" pitchFamily="34" charset="0"/>
              </a:rPr>
              <a:t>«Ahi serva Italia, di dolore ostello,/nave sanza nocchiere in gran tempesta,/ non donna di province, ma bordello!»</a:t>
            </a:r>
          </a:p>
          <a:p>
            <a:pPr marL="0" indent="0" algn="r">
              <a:buNone/>
            </a:pPr>
            <a:r>
              <a:rPr lang="it-IT" sz="1800" dirty="0">
                <a:latin typeface="Candara" panose="020E0502030303020204" pitchFamily="34" charset="0"/>
              </a:rPr>
              <a:t>Purgatorio, VI</a:t>
            </a:r>
          </a:p>
        </p:txBody>
      </p:sp>
      <p:sp>
        <p:nvSpPr>
          <p:cNvPr id="4" name="Segnaposto contenuto 3"/>
          <p:cNvSpPr>
            <a:spLocks noGrp="1"/>
          </p:cNvSpPr>
          <p:nvPr>
            <p:ph sz="half" idx="2"/>
          </p:nvPr>
        </p:nvSpPr>
        <p:spPr>
          <a:xfrm>
            <a:off x="5728676" y="1676834"/>
            <a:ext cx="6130638" cy="4852266"/>
          </a:xfrm>
        </p:spPr>
        <p:txBody>
          <a:bodyPr>
            <a:normAutofit/>
          </a:bodyPr>
          <a:lstStyle/>
          <a:p>
            <a:pPr marL="0" indent="0">
              <a:buNone/>
            </a:pPr>
            <a:r>
              <a:rPr lang="it-IT" sz="2400" b="1" dirty="0">
                <a:solidFill>
                  <a:srgbClr val="FF0000"/>
                </a:solidFill>
                <a:latin typeface="Candara" panose="020E0502030303020204" pitchFamily="34" charset="0"/>
              </a:rPr>
              <a:t>Demagogia:</a:t>
            </a:r>
            <a:r>
              <a:rPr lang="it-IT" sz="2400" dirty="0">
                <a:latin typeface="Candara" panose="020E0502030303020204" pitchFamily="34" charset="0"/>
              </a:rPr>
              <a:t> forma degenerata di democrazia</a:t>
            </a:r>
          </a:p>
          <a:p>
            <a:pPr marL="0" indent="0">
              <a:buNone/>
            </a:pPr>
            <a:r>
              <a:rPr lang="it-IT" sz="2400" dirty="0">
                <a:latin typeface="Candara" panose="020E0502030303020204" pitchFamily="34" charset="0"/>
              </a:rPr>
              <a:t>La libertà in eccesso porta al suo opposto:                  la schiavitù</a:t>
            </a:r>
          </a:p>
          <a:p>
            <a:pPr marL="0" indent="0">
              <a:buNone/>
            </a:pPr>
            <a:r>
              <a:rPr lang="it-IT" sz="2400" dirty="0">
                <a:latin typeface="Candara" panose="020E0502030303020204" pitchFamily="34" charset="0"/>
              </a:rPr>
              <a:t>Due strade percorribili:</a:t>
            </a:r>
          </a:p>
          <a:p>
            <a:r>
              <a:rPr lang="it-IT" sz="2400" dirty="0">
                <a:latin typeface="Candara" panose="020E0502030303020204" pitchFamily="34" charset="0"/>
              </a:rPr>
              <a:t>ritorno dei grandi politici sull’esempio di Pericle</a:t>
            </a:r>
          </a:p>
          <a:p>
            <a:r>
              <a:rPr lang="it-IT" sz="2400" dirty="0">
                <a:latin typeface="Candara" panose="020E0502030303020204" pitchFamily="34" charset="0"/>
              </a:rPr>
              <a:t>la democrazia degenera in un governo </a:t>
            </a:r>
            <a:r>
              <a:rPr lang="it-IT" sz="2400" i="1" dirty="0">
                <a:latin typeface="Candara" panose="020E0502030303020204" pitchFamily="34" charset="0"/>
              </a:rPr>
              <a:t>ex lege</a:t>
            </a:r>
            <a:r>
              <a:rPr lang="it-IT" sz="2400" dirty="0">
                <a:latin typeface="Candara" panose="020E0502030303020204" pitchFamily="34" charset="0"/>
              </a:rPr>
              <a:t> ai cui vertici vi sono uomini forti e senza scrupoli</a:t>
            </a:r>
          </a:p>
          <a:p>
            <a:pPr marL="0" indent="0">
              <a:buNone/>
            </a:pPr>
            <a:endParaRPr lang="it-IT" sz="2400" dirty="0">
              <a:latin typeface="Candara" panose="020E0502030303020204" pitchFamily="34" charset="0"/>
            </a:endParaRPr>
          </a:p>
          <a:p>
            <a:pPr marL="0" indent="0" algn="ctr">
              <a:buNone/>
            </a:pPr>
            <a:r>
              <a:rPr lang="it-IT" sz="2400" dirty="0">
                <a:latin typeface="Candara" panose="020E0502030303020204" pitchFamily="34" charset="0"/>
              </a:rPr>
              <a:t>Esempio: </a:t>
            </a:r>
            <a:r>
              <a:rPr lang="it-IT" sz="2400" b="1" dirty="0">
                <a:latin typeface="Candara" panose="020E0502030303020204" pitchFamily="34" charset="0"/>
              </a:rPr>
              <a:t>Cleone</a:t>
            </a:r>
          </a:p>
          <a:p>
            <a:pPr marL="0" indent="0">
              <a:buNone/>
            </a:pPr>
            <a:endParaRPr lang="it-IT" sz="2400" dirty="0">
              <a:latin typeface="Candara" panose="020E0502030303020204" pitchFamily="34" charset="0"/>
            </a:endParaRPr>
          </a:p>
        </p:txBody>
      </p:sp>
      <p:pic>
        <p:nvPicPr>
          <p:cNvPr id="1026" name="Picture 2" descr="http://www.vdj.it/wp-content/uploads/2018/02/corret-Democrazia-o-demagogia-438-x-310.jpg"/>
          <p:cNvPicPr>
            <a:picLocks noChangeAspect="1" noChangeArrowheads="1"/>
          </p:cNvPicPr>
          <p:nvPr/>
        </p:nvPicPr>
        <p:blipFill rotWithShape="1">
          <a:blip r:embed="rId2">
            <a:extLst>
              <a:ext uri="{28A0092B-C50C-407E-A947-70E740481C1C}">
                <a14:useLocalDpi xmlns:a14="http://schemas.microsoft.com/office/drawing/2010/main" val="0"/>
              </a:ext>
            </a:extLst>
          </a:blip>
          <a:srcRect l="4573" t="5782" b="7415"/>
          <a:stretch/>
        </p:blipFill>
        <p:spPr bwMode="auto">
          <a:xfrm>
            <a:off x="138544" y="1482436"/>
            <a:ext cx="5659706" cy="36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58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isultati immagini per atene antica">
            <a:extLst>
              <a:ext uri="{FF2B5EF4-FFF2-40B4-BE49-F238E27FC236}">
                <a16:creationId xmlns:a16="http://schemas.microsoft.com/office/drawing/2014/main" id="{FC029A19-04AE-470D-A20C-3616A3502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83"/>
          <a:stretch/>
        </p:blipFill>
        <p:spPr bwMode="auto">
          <a:xfrm>
            <a:off x="0" y="-2405"/>
            <a:ext cx="12229664"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73" name="Straight Connector 7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908937" y="1613687"/>
            <a:ext cx="3771157" cy="1342754"/>
          </a:xfrm>
        </p:spPr>
        <p:txBody>
          <a:bodyPr vert="horz" lIns="91440" tIns="45720" rIns="91440" bIns="45720" rtlCol="0" anchor="ctr">
            <a:normAutofit/>
          </a:bodyPr>
          <a:lstStyle/>
          <a:p>
            <a:pPr algn="ctr"/>
            <a:r>
              <a:rPr lang="en-US" sz="3600" b="1" dirty="0">
                <a:solidFill>
                  <a:srgbClr val="FF0000"/>
                </a:solidFill>
                <a:latin typeface="Candara" panose="020E0502030303020204" pitchFamily="34" charset="0"/>
              </a:rPr>
              <a:t>Atene al tempo di Aristofane</a:t>
            </a:r>
          </a:p>
        </p:txBody>
      </p:sp>
      <p:graphicFrame>
        <p:nvGraphicFramePr>
          <p:cNvPr id="4" name="Diagramma 3">
            <a:extLst>
              <a:ext uri="{FF2B5EF4-FFF2-40B4-BE49-F238E27FC236}">
                <a16:creationId xmlns:a16="http://schemas.microsoft.com/office/drawing/2014/main" id="{ABBCF53B-0495-43A0-A7A5-5ABC3C8BCD9C}"/>
              </a:ext>
            </a:extLst>
          </p:cNvPr>
          <p:cNvGraphicFramePr/>
          <p:nvPr>
            <p:extLst>
              <p:ext uri="{D42A27DB-BD31-4B8C-83A1-F6EECF244321}">
                <p14:modId xmlns:p14="http://schemas.microsoft.com/office/powerpoint/2010/main" val="2762698092"/>
              </p:ext>
            </p:extLst>
          </p:nvPr>
        </p:nvGraphicFramePr>
        <p:xfrm>
          <a:off x="257277" y="3083340"/>
          <a:ext cx="5074478" cy="4021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67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6375FE8-FE23-4596-BC68-9C3AB21D7CD0}"/>
              </a:ext>
            </a:extLst>
          </p:cNvPr>
          <p:cNvSpPr txBox="1"/>
          <p:nvPr/>
        </p:nvSpPr>
        <p:spPr>
          <a:xfrm>
            <a:off x="829239" y="205622"/>
            <a:ext cx="4750906" cy="584775"/>
          </a:xfrm>
          <a:prstGeom prst="rect">
            <a:avLst/>
          </a:prstGeom>
          <a:noFill/>
        </p:spPr>
        <p:txBody>
          <a:bodyPr wrap="square" rtlCol="0">
            <a:spAutoFit/>
          </a:bodyPr>
          <a:lstStyle/>
          <a:p>
            <a:pPr algn="ctr"/>
            <a:r>
              <a:rPr lang="it-IT" sz="3200" b="1" dirty="0">
                <a:solidFill>
                  <a:srgbClr val="FF0000"/>
                </a:solidFill>
                <a:latin typeface="Candara" panose="020E0502030303020204" pitchFamily="34" charset="0"/>
              </a:rPr>
              <a:t>Filocleone come Fantozzi</a:t>
            </a:r>
          </a:p>
        </p:txBody>
      </p:sp>
      <p:sp>
        <p:nvSpPr>
          <p:cNvPr id="3" name="CasellaDiTesto 2">
            <a:extLst>
              <a:ext uri="{FF2B5EF4-FFF2-40B4-BE49-F238E27FC236}">
                <a16:creationId xmlns:a16="http://schemas.microsoft.com/office/drawing/2014/main" id="{B77B223A-681B-4670-9144-9C6D2157DEE6}"/>
              </a:ext>
            </a:extLst>
          </p:cNvPr>
          <p:cNvSpPr txBox="1"/>
          <p:nvPr/>
        </p:nvSpPr>
        <p:spPr>
          <a:xfrm>
            <a:off x="0" y="1073426"/>
            <a:ext cx="5536095" cy="2335695"/>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B01AE50E-C196-44C1-A82C-598D899F5FE1}"/>
              </a:ext>
            </a:extLst>
          </p:cNvPr>
          <p:cNvSpPr txBox="1"/>
          <p:nvPr/>
        </p:nvSpPr>
        <p:spPr>
          <a:xfrm>
            <a:off x="198105" y="884740"/>
            <a:ext cx="5904521" cy="3354765"/>
          </a:xfrm>
          <a:prstGeom prst="rect">
            <a:avLst/>
          </a:prstGeom>
          <a:noFill/>
        </p:spPr>
        <p:txBody>
          <a:bodyPr wrap="square" rtlCol="0">
            <a:spAutoFit/>
          </a:bodyPr>
          <a:lstStyle/>
          <a:p>
            <a:pPr marL="285750" indent="-285750" algn="just">
              <a:buFont typeface="Arial" panose="020B0604020202020204" pitchFamily="34" charset="0"/>
              <a:buChar char="•"/>
            </a:pPr>
            <a:r>
              <a:rPr lang="it-IT" dirty="0"/>
              <a:t>Raffigurazione dell'uomo inetto, sfortunato, vittima della prepotenza dei suoi superiori</a:t>
            </a:r>
          </a:p>
          <a:p>
            <a:pPr algn="just"/>
            <a:endParaRPr lang="it-IT" dirty="0"/>
          </a:p>
          <a:p>
            <a:pPr marL="285750" indent="-285750" algn="just">
              <a:buFont typeface="Arial" panose="020B0604020202020204" pitchFamily="34" charset="0"/>
              <a:buChar char="•"/>
            </a:pPr>
            <a:r>
              <a:rPr lang="it-IT" dirty="0"/>
              <a:t>E’ entrato nell'immaginario collettivo per la sua grottesca attitudine alla sudditanza psicologica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E’ un’iperbole vivente in cui l'umanità del personaggio si sottomette a tutti scusandosi continuamente</a:t>
            </a:r>
          </a:p>
          <a:p>
            <a:pPr marL="285750" indent="-285750" algn="just">
              <a:buFont typeface="Arial" panose="020B0604020202020204" pitchFamily="34" charset="0"/>
              <a:buChar char="•"/>
            </a:pPr>
            <a:endParaRPr lang="it-IT" sz="1400" dirty="0"/>
          </a:p>
          <a:p>
            <a:pPr marL="285750" indent="-285750" algn="just">
              <a:buFont typeface="Arial" panose="020B0604020202020204" pitchFamily="34" charset="0"/>
              <a:buChar char="•"/>
            </a:pPr>
            <a:r>
              <a:rPr lang="it-IT" dirty="0"/>
              <a:t>La mediocrità sfocia nella rappresentazione delle sue volgarità: turpiloquio e atteggiamenti negativi che lo rendono comico.</a:t>
            </a:r>
            <a:endParaRPr lang="it-IT" sz="1400" dirty="0"/>
          </a:p>
        </p:txBody>
      </p:sp>
      <p:pic>
        <p:nvPicPr>
          <p:cNvPr id="6" name="Picture 2" descr="La sindrome di Fantozzi perseguitato dai tedeschi ">
            <a:extLst>
              <a:ext uri="{FF2B5EF4-FFF2-40B4-BE49-F238E27FC236}">
                <a16:creationId xmlns:a16="http://schemas.microsoft.com/office/drawing/2014/main" id="{6B0C4194-A88A-4A00-B177-777A33086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384" y="488070"/>
            <a:ext cx="5782616" cy="378680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553C06C-F429-486A-A691-1AB0483EE66B}"/>
              </a:ext>
            </a:extLst>
          </p:cNvPr>
          <p:cNvSpPr txBox="1"/>
          <p:nvPr/>
        </p:nvSpPr>
        <p:spPr>
          <a:xfrm>
            <a:off x="6409384" y="69042"/>
            <a:ext cx="5953539" cy="369332"/>
          </a:xfrm>
          <a:prstGeom prst="rect">
            <a:avLst/>
          </a:prstGeom>
          <a:noFill/>
        </p:spPr>
        <p:txBody>
          <a:bodyPr wrap="square" rtlCol="0">
            <a:spAutoFit/>
          </a:bodyPr>
          <a:lstStyle/>
          <a:p>
            <a:r>
              <a:rPr lang="it-IT" i="1" dirty="0"/>
              <a:t>«Il prototipo del tapino, ovvero la quintessenza della nullità»</a:t>
            </a:r>
          </a:p>
        </p:txBody>
      </p:sp>
      <p:graphicFrame>
        <p:nvGraphicFramePr>
          <p:cNvPr id="11" name="Diagramma 10"/>
          <p:cNvGraphicFramePr/>
          <p:nvPr>
            <p:extLst>
              <p:ext uri="{D42A27DB-BD31-4B8C-83A1-F6EECF244321}">
                <p14:modId xmlns:p14="http://schemas.microsoft.com/office/powerpoint/2010/main" val="2818004052"/>
              </p:ext>
            </p:extLst>
          </p:nvPr>
        </p:nvGraphicFramePr>
        <p:xfrm>
          <a:off x="2038626" y="4351230"/>
          <a:ext cx="8128000" cy="2410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7439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713</Words>
  <Application>Microsoft Office PowerPoint</Application>
  <PresentationFormat>Widescreen</PresentationFormat>
  <Paragraphs>109</Paragraphs>
  <Slides>11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Candara</vt:lpstr>
      <vt:lpstr>Tema di Office</vt:lpstr>
      <vt:lpstr>VESPE</vt:lpstr>
      <vt:lpstr>Presentazione standard di PowerPoint</vt:lpstr>
      <vt:lpstr>Trama</vt:lpstr>
      <vt:lpstr>Scontro generazionale</vt:lpstr>
      <vt:lpstr>TRIBUNALI </vt:lpstr>
      <vt:lpstr>Presentazione standard di PowerPoint</vt:lpstr>
      <vt:lpstr>Demagogia e populismo</vt:lpstr>
      <vt:lpstr>Atene al tempo di Aristofane</vt:lpstr>
      <vt:lpstr>Presentazione standard di PowerPoint</vt:lpstr>
      <vt:lpstr>Aristofane - Paolo Villaggio</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VESPE</dc:title>
  <dc:creator>Federico D'ilario</dc:creator>
  <cp:lastModifiedBy>Federico D'ilario</cp:lastModifiedBy>
  <cp:revision>54</cp:revision>
  <dcterms:created xsi:type="dcterms:W3CDTF">2018-02-23T16:04:22Z</dcterms:created>
  <dcterms:modified xsi:type="dcterms:W3CDTF">2018-03-04T21:02:37Z</dcterms:modified>
</cp:coreProperties>
</file>