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6" r:id="rId6"/>
    <p:sldId id="264" r:id="rId7"/>
    <p:sldId id="260" r:id="rId8"/>
    <p:sldId id="261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B7"/>
    <a:srgbClr val="FFFFFF"/>
    <a:srgbClr val="F5FBBD"/>
    <a:srgbClr val="E6E6E6"/>
    <a:srgbClr val="135116"/>
    <a:srgbClr val="067009"/>
    <a:srgbClr val="F7FFAB"/>
    <a:srgbClr val="D6E389"/>
    <a:srgbClr val="EEEEEE"/>
    <a:srgbClr val="1842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5DA-C76C-4C66-9A66-A167DC8DDA85}" type="datetimeFigureOut">
              <a:rPr lang="it-IT" smtClean="0"/>
              <a:pPr/>
              <a:t>09/03/2018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1023-B535-47E2-A008-0B8E205FC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012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5DA-C76C-4C66-9A66-A167DC8DDA85}" type="datetimeFigureOut">
              <a:rPr lang="it-IT" smtClean="0"/>
              <a:pPr/>
              <a:t>09/03/2018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1023-B535-47E2-A008-0B8E205FC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2565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5DA-C76C-4C66-9A66-A167DC8DDA85}" type="datetimeFigureOut">
              <a:rPr lang="it-IT" smtClean="0"/>
              <a:pPr/>
              <a:t>09/03/2018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1023-B535-47E2-A008-0B8E205FC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2933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5DA-C76C-4C66-9A66-A167DC8DDA85}" type="datetimeFigureOut">
              <a:rPr lang="it-IT" smtClean="0"/>
              <a:pPr/>
              <a:t>09/03/2018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1023-B535-47E2-A008-0B8E205FC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3921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5DA-C76C-4C66-9A66-A167DC8DDA85}" type="datetimeFigureOut">
              <a:rPr lang="it-IT" smtClean="0"/>
              <a:pPr/>
              <a:t>09/03/2018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1023-B535-47E2-A008-0B8E205FC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459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5DA-C76C-4C66-9A66-A167DC8DDA85}" type="datetimeFigureOut">
              <a:rPr lang="it-IT" smtClean="0"/>
              <a:pPr/>
              <a:t>09/03/2018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1023-B535-47E2-A008-0B8E205FC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121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5DA-C76C-4C66-9A66-A167DC8DDA85}" type="datetimeFigureOut">
              <a:rPr lang="it-IT" smtClean="0"/>
              <a:pPr/>
              <a:t>09/03/2018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1023-B535-47E2-A008-0B8E205FC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453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5DA-C76C-4C66-9A66-A167DC8DDA85}" type="datetimeFigureOut">
              <a:rPr lang="it-IT" smtClean="0"/>
              <a:pPr/>
              <a:t>09/03/2018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1023-B535-47E2-A008-0B8E205FC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6862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5DA-C76C-4C66-9A66-A167DC8DDA85}" type="datetimeFigureOut">
              <a:rPr lang="it-IT" smtClean="0"/>
              <a:pPr/>
              <a:t>09/03/2018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1023-B535-47E2-A008-0B8E205FC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673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5DA-C76C-4C66-9A66-A167DC8DDA85}" type="datetimeFigureOut">
              <a:rPr lang="it-IT" smtClean="0"/>
              <a:pPr/>
              <a:t>09/03/2018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1023-B535-47E2-A008-0B8E205FC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705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5DA-C76C-4C66-9A66-A167DC8DDA85}" type="datetimeFigureOut">
              <a:rPr lang="it-IT" smtClean="0"/>
              <a:pPr/>
              <a:t>09/03/2018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1023-B535-47E2-A008-0B8E205FC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776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15DA-C76C-4C66-9A66-A167DC8DDA85}" type="datetimeFigureOut">
              <a:rPr lang="it-IT" smtClean="0"/>
              <a:pPr/>
              <a:t>09/03/2018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1023-B535-47E2-A008-0B8E205FC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983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qvitas.it/approfondimenti/aristoph.uccelli.htm" TargetMode="External"/><Relationship Id="rId2" Type="http://schemas.openxmlformats.org/officeDocument/2006/relationships/hyperlink" Target="http://www.iiscremona.gov.it/wp-content/uploads/2015/05/Gli-uccelli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ebcache.googleusercontent.com/search?q=cache:07ElDf90KUgJ:romatrepress.uniroma3.it/ojs/index.php/krypton/article/download/478/475+&amp;cd=7&amp;hl=it&amp;ct=clnk&amp;gl=it" TargetMode="External"/><Relationship Id="rId5" Type="http://schemas.openxmlformats.org/officeDocument/2006/relationships/hyperlink" Target="http://www.dtesis.univr.it/documenti/OccorrenzaIns/matdid/matdid779230.pdf" TargetMode="External"/><Relationship Id="rId4" Type="http://schemas.openxmlformats.org/officeDocument/2006/relationships/hyperlink" Target="https://nubicuculia.wordpress.com/autori/aristofane/opere-2/uccell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4465088-D838-4D15-AEC1-74828205B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4" y="5645425"/>
            <a:ext cx="8998226" cy="1003853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cura di Chiara De Benedetti, Marco Inzerillo, Giorgia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Sideri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Liceo classico Giulio Cesare IIE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a.s.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2017/2018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C726AAC-6AB3-436B-99DF-48E90DBA9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254" y="208722"/>
            <a:ext cx="4451492" cy="52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14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DDCF447-05B6-4073-A4C6-A26BDA6F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35"/>
            <a:ext cx="7886700" cy="1325563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Bibliografia               Sitografia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22967F6-7795-41F1-9B9F-5DF8DA2EA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36426"/>
            <a:ext cx="3886200" cy="4351338"/>
          </a:xfrm>
        </p:spPr>
        <p:txBody>
          <a:bodyPr>
            <a:normAutofit lnSpcReduction="10000"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Aristofane,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Uccelli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cura di Alessandro Grilli, BUR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Storia e testi della letteratura greca, Casertano e Nuzzo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Guidorizzi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4398041B-E1D8-4FA4-A64F-E423D826F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4850" y="1836426"/>
            <a:ext cx="4364107" cy="4351338"/>
          </a:xfrm>
        </p:spPr>
        <p:txBody>
          <a:bodyPr>
            <a:normAutofit lnSpcReduction="10000"/>
          </a:bodyPr>
          <a:lstStyle/>
          <a:p>
            <a:r>
              <a:rPr lang="it-IT" sz="2000" dirty="0">
                <a:hlinkClick r:id="rId2"/>
              </a:rPr>
              <a:t>http://www.iiscremona.gov.it/wp-content/uploads/2015/05/Gli-uccelli.pdf</a:t>
            </a:r>
            <a:endParaRPr lang="it-IT" sz="2000" dirty="0"/>
          </a:p>
          <a:p>
            <a:r>
              <a:rPr lang="it-IT" sz="2000" dirty="0">
                <a:hlinkClick r:id="rId3"/>
              </a:rPr>
              <a:t>http://www.antiqvitas.it/approfondimenti/aristoph.uccelli.htm</a:t>
            </a:r>
            <a:endParaRPr lang="it-IT" sz="2000" dirty="0"/>
          </a:p>
          <a:p>
            <a:r>
              <a:rPr lang="it-IT" sz="2000" dirty="0">
                <a:hlinkClick r:id="rId4"/>
              </a:rPr>
              <a:t>https://nubicuculia.wordpress.com/autori/aristofane/opere-2/uccelli/</a:t>
            </a:r>
            <a:endParaRPr lang="it-IT" sz="2000" dirty="0"/>
          </a:p>
          <a:p>
            <a:r>
              <a:rPr lang="it-IT" sz="2000" dirty="0">
                <a:hlinkClick r:id="rId5"/>
              </a:rPr>
              <a:t>http://www.dtesis.univr.it/documenti/OccorrenzaIns/matdid/matdid779230.pdf</a:t>
            </a:r>
            <a:endParaRPr lang="it-IT" sz="2000" dirty="0"/>
          </a:p>
          <a:p>
            <a:r>
              <a:rPr lang="it-IT" sz="2000" dirty="0">
                <a:hlinkClick r:id="rId6"/>
              </a:rPr>
              <a:t>http://webcache.googleusercontent.com/search?q=cache:07ElDf90KUgJ:romatrepress.uniroma3.it/ojs/index.php/krypton/article/download/478/475+&amp;cd=7&amp;hl=it&amp;ct=clnk&amp;gl=it</a:t>
            </a:r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218315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F42F96D-BBB6-4A11-8FEA-D30E09BE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5" y="153755"/>
            <a:ext cx="7587698" cy="742122"/>
          </a:xfrm>
        </p:spPr>
        <p:txBody>
          <a:bodyPr>
            <a:no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D2E1A80-DF10-43F1-826A-1C85C5196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90" y="1060176"/>
            <a:ext cx="4698723" cy="59833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Evelpide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Pistetero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sono due vecchi ateniesi che abbandonano la loro città dominata dalla mania dei processi e da politici senza scrupoli, per cerarne un’altra dove si viva in pace. Ma le informazioni ricevute da Upupa sono sconfortati e decidono di costruirne una apposita, sospesa tra cielo e terra: questa intercetta i fumi dei sacrifici e costringerà gli dei a restituire agli uccelli, alleati dei due uomini, il potere che prima detenevano. Ma la nuova città chiamata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Nefelococcigia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attira una folta schiera di lestofanti e di loschi figuri, che vorrebbero portare anche lì i guasti che hanno provocato sulla terra; ma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Pistetero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caccia via. Gli dei sono ormai alla fame cosi Zeus invia un’ambasceria composta da Poseidone, Eracle e il Dio barbaro Triballo. Questi accettano di riconoscere la capitolazione degli dei dell’Olimpo e la signoria di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Pistetero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 degli uccelli. Al nuovo sovrano va in sposa Regina, precedentemente unita a Zeus</a:t>
            </a:r>
            <a:r>
              <a:rPr lang="it-IT" sz="180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5267F0A-EEE4-455A-8277-951421A89E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 l="3350" t="2097" r="2584" b="2097"/>
          <a:stretch/>
        </p:blipFill>
        <p:spPr>
          <a:xfrm>
            <a:off x="5062329" y="1056093"/>
            <a:ext cx="3810065" cy="55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26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038D674-80DC-458F-A5D2-D0AD6A91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4212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Contesto storico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4218567-E3C1-4BAA-95CE-3F794A67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92" y="1164165"/>
            <a:ext cx="7362412" cy="1427885"/>
          </a:xfrm>
        </p:spPr>
        <p:txBody>
          <a:bodyPr>
            <a:normAutofit fontScale="40000" lnSpcReduction="20000"/>
          </a:bodyPr>
          <a:lstStyle/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Grandi Dionisie 414 a.C.</a:t>
            </a:r>
          </a:p>
          <a:p>
            <a:endParaRPr lang="it-IT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Spedizione in Sicilia, tesa a rafforzare l’impero di Atene sul mare, in aiuto di Segesta impegnata in una guerra contro Selinunte.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CE4B195-E3C7-4035-B539-AE9FA72356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8886" y="2610128"/>
            <a:ext cx="4831022" cy="40229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6959502-66F1-4990-B5BE-6E103361AFAE}"/>
              </a:ext>
            </a:extLst>
          </p:cNvPr>
          <p:cNvSpPr txBox="1"/>
          <p:nvPr/>
        </p:nvSpPr>
        <p:spPr>
          <a:xfrm>
            <a:off x="284092" y="2710393"/>
            <a:ext cx="35722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Atto sacrilego della mutilazione delle erme ad Atene, Alcibiade fugge a Sparta.</a:t>
            </a:r>
          </a:p>
          <a:p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SzPct val="68000"/>
              <a:buFont typeface="Wingdings" panose="05000000000000000000" pitchFamily="2" charset="2"/>
              <a:buChar char="Ø"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Sbarcati in Sicilia gli ateniesi pongono sotto assedio Siracusa a cui, però, susseguono pesanti sconfitte.</a:t>
            </a:r>
          </a:p>
        </p:txBody>
      </p:sp>
    </p:spTree>
    <p:extLst>
      <p:ext uri="{BB962C8B-B14F-4D97-AF65-F5344CB8AC3E}">
        <p14:creationId xmlns:p14="http://schemas.microsoft.com/office/powerpoint/2010/main" xmlns="" val="227480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FAC09C-E981-4EFE-BEAF-AACC0C76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32" y="156125"/>
            <a:ext cx="7886700" cy="106610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commedia di evasione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72DC36A-2F0A-4F76-8EAF-7E8105A4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3" y="1222234"/>
            <a:ext cx="4072142" cy="52377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Rifiuto della città e tentativo concreto di evasione dall’oppressione fiscale e dalla smania ateniese per i processi (vv.30-41)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Desiderio di fuga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fuori dal mondo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alla ricerca di pace e tranquillità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Creazione di una città utopica: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Nubicuculia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27DE1D0-CED1-4960-B91E-E326D0EA03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195" y="1972670"/>
            <a:ext cx="4669180" cy="3663096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EDAC0ED1-C798-4635-A953-7B13A093061E}"/>
              </a:ext>
            </a:extLst>
          </p:cNvPr>
          <p:cNvCxnSpPr>
            <a:cxnSpLocks/>
          </p:cNvCxnSpPr>
          <p:nvPr/>
        </p:nvCxnSpPr>
        <p:spPr>
          <a:xfrm>
            <a:off x="2102335" y="2725047"/>
            <a:ext cx="0" cy="715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xmlns="" id="{F2DB61C2-8A03-4E24-A559-EFFBEED7213F}"/>
              </a:ext>
            </a:extLst>
          </p:cNvPr>
          <p:cNvCxnSpPr>
            <a:cxnSpLocks/>
          </p:cNvCxnSpPr>
          <p:nvPr/>
        </p:nvCxnSpPr>
        <p:spPr>
          <a:xfrm>
            <a:off x="2036071" y="4476163"/>
            <a:ext cx="0" cy="763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207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86D6BE-B952-43BE-8FA8-438D9530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33" y="0"/>
            <a:ext cx="78867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Divinità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080F8D6-EB9D-49B8-8E86-A614A28B7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71" y="1325563"/>
            <a:ext cx="4234899" cy="5385972"/>
          </a:xfrm>
        </p:spPr>
        <p:txBody>
          <a:bodyPr/>
          <a:lstStyle/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parodia di una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Θεομαχια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(«guerra tra generazioni divine»)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vendetta di Aristofane nei confronti degli dei per la loro incapacità di intervenire nelle vicende ateniesi ( dissacrante caricatura dell’ambasceria che si reca da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Pistetero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società degli uccelli si scontra con l’universo intoccabile degli dei </a:t>
            </a: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suo percorso ascensionale,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Pistetero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finisce per rovesciare gli dei dell’Olimpo e sostituirsi 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Zues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1AAD8FD-EBBE-4BE3-B53E-C3D106C043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52" r="5250" b="3125"/>
          <a:stretch/>
        </p:blipFill>
        <p:spPr>
          <a:xfrm>
            <a:off x="4757532" y="1325563"/>
            <a:ext cx="3856381" cy="4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23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AD239CE-FCF5-46A2-93C8-DEEDDFE01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42" y="1039426"/>
            <a:ext cx="8038272" cy="1378224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2060"/>
              </a:buClr>
              <a:buSzPct val="68000"/>
              <a:buFont typeface="Wingdings" panose="05000000000000000000" pitchFamily="2" charset="2"/>
              <a:buChar char="Ø"/>
            </a:pPr>
            <a:r>
              <a:rPr lang="it-IT" dirty="0"/>
              <a:t>La commedia rappresenta l’uomo come «peggiore di noi».</a:t>
            </a:r>
          </a:p>
          <a:p>
            <a:pPr>
              <a:buClr>
                <a:srgbClr val="002060"/>
              </a:buClr>
              <a:buSzPct val="68000"/>
              <a:buFont typeface="Wingdings" panose="05000000000000000000" pitchFamily="2" charset="2"/>
              <a:buChar char="Ø"/>
            </a:pPr>
            <a:r>
              <a:rPr lang="it-IT" dirty="0"/>
              <a:t>Uomo in cui appaiono atteggiamenti e pulsioni amorali comuni a tutti gli uomini.</a:t>
            </a: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dirty="0"/>
              <a:t>In </a:t>
            </a:r>
            <a:r>
              <a:rPr lang="it-IT" dirty="0" err="1"/>
              <a:t>Pistetero</a:t>
            </a:r>
            <a:r>
              <a:rPr lang="it-IT" dirty="0"/>
              <a:t> si uniscono immaginazione e funzione persuasiva della parola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3188330-A1E9-4E44-B7F9-001708064B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9978" y="2417650"/>
            <a:ext cx="4425632" cy="425658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77DDEC5-EBDB-4F7E-B6CC-B668FFD5637F}"/>
              </a:ext>
            </a:extLst>
          </p:cNvPr>
          <p:cNvSpPr txBox="1"/>
          <p:nvPr/>
        </p:nvSpPr>
        <p:spPr>
          <a:xfrm>
            <a:off x="270842" y="2417650"/>
            <a:ext cx="37843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000" dirty="0"/>
              <a:t>Contrapposizione  individuo-collettività</a:t>
            </a:r>
          </a:p>
          <a:p>
            <a:endParaRPr lang="it-IT" sz="2000" dirty="0"/>
          </a:p>
          <a:p>
            <a:pPr marL="285750" indent="-285750"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000" dirty="0"/>
              <a:t>Riscatto di </a:t>
            </a:r>
            <a:r>
              <a:rPr lang="it-IT" sz="2000" dirty="0" err="1"/>
              <a:t>Pistetero</a:t>
            </a:r>
            <a:r>
              <a:rPr lang="it-IT" sz="2000" dirty="0"/>
              <a:t> che si trasforma da “oggetto” a “soggetto” di potere.</a:t>
            </a:r>
          </a:p>
          <a:p>
            <a:endParaRPr lang="it-IT" sz="2000" dirty="0"/>
          </a:p>
          <a:p>
            <a:pPr marL="285750" indent="-285750"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000" dirty="0"/>
              <a:t>Aristofane invita lo spettatore ateniese ad identificarsi ma allo stesso tempo ridere dell’eroe, maschera della società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C800B46D-7D73-4252-9632-7EEBBA89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62" y="-92765"/>
            <a:ext cx="7886700" cy="1325563"/>
          </a:xfrm>
        </p:spPr>
        <p:txBody>
          <a:bodyPr/>
          <a:lstStyle/>
          <a:p>
            <a:pPr algn="ctr"/>
            <a:r>
              <a:rPr lang="it-IT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Pistetero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 eroe comico</a:t>
            </a:r>
          </a:p>
        </p:txBody>
      </p:sp>
    </p:spTree>
    <p:extLst>
      <p:ext uri="{BB962C8B-B14F-4D97-AF65-F5344CB8AC3E}">
        <p14:creationId xmlns:p14="http://schemas.microsoft.com/office/powerpoint/2010/main" xmlns="" val="274746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8CEB8C-729C-484E-86E0-73B19C81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03" y="0"/>
            <a:ext cx="8239747" cy="1325563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comunità degli uccelli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947D054-2059-4BBF-BFA7-1889AB8F2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03" y="1364318"/>
            <a:ext cx="7886699" cy="485140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SzPct val="65000"/>
              <a:buFont typeface="Wingdings" panose="05000000000000000000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caratterizzati da una mancanza di individualismo</a:t>
            </a:r>
          </a:p>
          <a:p>
            <a:pPr>
              <a:buClr>
                <a:srgbClr val="002060"/>
              </a:buClr>
              <a:buSzPct val="65000"/>
              <a:buFont typeface="Wingdings" panose="05000000000000000000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Negli uccelli è assente la pulsione competitiva </a:t>
            </a:r>
          </a:p>
          <a:p>
            <a:pPr>
              <a:buClr>
                <a:srgbClr val="002060"/>
              </a:buClr>
              <a:buSzPct val="65000"/>
              <a:buFont typeface="Wingdings" panose="05000000000000000000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uccelli attribuiscono al mangiare insieme grande importanza come vincolo sociale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B0CB4DD-84E9-481B-9658-65EE24B8C4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2124" y="3083807"/>
            <a:ext cx="4796273" cy="319751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0D5AC74-3E69-403D-9590-3D37A2CAB551}"/>
              </a:ext>
            </a:extLst>
          </p:cNvPr>
          <p:cNvSpPr txBox="1"/>
          <p:nvPr/>
        </p:nvSpPr>
        <p:spPr>
          <a:xfrm>
            <a:off x="275603" y="2996268"/>
            <a:ext cx="3590306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ct val="65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descritti come privi di bisogno, disinteressati ai beni e frugali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ct val="65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caratteristica principale che li contraddistingue è la generosità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ct val="65000"/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Infatti </a:t>
            </a:r>
            <a:r>
              <a:rPr lang="it-IT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loro natura si realizza realizzando il desiderio altrui</a:t>
            </a:r>
          </a:p>
        </p:txBody>
      </p:sp>
    </p:spTree>
    <p:extLst>
      <p:ext uri="{BB962C8B-B14F-4D97-AF65-F5344CB8AC3E}">
        <p14:creationId xmlns:p14="http://schemas.microsoft.com/office/powerpoint/2010/main" xmlns="" val="371207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3B3510B-056A-4412-832D-CC6C422B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595"/>
            <a:ext cx="7455176" cy="76130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Linguaggio e struttura  </a:t>
            </a:r>
            <a:b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8596962-23B6-4B7C-B017-7EBC95F60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88" y="845743"/>
            <a:ext cx="7886700" cy="41041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linguaggio era caratterizzato da:</a:t>
            </a: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giochi di parole</a:t>
            </a: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allusioni</a:t>
            </a: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neologismi</a:t>
            </a: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battute a sorpresa</a:t>
            </a: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battute a doppio senso 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Struttura della commedia: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FE72F05B-79C5-4612-9434-4841DB14AF90}"/>
              </a:ext>
            </a:extLst>
          </p:cNvPr>
          <p:cNvSpPr/>
          <p:nvPr/>
        </p:nvSpPr>
        <p:spPr>
          <a:xfrm>
            <a:off x="1736863" y="5092385"/>
            <a:ext cx="2092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it-IT" dirty="0">
                <a:solidFill>
                  <a:srgbClr val="000000"/>
                </a:solidFill>
                <a:latin typeface="Times" panose="02020603050405020304" pitchFamily="18" charset="0"/>
              </a:rPr>
              <a:t>Nello spazio scenico l’autore crea</a:t>
            </a:r>
            <a:endParaRPr lang="it-IT" sz="16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F431C9CF-458D-45E4-8983-9DF29A75282C}"/>
              </a:ext>
            </a:extLst>
          </p:cNvPr>
          <p:cNvCxnSpPr>
            <a:cxnSpLocks/>
          </p:cNvCxnSpPr>
          <p:nvPr/>
        </p:nvCxnSpPr>
        <p:spPr>
          <a:xfrm>
            <a:off x="1895366" y="5784185"/>
            <a:ext cx="1577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D1767CC5-D0CA-4303-9242-3421851C21CC}"/>
              </a:ext>
            </a:extLst>
          </p:cNvPr>
          <p:cNvSpPr txBox="1"/>
          <p:nvPr/>
        </p:nvSpPr>
        <p:spPr>
          <a:xfrm>
            <a:off x="5789825" y="5260498"/>
            <a:ext cx="164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Dove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xmlns="" id="{12259EE4-B46D-4340-9DBA-BEB4C62B773E}"/>
              </a:ext>
            </a:extLst>
          </p:cNvPr>
          <p:cNvSpPr/>
          <p:nvPr/>
        </p:nvSpPr>
        <p:spPr>
          <a:xfrm>
            <a:off x="133806" y="5079281"/>
            <a:ext cx="1577009" cy="9834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Malessere collettivo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xmlns="" id="{C2CEF43D-A95D-4F25-AEAE-EE7E30973768}"/>
              </a:ext>
            </a:extLst>
          </p:cNvPr>
          <p:cNvSpPr/>
          <p:nvPr/>
        </p:nvSpPr>
        <p:spPr>
          <a:xfrm>
            <a:off x="3814961" y="5066682"/>
            <a:ext cx="1842353" cy="9834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Mondo alternativo a quello reale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xmlns="" id="{046E435D-365D-48BD-83EC-EA02E3CAB466}"/>
              </a:ext>
            </a:extLst>
          </p:cNvPr>
          <p:cNvSpPr/>
          <p:nvPr/>
        </p:nvSpPr>
        <p:spPr>
          <a:xfrm>
            <a:off x="6600007" y="5006625"/>
            <a:ext cx="2410187" cy="11288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accede a un’utopica condizione di serenità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xmlns="" id="{8C748B29-7FC0-45D1-AD12-A62F46BC3464}"/>
              </a:ext>
            </a:extLst>
          </p:cNvPr>
          <p:cNvCxnSpPr/>
          <p:nvPr/>
        </p:nvCxnSpPr>
        <p:spPr>
          <a:xfrm>
            <a:off x="5789825" y="5738716"/>
            <a:ext cx="6374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657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BE479C0-E5B5-4F59-8DC1-638A4F1C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033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Trickster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A4FDFCB-9980-45D2-AE69-2576DEFD4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59" y="937038"/>
            <a:ext cx="4314411" cy="5555836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</a:t>
            </a:r>
            <a:r>
              <a:rPr lang="it-I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rotagonista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comico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l’evoluzione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una figura dal mito</a:t>
            </a: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Ingannatore caratterizzato da una condotta amorale</a:t>
            </a: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Ladro o folle che mette in moto cambiamenti imprevedibili, distrugge ordine mondo conosciuto creandone uno differente</a:t>
            </a: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Personaggio che non troverà spazio nelle commedie successive al V secolo</a:t>
            </a:r>
          </a:p>
          <a:p>
            <a:pPr>
              <a:buClr>
                <a:srgbClr val="002060"/>
              </a:buClr>
              <a:buSzPct val="69000"/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Ultimo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Trickster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Roberto Benigni.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D54562A-D56F-417F-B9D5-9A7DC2196A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3061" y="887688"/>
            <a:ext cx="3502598" cy="52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037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9805</TotalTime>
  <Words>638</Words>
  <Application>Microsoft Office PowerPoint</Application>
  <PresentationFormat>Presentazione su schermo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Trama</vt:lpstr>
      <vt:lpstr>Contesto storico</vt:lpstr>
      <vt:lpstr>Una commedia di evasione </vt:lpstr>
      <vt:lpstr>Divinità</vt:lpstr>
      <vt:lpstr>Pistetero come eroe comico</vt:lpstr>
      <vt:lpstr>La comunità degli uccelli</vt:lpstr>
      <vt:lpstr>Linguaggio e struttura   </vt:lpstr>
      <vt:lpstr>Il Trickster </vt:lpstr>
      <vt:lpstr>Bibliografia               Sitografia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super</dc:creator>
  <cp:lastModifiedBy>aula 1</cp:lastModifiedBy>
  <cp:revision>34</cp:revision>
  <dcterms:created xsi:type="dcterms:W3CDTF">2018-03-01T17:35:17Z</dcterms:created>
  <dcterms:modified xsi:type="dcterms:W3CDTF">2018-03-09T07:46:36Z</dcterms:modified>
</cp:coreProperties>
</file>