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9" r:id="rId5"/>
    <p:sldId id="270" r:id="rId6"/>
    <p:sldId id="271" r:id="rId7"/>
    <p:sldId id="268" r:id="rId8"/>
    <p:sldId id="261" r:id="rId9"/>
    <p:sldId id="265" r:id="rId10"/>
    <p:sldId id="263" r:id="rId11"/>
    <p:sldId id="267" r:id="rId12"/>
    <p:sldId id="26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a:srgbClr val="FFCCFF"/>
    <a:srgbClr val="CCFF99"/>
    <a:srgbClr val="5541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8" y="-25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68B4F-395D-4008-B72F-E56D8CB45796}" type="datetimeFigureOut">
              <a:rPr lang="it-IT" smtClean="0"/>
              <a:pPr/>
              <a:t>05/03/2018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4B353-8A0F-4D13-960C-E6007A4106D8}" type="slidenum">
              <a:rPr lang="it-IT" smtClean="0"/>
              <a:pPr/>
              <a:t>‹N›</a:t>
            </a:fld>
            <a:endParaRPr lang="it-IT"/>
          </a:p>
        </p:txBody>
      </p:sp>
    </p:spTree>
    <p:extLst>
      <p:ext uri="{BB962C8B-B14F-4D97-AF65-F5344CB8AC3E}">
        <p14:creationId xmlns:p14="http://schemas.microsoft.com/office/powerpoint/2010/main" xmlns="" val="211095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2C4B353-8A0F-4D13-960C-E6007A4106D8}" type="slidenum">
              <a:rPr lang="it-IT" smtClean="0"/>
              <a:pPr/>
              <a:t>3</a:t>
            </a:fld>
            <a:endParaRPr lang="it-IT"/>
          </a:p>
        </p:txBody>
      </p:sp>
    </p:spTree>
    <p:extLst>
      <p:ext uri="{BB962C8B-B14F-4D97-AF65-F5344CB8AC3E}">
        <p14:creationId xmlns:p14="http://schemas.microsoft.com/office/powerpoint/2010/main" xmlns="" val="138811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4B353-8A0F-4D13-960C-E6007A4106D8}" type="slidenum">
              <a:rPr lang="it-IT" smtClean="0"/>
              <a:pPr/>
              <a:t>6</a:t>
            </a:fld>
            <a:endParaRPr lang="it-IT"/>
          </a:p>
        </p:txBody>
      </p:sp>
    </p:spTree>
    <p:extLst>
      <p:ext uri="{BB962C8B-B14F-4D97-AF65-F5344CB8AC3E}">
        <p14:creationId xmlns:p14="http://schemas.microsoft.com/office/powerpoint/2010/main" xmlns="" val="242428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348948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373591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263586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309561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403821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4710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194000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73736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228245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306635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290E49-73E5-4A8A-975F-484E6576F949}" type="datetimeFigureOut">
              <a:rPr lang="it-IT" smtClean="0"/>
              <a:pPr/>
              <a:t>05/03/2018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390184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90E49-73E5-4A8A-975F-484E6576F949}" type="datetimeFigureOut">
              <a:rPr lang="it-IT" smtClean="0"/>
              <a:pPr/>
              <a:t>05/03/2018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98263-2F4D-4AD0-873C-5DA2F1D1AAA4}" type="slidenum">
              <a:rPr lang="it-IT" smtClean="0"/>
              <a:pPr/>
              <a:t>‹N›</a:t>
            </a:fld>
            <a:endParaRPr lang="it-IT"/>
          </a:p>
        </p:txBody>
      </p:sp>
    </p:spTree>
    <p:extLst>
      <p:ext uri="{BB962C8B-B14F-4D97-AF65-F5344CB8AC3E}">
        <p14:creationId xmlns:p14="http://schemas.microsoft.com/office/powerpoint/2010/main" xmlns="" val="139060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dionysusexmachina.it/pdf/articoli/120.pdf" TargetMode="External"/><Relationship Id="rId2" Type="http://schemas.openxmlformats.org/officeDocument/2006/relationships/hyperlink" Target="https://nubicuculia.wordpress.com/autori/aristofane/opere-2/tesmoforiazuse/" TargetMode="External"/><Relationship Id="rId1" Type="http://schemas.openxmlformats.org/officeDocument/2006/relationships/slideLayout" Target="../slideLayouts/slideLayout7.xml"/><Relationship Id="rId6" Type="http://schemas.openxmlformats.org/officeDocument/2006/relationships/hyperlink" Target="https://cananamassi.files.wordpress.com/2014/09/il-metateatro-e-la-rottura-scenica.pdf" TargetMode="External"/><Relationship Id="rId5" Type="http://schemas.openxmlformats.org/officeDocument/2006/relationships/hyperlink" Target="http://www.liceoclassicovarese.gov.it/uploads/mostre/paduano/Una%20nuova%20Elena.pdf" TargetMode="External"/><Relationship Id="rId4" Type="http://schemas.openxmlformats.org/officeDocument/2006/relationships/hyperlink" Target="https://core.ac.uk/download/pdf/79615837.pdf"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tudiotablinum.com/2014/12/30/olympos-demetra-la-dea-della-natur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12879" y="0"/>
            <a:ext cx="12350839" cy="6934993"/>
          </a:xfrm>
          <a:prstGeom prst="rect">
            <a:avLst/>
          </a:prstGeom>
        </p:spPr>
      </p:pic>
      <p:sp>
        <p:nvSpPr>
          <p:cNvPr id="4" name="CasellaDiTesto 3"/>
          <p:cNvSpPr txBox="1"/>
          <p:nvPr/>
        </p:nvSpPr>
        <p:spPr>
          <a:xfrm>
            <a:off x="3143233" y="425003"/>
            <a:ext cx="6090129" cy="523220"/>
          </a:xfrm>
          <a:prstGeom prst="rect">
            <a:avLst/>
          </a:prstGeom>
          <a:noFill/>
        </p:spPr>
        <p:txBody>
          <a:bodyPr wrap="none" rtlCol="0">
            <a:spAutoFit/>
          </a:bodyPr>
          <a:lstStyle/>
          <a:p>
            <a:r>
              <a:rPr lang="it-IT" sz="2800" b="1" dirty="0" smtClean="0">
                <a:solidFill>
                  <a:srgbClr val="FFC000"/>
                </a:solidFill>
                <a:latin typeface="Georgia" panose="02040502050405020303" pitchFamily="18" charset="0"/>
              </a:rPr>
              <a:t>LE DONNE ALLE TESMOFORIE</a:t>
            </a:r>
            <a:endParaRPr lang="it-IT" sz="2800" b="1" dirty="0">
              <a:solidFill>
                <a:srgbClr val="FFC000"/>
              </a:solidFill>
              <a:latin typeface="Georgia" panose="02040502050405020303" pitchFamily="18" charset="0"/>
            </a:endParaRPr>
          </a:p>
        </p:txBody>
      </p:sp>
      <p:sp>
        <p:nvSpPr>
          <p:cNvPr id="5" name="CasellaDiTesto 4"/>
          <p:cNvSpPr txBox="1"/>
          <p:nvPr/>
        </p:nvSpPr>
        <p:spPr>
          <a:xfrm>
            <a:off x="9783651" y="4687910"/>
            <a:ext cx="2408349" cy="1754326"/>
          </a:xfrm>
          <a:prstGeom prst="rect">
            <a:avLst/>
          </a:prstGeom>
          <a:noFill/>
        </p:spPr>
        <p:txBody>
          <a:bodyPr wrap="square" rtlCol="0">
            <a:spAutoFit/>
          </a:bodyPr>
          <a:lstStyle/>
          <a:p>
            <a:r>
              <a:rPr lang="it-IT" dirty="0" smtClean="0">
                <a:solidFill>
                  <a:srgbClr val="FFC000"/>
                </a:solidFill>
                <a:latin typeface="Georgia" panose="02040502050405020303" pitchFamily="18" charset="0"/>
              </a:rPr>
              <a:t>Anno scolastico 2017/2018, a cura delle alunne del II E: Sofia </a:t>
            </a:r>
            <a:r>
              <a:rPr lang="it-IT" dirty="0" err="1" smtClean="0">
                <a:solidFill>
                  <a:srgbClr val="FFC000"/>
                </a:solidFill>
                <a:latin typeface="Georgia" panose="02040502050405020303" pitchFamily="18" charset="0"/>
              </a:rPr>
              <a:t>Formigli</a:t>
            </a:r>
            <a:r>
              <a:rPr lang="it-IT" dirty="0" smtClean="0">
                <a:solidFill>
                  <a:srgbClr val="FFC000"/>
                </a:solidFill>
                <a:latin typeface="Georgia" panose="02040502050405020303" pitchFamily="18" charset="0"/>
              </a:rPr>
              <a:t>, Vittoria </a:t>
            </a:r>
            <a:r>
              <a:rPr lang="it-IT" dirty="0" err="1" smtClean="0">
                <a:solidFill>
                  <a:srgbClr val="FFC000"/>
                </a:solidFill>
                <a:latin typeface="Georgia" panose="02040502050405020303" pitchFamily="18" charset="0"/>
              </a:rPr>
              <a:t>Sgaraglia</a:t>
            </a:r>
            <a:r>
              <a:rPr lang="it-IT" dirty="0" smtClean="0">
                <a:solidFill>
                  <a:srgbClr val="FFC000"/>
                </a:solidFill>
                <a:latin typeface="Georgia" panose="02040502050405020303" pitchFamily="18" charset="0"/>
              </a:rPr>
              <a:t> e Martina Vitale.</a:t>
            </a:r>
            <a:endParaRPr lang="it-IT" dirty="0">
              <a:solidFill>
                <a:srgbClr val="FFC000"/>
              </a:solidFill>
              <a:latin typeface="Georgia" panose="02040502050405020303" pitchFamily="18" charset="0"/>
            </a:endParaRPr>
          </a:p>
        </p:txBody>
      </p:sp>
    </p:spTree>
    <p:extLst>
      <p:ext uri="{BB962C8B-B14F-4D97-AF65-F5344CB8AC3E}">
        <p14:creationId xmlns:p14="http://schemas.microsoft.com/office/powerpoint/2010/main" xmlns="" val="16378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104436"/>
            <a:ext cx="3442951" cy="892552"/>
          </a:xfrm>
          <a:prstGeom prst="rect">
            <a:avLst/>
          </a:prstGeom>
        </p:spPr>
        <p:txBody>
          <a:bodyPr wrap="square">
            <a:spAutoFit/>
          </a:bodyPr>
          <a:lstStyle/>
          <a:p>
            <a:endParaRPr lang="it-IT" sz="1600" dirty="0">
              <a:solidFill>
                <a:schemeClr val="accent6">
                  <a:lumMod val="20000"/>
                  <a:lumOff val="80000"/>
                </a:schemeClr>
              </a:solidFill>
              <a:latin typeface="Georgia" panose="02040502050405020303" pitchFamily="18" charset="0"/>
            </a:endParaRPr>
          </a:p>
          <a:p>
            <a:endParaRPr lang="it-IT" dirty="0"/>
          </a:p>
          <a:p>
            <a:endParaRPr lang="it-IT" dirty="0"/>
          </a:p>
        </p:txBody>
      </p:sp>
      <p:pic>
        <p:nvPicPr>
          <p:cNvPr id="9" name="Immagine 8"/>
          <p:cNvPicPr>
            <a:picLocks noChangeAspect="1"/>
          </p:cNvPicPr>
          <p:nvPr/>
        </p:nvPicPr>
        <p:blipFill>
          <a:blip r:embed="rId2" cstate="print"/>
          <a:stretch>
            <a:fillRect/>
          </a:stretch>
        </p:blipFill>
        <p:spPr>
          <a:xfrm>
            <a:off x="0" y="0"/>
            <a:ext cx="12192000" cy="6858000"/>
          </a:xfrm>
          <a:prstGeom prst="rect">
            <a:avLst/>
          </a:prstGeom>
        </p:spPr>
      </p:pic>
      <p:sp>
        <p:nvSpPr>
          <p:cNvPr id="10" name="Rettangolo 9"/>
          <p:cNvSpPr/>
          <p:nvPr/>
        </p:nvSpPr>
        <p:spPr>
          <a:xfrm>
            <a:off x="6187225" y="513748"/>
            <a:ext cx="6096000" cy="3539430"/>
          </a:xfrm>
          <a:prstGeom prst="rect">
            <a:avLst/>
          </a:prstGeom>
        </p:spPr>
        <p:txBody>
          <a:bodyPr>
            <a:spAutoFit/>
          </a:bodyPr>
          <a:lstStyle/>
          <a:p>
            <a:pPr marL="285750" indent="-285750">
              <a:buFont typeface="Wingdings" panose="05000000000000000000" pitchFamily="2" charset="2"/>
              <a:buChar char="Ø"/>
            </a:pPr>
            <a:r>
              <a:rPr lang="it-IT" sz="1600" dirty="0">
                <a:solidFill>
                  <a:schemeClr val="accent2">
                    <a:lumMod val="75000"/>
                  </a:schemeClr>
                </a:solidFill>
                <a:latin typeface="Georgia" panose="02040502050405020303" pitchFamily="18" charset="0"/>
              </a:rPr>
              <a:t>Tutta l’opera gioca sul </a:t>
            </a:r>
            <a:r>
              <a:rPr lang="it-IT" sz="1600" b="1" dirty="0">
                <a:solidFill>
                  <a:schemeClr val="accent2">
                    <a:lumMod val="75000"/>
                  </a:schemeClr>
                </a:solidFill>
                <a:latin typeface="Georgia" panose="02040502050405020303" pitchFamily="18" charset="0"/>
              </a:rPr>
              <a:t>tema</a:t>
            </a:r>
            <a:r>
              <a:rPr lang="it-IT" sz="1600" dirty="0">
                <a:solidFill>
                  <a:schemeClr val="accent2">
                    <a:lumMod val="75000"/>
                  </a:schemeClr>
                </a:solidFill>
                <a:latin typeface="Georgia" panose="02040502050405020303" pitchFamily="18" charset="0"/>
              </a:rPr>
              <a:t> del </a:t>
            </a:r>
            <a:r>
              <a:rPr lang="it-IT" sz="1600" b="1" dirty="0">
                <a:solidFill>
                  <a:schemeClr val="accent2">
                    <a:lumMod val="75000"/>
                  </a:schemeClr>
                </a:solidFill>
                <a:latin typeface="Georgia" panose="02040502050405020303" pitchFamily="18" charset="0"/>
              </a:rPr>
              <a:t>travestimento : </a:t>
            </a:r>
            <a:r>
              <a:rPr lang="it-IT" sz="1600" dirty="0">
                <a:solidFill>
                  <a:schemeClr val="accent2">
                    <a:lumMod val="75000"/>
                  </a:schemeClr>
                </a:solidFill>
                <a:latin typeface="Georgia" panose="02040502050405020303" pitchFamily="18" charset="0"/>
              </a:rPr>
              <a:t>essa</a:t>
            </a:r>
            <a:r>
              <a:rPr lang="it-IT" sz="1600" b="1" dirty="0">
                <a:solidFill>
                  <a:schemeClr val="accent2">
                    <a:lumMod val="75000"/>
                  </a:schemeClr>
                </a:solidFill>
                <a:latin typeface="Georgia" panose="02040502050405020303" pitchFamily="18" charset="0"/>
              </a:rPr>
              <a:t> </a:t>
            </a:r>
            <a:r>
              <a:rPr lang="it-IT" sz="1600" dirty="0">
                <a:solidFill>
                  <a:schemeClr val="accent2">
                    <a:lumMod val="75000"/>
                  </a:schemeClr>
                </a:solidFill>
                <a:latin typeface="Georgia" panose="02040502050405020303" pitchFamily="18" charset="0"/>
              </a:rPr>
              <a:t>è infatti costruita sull’equivoco di un uomo che si traveste da donna ovvero </a:t>
            </a:r>
            <a:r>
              <a:rPr lang="it-IT" sz="1600" dirty="0" err="1">
                <a:solidFill>
                  <a:schemeClr val="accent2">
                    <a:lumMod val="75000"/>
                  </a:schemeClr>
                </a:solidFill>
                <a:latin typeface="Georgia" panose="02040502050405020303" pitchFamily="18" charset="0"/>
              </a:rPr>
              <a:t>Mnesiloco</a:t>
            </a:r>
            <a:r>
              <a:rPr lang="it-IT" sz="1600" dirty="0">
                <a:solidFill>
                  <a:schemeClr val="accent2">
                    <a:lumMod val="75000"/>
                  </a:schemeClr>
                </a:solidFill>
                <a:latin typeface="Georgia" panose="02040502050405020303" pitchFamily="18" charset="0"/>
              </a:rPr>
              <a:t> per salvare Euripide.</a:t>
            </a:r>
          </a:p>
          <a:p>
            <a:endParaRPr lang="it-IT" sz="1600" dirty="0">
              <a:solidFill>
                <a:schemeClr val="accent2">
                  <a:lumMod val="75000"/>
                </a:schemeClr>
              </a:solidFill>
              <a:latin typeface="Georgia" panose="02040502050405020303" pitchFamily="18" charset="0"/>
            </a:endParaRPr>
          </a:p>
          <a:p>
            <a:pPr marL="285750" indent="-285750">
              <a:buFont typeface="Wingdings" panose="05000000000000000000" pitchFamily="2" charset="2"/>
              <a:buChar char="Ø"/>
            </a:pPr>
            <a:r>
              <a:rPr lang="it-IT" sz="1600" dirty="0">
                <a:solidFill>
                  <a:schemeClr val="accent2">
                    <a:lumMod val="75000"/>
                  </a:schemeClr>
                </a:solidFill>
                <a:latin typeface="Georgia" panose="02040502050405020303" pitchFamily="18" charset="0"/>
              </a:rPr>
              <a:t>Possiamo trovare il </a:t>
            </a:r>
            <a:r>
              <a:rPr lang="it-IT" sz="1600" b="1" dirty="0">
                <a:solidFill>
                  <a:schemeClr val="accent2">
                    <a:lumMod val="75000"/>
                  </a:schemeClr>
                </a:solidFill>
                <a:latin typeface="Georgia" panose="02040502050405020303" pitchFamily="18" charset="0"/>
              </a:rPr>
              <a:t>tema</a:t>
            </a:r>
            <a:r>
              <a:rPr lang="it-IT" sz="1600" dirty="0">
                <a:solidFill>
                  <a:schemeClr val="accent2">
                    <a:lumMod val="75000"/>
                  </a:schemeClr>
                </a:solidFill>
                <a:latin typeface="Georgia" panose="02040502050405020303" pitchFamily="18" charset="0"/>
              </a:rPr>
              <a:t> dello </a:t>
            </a:r>
            <a:r>
              <a:rPr lang="it-IT" sz="1600" b="1" dirty="0">
                <a:solidFill>
                  <a:schemeClr val="accent2">
                    <a:lumMod val="75000"/>
                  </a:schemeClr>
                </a:solidFill>
                <a:latin typeface="Georgia" panose="02040502050405020303" pitchFamily="18" charset="0"/>
              </a:rPr>
              <a:t>scambio dei sessi </a:t>
            </a:r>
            <a:r>
              <a:rPr lang="it-IT" sz="1600" dirty="0">
                <a:solidFill>
                  <a:schemeClr val="accent2">
                    <a:lumMod val="75000"/>
                  </a:schemeClr>
                </a:solidFill>
                <a:latin typeface="Georgia" panose="02040502050405020303" pitchFamily="18" charset="0"/>
              </a:rPr>
              <a:t>e la </a:t>
            </a:r>
            <a:r>
              <a:rPr lang="it-IT" sz="1600" b="1" dirty="0">
                <a:solidFill>
                  <a:schemeClr val="accent2">
                    <a:lumMod val="75000"/>
                  </a:schemeClr>
                </a:solidFill>
                <a:latin typeface="Georgia" panose="02040502050405020303" pitchFamily="18" charset="0"/>
              </a:rPr>
              <a:t>tecnica </a:t>
            </a:r>
            <a:r>
              <a:rPr lang="it-IT" sz="1600" dirty="0">
                <a:solidFill>
                  <a:schemeClr val="accent2">
                    <a:lumMod val="75000"/>
                  </a:schemeClr>
                </a:solidFill>
                <a:latin typeface="Georgia" panose="02040502050405020303" pitchFamily="18" charset="0"/>
              </a:rPr>
              <a:t>del</a:t>
            </a:r>
            <a:r>
              <a:rPr lang="it-IT" sz="1600" b="1" dirty="0">
                <a:solidFill>
                  <a:schemeClr val="accent2">
                    <a:lumMod val="75000"/>
                  </a:schemeClr>
                </a:solidFill>
                <a:latin typeface="Georgia" panose="02040502050405020303" pitchFamily="18" charset="0"/>
              </a:rPr>
              <a:t> capovolgimento </a:t>
            </a:r>
            <a:r>
              <a:rPr lang="it-IT" sz="1600" dirty="0">
                <a:solidFill>
                  <a:schemeClr val="accent2">
                    <a:lumMod val="75000"/>
                  </a:schemeClr>
                </a:solidFill>
                <a:latin typeface="Georgia" panose="02040502050405020303" pitchFamily="18" charset="0"/>
              </a:rPr>
              <a:t>infatti le donne assumono tratti maschili e amazzonici con atteggiamenti simili a pericolosi congiurati e prendono l’iniziativa contro un uomo decidendo di processare Euripide.</a:t>
            </a:r>
          </a:p>
          <a:p>
            <a:endParaRPr lang="it-IT" sz="1600" dirty="0">
              <a:solidFill>
                <a:schemeClr val="accent2">
                  <a:lumMod val="75000"/>
                </a:schemeClr>
              </a:solidFill>
              <a:latin typeface="Georgia" panose="02040502050405020303" pitchFamily="18" charset="0"/>
            </a:endParaRPr>
          </a:p>
          <a:p>
            <a:pPr marL="285750" indent="-285750">
              <a:buFont typeface="Wingdings" panose="05000000000000000000" pitchFamily="2" charset="2"/>
              <a:buChar char="Ø"/>
            </a:pPr>
            <a:r>
              <a:rPr lang="it-IT" sz="1600" dirty="0">
                <a:solidFill>
                  <a:schemeClr val="accent2">
                    <a:lumMod val="75000"/>
                  </a:schemeClr>
                </a:solidFill>
                <a:latin typeface="Georgia" panose="02040502050405020303" pitchFamily="18" charset="0"/>
              </a:rPr>
              <a:t>Ciò viene usato da </a:t>
            </a:r>
            <a:r>
              <a:rPr lang="it-IT" sz="1600" dirty="0" smtClean="0">
                <a:solidFill>
                  <a:schemeClr val="accent2">
                    <a:lumMod val="75000"/>
                  </a:schemeClr>
                </a:solidFill>
                <a:latin typeface="Georgia" panose="02040502050405020303" pitchFamily="18" charset="0"/>
              </a:rPr>
              <a:t>Euripide </a:t>
            </a:r>
            <a:r>
              <a:rPr lang="it-IT" sz="1600" dirty="0">
                <a:solidFill>
                  <a:schemeClr val="accent2">
                    <a:lumMod val="75000"/>
                  </a:schemeClr>
                </a:solidFill>
                <a:latin typeface="Georgia" panose="02040502050405020303" pitchFamily="18" charset="0"/>
              </a:rPr>
              <a:t>per creare comicità.</a:t>
            </a:r>
          </a:p>
          <a:p>
            <a:endParaRPr lang="it-IT" sz="1600" dirty="0">
              <a:latin typeface="Georgia" panose="02040502050405020303" pitchFamily="18" charset="0"/>
            </a:endParaRPr>
          </a:p>
          <a:p>
            <a:endParaRPr lang="it-IT" sz="1600" dirty="0">
              <a:latin typeface="Georgia" panose="02040502050405020303" pitchFamily="18" charset="0"/>
            </a:endParaRPr>
          </a:p>
          <a:p>
            <a:endParaRPr lang="it-IT" sz="1600" dirty="0"/>
          </a:p>
        </p:txBody>
      </p:sp>
      <p:sp>
        <p:nvSpPr>
          <p:cNvPr id="11" name="CasellaDiTesto 10"/>
          <p:cNvSpPr txBox="1"/>
          <p:nvPr/>
        </p:nvSpPr>
        <p:spPr>
          <a:xfrm>
            <a:off x="6658378" y="52083"/>
            <a:ext cx="3209533" cy="461665"/>
          </a:xfrm>
          <a:prstGeom prst="rect">
            <a:avLst/>
          </a:prstGeom>
          <a:noFill/>
        </p:spPr>
        <p:txBody>
          <a:bodyPr wrap="none" rtlCol="0">
            <a:spAutoFit/>
          </a:bodyPr>
          <a:lstStyle/>
          <a:p>
            <a:r>
              <a:rPr lang="it-IT" sz="2400" dirty="0" smtClean="0">
                <a:solidFill>
                  <a:schemeClr val="accent1">
                    <a:lumMod val="50000"/>
                  </a:schemeClr>
                </a:solidFill>
                <a:latin typeface="Georgia" panose="02040502050405020303" pitchFamily="18" charset="0"/>
              </a:rPr>
              <a:t>IL TRAVESTIMENTO</a:t>
            </a:r>
            <a:endParaRPr lang="it-IT" sz="2400" dirty="0">
              <a:solidFill>
                <a:schemeClr val="accent1">
                  <a:lumMod val="50000"/>
                </a:schemeClr>
              </a:solidFill>
              <a:latin typeface="Georgia" panose="02040502050405020303" pitchFamily="18" charset="0"/>
            </a:endParaRPr>
          </a:p>
        </p:txBody>
      </p:sp>
      <p:pic>
        <p:nvPicPr>
          <p:cNvPr id="12" name="Immagine 11"/>
          <p:cNvPicPr>
            <a:picLocks noChangeAspect="1"/>
          </p:cNvPicPr>
          <p:nvPr/>
        </p:nvPicPr>
        <p:blipFill>
          <a:blip r:embed="rId3" cstate="print"/>
          <a:stretch>
            <a:fillRect/>
          </a:stretch>
        </p:blipFill>
        <p:spPr>
          <a:xfrm>
            <a:off x="309093" y="282915"/>
            <a:ext cx="5604457" cy="3567868"/>
          </a:xfrm>
          <a:prstGeom prst="rect">
            <a:avLst/>
          </a:prstGeom>
        </p:spPr>
      </p:pic>
    </p:spTree>
    <p:extLst>
      <p:ext uri="{BB962C8B-B14F-4D97-AF65-F5344CB8AC3E}">
        <p14:creationId xmlns:p14="http://schemas.microsoft.com/office/powerpoint/2010/main" xmlns="" val="46342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40953" y="306023"/>
            <a:ext cx="5105886" cy="461665"/>
          </a:xfrm>
          <a:prstGeom prst="rect">
            <a:avLst/>
          </a:prstGeom>
          <a:noFill/>
        </p:spPr>
        <p:txBody>
          <a:bodyPr wrap="none" rtlCol="0">
            <a:spAutoFit/>
          </a:bodyPr>
          <a:lstStyle/>
          <a:p>
            <a:pPr algn="ctr"/>
            <a:r>
              <a:rPr lang="it-IT" sz="2400" dirty="0" smtClean="0">
                <a:solidFill>
                  <a:schemeClr val="accent1">
                    <a:lumMod val="50000"/>
                  </a:schemeClr>
                </a:solidFill>
                <a:latin typeface="Georgia" panose="02040502050405020303" pitchFamily="18" charset="0"/>
              </a:rPr>
              <a:t>LA FUNZIONE COMICA DEL RITO</a:t>
            </a:r>
            <a:endParaRPr lang="it-IT" sz="2400" dirty="0">
              <a:solidFill>
                <a:schemeClr val="accent1">
                  <a:lumMod val="50000"/>
                </a:schemeClr>
              </a:solidFill>
              <a:latin typeface="Georgia" panose="02040502050405020303" pitchFamily="18" charset="0"/>
            </a:endParaRPr>
          </a:p>
        </p:txBody>
      </p:sp>
      <p:sp>
        <p:nvSpPr>
          <p:cNvPr id="4" name="CasellaDiTesto 3"/>
          <p:cNvSpPr txBox="1"/>
          <p:nvPr/>
        </p:nvSpPr>
        <p:spPr>
          <a:xfrm>
            <a:off x="285334" y="1048678"/>
            <a:ext cx="5911238" cy="1754326"/>
          </a:xfrm>
          <a:prstGeom prst="rect">
            <a:avLst/>
          </a:prstGeom>
          <a:noFill/>
        </p:spPr>
        <p:txBody>
          <a:bodyPr wrap="square" rtlCol="0">
            <a:spAutoFit/>
          </a:bodyPr>
          <a:lstStyle/>
          <a:p>
            <a:r>
              <a:rPr lang="it-IT" dirty="0" smtClean="0">
                <a:latin typeface="Georgia" panose="02040502050405020303" pitchFamily="18" charset="0"/>
              </a:rPr>
              <a:t>L’espressione «funzione comica del rito» non riguarda soltanto l’aspetto ridicolo di questi richiami alla sfera religiosa, che avevano l’effetto di suscitare il riso nello spettatore, ma vorrebbe anche mettere in luce dei rapporti che sussistono tra la produzione poetica di Aristofane e la pratica religiosa dei riti.</a:t>
            </a:r>
            <a:endParaRPr lang="it-IT" dirty="0">
              <a:latin typeface="Georgia" panose="02040502050405020303" pitchFamily="18" charset="0"/>
            </a:endParaRPr>
          </a:p>
        </p:txBody>
      </p:sp>
      <p:sp>
        <p:nvSpPr>
          <p:cNvPr id="7" name="Rettangolo 6"/>
          <p:cNvSpPr/>
          <p:nvPr/>
        </p:nvSpPr>
        <p:spPr>
          <a:xfrm>
            <a:off x="192953" y="2823009"/>
            <a:ext cx="6096000" cy="710707"/>
          </a:xfrm>
          <a:prstGeom prst="rect">
            <a:avLst/>
          </a:prstGeom>
        </p:spPr>
        <p:txBody>
          <a:bodyPr>
            <a:spAutoFit/>
          </a:bodyPr>
          <a:lstStyle/>
          <a:p>
            <a:pPr>
              <a:lnSpc>
                <a:spcPct val="115000"/>
              </a:lnSpc>
              <a:spcAft>
                <a:spcPts val="1000"/>
              </a:spcAft>
            </a:pPr>
            <a:r>
              <a:rPr lang="it-IT" dirty="0">
                <a:solidFill>
                  <a:srgbClr val="000000"/>
                </a:solidFill>
                <a:latin typeface="&amp;quot"/>
                <a:ea typeface="Calibri" panose="020F0502020204030204" pitchFamily="34" charset="0"/>
                <a:cs typeface="Times New Roman" panose="02020603050405020304" pitchFamily="18" charset="0"/>
              </a:rPr>
              <a:t/>
            </a:r>
            <a:br>
              <a:rPr lang="it-IT" dirty="0">
                <a:solidFill>
                  <a:srgbClr val="000000"/>
                </a:solidFill>
                <a:latin typeface="&amp;quot"/>
                <a:ea typeface="Calibri" panose="020F0502020204030204" pitchFamily="34" charset="0"/>
                <a:cs typeface="Times New Roman" panose="02020603050405020304" pitchFamily="18" charset="0"/>
              </a:rPr>
            </a:b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301884" y="5068541"/>
            <a:ext cx="6096000" cy="1200329"/>
          </a:xfrm>
          <a:prstGeom prst="rect">
            <a:avLst/>
          </a:prstGeom>
        </p:spPr>
        <p:txBody>
          <a:bodyPr>
            <a:spAutoFit/>
          </a:bodyPr>
          <a:lstStyle/>
          <a:p>
            <a:endParaRPr lang="el-GR" dirty="0"/>
          </a:p>
          <a:p>
            <a:r>
              <a:rPr lang="el-GR" dirty="0"/>
              <a:t>“ ὅπως; </a:t>
            </a:r>
          </a:p>
          <a:p>
            <a:r>
              <a:rPr lang="el-GR" dirty="0"/>
              <a:t>   δοκῶν γυναικῶν ἔργα νυκτερείσια </a:t>
            </a:r>
          </a:p>
          <a:p>
            <a:r>
              <a:rPr lang="el-GR" dirty="0"/>
              <a:t>   κλέπτειν ὑφαρπάζειν τε θήλειαν Κύπριν.”     205</a:t>
            </a:r>
          </a:p>
        </p:txBody>
      </p:sp>
      <p:sp>
        <p:nvSpPr>
          <p:cNvPr id="11" name="Rettangolo 10"/>
          <p:cNvSpPr/>
          <p:nvPr/>
        </p:nvSpPr>
        <p:spPr>
          <a:xfrm>
            <a:off x="247419" y="2689060"/>
            <a:ext cx="6096000" cy="1200329"/>
          </a:xfrm>
          <a:prstGeom prst="rect">
            <a:avLst/>
          </a:prstGeom>
        </p:spPr>
        <p:txBody>
          <a:bodyPr>
            <a:spAutoFit/>
          </a:bodyPr>
          <a:lstStyle/>
          <a:p>
            <a:endParaRPr lang="el-GR" dirty="0"/>
          </a:p>
          <a:p>
            <a:r>
              <a:rPr lang="el-GR" dirty="0" smtClean="0"/>
              <a:t>“</a:t>
            </a:r>
            <a:r>
              <a:rPr lang="it-IT" dirty="0" smtClean="0"/>
              <a:t>  </a:t>
            </a:r>
            <a:r>
              <a:rPr lang="el-GR" dirty="0" smtClean="0"/>
              <a:t>τελέως </a:t>
            </a:r>
            <a:r>
              <a:rPr lang="el-GR" dirty="0"/>
              <a:t>δ᾽                                                                                 </a:t>
            </a:r>
          </a:p>
          <a:p>
            <a:r>
              <a:rPr lang="el-GR" dirty="0"/>
              <a:t>    ἐκκλησιάσαιμεν Ἀθηναίων        330</a:t>
            </a:r>
          </a:p>
          <a:p>
            <a:r>
              <a:rPr lang="el-GR" dirty="0"/>
              <a:t>    εὐγενεῖς γυναῖκες.”</a:t>
            </a:r>
          </a:p>
        </p:txBody>
      </p:sp>
      <p:sp>
        <p:nvSpPr>
          <p:cNvPr id="12" name="Rettangolo 11"/>
          <p:cNvSpPr/>
          <p:nvPr/>
        </p:nvSpPr>
        <p:spPr>
          <a:xfrm>
            <a:off x="274652" y="3729278"/>
            <a:ext cx="6096000" cy="1477328"/>
          </a:xfrm>
          <a:prstGeom prst="rect">
            <a:avLst/>
          </a:prstGeom>
        </p:spPr>
        <p:txBody>
          <a:bodyPr>
            <a:spAutoFit/>
          </a:bodyPr>
          <a:lstStyle/>
          <a:p>
            <a:endParaRPr lang="el-GR" dirty="0"/>
          </a:p>
          <a:p>
            <a:r>
              <a:rPr lang="el-GR" dirty="0" smtClean="0"/>
              <a:t>“</a:t>
            </a:r>
            <a:r>
              <a:rPr lang="it-IT" dirty="0" smtClean="0"/>
              <a:t> </a:t>
            </a:r>
            <a:r>
              <a:rPr lang="el-GR" dirty="0" smtClean="0"/>
              <a:t>μὴ </a:t>
            </a:r>
            <a:r>
              <a:rPr lang="el-GR" dirty="0"/>
              <a:t>δῆτα τόν γε χοῖρον ὦ γυναῖκες. εἰ γὰρ οὔσης      540</a:t>
            </a:r>
          </a:p>
          <a:p>
            <a:r>
              <a:rPr lang="el-GR" dirty="0"/>
              <a:t>   παρρησίας κἀξὸν λέγειν ὅσαι πάρεσμεν ἀσταί, </a:t>
            </a:r>
          </a:p>
          <a:p>
            <a:r>
              <a:rPr lang="el-GR" dirty="0"/>
              <a:t>   εἶτ᾽ εἶπον ἁγίγνωσκον ὑπὲρ Εὐριπίδου δίκαια, </a:t>
            </a:r>
          </a:p>
          <a:p>
            <a:r>
              <a:rPr lang="el-GR" dirty="0"/>
              <a:t>   διὰ τοῦτο τιλλομένην με δεῖ δοῦναι δίκην ὑφ᾽ ὑμῶν;”</a:t>
            </a:r>
          </a:p>
        </p:txBody>
      </p:sp>
      <p:sp>
        <p:nvSpPr>
          <p:cNvPr id="13" name="Rettangolo 12"/>
          <p:cNvSpPr/>
          <p:nvPr/>
        </p:nvSpPr>
        <p:spPr>
          <a:xfrm>
            <a:off x="6288953" y="725512"/>
            <a:ext cx="6096000" cy="646331"/>
          </a:xfrm>
          <a:prstGeom prst="rect">
            <a:avLst/>
          </a:prstGeom>
        </p:spPr>
        <p:txBody>
          <a:bodyPr>
            <a:spAutoFit/>
          </a:bodyPr>
          <a:lstStyle/>
          <a:p>
            <a:endParaRPr lang="el-GR" dirty="0"/>
          </a:p>
          <a:p>
            <a:r>
              <a:rPr lang="el-GR" dirty="0"/>
              <a:t>“ αὐταὶ γάρ ἐσμεν, κοὐδεμί᾽ ἔκφορος λόγου.”   472</a:t>
            </a:r>
          </a:p>
        </p:txBody>
      </p:sp>
      <p:sp>
        <p:nvSpPr>
          <p:cNvPr id="14" name="Rettangolo 13"/>
          <p:cNvSpPr/>
          <p:nvPr/>
        </p:nvSpPr>
        <p:spPr>
          <a:xfrm>
            <a:off x="6288953" y="1268414"/>
            <a:ext cx="6096000" cy="1754326"/>
          </a:xfrm>
          <a:prstGeom prst="rect">
            <a:avLst/>
          </a:prstGeom>
        </p:spPr>
        <p:txBody>
          <a:bodyPr>
            <a:spAutoFit/>
          </a:bodyPr>
          <a:lstStyle/>
          <a:p>
            <a:endParaRPr lang="el-GR" dirty="0"/>
          </a:p>
          <a:p>
            <a:r>
              <a:rPr lang="el-GR" dirty="0"/>
              <a:t>“ γυναῖκα δ᾽ εἶναι πρᾶγμ᾽ ἔφη νουβυστικὸν                                 </a:t>
            </a:r>
          </a:p>
          <a:p>
            <a:r>
              <a:rPr lang="el-GR" dirty="0"/>
              <a:t>   καὶ χρηματοποιόν: κοὔτε τἀπόρρητ᾽ ἔφη                                   </a:t>
            </a:r>
          </a:p>
          <a:p>
            <a:r>
              <a:rPr lang="el-GR" dirty="0"/>
              <a:t>   ἐκ Θεσμοφόροιν ἑκάστοτ᾽ αὐτὰς ἐκφέρειν,                               </a:t>
            </a:r>
          </a:p>
          <a:p>
            <a:r>
              <a:rPr lang="el-GR" dirty="0"/>
              <a:t>   σὲ δὲ κἀμὲ βουλεύοντε τοῦτο δρᾶν ἀεί.”        444      </a:t>
            </a:r>
          </a:p>
          <a:p>
            <a:r>
              <a:rPr lang="el-GR" sz="1400" i="1" dirty="0">
                <a:latin typeface="Georgia" panose="02040502050405020303" pitchFamily="18" charset="0"/>
              </a:rPr>
              <a:t>   </a:t>
            </a:r>
            <a:r>
              <a:rPr lang="it-IT" sz="1400" i="1" dirty="0">
                <a:latin typeface="Georgia" panose="02040502050405020303" pitchFamily="18" charset="0"/>
              </a:rPr>
              <a:t>Aristofane, </a:t>
            </a:r>
            <a:r>
              <a:rPr lang="it-IT" sz="1400" i="1" dirty="0" err="1">
                <a:latin typeface="Georgia" panose="02040502050405020303" pitchFamily="18" charset="0"/>
              </a:rPr>
              <a:t>Ecclesiazouse</a:t>
            </a:r>
            <a:endParaRPr lang="it-IT" sz="1400" i="1" dirty="0">
              <a:latin typeface="Georgia" panose="02040502050405020303" pitchFamily="18" charset="0"/>
            </a:endParaRPr>
          </a:p>
        </p:txBody>
      </p:sp>
      <p:sp>
        <p:nvSpPr>
          <p:cNvPr id="15" name="Text Box 2"/>
          <p:cNvSpPr txBox="1">
            <a:spLocks noChangeArrowheads="1"/>
          </p:cNvSpPr>
          <p:nvPr/>
        </p:nvSpPr>
        <p:spPr bwMode="auto">
          <a:xfrm>
            <a:off x="6513091" y="3082947"/>
            <a:ext cx="3461433" cy="1384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it-IT" altLang="it-IT" sz="1400" b="0" i="0" u="none" strike="noStrike" cap="none" normalizeH="0" baseline="0" dirty="0" smtClean="0">
                <a:ln>
                  <a:noFill/>
                </a:ln>
                <a:solidFill>
                  <a:schemeClr val="tx1"/>
                </a:solidFill>
                <a:effectLst/>
                <a:latin typeface="Georgia" panose="02040502050405020303" pitchFamily="18" charset="0"/>
              </a:rPr>
              <a:t>Poi ancora che la donna è creatura risparmiosa e </a:t>
            </a:r>
            <a:r>
              <a:rPr kumimoji="0" lang="it-IT" altLang="it-IT" sz="1400" b="0" i="0" u="none" strike="noStrike" cap="none" normalizeH="0" baseline="0" dirty="0" err="1" smtClean="0">
                <a:ln>
                  <a:noFill/>
                </a:ln>
                <a:solidFill>
                  <a:schemeClr val="tx1"/>
                </a:solidFill>
                <a:effectLst/>
                <a:latin typeface="Georgia" panose="02040502050405020303" pitchFamily="18" charset="0"/>
              </a:rPr>
              <a:t>sennosa</a:t>
            </a:r>
            <a:r>
              <a:rPr kumimoji="0" lang="it-IT" altLang="it-IT" sz="1400" b="0" i="0" u="none" strike="noStrike" cap="none" normalizeH="0" baseline="0" dirty="0" smtClean="0">
                <a:ln>
                  <a:noFill/>
                </a:ln>
                <a:solidFill>
                  <a:schemeClr val="tx1"/>
                </a:solidFill>
                <a:effectLst/>
                <a:latin typeface="Georgia" panose="02040502050405020303" pitchFamily="18" charset="0"/>
              </a:rPr>
              <a:t> e inoltre che le loro sacre mistiche cose di donne non vanno sempre a spifferarle, mica come me e te in Senato, sempre pronti a vuotare il sacco…</a:t>
            </a:r>
            <a:endParaRPr kumimoji="0" lang="it-IT" altLang="it-IT" sz="32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Immagine correla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43419" y="4595928"/>
            <a:ext cx="5567507" cy="2130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299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8813" y="1379708"/>
            <a:ext cx="6096000" cy="4247317"/>
          </a:xfrm>
          <a:prstGeom prst="rect">
            <a:avLst/>
          </a:prstGeom>
        </p:spPr>
        <p:txBody>
          <a:bodyPr>
            <a:spAutoFit/>
          </a:bodyPr>
          <a:lstStyle/>
          <a:p>
            <a:pPr marL="285750" indent="-285750">
              <a:buFont typeface="Wingdings" panose="05000000000000000000" pitchFamily="2" charset="2"/>
              <a:buChar char="Ø"/>
            </a:pPr>
            <a:r>
              <a:rPr lang="it-IT" dirty="0" smtClean="0">
                <a:latin typeface="Georgia" panose="02040502050405020303" pitchFamily="18" charset="0"/>
                <a:hlinkClick r:id="rId2"/>
              </a:rPr>
              <a:t>https://nubicuculia.wordpress.com/autori/aristofane/opere-2/tesmoforiazuse/</a:t>
            </a:r>
            <a:r>
              <a:rPr lang="it-IT" dirty="0" smtClean="0">
                <a:latin typeface="Georgia" panose="02040502050405020303" pitchFamily="18" charset="0"/>
              </a:rPr>
              <a:t> </a:t>
            </a:r>
          </a:p>
          <a:p>
            <a:pPr marL="285750" indent="-285750">
              <a:buFont typeface="Wingdings" panose="05000000000000000000" pitchFamily="2" charset="2"/>
              <a:buChar char="Ø"/>
            </a:pPr>
            <a:endParaRPr lang="it-IT" dirty="0">
              <a:latin typeface="Georgia" panose="02040502050405020303" pitchFamily="18" charset="0"/>
            </a:endParaRPr>
          </a:p>
          <a:p>
            <a:pPr marL="285750" indent="-285750">
              <a:buFont typeface="Wingdings" panose="05000000000000000000" pitchFamily="2" charset="2"/>
              <a:buChar char="Ø"/>
            </a:pPr>
            <a:r>
              <a:rPr lang="it-IT" altLang="x-none" dirty="0">
                <a:latin typeface="Georgia" panose="02040502050405020303" pitchFamily="18" charset="0"/>
                <a:ea typeface="Georgia" charset="0"/>
                <a:cs typeface="Georgia" charset="0"/>
                <a:hlinkClick r:id="rId3"/>
              </a:rPr>
              <a:t>http://</a:t>
            </a:r>
            <a:r>
              <a:rPr lang="it-IT" altLang="x-none" dirty="0" smtClean="0">
                <a:latin typeface="Georgia" panose="02040502050405020303" pitchFamily="18" charset="0"/>
                <a:ea typeface="Georgia" charset="0"/>
                <a:cs typeface="Georgia" charset="0"/>
                <a:hlinkClick r:id="rId3"/>
              </a:rPr>
              <a:t>www.dionysusexmachina.it/pdf/articoli/120.pdf</a:t>
            </a:r>
            <a:r>
              <a:rPr lang="it-IT" altLang="x-none" dirty="0" smtClean="0">
                <a:latin typeface="Georgia" panose="02040502050405020303" pitchFamily="18" charset="0"/>
                <a:ea typeface="Georgia" charset="0"/>
                <a:cs typeface="Georgia" charset="0"/>
              </a:rPr>
              <a:t> </a:t>
            </a:r>
          </a:p>
          <a:p>
            <a:pPr marL="285750" indent="-285750">
              <a:buFont typeface="Wingdings" panose="05000000000000000000" pitchFamily="2" charset="2"/>
              <a:buChar char="Ø"/>
            </a:pPr>
            <a:endParaRPr lang="it-IT" altLang="x-none" dirty="0">
              <a:latin typeface="Georgia" panose="02040502050405020303" pitchFamily="18" charset="0"/>
              <a:ea typeface="Georgia" charset="0"/>
              <a:cs typeface="Georgia" charset="0"/>
            </a:endParaRPr>
          </a:p>
          <a:p>
            <a:pPr marL="285750" indent="-285750">
              <a:buFont typeface="Wingdings" panose="05000000000000000000" pitchFamily="2" charset="2"/>
              <a:buChar char="Ø"/>
            </a:pPr>
            <a:r>
              <a:rPr lang="it-IT" altLang="x-none" dirty="0">
                <a:latin typeface="Georgia" panose="02040502050405020303" pitchFamily="18" charset="0"/>
                <a:ea typeface="Georgia" charset="0"/>
                <a:cs typeface="Georgia" charset="0"/>
                <a:hlinkClick r:id="rId4"/>
              </a:rPr>
              <a:t>https://</a:t>
            </a:r>
            <a:r>
              <a:rPr lang="it-IT" altLang="x-none" dirty="0" smtClean="0">
                <a:latin typeface="Georgia" panose="02040502050405020303" pitchFamily="18" charset="0"/>
                <a:ea typeface="Georgia" charset="0"/>
                <a:cs typeface="Georgia" charset="0"/>
                <a:hlinkClick r:id="rId4"/>
              </a:rPr>
              <a:t>core.ac.uk/download/pdf/79615837.pdf</a:t>
            </a:r>
            <a:r>
              <a:rPr lang="it-IT" altLang="x-none" dirty="0" smtClean="0">
                <a:latin typeface="Georgia" panose="02040502050405020303" pitchFamily="18" charset="0"/>
                <a:ea typeface="Georgia" charset="0"/>
                <a:cs typeface="Georgia" charset="0"/>
              </a:rPr>
              <a:t> </a:t>
            </a:r>
          </a:p>
          <a:p>
            <a:pPr marL="285750" indent="-285750">
              <a:buFont typeface="Wingdings" panose="05000000000000000000" pitchFamily="2" charset="2"/>
              <a:buChar char="Ø"/>
            </a:pPr>
            <a:endParaRPr lang="it-IT" altLang="x-none" dirty="0">
              <a:latin typeface="Georgia" panose="02040502050405020303" pitchFamily="18" charset="0"/>
              <a:ea typeface="Georgia" charset="0"/>
              <a:cs typeface="Georgia" charset="0"/>
            </a:endParaRPr>
          </a:p>
          <a:p>
            <a:pPr marL="285750" indent="-285750">
              <a:buFont typeface="Wingdings" panose="05000000000000000000" pitchFamily="2" charset="2"/>
              <a:buChar char="Ø"/>
            </a:pPr>
            <a:r>
              <a:rPr lang="it-IT" altLang="x-none" dirty="0">
                <a:latin typeface="Georgia" panose="02040502050405020303" pitchFamily="18" charset="0"/>
                <a:ea typeface="Georgia" charset="0"/>
                <a:cs typeface="Georgia" charset="0"/>
                <a:hlinkClick r:id="rId5"/>
              </a:rPr>
              <a:t>http://</a:t>
            </a:r>
            <a:r>
              <a:rPr lang="it-IT" altLang="x-none" dirty="0" smtClean="0">
                <a:latin typeface="Georgia" panose="02040502050405020303" pitchFamily="18" charset="0"/>
                <a:ea typeface="Georgia" charset="0"/>
                <a:cs typeface="Georgia" charset="0"/>
                <a:hlinkClick r:id="rId5"/>
              </a:rPr>
              <a:t>www.liceoclassicovarese.gov.it/uploads/mostre/paduano/Una%20nuova%20Elena.pdf</a:t>
            </a:r>
            <a:r>
              <a:rPr lang="it-IT" altLang="x-none" dirty="0" smtClean="0">
                <a:latin typeface="Georgia" panose="02040502050405020303" pitchFamily="18" charset="0"/>
                <a:ea typeface="Georgia" charset="0"/>
                <a:cs typeface="Georgia" charset="0"/>
              </a:rPr>
              <a:t> </a:t>
            </a:r>
          </a:p>
          <a:p>
            <a:pPr marL="285750" indent="-285750">
              <a:buFont typeface="Wingdings" panose="05000000000000000000" pitchFamily="2" charset="2"/>
              <a:buChar char="Ø"/>
            </a:pPr>
            <a:endParaRPr lang="it-IT" altLang="x-none" dirty="0">
              <a:latin typeface="Georgia" panose="02040502050405020303" pitchFamily="18" charset="0"/>
              <a:ea typeface="Georgia" charset="0"/>
              <a:cs typeface="Georgia" charset="0"/>
            </a:endParaRPr>
          </a:p>
          <a:p>
            <a:pPr marL="285750" indent="-285750">
              <a:buFont typeface="Wingdings" panose="05000000000000000000" pitchFamily="2" charset="2"/>
              <a:buChar char="Ø"/>
            </a:pPr>
            <a:r>
              <a:rPr lang="it-IT" altLang="x-none" dirty="0">
                <a:latin typeface="Georgia" panose="02040502050405020303" pitchFamily="18" charset="0"/>
                <a:ea typeface="Georgia" charset="0"/>
                <a:cs typeface="Georgia" charset="0"/>
                <a:hlinkClick r:id="rId6"/>
              </a:rPr>
              <a:t>https://</a:t>
            </a:r>
            <a:r>
              <a:rPr lang="it-IT" altLang="x-none" dirty="0" smtClean="0">
                <a:latin typeface="Georgia" panose="02040502050405020303" pitchFamily="18" charset="0"/>
                <a:ea typeface="Georgia" charset="0"/>
                <a:cs typeface="Georgia" charset="0"/>
                <a:hlinkClick r:id="rId6"/>
              </a:rPr>
              <a:t>cananamassi.files.wordpress.com/2014/09/il-metateatro-e-la-rottura-scenica.pdf</a:t>
            </a:r>
            <a:r>
              <a:rPr lang="it-IT" altLang="x-none" dirty="0" smtClean="0">
                <a:latin typeface="Georgia" panose="02040502050405020303" pitchFamily="18" charset="0"/>
                <a:ea typeface="Georgia" charset="0"/>
                <a:cs typeface="Georgia" charset="0"/>
              </a:rPr>
              <a:t> </a:t>
            </a:r>
          </a:p>
          <a:p>
            <a:pPr marL="285750" indent="-285750">
              <a:buFont typeface="Wingdings" panose="05000000000000000000" pitchFamily="2" charset="2"/>
              <a:buChar char="Ø"/>
            </a:pPr>
            <a:endParaRPr lang="it-IT" altLang="x-none" dirty="0">
              <a:latin typeface="Georgia" panose="02040502050405020303" pitchFamily="18" charset="0"/>
              <a:ea typeface="Georgia" charset="0"/>
              <a:cs typeface="Georgia" charset="0"/>
            </a:endParaRPr>
          </a:p>
          <a:p>
            <a:pPr marL="285750" indent="-285750">
              <a:buFont typeface="Wingdings" panose="05000000000000000000" pitchFamily="2" charset="2"/>
              <a:buChar char="Ø"/>
            </a:pPr>
            <a:endParaRPr lang="it-IT" altLang="x-none" dirty="0">
              <a:latin typeface="Georgia" panose="02040502050405020303" pitchFamily="18" charset="0"/>
              <a:ea typeface="Georgia" charset="0"/>
              <a:cs typeface="Georgia" charset="0"/>
            </a:endParaRPr>
          </a:p>
          <a:p>
            <a:pPr marL="285750" indent="-285750">
              <a:buFont typeface="Wingdings" panose="05000000000000000000" pitchFamily="2" charset="2"/>
              <a:buChar char="Ø"/>
            </a:pPr>
            <a:endParaRPr lang="it-IT" dirty="0"/>
          </a:p>
        </p:txBody>
      </p:sp>
      <p:sp>
        <p:nvSpPr>
          <p:cNvPr id="3" name="CasellaDiTesto 2"/>
          <p:cNvSpPr txBox="1"/>
          <p:nvPr/>
        </p:nvSpPr>
        <p:spPr>
          <a:xfrm>
            <a:off x="540913" y="579549"/>
            <a:ext cx="2129109" cy="461665"/>
          </a:xfrm>
          <a:prstGeom prst="rect">
            <a:avLst/>
          </a:prstGeom>
          <a:noFill/>
        </p:spPr>
        <p:txBody>
          <a:bodyPr wrap="none" rtlCol="0">
            <a:spAutoFit/>
          </a:bodyPr>
          <a:lstStyle/>
          <a:p>
            <a:r>
              <a:rPr lang="it-IT" sz="2400" dirty="0" smtClean="0">
                <a:solidFill>
                  <a:schemeClr val="accent1">
                    <a:lumMod val="50000"/>
                  </a:schemeClr>
                </a:solidFill>
                <a:latin typeface="Georgia" panose="02040502050405020303" pitchFamily="18" charset="0"/>
              </a:rPr>
              <a:t>SITOGRAFIA </a:t>
            </a:r>
            <a:endParaRPr lang="it-IT" sz="2400" dirty="0">
              <a:solidFill>
                <a:schemeClr val="accent1">
                  <a:lumMod val="50000"/>
                </a:schemeClr>
              </a:solidFill>
              <a:latin typeface="Georgia" panose="02040502050405020303" pitchFamily="18" charset="0"/>
            </a:endParaRPr>
          </a:p>
        </p:txBody>
      </p:sp>
      <p:sp>
        <p:nvSpPr>
          <p:cNvPr id="4" name="CasellaDiTesto 3"/>
          <p:cNvSpPr txBox="1"/>
          <p:nvPr/>
        </p:nvSpPr>
        <p:spPr>
          <a:xfrm>
            <a:off x="8496300" y="579549"/>
            <a:ext cx="2401619" cy="461665"/>
          </a:xfrm>
          <a:prstGeom prst="rect">
            <a:avLst/>
          </a:prstGeom>
          <a:noFill/>
        </p:spPr>
        <p:txBody>
          <a:bodyPr wrap="none" rtlCol="0">
            <a:spAutoFit/>
          </a:bodyPr>
          <a:lstStyle/>
          <a:p>
            <a:r>
              <a:rPr lang="it-IT" sz="2400" dirty="0" smtClean="0">
                <a:solidFill>
                  <a:schemeClr val="accent1">
                    <a:lumMod val="50000"/>
                  </a:schemeClr>
                </a:solidFill>
                <a:latin typeface="Georgia" panose="02040502050405020303" pitchFamily="18" charset="0"/>
              </a:rPr>
              <a:t>BIBLIOGRAFIA</a:t>
            </a:r>
            <a:endParaRPr lang="it-IT" sz="2400" dirty="0">
              <a:solidFill>
                <a:schemeClr val="accent1">
                  <a:lumMod val="50000"/>
                </a:schemeClr>
              </a:solidFill>
              <a:latin typeface="Georgia" panose="02040502050405020303" pitchFamily="18" charset="0"/>
            </a:endParaRPr>
          </a:p>
        </p:txBody>
      </p:sp>
      <p:sp>
        <p:nvSpPr>
          <p:cNvPr id="5" name="CasellaDiTesto 4"/>
          <p:cNvSpPr txBox="1"/>
          <p:nvPr/>
        </p:nvSpPr>
        <p:spPr>
          <a:xfrm>
            <a:off x="7645400" y="1379708"/>
            <a:ext cx="4456669" cy="1477328"/>
          </a:xfrm>
          <a:prstGeom prst="rect">
            <a:avLst/>
          </a:prstGeom>
          <a:noFill/>
        </p:spPr>
        <p:txBody>
          <a:bodyPr wrap="none" rtlCol="0">
            <a:spAutoFit/>
          </a:bodyPr>
          <a:lstStyle/>
          <a:p>
            <a:pPr marL="285750" indent="-285750">
              <a:buFont typeface="Wingdings" panose="05000000000000000000" pitchFamily="2" charset="2"/>
              <a:buChar char="Ø"/>
            </a:pPr>
            <a:r>
              <a:rPr lang="it-IT" dirty="0" smtClean="0">
                <a:latin typeface="Georgia" panose="02040502050405020303" pitchFamily="18" charset="0"/>
              </a:rPr>
              <a:t>«Storia e testi della letteratura greca»</a:t>
            </a:r>
          </a:p>
          <a:p>
            <a:pPr marL="285750" indent="-285750">
              <a:buFont typeface="Wingdings" panose="05000000000000000000" pitchFamily="2" charset="2"/>
              <a:buChar char="Ø"/>
            </a:pPr>
            <a:endParaRPr lang="it-IT" dirty="0">
              <a:latin typeface="Georgia" panose="02040502050405020303" pitchFamily="18" charset="0"/>
            </a:endParaRPr>
          </a:p>
          <a:p>
            <a:pPr marL="285750" indent="-285750">
              <a:buFont typeface="Wingdings" panose="05000000000000000000" pitchFamily="2" charset="2"/>
              <a:buChar char="Ø"/>
            </a:pPr>
            <a:r>
              <a:rPr lang="it-IT" dirty="0" smtClean="0">
                <a:latin typeface="Georgia" panose="02040502050405020303" pitchFamily="18" charset="0"/>
              </a:rPr>
              <a:t>La commedia delle «</a:t>
            </a:r>
            <a:r>
              <a:rPr lang="it-IT" dirty="0" err="1" smtClean="0">
                <a:latin typeface="Georgia" panose="02040502050405020303" pitchFamily="18" charset="0"/>
              </a:rPr>
              <a:t>Tesmoforiazouse</a:t>
            </a:r>
            <a:r>
              <a:rPr lang="it-IT" dirty="0" smtClean="0">
                <a:latin typeface="Georgia" panose="02040502050405020303" pitchFamily="18" charset="0"/>
              </a:rPr>
              <a:t>»</a:t>
            </a:r>
          </a:p>
          <a:p>
            <a:pPr marL="285750" indent="-285750">
              <a:buFont typeface="Wingdings" panose="05000000000000000000" pitchFamily="2" charset="2"/>
              <a:buChar char="Ø"/>
            </a:pPr>
            <a:endParaRPr lang="it-IT" dirty="0">
              <a:latin typeface="Georgia" panose="02040502050405020303" pitchFamily="18" charset="0"/>
            </a:endParaRPr>
          </a:p>
          <a:p>
            <a:pPr marL="285750" indent="-285750">
              <a:buFont typeface="Wingdings" panose="05000000000000000000" pitchFamily="2" charset="2"/>
              <a:buChar char="Ø"/>
            </a:pPr>
            <a:endParaRPr lang="it-IT" dirty="0"/>
          </a:p>
        </p:txBody>
      </p:sp>
    </p:spTree>
    <p:extLst>
      <p:ext uri="{BB962C8B-B14F-4D97-AF65-F5344CB8AC3E}">
        <p14:creationId xmlns:p14="http://schemas.microsoft.com/office/powerpoint/2010/main" xmlns="" val="392323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7105" y="0"/>
            <a:ext cx="12192000" cy="6858000"/>
          </a:xfrm>
          <a:prstGeom prst="rect">
            <a:avLst/>
          </a:prstGeom>
        </p:spPr>
      </p:pic>
      <p:sp>
        <p:nvSpPr>
          <p:cNvPr id="4" name="Freccia a destra 3"/>
          <p:cNvSpPr/>
          <p:nvPr/>
        </p:nvSpPr>
        <p:spPr>
          <a:xfrm>
            <a:off x="637735" y="2686929"/>
            <a:ext cx="10916529" cy="1097280"/>
          </a:xfrm>
          <a:prstGeom prst="rightArrow">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entagono 7"/>
          <p:cNvSpPr/>
          <p:nvPr/>
        </p:nvSpPr>
        <p:spPr>
          <a:xfrm rot="16200000">
            <a:off x="431409" y="3033930"/>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p:cNvSpPr txBox="1"/>
          <p:nvPr/>
        </p:nvSpPr>
        <p:spPr>
          <a:xfrm>
            <a:off x="344385" y="2088939"/>
            <a:ext cx="1140031" cy="738664"/>
          </a:xfrm>
          <a:prstGeom prst="rect">
            <a:avLst/>
          </a:prstGeom>
          <a:noFill/>
        </p:spPr>
        <p:txBody>
          <a:bodyPr wrap="square" rtlCol="0">
            <a:spAutoFit/>
          </a:bodyPr>
          <a:lstStyle/>
          <a:p>
            <a:r>
              <a:rPr lang="it-IT" sz="1400" dirty="0" smtClean="0">
                <a:solidFill>
                  <a:schemeClr val="bg1"/>
                </a:solidFill>
                <a:latin typeface="Georgia" panose="02040502050405020303" pitchFamily="18" charset="0"/>
              </a:rPr>
              <a:t>nasce Aristofane 450 a.C.</a:t>
            </a:r>
            <a:endParaRPr lang="it-IT" sz="1400" dirty="0">
              <a:solidFill>
                <a:schemeClr val="bg1"/>
              </a:solidFill>
              <a:latin typeface="Georgia" panose="02040502050405020303" pitchFamily="18" charset="0"/>
            </a:endParaRPr>
          </a:p>
        </p:txBody>
      </p:sp>
      <p:sp>
        <p:nvSpPr>
          <p:cNvPr id="11" name="Pentagono 10"/>
          <p:cNvSpPr/>
          <p:nvPr/>
        </p:nvSpPr>
        <p:spPr>
          <a:xfrm rot="16200000">
            <a:off x="1939578" y="3033929"/>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p:cNvSpPr txBox="1"/>
          <p:nvPr/>
        </p:nvSpPr>
        <p:spPr>
          <a:xfrm>
            <a:off x="1971304" y="2280062"/>
            <a:ext cx="915635"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Acarnesi </a:t>
            </a:r>
          </a:p>
          <a:p>
            <a:r>
              <a:rPr lang="it-IT" sz="1400" dirty="0" smtClean="0">
                <a:solidFill>
                  <a:schemeClr val="bg1"/>
                </a:solidFill>
                <a:latin typeface="Georgia" panose="02040502050405020303" pitchFamily="18" charset="0"/>
              </a:rPr>
              <a:t>425 a.C.</a:t>
            </a:r>
            <a:endParaRPr lang="it-IT" sz="1400" dirty="0">
              <a:solidFill>
                <a:schemeClr val="bg1"/>
              </a:solidFill>
            </a:endParaRPr>
          </a:p>
        </p:txBody>
      </p:sp>
      <p:sp>
        <p:nvSpPr>
          <p:cNvPr id="13" name="Pentagono 12"/>
          <p:cNvSpPr/>
          <p:nvPr/>
        </p:nvSpPr>
        <p:spPr>
          <a:xfrm rot="5400000">
            <a:off x="2479373" y="3167290"/>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p:cNvSpPr txBox="1"/>
          <p:nvPr/>
        </p:nvSpPr>
        <p:spPr>
          <a:xfrm>
            <a:off x="2421907" y="3662725"/>
            <a:ext cx="930063"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Cavalieri </a:t>
            </a:r>
          </a:p>
          <a:p>
            <a:r>
              <a:rPr lang="it-IT" sz="1400" dirty="0" smtClean="0">
                <a:solidFill>
                  <a:schemeClr val="bg1"/>
                </a:solidFill>
                <a:latin typeface="Georgia" panose="02040502050405020303" pitchFamily="18" charset="0"/>
              </a:rPr>
              <a:t>424 a.C.</a:t>
            </a:r>
            <a:endParaRPr lang="it-IT" sz="1400" dirty="0">
              <a:solidFill>
                <a:schemeClr val="bg1"/>
              </a:solidFill>
              <a:latin typeface="Georgia" panose="02040502050405020303" pitchFamily="18" charset="0"/>
            </a:endParaRPr>
          </a:p>
        </p:txBody>
      </p:sp>
      <p:sp>
        <p:nvSpPr>
          <p:cNvPr id="15" name="Pentagono 14"/>
          <p:cNvSpPr/>
          <p:nvPr/>
        </p:nvSpPr>
        <p:spPr>
          <a:xfrm rot="16200000">
            <a:off x="3001972" y="3033929"/>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p:cNvSpPr txBox="1"/>
          <p:nvPr/>
        </p:nvSpPr>
        <p:spPr>
          <a:xfrm>
            <a:off x="2962365" y="2280631"/>
            <a:ext cx="830677"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Nuvole</a:t>
            </a:r>
          </a:p>
          <a:p>
            <a:r>
              <a:rPr lang="it-IT" sz="1400" dirty="0" smtClean="0">
                <a:solidFill>
                  <a:schemeClr val="bg1"/>
                </a:solidFill>
                <a:latin typeface="Georgia" panose="02040502050405020303" pitchFamily="18" charset="0"/>
              </a:rPr>
              <a:t>423 a.C.</a:t>
            </a:r>
            <a:endParaRPr lang="it-IT" sz="1400" dirty="0">
              <a:solidFill>
                <a:schemeClr val="bg1"/>
              </a:solidFill>
              <a:latin typeface="Georgia" panose="02040502050405020303" pitchFamily="18" charset="0"/>
            </a:endParaRPr>
          </a:p>
        </p:txBody>
      </p:sp>
      <p:sp>
        <p:nvSpPr>
          <p:cNvPr id="17" name="Pentagono 16"/>
          <p:cNvSpPr/>
          <p:nvPr/>
        </p:nvSpPr>
        <p:spPr>
          <a:xfrm rot="5400000">
            <a:off x="3541766" y="3167575"/>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CasellaDiTesto 17"/>
          <p:cNvSpPr txBox="1"/>
          <p:nvPr/>
        </p:nvSpPr>
        <p:spPr>
          <a:xfrm>
            <a:off x="3573566" y="3650282"/>
            <a:ext cx="832279"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Vespe </a:t>
            </a:r>
          </a:p>
          <a:p>
            <a:r>
              <a:rPr lang="it-IT" sz="1400" dirty="0" smtClean="0">
                <a:solidFill>
                  <a:schemeClr val="bg1"/>
                </a:solidFill>
                <a:latin typeface="Georgia" panose="02040502050405020303" pitchFamily="18" charset="0"/>
              </a:rPr>
              <a:t>422 a.C.</a:t>
            </a:r>
            <a:endParaRPr lang="it-IT" sz="1400" dirty="0">
              <a:solidFill>
                <a:schemeClr val="bg1"/>
              </a:solidFill>
              <a:latin typeface="Georgia" panose="02040502050405020303" pitchFamily="18" charset="0"/>
            </a:endParaRPr>
          </a:p>
        </p:txBody>
      </p:sp>
      <p:sp>
        <p:nvSpPr>
          <p:cNvPr id="19" name="Pentagono 18"/>
          <p:cNvSpPr/>
          <p:nvPr/>
        </p:nvSpPr>
        <p:spPr>
          <a:xfrm rot="16200000">
            <a:off x="4084754" y="3033929"/>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CasellaDiTesto 19"/>
          <p:cNvSpPr txBox="1"/>
          <p:nvPr/>
        </p:nvSpPr>
        <p:spPr>
          <a:xfrm>
            <a:off x="4024758" y="2304382"/>
            <a:ext cx="808235"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Pace </a:t>
            </a:r>
          </a:p>
          <a:p>
            <a:r>
              <a:rPr lang="it-IT" sz="1400" dirty="0" smtClean="0">
                <a:solidFill>
                  <a:schemeClr val="bg1"/>
                </a:solidFill>
                <a:latin typeface="Georgia" panose="02040502050405020303" pitchFamily="18" charset="0"/>
              </a:rPr>
              <a:t>421 a.C</a:t>
            </a:r>
            <a:r>
              <a:rPr lang="it-IT" sz="1400" dirty="0" smtClean="0">
                <a:solidFill>
                  <a:schemeClr val="accent6">
                    <a:lumMod val="75000"/>
                  </a:schemeClr>
                </a:solidFill>
                <a:latin typeface="Georgia" panose="02040502050405020303" pitchFamily="18" charset="0"/>
              </a:rPr>
              <a:t>.</a:t>
            </a:r>
            <a:endParaRPr lang="it-IT" sz="1400" dirty="0">
              <a:solidFill>
                <a:schemeClr val="accent6">
                  <a:lumMod val="75000"/>
                </a:schemeClr>
              </a:solidFill>
              <a:latin typeface="Georgia" panose="02040502050405020303" pitchFamily="18" charset="0"/>
            </a:endParaRPr>
          </a:p>
        </p:txBody>
      </p:sp>
      <p:sp>
        <p:nvSpPr>
          <p:cNvPr id="21" name="Pentagono 20"/>
          <p:cNvSpPr/>
          <p:nvPr/>
        </p:nvSpPr>
        <p:spPr>
          <a:xfrm rot="16200000">
            <a:off x="5588030" y="3033928"/>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CasellaDiTesto 21"/>
          <p:cNvSpPr txBox="1"/>
          <p:nvPr/>
        </p:nvSpPr>
        <p:spPr>
          <a:xfrm>
            <a:off x="5555138" y="2280062"/>
            <a:ext cx="926275" cy="523220"/>
          </a:xfrm>
          <a:prstGeom prst="rect">
            <a:avLst/>
          </a:prstGeom>
          <a:noFill/>
        </p:spPr>
        <p:txBody>
          <a:bodyPr wrap="square" rtlCol="0">
            <a:spAutoFit/>
          </a:bodyPr>
          <a:lstStyle/>
          <a:p>
            <a:r>
              <a:rPr lang="it-IT" sz="1400" dirty="0" smtClean="0">
                <a:solidFill>
                  <a:schemeClr val="bg1"/>
                </a:solidFill>
                <a:latin typeface="Georgia" panose="02040502050405020303" pitchFamily="18" charset="0"/>
              </a:rPr>
              <a:t>Uccelli</a:t>
            </a:r>
          </a:p>
          <a:p>
            <a:r>
              <a:rPr lang="it-IT" sz="1400" dirty="0" smtClean="0">
                <a:solidFill>
                  <a:schemeClr val="bg1"/>
                </a:solidFill>
                <a:latin typeface="Georgia" panose="02040502050405020303" pitchFamily="18" charset="0"/>
              </a:rPr>
              <a:t>414 a.C.</a:t>
            </a:r>
            <a:endParaRPr lang="it-IT" sz="1400" dirty="0">
              <a:solidFill>
                <a:schemeClr val="bg1"/>
              </a:solidFill>
              <a:latin typeface="Georgia" panose="02040502050405020303" pitchFamily="18" charset="0"/>
            </a:endParaRPr>
          </a:p>
        </p:txBody>
      </p:sp>
      <p:sp>
        <p:nvSpPr>
          <p:cNvPr id="24" name="Pentagono 23"/>
          <p:cNvSpPr/>
          <p:nvPr/>
        </p:nvSpPr>
        <p:spPr>
          <a:xfrm rot="5400000">
            <a:off x="6321484" y="3167290"/>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CasellaDiTesto 24"/>
          <p:cNvSpPr txBox="1"/>
          <p:nvPr/>
        </p:nvSpPr>
        <p:spPr>
          <a:xfrm>
            <a:off x="6481413" y="2458271"/>
            <a:ext cx="184731" cy="369332"/>
          </a:xfrm>
          <a:prstGeom prst="rect">
            <a:avLst/>
          </a:prstGeom>
          <a:noFill/>
        </p:spPr>
        <p:txBody>
          <a:bodyPr wrap="none" rtlCol="0">
            <a:spAutoFit/>
          </a:bodyPr>
          <a:lstStyle/>
          <a:p>
            <a:endParaRPr lang="it-IT" dirty="0"/>
          </a:p>
        </p:txBody>
      </p:sp>
      <p:sp>
        <p:nvSpPr>
          <p:cNvPr id="26" name="CasellaDiTesto 25"/>
          <p:cNvSpPr txBox="1"/>
          <p:nvPr/>
        </p:nvSpPr>
        <p:spPr>
          <a:xfrm>
            <a:off x="5461935" y="3650280"/>
            <a:ext cx="2223686" cy="584775"/>
          </a:xfrm>
          <a:prstGeom prst="rect">
            <a:avLst/>
          </a:prstGeom>
          <a:noFill/>
        </p:spPr>
        <p:txBody>
          <a:bodyPr wrap="none" rtlCol="0">
            <a:spAutoFit/>
          </a:bodyPr>
          <a:lstStyle/>
          <a:p>
            <a:r>
              <a:rPr lang="it-IT" sz="1600" dirty="0" smtClean="0">
                <a:solidFill>
                  <a:schemeClr val="bg1"/>
                </a:solidFill>
                <a:latin typeface="Georgia" panose="02040502050405020303" pitchFamily="18" charset="0"/>
              </a:rPr>
              <a:t>TESMOFORIAZOUSE</a:t>
            </a:r>
          </a:p>
          <a:p>
            <a:r>
              <a:rPr lang="it-IT" sz="1600" dirty="0" smtClean="0">
                <a:solidFill>
                  <a:schemeClr val="bg1"/>
                </a:solidFill>
                <a:latin typeface="Georgia" panose="02040502050405020303" pitchFamily="18" charset="0"/>
              </a:rPr>
              <a:t>411 a.C.</a:t>
            </a:r>
            <a:endParaRPr lang="it-IT" sz="1600" dirty="0">
              <a:solidFill>
                <a:schemeClr val="bg1"/>
              </a:solidFill>
              <a:latin typeface="Georgia" panose="02040502050405020303" pitchFamily="18" charset="0"/>
            </a:endParaRPr>
          </a:p>
        </p:txBody>
      </p:sp>
      <p:sp>
        <p:nvSpPr>
          <p:cNvPr id="27" name="Pentagono 26"/>
          <p:cNvSpPr/>
          <p:nvPr/>
        </p:nvSpPr>
        <p:spPr>
          <a:xfrm rot="16200000">
            <a:off x="7282668" y="3030272"/>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CasellaDiTesto 27"/>
          <p:cNvSpPr txBox="1"/>
          <p:nvPr/>
        </p:nvSpPr>
        <p:spPr>
          <a:xfrm>
            <a:off x="7261854" y="2304382"/>
            <a:ext cx="835485"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Rane </a:t>
            </a:r>
          </a:p>
          <a:p>
            <a:r>
              <a:rPr lang="it-IT" sz="1400" dirty="0" smtClean="0">
                <a:solidFill>
                  <a:schemeClr val="bg1"/>
                </a:solidFill>
                <a:latin typeface="Georgia" panose="02040502050405020303" pitchFamily="18" charset="0"/>
              </a:rPr>
              <a:t>405 a.C.</a:t>
            </a:r>
            <a:endParaRPr lang="it-IT" sz="1400" dirty="0">
              <a:solidFill>
                <a:schemeClr val="bg1"/>
              </a:solidFill>
              <a:latin typeface="Georgia" panose="02040502050405020303" pitchFamily="18" charset="0"/>
            </a:endParaRPr>
          </a:p>
        </p:txBody>
      </p:sp>
      <p:sp>
        <p:nvSpPr>
          <p:cNvPr id="29" name="Pentagono 28"/>
          <p:cNvSpPr/>
          <p:nvPr/>
        </p:nvSpPr>
        <p:spPr>
          <a:xfrm rot="16200000">
            <a:off x="8723012" y="3030272"/>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p:cNvSpPr txBox="1"/>
          <p:nvPr/>
        </p:nvSpPr>
        <p:spPr>
          <a:xfrm>
            <a:off x="8560711" y="2304382"/>
            <a:ext cx="1265090" cy="523220"/>
          </a:xfrm>
          <a:prstGeom prst="rect">
            <a:avLst/>
          </a:prstGeom>
          <a:noFill/>
        </p:spPr>
        <p:txBody>
          <a:bodyPr wrap="none" rtlCol="0">
            <a:spAutoFit/>
          </a:bodyPr>
          <a:lstStyle/>
          <a:p>
            <a:r>
              <a:rPr lang="it-IT" sz="1400" dirty="0" err="1" smtClean="0">
                <a:solidFill>
                  <a:schemeClr val="bg1"/>
                </a:solidFill>
                <a:latin typeface="Georgia" panose="02040502050405020303" pitchFamily="18" charset="0"/>
              </a:rPr>
              <a:t>Ecclesiazouse</a:t>
            </a:r>
            <a:endParaRPr lang="it-IT" sz="1400" dirty="0" smtClean="0">
              <a:solidFill>
                <a:schemeClr val="bg1"/>
              </a:solidFill>
              <a:latin typeface="Georgia" panose="02040502050405020303" pitchFamily="18" charset="0"/>
            </a:endParaRPr>
          </a:p>
          <a:p>
            <a:r>
              <a:rPr lang="it-IT" sz="1400" dirty="0" smtClean="0">
                <a:solidFill>
                  <a:schemeClr val="bg1"/>
                </a:solidFill>
                <a:latin typeface="Georgia" panose="02040502050405020303" pitchFamily="18" charset="0"/>
              </a:rPr>
              <a:t>392 a.C.</a:t>
            </a:r>
            <a:endParaRPr lang="it-IT" sz="1400" dirty="0">
              <a:solidFill>
                <a:schemeClr val="bg1"/>
              </a:solidFill>
              <a:latin typeface="Georgia" panose="02040502050405020303" pitchFamily="18" charset="0"/>
            </a:endParaRPr>
          </a:p>
        </p:txBody>
      </p:sp>
      <p:sp>
        <p:nvSpPr>
          <p:cNvPr id="31" name="Pentagono 30"/>
          <p:cNvSpPr/>
          <p:nvPr/>
        </p:nvSpPr>
        <p:spPr>
          <a:xfrm rot="5400000">
            <a:off x="9692126" y="3167289"/>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CasellaDiTesto 31"/>
          <p:cNvSpPr txBox="1"/>
          <p:nvPr/>
        </p:nvSpPr>
        <p:spPr>
          <a:xfrm>
            <a:off x="9753367" y="3643536"/>
            <a:ext cx="843501"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Pluto </a:t>
            </a:r>
          </a:p>
          <a:p>
            <a:r>
              <a:rPr lang="it-IT" sz="1400" dirty="0" smtClean="0">
                <a:solidFill>
                  <a:schemeClr val="bg1"/>
                </a:solidFill>
                <a:latin typeface="Georgia" panose="02040502050405020303" pitchFamily="18" charset="0"/>
              </a:rPr>
              <a:t>388 a.C.</a:t>
            </a:r>
            <a:endParaRPr lang="it-IT" sz="1400" dirty="0">
              <a:solidFill>
                <a:schemeClr val="bg1"/>
              </a:solidFill>
              <a:latin typeface="Georgia" panose="02040502050405020303" pitchFamily="18" charset="0"/>
            </a:endParaRPr>
          </a:p>
        </p:txBody>
      </p:sp>
      <p:sp>
        <p:nvSpPr>
          <p:cNvPr id="33" name="Pentagono 32"/>
          <p:cNvSpPr/>
          <p:nvPr/>
        </p:nvSpPr>
        <p:spPr>
          <a:xfrm rot="16200000">
            <a:off x="10329167" y="3026900"/>
            <a:ext cx="689318" cy="276665"/>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CasellaDiTesto 33"/>
          <p:cNvSpPr txBox="1"/>
          <p:nvPr/>
        </p:nvSpPr>
        <p:spPr>
          <a:xfrm>
            <a:off x="10011359" y="2280062"/>
            <a:ext cx="1568058" cy="523220"/>
          </a:xfrm>
          <a:prstGeom prst="rect">
            <a:avLst/>
          </a:prstGeom>
          <a:noFill/>
        </p:spPr>
        <p:txBody>
          <a:bodyPr wrap="none" rtlCol="0">
            <a:spAutoFit/>
          </a:bodyPr>
          <a:lstStyle/>
          <a:p>
            <a:r>
              <a:rPr lang="it-IT" sz="1400" dirty="0" smtClean="0">
                <a:solidFill>
                  <a:schemeClr val="bg1"/>
                </a:solidFill>
                <a:latin typeface="Georgia" panose="02040502050405020303" pitchFamily="18" charset="0"/>
              </a:rPr>
              <a:t>muore Aristofane</a:t>
            </a:r>
          </a:p>
          <a:p>
            <a:r>
              <a:rPr lang="it-IT" sz="1400" dirty="0" smtClean="0">
                <a:solidFill>
                  <a:schemeClr val="bg1"/>
                </a:solidFill>
                <a:latin typeface="Georgia" panose="02040502050405020303" pitchFamily="18" charset="0"/>
              </a:rPr>
              <a:t>385 a.C.</a:t>
            </a:r>
            <a:endParaRPr lang="it-IT" sz="1400" dirty="0">
              <a:solidFill>
                <a:schemeClr val="bg1"/>
              </a:solidFill>
              <a:latin typeface="Georgia" panose="02040502050405020303" pitchFamily="18" charset="0"/>
            </a:endParaRPr>
          </a:p>
        </p:txBody>
      </p:sp>
      <p:sp>
        <p:nvSpPr>
          <p:cNvPr id="36" name="Connettore 35">
            <a:hlinkClick r:id="rId3" action="ppaction://hlinksldjump"/>
          </p:cNvPr>
          <p:cNvSpPr/>
          <p:nvPr/>
        </p:nvSpPr>
        <p:spPr>
          <a:xfrm>
            <a:off x="6455239" y="3245777"/>
            <a:ext cx="422398" cy="428824"/>
          </a:xfrm>
          <a:prstGeom prst="flowChartConnector">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Immagine 36"/>
          <p:cNvPicPr>
            <a:picLocks noChangeAspect="1"/>
          </p:cNvPicPr>
          <p:nvPr/>
        </p:nvPicPr>
        <p:blipFill>
          <a:blip r:embed="rId4" cstate="print"/>
          <a:stretch>
            <a:fillRect/>
          </a:stretch>
        </p:blipFill>
        <p:spPr>
          <a:xfrm>
            <a:off x="287640" y="4198388"/>
            <a:ext cx="2393552" cy="2469688"/>
          </a:xfrm>
          <a:prstGeom prst="rect">
            <a:avLst/>
          </a:prstGeom>
        </p:spPr>
      </p:pic>
    </p:spTree>
    <p:extLst>
      <p:ext uri="{BB962C8B-B14F-4D97-AF65-F5344CB8AC3E}">
        <p14:creationId xmlns:p14="http://schemas.microsoft.com/office/powerpoint/2010/main" xmlns="" val="1152787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0813" y="0"/>
            <a:ext cx="1686680" cy="461665"/>
          </a:xfrm>
          <a:prstGeom prst="rect">
            <a:avLst/>
          </a:prstGeom>
          <a:noFill/>
        </p:spPr>
        <p:txBody>
          <a:bodyPr wrap="none" rtlCol="0">
            <a:spAutoFit/>
          </a:bodyPr>
          <a:lstStyle/>
          <a:p>
            <a:r>
              <a:rPr lang="it-IT" sz="2400" dirty="0" smtClean="0">
                <a:solidFill>
                  <a:schemeClr val="accent1">
                    <a:lumMod val="50000"/>
                  </a:schemeClr>
                </a:solidFill>
                <a:latin typeface="Georgia" panose="02040502050405020303" pitchFamily="18" charset="0"/>
              </a:rPr>
              <a:t>TRAMA …</a:t>
            </a:r>
            <a:r>
              <a:rPr lang="it-IT" sz="2400" dirty="0" smtClean="0">
                <a:solidFill>
                  <a:schemeClr val="bg1"/>
                </a:solidFill>
                <a:latin typeface="Georgia" panose="02040502050405020303" pitchFamily="18" charset="0"/>
              </a:rPr>
              <a:t> </a:t>
            </a:r>
            <a:endParaRPr lang="it-IT" sz="2400" dirty="0">
              <a:solidFill>
                <a:schemeClr val="bg1"/>
              </a:solidFill>
              <a:latin typeface="Georgia" panose="02040502050405020303" pitchFamily="18" charset="0"/>
            </a:endParaRPr>
          </a:p>
        </p:txBody>
      </p:sp>
      <p:sp>
        <p:nvSpPr>
          <p:cNvPr id="5" name="Rettangolo 4"/>
          <p:cNvSpPr/>
          <p:nvPr/>
        </p:nvSpPr>
        <p:spPr>
          <a:xfrm>
            <a:off x="170813" y="1049938"/>
            <a:ext cx="6002546" cy="4247317"/>
          </a:xfrm>
          <a:prstGeom prst="rect">
            <a:avLst/>
          </a:prstGeom>
        </p:spPr>
        <p:txBody>
          <a:bodyPr wrap="square">
            <a:spAutoFit/>
          </a:bodyPr>
          <a:lstStyle/>
          <a:p>
            <a:r>
              <a:rPr lang="it-IT" i="0" dirty="0" smtClean="0">
                <a:solidFill>
                  <a:srgbClr val="453320"/>
                </a:solidFill>
                <a:effectLst/>
                <a:latin typeface="Georgia" panose="02040502050405020303" pitchFamily="18" charset="0"/>
              </a:rPr>
              <a:t>Euripide</a:t>
            </a:r>
            <a:r>
              <a:rPr lang="it-IT" b="0" i="0" dirty="0" smtClean="0">
                <a:solidFill>
                  <a:srgbClr val="453320"/>
                </a:solidFill>
                <a:effectLst/>
                <a:latin typeface="Georgia" panose="02040502050405020303" pitchFamily="18" charset="0"/>
              </a:rPr>
              <a:t>, nell’occasione delle Tesmoforie, ha paura che </a:t>
            </a:r>
            <a:r>
              <a:rPr lang="it-IT" i="0" dirty="0" smtClean="0">
                <a:solidFill>
                  <a:srgbClr val="453320"/>
                </a:solidFill>
                <a:effectLst/>
                <a:latin typeface="Georgia" panose="02040502050405020303" pitchFamily="18" charset="0"/>
              </a:rPr>
              <a:t>le donne</a:t>
            </a:r>
            <a:r>
              <a:rPr lang="it-IT" b="0" i="0" dirty="0" smtClean="0">
                <a:solidFill>
                  <a:srgbClr val="453320"/>
                </a:solidFill>
                <a:effectLst/>
                <a:latin typeface="Georgia" panose="02040502050405020303" pitchFamily="18" charset="0"/>
              </a:rPr>
              <a:t> si riuniscano per tramare vendetta contro di lui. Decide così di chiedere aiuto a un suo parente, </a:t>
            </a:r>
            <a:r>
              <a:rPr lang="it-IT" b="0" i="0" dirty="0" err="1" smtClean="0">
                <a:solidFill>
                  <a:srgbClr val="453320"/>
                </a:solidFill>
                <a:effectLst/>
                <a:latin typeface="Georgia" panose="02040502050405020303" pitchFamily="18" charset="0"/>
              </a:rPr>
              <a:t>Mnesiloco</a:t>
            </a:r>
            <a:r>
              <a:rPr lang="it-IT" b="0" i="0" dirty="0" smtClean="0">
                <a:solidFill>
                  <a:srgbClr val="453320"/>
                </a:solidFill>
                <a:effectLst/>
                <a:latin typeface="Georgia" panose="02040502050405020303" pitchFamily="18" charset="0"/>
              </a:rPr>
              <a:t>, per convincere Agatone, a recarsi alla festa in panni femminili per parlare in sua difesa. Al suo rifiuto, </a:t>
            </a:r>
            <a:r>
              <a:rPr lang="it-IT" b="0" i="0" dirty="0" err="1" smtClean="0">
                <a:solidFill>
                  <a:srgbClr val="453320"/>
                </a:solidFill>
                <a:effectLst/>
                <a:latin typeface="Georgia" panose="02040502050405020303" pitchFamily="18" charset="0"/>
              </a:rPr>
              <a:t>Mnesiloco</a:t>
            </a:r>
            <a:r>
              <a:rPr lang="it-IT" b="0" i="0" dirty="0" smtClean="0">
                <a:solidFill>
                  <a:srgbClr val="453320"/>
                </a:solidFill>
                <a:effectLst/>
                <a:latin typeface="Georgia" panose="02040502050405020303" pitchFamily="18" charset="0"/>
              </a:rPr>
              <a:t> decide di recarsi </a:t>
            </a:r>
            <a:r>
              <a:rPr lang="it-IT" dirty="0" smtClean="0">
                <a:solidFill>
                  <a:srgbClr val="453320"/>
                </a:solidFill>
                <a:latin typeface="Georgia" panose="02040502050405020303" pitchFamily="18" charset="0"/>
              </a:rPr>
              <a:t>al posto suo</a:t>
            </a:r>
            <a:r>
              <a:rPr lang="it-IT" b="0" i="0" dirty="0" smtClean="0">
                <a:solidFill>
                  <a:srgbClr val="453320"/>
                </a:solidFill>
                <a:effectLst/>
                <a:latin typeface="Georgia" panose="02040502050405020303" pitchFamily="18" charset="0"/>
              </a:rPr>
              <a:t>. Durante il dibattito, il parente prende la parola cercando in maniera maldestra di difenderlo. Così avviene, ma ben presto il parente si fa smascherare e, arrestato, viene tenuto sotto sorveglianza. Euripide tenta in ogni modo di aiutare il Parente, parodiando numerose scene di sue tragedie, ma inutilmente.</a:t>
            </a:r>
            <a:r>
              <a:rPr lang="it-IT" dirty="0" smtClean="0">
                <a:solidFill>
                  <a:srgbClr val="453320"/>
                </a:solidFill>
                <a:latin typeface="Georgia" panose="02040502050405020303" pitchFamily="18" charset="0"/>
              </a:rPr>
              <a:t> Il drammaturgo scende a patti con le donne, promettendo loro di non offenderle più nei suo drammi. </a:t>
            </a:r>
            <a:r>
              <a:rPr lang="it-IT" b="0" i="0" dirty="0" smtClean="0">
                <a:solidFill>
                  <a:srgbClr val="453320"/>
                </a:solidFill>
                <a:effectLst/>
                <a:latin typeface="Georgia" panose="02040502050405020303" pitchFamily="18" charset="0"/>
              </a:rPr>
              <a:t>Dopo la fuga dei due, in scena rimane la sola guardia, sconsolata e vittima del loro inganno.</a:t>
            </a:r>
            <a:endParaRPr lang="it-IT" b="0" i="0" dirty="0">
              <a:solidFill>
                <a:srgbClr val="453320"/>
              </a:solidFill>
              <a:effectLst/>
              <a:latin typeface="Georgia" panose="02040502050405020303" pitchFamily="18" charset="0"/>
            </a:endParaRPr>
          </a:p>
        </p:txBody>
      </p:sp>
      <p:sp>
        <p:nvSpPr>
          <p:cNvPr id="7" name="CasellaDiTesto 6"/>
          <p:cNvSpPr txBox="1"/>
          <p:nvPr/>
        </p:nvSpPr>
        <p:spPr>
          <a:xfrm>
            <a:off x="6918976" y="0"/>
            <a:ext cx="4743606" cy="830997"/>
          </a:xfrm>
          <a:prstGeom prst="rect">
            <a:avLst/>
          </a:prstGeom>
          <a:noFill/>
        </p:spPr>
        <p:txBody>
          <a:bodyPr wrap="none" rtlCol="0">
            <a:spAutoFit/>
          </a:bodyPr>
          <a:lstStyle/>
          <a:p>
            <a:r>
              <a:rPr lang="it-IT" sz="2400" dirty="0" smtClean="0">
                <a:solidFill>
                  <a:schemeClr val="accent1">
                    <a:lumMod val="50000"/>
                  </a:schemeClr>
                </a:solidFill>
                <a:latin typeface="Georgia" panose="02040502050405020303" pitchFamily="18" charset="0"/>
              </a:rPr>
              <a:t>… E PERSONAGGI PRINCIPALI:</a:t>
            </a:r>
          </a:p>
          <a:p>
            <a:endParaRPr lang="it-IT" sz="2400" dirty="0">
              <a:solidFill>
                <a:schemeClr val="accent1">
                  <a:lumMod val="50000"/>
                </a:schemeClr>
              </a:solidFill>
              <a:latin typeface="Georgia" panose="02040502050405020303" pitchFamily="18" charset="0"/>
            </a:endParaRPr>
          </a:p>
        </p:txBody>
      </p:sp>
      <p:sp>
        <p:nvSpPr>
          <p:cNvPr id="8" name="Rettangolo 7"/>
          <p:cNvSpPr/>
          <p:nvPr/>
        </p:nvSpPr>
        <p:spPr>
          <a:xfrm>
            <a:off x="7110335" y="394692"/>
            <a:ext cx="6096000" cy="2585323"/>
          </a:xfrm>
          <a:prstGeom prst="rect">
            <a:avLst/>
          </a:prstGeom>
        </p:spPr>
        <p:txBody>
          <a:bodyPr>
            <a:spAutoFit/>
          </a:bodyPr>
          <a:lstStyle/>
          <a:p>
            <a:r>
              <a:rPr lang="it-IT" b="0" i="0" dirty="0" smtClean="0">
                <a:solidFill>
                  <a:srgbClr val="453320"/>
                </a:solidFill>
                <a:effectLst/>
                <a:latin typeface="Georgia" panose="02040502050405020303" pitchFamily="18" charset="0"/>
              </a:rPr>
              <a:t>• </a:t>
            </a:r>
            <a:r>
              <a:rPr lang="it-IT" b="0" i="0" dirty="0" err="1" smtClean="0">
                <a:solidFill>
                  <a:srgbClr val="453320"/>
                </a:solidFill>
                <a:effectLst/>
                <a:latin typeface="Georgia" panose="02040502050405020303" pitchFamily="18" charset="0"/>
              </a:rPr>
              <a:t>Mnesiloco</a:t>
            </a:r>
            <a:r>
              <a:rPr lang="it-IT" dirty="0" smtClean="0"/>
              <a:t/>
            </a:r>
            <a:br>
              <a:rPr lang="it-IT" dirty="0" smtClean="0"/>
            </a:br>
            <a:r>
              <a:rPr lang="it-IT" b="0" i="0" dirty="0" smtClean="0">
                <a:solidFill>
                  <a:srgbClr val="453320"/>
                </a:solidFill>
                <a:effectLst/>
                <a:latin typeface="Georgia" panose="02040502050405020303" pitchFamily="18" charset="0"/>
              </a:rPr>
              <a:t>• Euripide</a:t>
            </a:r>
            <a:r>
              <a:rPr lang="it-IT" dirty="0" smtClean="0"/>
              <a:t/>
            </a:r>
            <a:br>
              <a:rPr lang="it-IT" dirty="0" smtClean="0"/>
            </a:br>
            <a:r>
              <a:rPr lang="it-IT" b="0" i="0" dirty="0" smtClean="0">
                <a:solidFill>
                  <a:srgbClr val="453320"/>
                </a:solidFill>
                <a:effectLst/>
                <a:latin typeface="Georgia" panose="02040502050405020303" pitchFamily="18" charset="0"/>
              </a:rPr>
              <a:t>• Servo di Agatone</a:t>
            </a:r>
            <a:r>
              <a:rPr lang="it-IT" dirty="0" smtClean="0"/>
              <a:t/>
            </a:r>
            <a:br>
              <a:rPr lang="it-IT" dirty="0" smtClean="0"/>
            </a:br>
            <a:r>
              <a:rPr lang="it-IT" b="0" i="0" dirty="0" smtClean="0">
                <a:solidFill>
                  <a:srgbClr val="453320"/>
                </a:solidFill>
                <a:effectLst/>
                <a:latin typeface="Georgia" panose="02040502050405020303" pitchFamily="18" charset="0"/>
              </a:rPr>
              <a:t>• Agatone</a:t>
            </a:r>
            <a:r>
              <a:rPr lang="it-IT" dirty="0" smtClean="0"/>
              <a:t/>
            </a:r>
            <a:br>
              <a:rPr lang="it-IT" dirty="0" smtClean="0"/>
            </a:br>
            <a:r>
              <a:rPr lang="it-IT" b="0" i="0" dirty="0" smtClean="0">
                <a:solidFill>
                  <a:srgbClr val="453320"/>
                </a:solidFill>
                <a:effectLst/>
                <a:latin typeface="Georgia" panose="02040502050405020303" pitchFamily="18" charset="0"/>
              </a:rPr>
              <a:t>• Coro di Agatone</a:t>
            </a:r>
            <a:r>
              <a:rPr lang="it-IT" dirty="0" smtClean="0"/>
              <a:t/>
            </a:r>
            <a:br>
              <a:rPr lang="it-IT" dirty="0" smtClean="0"/>
            </a:br>
            <a:r>
              <a:rPr lang="it-IT" b="0" i="0" dirty="0" smtClean="0">
                <a:solidFill>
                  <a:srgbClr val="453320"/>
                </a:solidFill>
                <a:effectLst/>
                <a:latin typeface="Georgia" panose="02040502050405020303" pitchFamily="18" charset="0"/>
              </a:rPr>
              <a:t>• Coro di donne</a:t>
            </a:r>
            <a:r>
              <a:rPr lang="it-IT" dirty="0" smtClean="0"/>
              <a:t/>
            </a:r>
            <a:br>
              <a:rPr lang="it-IT" dirty="0" smtClean="0"/>
            </a:br>
            <a:r>
              <a:rPr lang="it-IT" b="0" i="0" dirty="0" smtClean="0">
                <a:solidFill>
                  <a:srgbClr val="453320"/>
                </a:solidFill>
                <a:effectLst/>
                <a:latin typeface="Georgia" panose="02040502050405020303" pitchFamily="18" charset="0"/>
              </a:rPr>
              <a:t>• Sacerdotessa</a:t>
            </a:r>
            <a:r>
              <a:rPr lang="it-IT" dirty="0" smtClean="0"/>
              <a:t/>
            </a:r>
            <a:br>
              <a:rPr lang="it-IT" dirty="0" smtClean="0"/>
            </a:br>
            <a:r>
              <a:rPr lang="it-IT" b="0" i="0" dirty="0" smtClean="0">
                <a:solidFill>
                  <a:srgbClr val="453320"/>
                </a:solidFill>
                <a:effectLst/>
                <a:latin typeface="Georgia" panose="02040502050405020303" pitchFamily="18" charset="0"/>
              </a:rPr>
              <a:t>• Banditrice ed oratrici</a:t>
            </a:r>
            <a:r>
              <a:rPr lang="it-IT" dirty="0" smtClean="0"/>
              <a:t/>
            </a:r>
            <a:br>
              <a:rPr lang="it-IT" dirty="0" smtClean="0"/>
            </a:br>
            <a:r>
              <a:rPr lang="it-IT" b="0" i="0" dirty="0" smtClean="0">
                <a:solidFill>
                  <a:srgbClr val="453320"/>
                </a:solidFill>
                <a:effectLst/>
                <a:latin typeface="Georgia" panose="02040502050405020303" pitchFamily="18" charset="0"/>
              </a:rPr>
              <a:t>• </a:t>
            </a:r>
            <a:r>
              <a:rPr lang="it-IT" b="0" i="0" dirty="0" err="1" smtClean="0">
                <a:solidFill>
                  <a:srgbClr val="453320"/>
                </a:solidFill>
                <a:effectLst/>
                <a:latin typeface="Georgia" panose="02040502050405020303" pitchFamily="18" charset="0"/>
              </a:rPr>
              <a:t>Clistene</a:t>
            </a:r>
            <a:endParaRPr lang="it-IT" dirty="0"/>
          </a:p>
        </p:txBody>
      </p:sp>
      <p:pic>
        <p:nvPicPr>
          <p:cNvPr id="10" name="Immagine 9"/>
          <p:cNvPicPr>
            <a:picLocks noChangeAspect="1"/>
          </p:cNvPicPr>
          <p:nvPr/>
        </p:nvPicPr>
        <p:blipFill>
          <a:blip r:embed="rId3" cstate="print"/>
          <a:stretch>
            <a:fillRect/>
          </a:stretch>
        </p:blipFill>
        <p:spPr>
          <a:xfrm>
            <a:off x="6364718" y="2980015"/>
            <a:ext cx="5707199" cy="3758706"/>
          </a:xfrm>
          <a:prstGeom prst="rect">
            <a:avLst/>
          </a:prstGeom>
        </p:spPr>
      </p:pic>
      <p:sp>
        <p:nvSpPr>
          <p:cNvPr id="11" name="Connettore 10">
            <a:hlinkClick r:id="rId4" action="ppaction://hlinksldjump"/>
          </p:cNvPr>
          <p:cNvSpPr/>
          <p:nvPr/>
        </p:nvSpPr>
        <p:spPr>
          <a:xfrm>
            <a:off x="11662582" y="25435"/>
            <a:ext cx="457200" cy="457200"/>
          </a:xfrm>
          <a:prstGeom prst="flowChartConnec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5442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3271" y="484095"/>
            <a:ext cx="8283388" cy="954107"/>
          </a:xfrm>
          <a:prstGeom prst="rect">
            <a:avLst/>
          </a:prstGeom>
          <a:noFill/>
        </p:spPr>
        <p:txBody>
          <a:bodyPr wrap="square" rtlCol="0">
            <a:spAutoFit/>
          </a:bodyPr>
          <a:lstStyle/>
          <a:p>
            <a:pPr algn="ctr"/>
            <a:r>
              <a:rPr lang="en-US" sz="2800" b="1" dirty="0" smtClean="0">
                <a:solidFill>
                  <a:schemeClr val="accent1">
                    <a:lumMod val="50000"/>
                  </a:schemeClr>
                </a:solidFill>
              </a:rPr>
              <a:t>RAPPORTO DI AMORE-ODIO CON EURIPIDE</a:t>
            </a:r>
          </a:p>
          <a:p>
            <a:pPr algn="ctr"/>
            <a:endParaRPr lang="en-US" sz="2800" dirty="0"/>
          </a:p>
        </p:txBody>
      </p:sp>
      <p:sp>
        <p:nvSpPr>
          <p:cNvPr id="9" name="Bent-Up Arrow 8"/>
          <p:cNvSpPr/>
          <p:nvPr/>
        </p:nvSpPr>
        <p:spPr>
          <a:xfrm rot="10800000">
            <a:off x="1225364" y="819640"/>
            <a:ext cx="1475814" cy="1680883"/>
          </a:xfrm>
          <a:prstGeom prst="bentUpArrow">
            <a:avLst>
              <a:gd name="adj1" fmla="val 8379"/>
              <a:gd name="adj2" fmla="val 14612"/>
              <a:gd name="adj3" fmla="val 17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10800000" flipH="1">
            <a:off x="9533965" y="819639"/>
            <a:ext cx="1734670" cy="1735303"/>
          </a:xfrm>
          <a:prstGeom prst="bentUpArrow">
            <a:avLst>
              <a:gd name="adj1" fmla="val 6829"/>
              <a:gd name="adj2" fmla="val 12675"/>
              <a:gd name="adj3" fmla="val 1726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nvSpPr>
        <p:spPr>
          <a:xfrm>
            <a:off x="6494927" y="2890488"/>
            <a:ext cx="5593979" cy="4093428"/>
          </a:xfrm>
          <a:prstGeom prst="rect">
            <a:avLst/>
          </a:prstGeom>
        </p:spPr>
        <p:txBody>
          <a:bodyPr wrap="square">
            <a:spAutoFit/>
          </a:bodyPr>
          <a:lstStyle/>
          <a:p>
            <a:pPr marL="285750" indent="-285750">
              <a:buFont typeface="Arial" charset="0"/>
              <a:buChar char="•"/>
            </a:pPr>
            <a:r>
              <a:rPr lang="it-IT" altLang="x-none" sz="2000" dirty="0" smtClean="0">
                <a:latin typeface="Georgia" charset="0"/>
                <a:ea typeface="Georgia" charset="0"/>
                <a:cs typeface="Georgia" charset="0"/>
              </a:rPr>
              <a:t>Concreti rapporti di Euripide con uomini della nuova cultura </a:t>
            </a:r>
            <a:endParaRPr lang="it-IT" altLang="x-none" sz="2000" dirty="0">
              <a:latin typeface="Georgia" charset="0"/>
              <a:ea typeface="Georgia" charset="0"/>
              <a:cs typeface="Georgia" charset="0"/>
            </a:endParaRPr>
          </a:p>
          <a:p>
            <a:pPr marL="285750" indent="-285750">
              <a:buFont typeface="Arial" charset="0"/>
              <a:buChar char="•"/>
            </a:pPr>
            <a:endParaRPr lang="it-IT" altLang="x-none" sz="2000" dirty="0" smtClean="0">
              <a:latin typeface="Georgia" charset="0"/>
              <a:ea typeface="Georgia" charset="0"/>
              <a:cs typeface="Georgia" charset="0"/>
            </a:endParaRPr>
          </a:p>
          <a:p>
            <a:pPr marL="285750" indent="-285750">
              <a:buFont typeface="Arial" charset="0"/>
              <a:buChar char="•"/>
            </a:pPr>
            <a:r>
              <a:rPr lang="it-IT" altLang="x-none" sz="2000" dirty="0" smtClean="0">
                <a:latin typeface="Georgia" charset="0"/>
                <a:ea typeface="Georgia" charset="0"/>
                <a:cs typeface="Georgia" charset="0"/>
              </a:rPr>
              <a:t>Critica </a:t>
            </a:r>
            <a:r>
              <a:rPr lang="it-IT" altLang="x-none" sz="2000" dirty="0">
                <a:latin typeface="Georgia" charset="0"/>
                <a:ea typeface="Georgia" charset="0"/>
                <a:cs typeface="Georgia" charset="0"/>
              </a:rPr>
              <a:t>severa per spropositato utilizzo della soluzione drammatica del </a:t>
            </a:r>
            <a:r>
              <a:rPr lang="it-IT" altLang="x-none" sz="2000" dirty="0" smtClean="0">
                <a:latin typeface="Georgia" charset="0"/>
                <a:ea typeface="Georgia" charset="0"/>
                <a:cs typeface="Georgia" charset="0"/>
              </a:rPr>
              <a:t>Deus ex machina (Euripide delega a </a:t>
            </a:r>
            <a:r>
              <a:rPr lang="it-IT" altLang="x-none" sz="2000" dirty="0" err="1" smtClean="0">
                <a:latin typeface="Georgia" charset="0"/>
                <a:ea typeface="Georgia" charset="0"/>
                <a:cs typeface="Georgia" charset="0"/>
              </a:rPr>
              <a:t>Mnesiloco</a:t>
            </a:r>
            <a:r>
              <a:rPr lang="it-IT" altLang="x-none" sz="2000" dirty="0" smtClean="0">
                <a:latin typeface="Georgia" charset="0"/>
                <a:ea typeface="Georgia" charset="0"/>
                <a:cs typeface="Georgia" charset="0"/>
              </a:rPr>
              <a:t> il peso dei suoi rischi) </a:t>
            </a:r>
          </a:p>
          <a:p>
            <a:pPr marL="285750" indent="-285750">
              <a:buFont typeface="Arial" charset="0"/>
              <a:buChar char="•"/>
            </a:pPr>
            <a:endParaRPr lang="it-IT" altLang="x-none" sz="2000" dirty="0">
              <a:latin typeface="Georgia" charset="0"/>
              <a:ea typeface="Georgia" charset="0"/>
              <a:cs typeface="Georgia" charset="0"/>
            </a:endParaRPr>
          </a:p>
          <a:p>
            <a:pPr marL="285750" indent="-285750">
              <a:buFont typeface="Arial" charset="0"/>
              <a:buChar char="•"/>
            </a:pPr>
            <a:r>
              <a:rPr lang="it-IT" altLang="x-none" sz="2000" dirty="0" smtClean="0">
                <a:latin typeface="Georgia" charset="0"/>
                <a:ea typeface="Georgia" charset="0"/>
                <a:cs typeface="Georgia" charset="0"/>
              </a:rPr>
              <a:t>Critica a </a:t>
            </a:r>
            <a:r>
              <a:rPr lang="it-IT" altLang="x-none" sz="2000" dirty="0" err="1" smtClean="0">
                <a:latin typeface="Georgia" charset="0"/>
                <a:ea typeface="Georgia" charset="0"/>
                <a:cs typeface="Georgia" charset="0"/>
              </a:rPr>
              <a:t>mechanè</a:t>
            </a:r>
            <a:r>
              <a:rPr lang="it-IT" altLang="x-none" sz="2000" dirty="0" smtClean="0">
                <a:latin typeface="Georgia" charset="0"/>
                <a:ea typeface="Georgia" charset="0"/>
                <a:cs typeface="Georgia" charset="0"/>
              </a:rPr>
              <a:t>: parodia Elena e Andromeda </a:t>
            </a:r>
          </a:p>
          <a:p>
            <a:pPr marL="285750" indent="-285750">
              <a:buFont typeface="Arial" charset="0"/>
              <a:buChar char="•"/>
            </a:pPr>
            <a:endParaRPr lang="it-IT" altLang="x-none" sz="2000" dirty="0">
              <a:latin typeface="Georgia" charset="0"/>
              <a:ea typeface="Georgia" charset="0"/>
              <a:cs typeface="Georgia" charset="0"/>
            </a:endParaRPr>
          </a:p>
          <a:p>
            <a:pPr marL="285750" indent="-285750">
              <a:buFont typeface="Arial" charset="0"/>
              <a:buChar char="•"/>
            </a:pPr>
            <a:r>
              <a:rPr lang="it-IT" altLang="x-none" sz="2000" dirty="0" smtClean="0">
                <a:latin typeface="Georgia" charset="0"/>
                <a:ea typeface="Georgia" charset="0"/>
                <a:cs typeface="Georgia" charset="0"/>
              </a:rPr>
              <a:t>Ateismo di Euripide (</a:t>
            </a:r>
            <a:r>
              <a:rPr lang="it-IT" altLang="x-none" sz="2000" dirty="0" err="1" smtClean="0">
                <a:latin typeface="Georgia" charset="0"/>
                <a:ea typeface="Georgia" charset="0"/>
                <a:cs typeface="Georgia" charset="0"/>
              </a:rPr>
              <a:t>vv</a:t>
            </a:r>
            <a:r>
              <a:rPr lang="it-IT" altLang="x-none" sz="2000" dirty="0" smtClean="0">
                <a:latin typeface="Georgia" charset="0"/>
                <a:ea typeface="Georgia" charset="0"/>
                <a:cs typeface="Georgia" charset="0"/>
              </a:rPr>
              <a:t>. 450) </a:t>
            </a:r>
            <a:endParaRPr lang="it-IT" altLang="x-none" sz="2000" dirty="0">
              <a:latin typeface="Georgia" charset="0"/>
              <a:ea typeface="Georgia" charset="0"/>
              <a:cs typeface="Georgia" charset="0"/>
            </a:endParaRPr>
          </a:p>
          <a:p>
            <a:pPr marL="285750" indent="-285750">
              <a:buFont typeface="Arial" charset="0"/>
              <a:buChar char="•"/>
            </a:pPr>
            <a:endParaRPr lang="it-IT" altLang="x-none" sz="2000" dirty="0">
              <a:latin typeface="Georgia" charset="0"/>
              <a:ea typeface="Georgia" charset="0"/>
              <a:cs typeface="Georgia" charset="0"/>
            </a:endParaRPr>
          </a:p>
        </p:txBody>
      </p:sp>
      <p:sp>
        <p:nvSpPr>
          <p:cNvPr id="11" name="TextBox 10"/>
          <p:cNvSpPr txBox="1"/>
          <p:nvPr/>
        </p:nvSpPr>
        <p:spPr>
          <a:xfrm>
            <a:off x="273983" y="2836069"/>
            <a:ext cx="5629276" cy="5601533"/>
          </a:xfrm>
          <a:prstGeom prst="rect">
            <a:avLst/>
          </a:prstGeom>
          <a:noFill/>
        </p:spPr>
        <p:txBody>
          <a:bodyPr wrap="square" rtlCol="0">
            <a:spAutoFit/>
          </a:bodyPr>
          <a:lstStyle/>
          <a:p>
            <a:pPr marL="285750" indent="-285750">
              <a:buFont typeface="Arial" charset="0"/>
              <a:buChar char="•"/>
            </a:pPr>
            <a:r>
              <a:rPr lang="en-US" sz="2000" dirty="0" err="1">
                <a:latin typeface="Georgia" charset="0"/>
                <a:ea typeface="Georgia" charset="0"/>
                <a:cs typeface="Georgia" charset="0"/>
              </a:rPr>
              <a:t>Cratino</a:t>
            </a:r>
            <a:r>
              <a:rPr lang="en-US" sz="2000" dirty="0">
                <a:latin typeface="Georgia" charset="0"/>
                <a:ea typeface="Georgia" charset="0"/>
                <a:cs typeface="Georgia" charset="0"/>
              </a:rPr>
              <a:t> </a:t>
            </a:r>
            <a:r>
              <a:rPr lang="en-US" sz="2000" dirty="0" err="1">
                <a:latin typeface="Georgia" charset="0"/>
                <a:ea typeface="Georgia" charset="0"/>
                <a:cs typeface="Georgia" charset="0"/>
              </a:rPr>
              <a:t>conia</a:t>
            </a:r>
            <a:r>
              <a:rPr lang="en-US" sz="2000" dirty="0">
                <a:latin typeface="Georgia" charset="0"/>
                <a:ea typeface="Georgia" charset="0"/>
                <a:cs typeface="Georgia" charset="0"/>
              </a:rPr>
              <a:t> </a:t>
            </a:r>
            <a:r>
              <a:rPr lang="en-US" sz="2000" dirty="0" err="1">
                <a:latin typeface="Georgia" charset="0"/>
                <a:ea typeface="Georgia" charset="0"/>
                <a:cs typeface="Georgia" charset="0"/>
              </a:rPr>
              <a:t>il</a:t>
            </a:r>
            <a:r>
              <a:rPr lang="en-US" sz="2000" dirty="0">
                <a:latin typeface="Georgia" charset="0"/>
                <a:ea typeface="Georgia" charset="0"/>
                <a:cs typeface="Georgia" charset="0"/>
              </a:rPr>
              <a:t> </a:t>
            </a:r>
            <a:r>
              <a:rPr lang="en-US" sz="2000" dirty="0" err="1">
                <a:latin typeface="Georgia" charset="0"/>
                <a:ea typeface="Georgia" charset="0"/>
                <a:cs typeface="Georgia" charset="0"/>
              </a:rPr>
              <a:t>verbo</a:t>
            </a:r>
            <a:r>
              <a:rPr lang="en-US" sz="2000" dirty="0">
                <a:latin typeface="Georgia" charset="0"/>
                <a:ea typeface="Georgia" charset="0"/>
                <a:cs typeface="Georgia" charset="0"/>
              </a:rPr>
              <a:t> </a:t>
            </a:r>
            <a:r>
              <a:rPr lang="el-GR" sz="2000" dirty="0" err="1">
                <a:latin typeface="Georgia" charset="0"/>
                <a:ea typeface="Georgia" charset="0"/>
                <a:cs typeface="Georgia" charset="0"/>
              </a:rPr>
              <a:t>εὑριπιδαριστοφανίζειν</a:t>
            </a:r>
            <a:r>
              <a:rPr lang="it-IT" sz="2000" dirty="0">
                <a:latin typeface="Georgia" charset="0"/>
                <a:ea typeface="Georgia" charset="0"/>
                <a:cs typeface="Georgia" charset="0"/>
              </a:rPr>
              <a:t> (somiglianza tra i due</a:t>
            </a:r>
            <a:r>
              <a:rPr lang="it-IT" sz="2000" dirty="0" smtClean="0">
                <a:latin typeface="Georgia" charset="0"/>
                <a:ea typeface="Georgia" charset="0"/>
                <a:cs typeface="Georgia" charset="0"/>
              </a:rPr>
              <a:t>)</a:t>
            </a:r>
          </a:p>
          <a:p>
            <a:pPr marL="285750" indent="-285750">
              <a:buFont typeface="Arial" charset="0"/>
              <a:buChar char="•"/>
            </a:pPr>
            <a:endParaRPr lang="it-IT" sz="2000" dirty="0" smtClean="0">
              <a:latin typeface="Georgia" charset="0"/>
              <a:ea typeface="Georgia" charset="0"/>
              <a:cs typeface="Georgia" charset="0"/>
            </a:endParaRPr>
          </a:p>
          <a:p>
            <a:pPr marL="285750" indent="-285750">
              <a:buFont typeface="Arial" charset="0"/>
              <a:buChar char="•"/>
            </a:pPr>
            <a:endParaRPr lang="it-IT" sz="2000" dirty="0">
              <a:latin typeface="Georgia" charset="0"/>
              <a:ea typeface="Georgia" charset="0"/>
              <a:cs typeface="Georgia" charset="0"/>
            </a:endParaRPr>
          </a:p>
          <a:p>
            <a:pPr marL="342900" indent="-342900">
              <a:buFont typeface="Wingdings" charset="2"/>
              <a:buChar char="§"/>
            </a:pPr>
            <a:r>
              <a:rPr lang="it-IT" sz="2000" dirty="0" smtClean="0">
                <a:latin typeface="Georgia" charset="0"/>
                <a:ea typeface="Georgia" charset="0"/>
                <a:cs typeface="Georgia" charset="0"/>
              </a:rPr>
              <a:t>G. Murray </a:t>
            </a:r>
            <a:r>
              <a:rPr lang="en-US" sz="2000" dirty="0" smtClean="0">
                <a:latin typeface="Georgia" charset="0"/>
                <a:ea typeface="Georgia" charset="0"/>
                <a:cs typeface="Georgia" charset="0"/>
              </a:rPr>
              <a:t>:</a:t>
            </a:r>
          </a:p>
          <a:p>
            <a:pPr marL="342900" indent="-342900">
              <a:buFont typeface="Wingdings" charset="2"/>
              <a:buChar char="§"/>
            </a:pPr>
            <a:endParaRPr lang="en-US" sz="2000" dirty="0">
              <a:latin typeface="Georgia" charset="0"/>
              <a:ea typeface="Georgia" charset="0"/>
              <a:cs typeface="Georgia" charset="0"/>
            </a:endParaRPr>
          </a:p>
          <a:p>
            <a:pPr marL="342900" indent="-342900">
              <a:buFont typeface="Arial" charset="0"/>
              <a:buChar char="•"/>
            </a:pP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Riconoscimento</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della</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grandezza</a:t>
            </a:r>
            <a:r>
              <a:rPr lang="en-US" sz="2000" dirty="0">
                <a:latin typeface="Georgia" charset="0"/>
                <a:ea typeface="Georgia" charset="0"/>
                <a:cs typeface="Georgia" charset="0"/>
              </a:rPr>
              <a:t> </a:t>
            </a:r>
            <a:r>
              <a:rPr lang="en-US" sz="2000" dirty="0" smtClean="0">
                <a:latin typeface="Georgia" charset="0"/>
                <a:ea typeface="Georgia" charset="0"/>
                <a:cs typeface="Georgia" charset="0"/>
              </a:rPr>
              <a:t>di </a:t>
            </a:r>
            <a:r>
              <a:rPr lang="en-US" sz="2000" dirty="0" err="1" smtClean="0">
                <a:latin typeface="Georgia" charset="0"/>
                <a:ea typeface="Georgia" charset="0"/>
                <a:cs typeface="Georgia" charset="0"/>
              </a:rPr>
              <a:t>Euripide</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considerato</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uomo</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d’onore</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fedeltà</a:t>
            </a:r>
            <a:r>
              <a:rPr lang="en-US" sz="2000" dirty="0" smtClean="0">
                <a:latin typeface="Georgia" charset="0"/>
                <a:ea typeface="Georgia" charset="0"/>
                <a:cs typeface="Georgia" charset="0"/>
              </a:rPr>
              <a:t> al </a:t>
            </a:r>
            <a:r>
              <a:rPr lang="en-US" sz="2000" dirty="0" err="1" smtClean="0">
                <a:latin typeface="Georgia" charset="0"/>
                <a:ea typeface="Georgia" charset="0"/>
                <a:cs typeface="Georgia" charset="0"/>
              </a:rPr>
              <a:t>parente</a:t>
            </a:r>
            <a:r>
              <a:rPr lang="en-US" sz="2000" dirty="0" smtClean="0">
                <a:latin typeface="Georgia" charset="0"/>
                <a:ea typeface="Georgia" charset="0"/>
                <a:cs typeface="Georgia" charset="0"/>
              </a:rPr>
              <a:t>)</a:t>
            </a:r>
          </a:p>
          <a:p>
            <a:pPr marL="342900" indent="-342900">
              <a:buFont typeface="Arial" charset="0"/>
              <a:buChar char="•"/>
            </a:pPr>
            <a:endParaRPr lang="en-US" sz="2000" dirty="0">
              <a:latin typeface="Georgia" charset="0"/>
              <a:ea typeface="Georgia" charset="0"/>
              <a:cs typeface="Georgia" charset="0"/>
            </a:endParaRPr>
          </a:p>
          <a:p>
            <a:pPr marL="342900" indent="-342900">
              <a:buFont typeface="Arial" charset="0"/>
              <a:buChar char="•"/>
            </a:pPr>
            <a:r>
              <a:rPr lang="en-US" sz="2000" dirty="0" err="1" smtClean="0">
                <a:latin typeface="Georgia" charset="0"/>
                <a:ea typeface="Georgia" charset="0"/>
                <a:cs typeface="Georgia" charset="0"/>
              </a:rPr>
              <a:t>Notorietà</a:t>
            </a:r>
            <a:r>
              <a:rPr lang="en-US" sz="2000" dirty="0" smtClean="0">
                <a:latin typeface="Georgia" charset="0"/>
                <a:ea typeface="Georgia" charset="0"/>
                <a:cs typeface="Georgia" charset="0"/>
              </a:rPr>
              <a:t> </a:t>
            </a:r>
            <a:r>
              <a:rPr lang="en-US" sz="2000" dirty="0" err="1" smtClean="0">
                <a:latin typeface="Georgia" charset="0"/>
                <a:ea typeface="Georgia" charset="0"/>
                <a:cs typeface="Georgia" charset="0"/>
              </a:rPr>
              <a:t>delle</a:t>
            </a:r>
            <a:r>
              <a:rPr lang="en-US" sz="2000" dirty="0" smtClean="0">
                <a:latin typeface="Georgia" charset="0"/>
                <a:ea typeface="Georgia" charset="0"/>
                <a:cs typeface="Georgia" charset="0"/>
              </a:rPr>
              <a:t> sue </a:t>
            </a:r>
            <a:r>
              <a:rPr lang="en-US" sz="2000" dirty="0" err="1" smtClean="0">
                <a:latin typeface="Georgia" charset="0"/>
                <a:ea typeface="Georgia" charset="0"/>
                <a:cs typeface="Georgia" charset="0"/>
              </a:rPr>
              <a:t>opere</a:t>
            </a:r>
            <a:r>
              <a:rPr lang="en-US" sz="2000" dirty="0" smtClean="0">
                <a:latin typeface="Georgia" charset="0"/>
                <a:ea typeface="Georgia" charset="0"/>
                <a:cs typeface="Georgia" charset="0"/>
              </a:rPr>
              <a:t> </a:t>
            </a:r>
          </a:p>
          <a:p>
            <a:pPr marL="342900" indent="-342900">
              <a:buFont typeface="Arial" charset="0"/>
              <a:buChar char="•"/>
            </a:pPr>
            <a:endParaRPr lang="en-US" sz="2000" dirty="0">
              <a:latin typeface="Georgia" charset="0"/>
              <a:ea typeface="Georgia" charset="0"/>
              <a:cs typeface="Georgia" charset="0"/>
            </a:endParaRPr>
          </a:p>
          <a:p>
            <a:pPr marL="342900" indent="-342900">
              <a:buFont typeface="Arial" charset="0"/>
              <a:buChar char="•"/>
            </a:pPr>
            <a:endParaRPr lang="en-US" sz="2000" dirty="0" smtClean="0">
              <a:latin typeface="Georgia" charset="0"/>
              <a:ea typeface="Georgia" charset="0"/>
              <a:cs typeface="Georgia" charset="0"/>
            </a:endParaRPr>
          </a:p>
          <a:p>
            <a:pPr marL="285750" indent="-285750">
              <a:buFont typeface="Arial" charset="0"/>
              <a:buChar char="•"/>
            </a:pPr>
            <a:endParaRPr lang="en-US" sz="2000" dirty="0">
              <a:latin typeface="Georgia" charset="0"/>
              <a:ea typeface="Georgia" charset="0"/>
              <a:cs typeface="Georgia" charset="0"/>
            </a:endParaRPr>
          </a:p>
          <a:p>
            <a:pPr marL="285750" indent="-285750">
              <a:buFont typeface="Arial" charset="0"/>
              <a:buChar char="•"/>
            </a:pPr>
            <a:endParaRPr lang="en-US" sz="2000" dirty="0" smtClean="0">
              <a:latin typeface="Georgia" charset="0"/>
              <a:ea typeface="Georgia" charset="0"/>
              <a:cs typeface="Georgia" charset="0"/>
            </a:endParaRPr>
          </a:p>
          <a:p>
            <a:pPr marL="285750" indent="-285750">
              <a:buFont typeface="Arial" charset="0"/>
              <a:buChar char="•"/>
            </a:pPr>
            <a:endParaRPr lang="en-US" sz="2000" dirty="0">
              <a:latin typeface="Georgia" charset="0"/>
              <a:ea typeface="Georgia" charset="0"/>
              <a:cs typeface="Georgia" charset="0"/>
            </a:endParaRPr>
          </a:p>
          <a:p>
            <a:pPr marL="285750" indent="-285750">
              <a:buFont typeface="Arial" charset="0"/>
              <a:buChar char="•"/>
            </a:pPr>
            <a:endParaRPr lang="en-US" sz="2000" dirty="0">
              <a:latin typeface="Georgia" charset="0"/>
              <a:ea typeface="Georgia" charset="0"/>
              <a:cs typeface="Georgia" charset="0"/>
            </a:endParaRPr>
          </a:p>
          <a:p>
            <a:pPr marL="285750" indent="-285750">
              <a:buFont typeface="Arial" charset="0"/>
              <a:buChar char="•"/>
            </a:pPr>
            <a:endParaRPr lang="en-US" dirty="0"/>
          </a:p>
        </p:txBody>
      </p:sp>
    </p:spTree>
    <p:extLst>
      <p:ext uri="{BB962C8B-B14F-4D97-AF65-F5344CB8AC3E}">
        <p14:creationId xmlns:p14="http://schemas.microsoft.com/office/powerpoint/2010/main" xmlns="" val="20292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84" y="1410830"/>
            <a:ext cx="5695881" cy="4955203"/>
          </a:xfrm>
          <a:prstGeom prst="rect">
            <a:avLst/>
          </a:prstGeom>
          <a:noFill/>
        </p:spPr>
        <p:txBody>
          <a:bodyPr wrap="square" rtlCol="0">
            <a:spAutoFit/>
          </a:bodyPr>
          <a:lstStyle/>
          <a:p>
            <a:pPr marL="285750" indent="-285750">
              <a:buFont typeface="Wingdings" charset="2"/>
              <a:buChar char="v"/>
            </a:pPr>
            <a:r>
              <a:rPr lang="en-US" sz="2000" dirty="0" err="1" smtClean="0">
                <a:solidFill>
                  <a:srgbClr val="B90000"/>
                </a:solidFill>
                <a:latin typeface="Georgia" charset="0"/>
                <a:ea typeface="Georgia" charset="0"/>
                <a:cs typeface="Georgia" charset="0"/>
              </a:rPr>
              <a:t>Sfondo</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della</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vicenda</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Tesmoforie</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celebrazioni</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religiose</a:t>
            </a:r>
            <a:r>
              <a:rPr lang="en-US" sz="2000" dirty="0" smtClean="0">
                <a:solidFill>
                  <a:srgbClr val="B90000"/>
                </a:solidFill>
                <a:latin typeface="Georgia" charset="0"/>
                <a:ea typeface="Georgia" charset="0"/>
                <a:cs typeface="Georgia" charset="0"/>
              </a:rPr>
              <a:t> in </a:t>
            </a:r>
            <a:r>
              <a:rPr lang="en-US" sz="2000" dirty="0" err="1" smtClean="0">
                <a:solidFill>
                  <a:srgbClr val="B90000"/>
                </a:solidFill>
                <a:latin typeface="Georgia" charset="0"/>
                <a:ea typeface="Georgia" charset="0"/>
                <a:cs typeface="Georgia" charset="0"/>
              </a:rPr>
              <a:t>onore</a:t>
            </a:r>
            <a:r>
              <a:rPr lang="en-US" sz="2000" dirty="0" smtClean="0">
                <a:solidFill>
                  <a:srgbClr val="B90000"/>
                </a:solidFill>
                <a:latin typeface="Georgia" charset="0"/>
                <a:ea typeface="Georgia" charset="0"/>
                <a:cs typeface="Georgia" charset="0"/>
              </a:rPr>
              <a:t> di </a:t>
            </a:r>
            <a:r>
              <a:rPr lang="en-US" sz="2000" dirty="0" err="1" smtClean="0">
                <a:solidFill>
                  <a:srgbClr val="B90000"/>
                </a:solidFill>
                <a:latin typeface="Georgia" charset="0"/>
                <a:ea typeface="Georgia" charset="0"/>
                <a:cs typeface="Georgia" charset="0"/>
              </a:rPr>
              <a:t>Demetra</a:t>
            </a:r>
            <a:r>
              <a:rPr lang="en-US" sz="2000" dirty="0" smtClean="0">
                <a:solidFill>
                  <a:srgbClr val="B90000"/>
                </a:solidFill>
                <a:latin typeface="Georgia" charset="0"/>
                <a:ea typeface="Georgia" charset="0"/>
                <a:cs typeface="Georgia" charset="0"/>
              </a:rPr>
              <a:t> e </a:t>
            </a:r>
            <a:r>
              <a:rPr lang="en-US" sz="2000" dirty="0" err="1" smtClean="0">
                <a:solidFill>
                  <a:srgbClr val="B90000"/>
                </a:solidFill>
                <a:latin typeface="Georgia" charset="0"/>
                <a:ea typeface="Georgia" charset="0"/>
                <a:cs typeface="Georgia" charset="0"/>
              </a:rPr>
              <a:t>Persefone</a:t>
            </a:r>
            <a:endParaRPr lang="en-US" sz="2000" dirty="0" smtClean="0">
              <a:solidFill>
                <a:srgbClr val="B90000"/>
              </a:solidFill>
              <a:latin typeface="Georgia" charset="0"/>
              <a:ea typeface="Georgia" charset="0"/>
              <a:cs typeface="Georgia" charset="0"/>
            </a:endParaRPr>
          </a:p>
          <a:p>
            <a:pPr marL="285750" indent="-285750">
              <a:buFont typeface="Wingdings" charset="2"/>
              <a:buChar char="v"/>
            </a:pPr>
            <a:endParaRPr lang="en-US" sz="2000" dirty="0">
              <a:solidFill>
                <a:srgbClr val="B90000"/>
              </a:solidFill>
              <a:latin typeface="Georgia" charset="0"/>
              <a:ea typeface="Georgia" charset="0"/>
              <a:cs typeface="Georgia" charset="0"/>
            </a:endParaRPr>
          </a:p>
          <a:p>
            <a:pPr marL="285750" indent="-285750">
              <a:buFont typeface="Wingdings" charset="2"/>
              <a:buChar char="v"/>
            </a:pPr>
            <a:r>
              <a:rPr lang="en-US" sz="2000" dirty="0" err="1" smtClean="0">
                <a:solidFill>
                  <a:srgbClr val="B90000"/>
                </a:solidFill>
                <a:latin typeface="Georgia" charset="0"/>
                <a:ea typeface="Georgia" charset="0"/>
                <a:cs typeface="Georgia" charset="0"/>
              </a:rPr>
              <a:t>Celebrazioni</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precluse</a:t>
            </a:r>
            <a:r>
              <a:rPr lang="en-US" sz="2000" dirty="0" smtClean="0">
                <a:solidFill>
                  <a:srgbClr val="B90000"/>
                </a:solidFill>
                <a:latin typeface="Georgia" charset="0"/>
                <a:ea typeface="Georgia" charset="0"/>
                <a:cs typeface="Georgia" charset="0"/>
              </a:rPr>
              <a:t> a </a:t>
            </a:r>
            <a:r>
              <a:rPr lang="en-US" sz="2000" dirty="0" err="1" smtClean="0">
                <a:solidFill>
                  <a:srgbClr val="B90000"/>
                </a:solidFill>
                <a:latin typeface="Georgia" charset="0"/>
                <a:ea typeface="Georgia" charset="0"/>
                <a:cs typeface="Georgia" charset="0"/>
              </a:rPr>
              <a:t>schiave</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vergini</a:t>
            </a:r>
            <a:r>
              <a:rPr lang="en-US" sz="2000" dirty="0" smtClean="0">
                <a:solidFill>
                  <a:srgbClr val="B90000"/>
                </a:solidFill>
                <a:latin typeface="Georgia" charset="0"/>
                <a:ea typeface="Georgia" charset="0"/>
                <a:cs typeface="Georgia" charset="0"/>
              </a:rPr>
              <a:t>, prostitute e </a:t>
            </a:r>
            <a:r>
              <a:rPr lang="en-US" sz="2000" dirty="0" err="1" smtClean="0">
                <a:solidFill>
                  <a:srgbClr val="B90000"/>
                </a:solidFill>
                <a:latin typeface="Georgia" charset="0"/>
                <a:ea typeface="Georgia" charset="0"/>
                <a:cs typeface="Georgia" charset="0"/>
              </a:rPr>
              <a:t>straniere</a:t>
            </a:r>
            <a:endParaRPr lang="en-US" sz="2000" dirty="0">
              <a:solidFill>
                <a:srgbClr val="B90000"/>
              </a:solidFill>
              <a:latin typeface="Georgia" charset="0"/>
              <a:ea typeface="Georgia" charset="0"/>
              <a:cs typeface="Georgia" charset="0"/>
            </a:endParaRPr>
          </a:p>
          <a:p>
            <a:pPr marL="285750" indent="-285750">
              <a:buFont typeface="Wingdings" charset="2"/>
              <a:buChar char="v"/>
            </a:pPr>
            <a:endParaRPr lang="en-US" sz="2000" dirty="0" smtClean="0">
              <a:solidFill>
                <a:srgbClr val="B90000"/>
              </a:solidFill>
              <a:latin typeface="Georgia" charset="0"/>
              <a:ea typeface="Georgia" charset="0"/>
              <a:cs typeface="Georgia" charset="0"/>
            </a:endParaRPr>
          </a:p>
          <a:p>
            <a:pPr marL="285750" indent="-285750">
              <a:buFont typeface="Wingdings" charset="2"/>
              <a:buChar char="v"/>
            </a:pPr>
            <a:r>
              <a:rPr lang="en-US" sz="2000" dirty="0" smtClean="0">
                <a:solidFill>
                  <a:srgbClr val="B90000"/>
                </a:solidFill>
                <a:latin typeface="Georgia" charset="0"/>
                <a:ea typeface="Georgia" charset="0"/>
                <a:cs typeface="Georgia" charset="0"/>
              </a:rPr>
              <a:t> Feste </a:t>
            </a:r>
            <a:r>
              <a:rPr lang="en-US" sz="2000" dirty="0" err="1" smtClean="0">
                <a:solidFill>
                  <a:srgbClr val="B90000"/>
                </a:solidFill>
                <a:latin typeface="Georgia" charset="0"/>
                <a:ea typeface="Georgia" charset="0"/>
                <a:cs typeface="Georgia" charset="0"/>
              </a:rPr>
              <a:t>precluse</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agli</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uomini</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separazione</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netta</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tra</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i</a:t>
            </a:r>
            <a:r>
              <a:rPr lang="en-US" sz="2000" dirty="0" smtClean="0">
                <a:solidFill>
                  <a:srgbClr val="B90000"/>
                </a:solidFill>
                <a:latin typeface="Georgia" charset="0"/>
                <a:ea typeface="Georgia" charset="0"/>
                <a:cs typeface="Georgia" charset="0"/>
              </a:rPr>
              <a:t> due </a:t>
            </a:r>
            <a:r>
              <a:rPr lang="en-US" sz="2000" dirty="0" err="1" smtClean="0">
                <a:solidFill>
                  <a:srgbClr val="B90000"/>
                </a:solidFill>
                <a:latin typeface="Georgia" charset="0"/>
                <a:ea typeface="Georgia" charset="0"/>
                <a:cs typeface="Georgia" charset="0"/>
              </a:rPr>
              <a:t>sessi</a:t>
            </a:r>
            <a:r>
              <a:rPr lang="en-US" sz="2000" dirty="0" smtClean="0">
                <a:solidFill>
                  <a:srgbClr val="B90000"/>
                </a:solidFill>
                <a:latin typeface="Georgia" charset="0"/>
                <a:ea typeface="Georgia" charset="0"/>
                <a:cs typeface="Georgia" charset="0"/>
              </a:rPr>
              <a:t> </a:t>
            </a:r>
          </a:p>
          <a:p>
            <a:pPr marL="285750" indent="-285750">
              <a:buFont typeface="Wingdings" charset="2"/>
              <a:buChar char="v"/>
            </a:pPr>
            <a:endParaRPr lang="en-US" sz="2000" dirty="0" smtClean="0">
              <a:solidFill>
                <a:srgbClr val="B90000"/>
              </a:solidFill>
              <a:latin typeface="Georgia" charset="0"/>
              <a:ea typeface="Georgia" charset="0"/>
              <a:cs typeface="Georgia" charset="0"/>
            </a:endParaRPr>
          </a:p>
          <a:p>
            <a:pPr marL="285750" indent="-285750">
              <a:buFont typeface="Wingdings" charset="2"/>
              <a:buChar char="v"/>
            </a:pPr>
            <a:r>
              <a:rPr lang="en-US" sz="2000" dirty="0" smtClean="0">
                <a:solidFill>
                  <a:srgbClr val="B90000"/>
                </a:solidFill>
                <a:latin typeface="Georgia" charset="0"/>
                <a:ea typeface="Georgia" charset="0"/>
                <a:cs typeface="Georgia" charset="0"/>
              </a:rPr>
              <a:t>Natura </a:t>
            </a:r>
            <a:r>
              <a:rPr lang="en-US" sz="2000" dirty="0" err="1" smtClean="0">
                <a:solidFill>
                  <a:srgbClr val="B90000"/>
                </a:solidFill>
                <a:latin typeface="Georgia" charset="0"/>
                <a:ea typeface="Georgia" charset="0"/>
                <a:cs typeface="Georgia" charset="0"/>
              </a:rPr>
              <a:t>della</a:t>
            </a:r>
            <a:r>
              <a:rPr lang="en-US" sz="2000" dirty="0" smtClean="0">
                <a:solidFill>
                  <a:srgbClr val="B90000"/>
                </a:solidFill>
                <a:latin typeface="Georgia" charset="0"/>
                <a:ea typeface="Georgia" charset="0"/>
                <a:cs typeface="Georgia" charset="0"/>
              </a:rPr>
              <a:t> donna </a:t>
            </a:r>
            <a:r>
              <a:rPr lang="en-US" sz="2000" dirty="0" err="1" smtClean="0">
                <a:solidFill>
                  <a:srgbClr val="B90000"/>
                </a:solidFill>
                <a:latin typeface="Georgia" charset="0"/>
                <a:ea typeface="Georgia" charset="0"/>
                <a:cs typeface="Georgia" charset="0"/>
              </a:rPr>
              <a:t>poco</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morigerata</a:t>
            </a:r>
            <a:r>
              <a:rPr lang="en-US" sz="2000" dirty="0" smtClean="0">
                <a:solidFill>
                  <a:srgbClr val="B90000"/>
                </a:solidFill>
                <a:latin typeface="Georgia" charset="0"/>
                <a:ea typeface="Georgia" charset="0"/>
                <a:cs typeface="Georgia" charset="0"/>
              </a:rPr>
              <a:t> </a:t>
            </a:r>
            <a:endParaRPr lang="en-US" sz="2000" dirty="0">
              <a:solidFill>
                <a:srgbClr val="B90000"/>
              </a:solidFill>
              <a:latin typeface="Georgia" charset="0"/>
              <a:ea typeface="Georgia" charset="0"/>
              <a:cs typeface="Georgia" charset="0"/>
            </a:endParaRPr>
          </a:p>
          <a:p>
            <a:pPr marL="285750" indent="-285750">
              <a:buFont typeface="Wingdings" charset="2"/>
              <a:buChar char="v"/>
            </a:pPr>
            <a:endParaRPr lang="en-US" sz="2000" dirty="0">
              <a:solidFill>
                <a:srgbClr val="B90000"/>
              </a:solidFill>
              <a:latin typeface="Georgia" charset="0"/>
              <a:ea typeface="Georgia" charset="0"/>
              <a:cs typeface="Georgia" charset="0"/>
            </a:endParaRPr>
          </a:p>
          <a:p>
            <a:pPr marL="285750" indent="-285750">
              <a:buFont typeface="Wingdings" charset="2"/>
              <a:buChar char="v"/>
            </a:pPr>
            <a:r>
              <a:rPr lang="en-US" sz="2000" dirty="0" smtClean="0">
                <a:solidFill>
                  <a:srgbClr val="B90000"/>
                </a:solidFill>
                <a:latin typeface="Georgia" charset="0"/>
                <a:ea typeface="Georgia" charset="0"/>
                <a:cs typeface="Georgia" charset="0"/>
              </a:rPr>
              <a:t>Non </a:t>
            </a:r>
            <a:r>
              <a:rPr lang="en-US" sz="2000" dirty="0" err="1" smtClean="0">
                <a:solidFill>
                  <a:srgbClr val="B90000"/>
                </a:solidFill>
                <a:latin typeface="Georgia" charset="0"/>
                <a:ea typeface="Georgia" charset="0"/>
                <a:cs typeface="Georgia" charset="0"/>
              </a:rPr>
              <a:t>rimproverano</a:t>
            </a:r>
            <a:r>
              <a:rPr lang="en-US" sz="2000" dirty="0" smtClean="0">
                <a:solidFill>
                  <a:srgbClr val="B90000"/>
                </a:solidFill>
                <a:latin typeface="Georgia" charset="0"/>
                <a:ea typeface="Georgia" charset="0"/>
                <a:cs typeface="Georgia" charset="0"/>
              </a:rPr>
              <a:t> a </a:t>
            </a:r>
            <a:r>
              <a:rPr lang="en-US" sz="2000" dirty="0" err="1" smtClean="0">
                <a:solidFill>
                  <a:srgbClr val="B90000"/>
                </a:solidFill>
                <a:latin typeface="Georgia" charset="0"/>
                <a:ea typeface="Georgia" charset="0"/>
                <a:cs typeface="Georgia" charset="0"/>
              </a:rPr>
              <a:t>Euripide</a:t>
            </a:r>
            <a:r>
              <a:rPr lang="en-US" sz="2000" dirty="0" smtClean="0">
                <a:solidFill>
                  <a:srgbClr val="B90000"/>
                </a:solidFill>
                <a:latin typeface="Georgia" charset="0"/>
                <a:ea typeface="Georgia" charset="0"/>
                <a:cs typeface="Georgia" charset="0"/>
              </a:rPr>
              <a:t> di dire </a:t>
            </a:r>
            <a:r>
              <a:rPr lang="en-US" sz="2000" dirty="0" err="1" smtClean="0">
                <a:solidFill>
                  <a:srgbClr val="B90000"/>
                </a:solidFill>
                <a:latin typeface="Georgia" charset="0"/>
                <a:ea typeface="Georgia" charset="0"/>
                <a:cs typeface="Georgia" charset="0"/>
              </a:rPr>
              <a:t>falsità</a:t>
            </a:r>
            <a:r>
              <a:rPr lang="en-US" sz="2000" dirty="0" smtClean="0">
                <a:solidFill>
                  <a:srgbClr val="B90000"/>
                </a:solidFill>
                <a:latin typeface="Georgia" charset="0"/>
                <a:ea typeface="Georgia" charset="0"/>
                <a:cs typeface="Georgia" charset="0"/>
              </a:rPr>
              <a:t>   ma di aver </a:t>
            </a:r>
            <a:r>
              <a:rPr lang="en-US" sz="2000" dirty="0" err="1" smtClean="0">
                <a:solidFill>
                  <a:srgbClr val="B90000"/>
                </a:solidFill>
                <a:latin typeface="Georgia" charset="0"/>
                <a:ea typeface="Georgia" charset="0"/>
                <a:cs typeface="Georgia" charset="0"/>
              </a:rPr>
              <a:t>svelato</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i</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loro</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segreti</a:t>
            </a:r>
            <a:r>
              <a:rPr lang="en-US" sz="2000" dirty="0" smtClean="0">
                <a:solidFill>
                  <a:srgbClr val="B90000"/>
                </a:solidFill>
                <a:latin typeface="Georgia" charset="0"/>
                <a:ea typeface="Georgia" charset="0"/>
                <a:cs typeface="Georgia" charset="0"/>
              </a:rPr>
              <a:t> e </a:t>
            </a:r>
            <a:r>
              <a:rPr lang="en-US" sz="2000" dirty="0" err="1" smtClean="0">
                <a:solidFill>
                  <a:srgbClr val="B90000"/>
                </a:solidFill>
                <a:latin typeface="Georgia" charset="0"/>
                <a:ea typeface="Georgia" charset="0"/>
                <a:cs typeface="Georgia" charset="0"/>
              </a:rPr>
              <a:t>perciò</a:t>
            </a:r>
            <a:r>
              <a:rPr lang="en-US" sz="2000" dirty="0" smtClean="0">
                <a:solidFill>
                  <a:srgbClr val="B90000"/>
                </a:solidFill>
                <a:latin typeface="Georgia" charset="0"/>
                <a:ea typeface="Georgia" charset="0"/>
                <a:cs typeface="Georgia" charset="0"/>
              </a:rPr>
              <a:t> di aver </a:t>
            </a:r>
            <a:r>
              <a:rPr lang="en-US" sz="2000" dirty="0" err="1" smtClean="0">
                <a:solidFill>
                  <a:srgbClr val="B90000"/>
                </a:solidFill>
                <a:latin typeface="Georgia" charset="0"/>
                <a:ea typeface="Georgia" charset="0"/>
                <a:cs typeface="Georgia" charset="0"/>
              </a:rPr>
              <a:t>perso</a:t>
            </a:r>
            <a:r>
              <a:rPr lang="en-US" sz="2000" dirty="0" smtClean="0">
                <a:solidFill>
                  <a:srgbClr val="B90000"/>
                </a:solidFill>
                <a:latin typeface="Georgia" charset="0"/>
                <a:ea typeface="Georgia" charset="0"/>
                <a:cs typeface="Georgia" charset="0"/>
              </a:rPr>
              <a:t> la </a:t>
            </a:r>
            <a:r>
              <a:rPr lang="en-US" sz="2000" dirty="0" err="1" smtClean="0">
                <a:solidFill>
                  <a:srgbClr val="B90000"/>
                </a:solidFill>
                <a:latin typeface="Georgia" charset="0"/>
                <a:ea typeface="Georgia" charset="0"/>
                <a:cs typeface="Georgia" charset="0"/>
              </a:rPr>
              <a:t>loro</a:t>
            </a:r>
            <a:r>
              <a:rPr lang="en-US" sz="2000" dirty="0" smtClean="0">
                <a:solidFill>
                  <a:srgbClr val="B90000"/>
                </a:solidFill>
                <a:latin typeface="Georgia" charset="0"/>
                <a:ea typeface="Georgia" charset="0"/>
                <a:cs typeface="Georgia" charset="0"/>
              </a:rPr>
              <a:t> </a:t>
            </a:r>
            <a:r>
              <a:rPr lang="en-US" sz="2000" dirty="0" err="1" smtClean="0">
                <a:solidFill>
                  <a:srgbClr val="B90000"/>
                </a:solidFill>
                <a:latin typeface="Georgia" charset="0"/>
                <a:ea typeface="Georgia" charset="0"/>
                <a:cs typeface="Georgia" charset="0"/>
              </a:rPr>
              <a:t>libertà</a:t>
            </a:r>
            <a:r>
              <a:rPr lang="en-US" sz="2000" dirty="0">
                <a:solidFill>
                  <a:srgbClr val="B90000"/>
                </a:solidFill>
                <a:latin typeface="Georgia" charset="0"/>
                <a:ea typeface="Georgia" charset="0"/>
                <a:cs typeface="Georgia" charset="0"/>
              </a:rPr>
              <a:t> </a:t>
            </a:r>
            <a:r>
              <a:rPr lang="en-US" sz="2000" dirty="0" smtClean="0">
                <a:solidFill>
                  <a:srgbClr val="FFFF00"/>
                </a:solidFill>
                <a:latin typeface="Georgia" charset="0"/>
                <a:ea typeface="Georgia" charset="0"/>
                <a:cs typeface="Georgia" charset="0"/>
                <a:hlinkClick r:id="" action="ppaction://hlinkshowjump?jump=nextslide"/>
              </a:rPr>
              <a:t>(vv.383</a:t>
            </a:r>
            <a:r>
              <a:rPr lang="mr-IN" sz="2000" dirty="0" smtClean="0">
                <a:solidFill>
                  <a:srgbClr val="FFFF00"/>
                </a:solidFill>
                <a:latin typeface="Georgia" charset="0"/>
                <a:ea typeface="Georgia" charset="0"/>
                <a:cs typeface="Georgia" charset="0"/>
                <a:hlinkClick r:id="" action="ppaction://hlinkshowjump?jump=nextslide"/>
              </a:rPr>
              <a:t>–</a:t>
            </a:r>
            <a:r>
              <a:rPr lang="en-US" sz="2000" dirty="0" smtClean="0">
                <a:solidFill>
                  <a:srgbClr val="FFFF00"/>
                </a:solidFill>
                <a:latin typeface="Georgia" charset="0"/>
                <a:ea typeface="Georgia" charset="0"/>
                <a:cs typeface="Georgia" charset="0"/>
                <a:hlinkClick r:id="" action="ppaction://hlinkshowjump?jump=nextslide"/>
              </a:rPr>
              <a:t>434,)</a:t>
            </a:r>
            <a:endParaRPr lang="en-US" sz="2000" dirty="0" smtClean="0">
              <a:solidFill>
                <a:srgbClr val="FFFF00"/>
              </a:solidFill>
              <a:latin typeface="Georgia" charset="0"/>
              <a:ea typeface="Georgia" charset="0"/>
              <a:cs typeface="Georgia" charset="0"/>
            </a:endParaRPr>
          </a:p>
          <a:p>
            <a:pPr marL="285750" indent="-285750">
              <a:buFont typeface="Wingdings" charset="2"/>
              <a:buChar char="v"/>
            </a:pPr>
            <a:endParaRPr lang="en-US" dirty="0">
              <a:solidFill>
                <a:srgbClr val="FFFF00"/>
              </a:solidFill>
              <a:latin typeface="Georgia" charset="0"/>
              <a:ea typeface="Georgia" charset="0"/>
              <a:cs typeface="Georgia" charset="0"/>
            </a:endParaRPr>
          </a:p>
          <a:p>
            <a:pPr marL="285750" indent="-285750">
              <a:buFont typeface="Wingdings" charset="2"/>
              <a:buChar char="v"/>
            </a:pPr>
            <a:endParaRPr lang="en-US" dirty="0">
              <a:latin typeface="Georgia" charset="0"/>
              <a:ea typeface="Georgia" charset="0"/>
              <a:cs typeface="Georgia" charset="0"/>
            </a:endParaRPr>
          </a:p>
        </p:txBody>
      </p:sp>
      <p:sp>
        <p:nvSpPr>
          <p:cNvPr id="17" name="TextBox 16"/>
          <p:cNvSpPr txBox="1"/>
          <p:nvPr/>
        </p:nvSpPr>
        <p:spPr>
          <a:xfrm>
            <a:off x="4849906" y="202933"/>
            <a:ext cx="7342094" cy="646331"/>
          </a:xfrm>
          <a:prstGeom prst="rect">
            <a:avLst/>
          </a:prstGeom>
          <a:noFill/>
        </p:spPr>
        <p:txBody>
          <a:bodyPr wrap="square" rtlCol="0">
            <a:spAutoFit/>
          </a:bodyPr>
          <a:lstStyle/>
          <a:p>
            <a:r>
              <a:rPr lang="en-US" sz="3600" dirty="0" smtClean="0">
                <a:solidFill>
                  <a:srgbClr val="C00000"/>
                </a:solidFill>
                <a:latin typeface="Georgia" charset="0"/>
                <a:ea typeface="Georgia" charset="0"/>
                <a:cs typeface="Georgia" charset="0"/>
              </a:rPr>
              <a:t>LE DONNE</a:t>
            </a:r>
            <a:endParaRPr lang="en-US" sz="3600" dirty="0">
              <a:solidFill>
                <a:srgbClr val="C00000"/>
              </a:solidFill>
              <a:latin typeface="Georgia" charset="0"/>
              <a:ea typeface="Georgia" charset="0"/>
              <a:cs typeface="Georgia" charset="0"/>
            </a:endParaRPr>
          </a:p>
        </p:txBody>
      </p:sp>
      <p:sp>
        <p:nvSpPr>
          <p:cNvPr id="18" name="TextBox 17"/>
          <p:cNvSpPr txBox="1"/>
          <p:nvPr/>
        </p:nvSpPr>
        <p:spPr>
          <a:xfrm>
            <a:off x="7175057" y="1459914"/>
            <a:ext cx="2066365" cy="369332"/>
          </a:xfrm>
          <a:prstGeom prst="rect">
            <a:avLst/>
          </a:prstGeom>
          <a:noFill/>
        </p:spPr>
        <p:txBody>
          <a:bodyPr wrap="square" rtlCol="0">
            <a:spAutoFit/>
          </a:bodyPr>
          <a:lstStyle/>
          <a:p>
            <a:r>
              <a:rPr lang="en-US" b="1" dirty="0" smtClean="0">
                <a:solidFill>
                  <a:schemeClr val="accent2">
                    <a:lumMod val="50000"/>
                  </a:schemeClr>
                </a:solidFill>
              </a:rPr>
              <a:t>ATTUALITA’</a:t>
            </a:r>
            <a:endParaRPr lang="en-US" b="1" dirty="0">
              <a:solidFill>
                <a:schemeClr val="accent2">
                  <a:lumMod val="50000"/>
                </a:schemeClr>
              </a:solidFill>
            </a:endParaRPr>
          </a:p>
        </p:txBody>
      </p:sp>
      <p:sp>
        <p:nvSpPr>
          <p:cNvPr id="21" name="Right Arrow 20"/>
          <p:cNvSpPr/>
          <p:nvPr/>
        </p:nvSpPr>
        <p:spPr>
          <a:xfrm>
            <a:off x="5916637" y="1577344"/>
            <a:ext cx="1156447" cy="134471"/>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pic>
        <p:nvPicPr>
          <p:cNvPr id="1030" name="Picture 6" descr="mmagine correlat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16637" y="2218765"/>
            <a:ext cx="6106085" cy="37552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359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90" y="242047"/>
            <a:ext cx="5567081" cy="7694414"/>
          </a:xfrm>
          <a:prstGeom prst="rect">
            <a:avLst/>
          </a:prstGeom>
          <a:noFill/>
        </p:spPr>
        <p:txBody>
          <a:bodyPr wrap="square" rtlCol="0">
            <a:spAutoFit/>
          </a:bodyPr>
          <a:lstStyle/>
          <a:p>
            <a:r>
              <a:rPr lang="en-US" sz="2400" dirty="0" smtClean="0">
                <a:solidFill>
                  <a:schemeClr val="accent6">
                    <a:lumMod val="50000"/>
                  </a:schemeClr>
                </a:solidFill>
                <a:latin typeface="Georgia" charset="0"/>
                <a:ea typeface="Georgia" charset="0"/>
                <a:cs typeface="Georgia" charset="0"/>
              </a:rPr>
              <a:t>PRIMA DONNA </a:t>
            </a:r>
            <a:r>
              <a:rPr lang="en-US" sz="2000" dirty="0" smtClean="0">
                <a:solidFill>
                  <a:schemeClr val="accent6">
                    <a:lumMod val="50000"/>
                  </a:schemeClr>
                </a:solidFill>
                <a:latin typeface="Georgia" charset="0"/>
                <a:ea typeface="Georgia" charset="0"/>
                <a:cs typeface="Georgia" charset="0"/>
              </a:rPr>
              <a:t>(VV. 383-434)</a:t>
            </a:r>
          </a:p>
          <a:p>
            <a:endParaRPr lang="en-US" sz="2000" dirty="0">
              <a:solidFill>
                <a:schemeClr val="accent6">
                  <a:lumMod val="50000"/>
                </a:schemeClr>
              </a:solidFill>
              <a:latin typeface="Georgia" charset="0"/>
              <a:ea typeface="Georgia" charset="0"/>
              <a:cs typeface="Georgia" charset="0"/>
            </a:endParaRPr>
          </a:p>
          <a:p>
            <a:r>
              <a:rPr lang="en-US" b="1" i="1" dirty="0" smtClean="0">
                <a:latin typeface="Georgia" charset="0"/>
                <a:ea typeface="Georgia" charset="0"/>
                <a:cs typeface="Georgia" charset="0"/>
              </a:rPr>
              <a:t>“</a:t>
            </a:r>
            <a:r>
              <a:rPr lang="en-US" i="1" dirty="0" smtClean="0">
                <a:solidFill>
                  <a:schemeClr val="tx1">
                    <a:lumMod val="85000"/>
                    <a:lumOff val="15000"/>
                  </a:schemeClr>
                </a:solidFill>
                <a:latin typeface="Georgia" charset="0"/>
                <a:ea typeface="Georgia" charset="0"/>
                <a:cs typeface="Georgia" charset="0"/>
              </a:rPr>
              <a:t>Come non ci ha </a:t>
            </a:r>
            <a:r>
              <a:rPr lang="en-US" i="1" dirty="0" err="1" smtClean="0">
                <a:solidFill>
                  <a:schemeClr val="tx1">
                    <a:lumMod val="85000"/>
                    <a:lumOff val="15000"/>
                  </a:schemeClr>
                </a:solidFill>
                <a:latin typeface="Georgia" charset="0"/>
                <a:ea typeface="Georgia" charset="0"/>
                <a:cs typeface="Georgia" charset="0"/>
              </a:rPr>
              <a:t>calunniate</a:t>
            </a:r>
            <a:r>
              <a:rPr lang="en-US" i="1" dirty="0" smtClean="0">
                <a:solidFill>
                  <a:schemeClr val="tx1">
                    <a:lumMod val="85000"/>
                    <a:lumOff val="15000"/>
                  </a:schemeClr>
                </a:solidFill>
                <a:latin typeface="Georgia" charset="0"/>
                <a:ea typeface="Georgia" charset="0"/>
                <a:cs typeface="Georgia" charset="0"/>
              </a:rPr>
              <a:t>, (</a:t>
            </a:r>
            <a:r>
              <a:rPr lang="mr-IN" i="1" dirty="0" smtClean="0">
                <a:solidFill>
                  <a:schemeClr val="tx1">
                    <a:lumMod val="85000"/>
                    <a:lumOff val="15000"/>
                  </a:schemeClr>
                </a:solidFill>
                <a:latin typeface="Georgia" charset="0"/>
                <a:ea typeface="Georgia" charset="0"/>
                <a:cs typeface="Georgia" charset="0"/>
              </a:rPr>
              <a:t>…</a:t>
            </a:r>
            <a:r>
              <a:rPr lang="it-IT" i="1" dirty="0" smtClean="0">
                <a:solidFill>
                  <a:schemeClr val="tx1">
                    <a:lumMod val="85000"/>
                    <a:lumOff val="15000"/>
                  </a:schemeClr>
                </a:solidFill>
                <a:latin typeface="Georgia" charset="0"/>
                <a:ea typeface="Georgia" charset="0"/>
                <a:cs typeface="Georgia" charset="0"/>
              </a:rPr>
              <a:t>) chiamandoci adultere, ninfomani, ubriacone, traditrici, chiacchierone, poco di buono, rovina degli uomini? (</a:t>
            </a:r>
            <a:r>
              <a:rPr lang="mr-IN" i="1" dirty="0" smtClean="0">
                <a:solidFill>
                  <a:schemeClr val="tx1">
                    <a:lumMod val="85000"/>
                    <a:lumOff val="15000"/>
                  </a:schemeClr>
                </a:solidFill>
                <a:latin typeface="Georgia" charset="0"/>
                <a:ea typeface="Georgia" charset="0"/>
                <a:cs typeface="Georgia" charset="0"/>
              </a:rPr>
              <a:t>…</a:t>
            </a:r>
            <a:r>
              <a:rPr lang="it-IT" i="1" dirty="0" smtClean="0">
                <a:solidFill>
                  <a:schemeClr val="tx1">
                    <a:lumMod val="85000"/>
                    <a:lumOff val="15000"/>
                  </a:schemeClr>
                </a:solidFill>
                <a:latin typeface="Georgia" charset="0"/>
                <a:ea typeface="Georgia" charset="0"/>
                <a:cs typeface="Georgia" charset="0"/>
              </a:rPr>
              <a:t>) E non si può fare più niente di quello che si faceva </a:t>
            </a:r>
            <a:r>
              <a:rPr lang="it-IT" i="1" dirty="0" err="1" smtClean="0">
                <a:solidFill>
                  <a:schemeClr val="tx1">
                    <a:lumMod val="85000"/>
                    <a:lumOff val="15000"/>
                  </a:schemeClr>
                </a:solidFill>
                <a:latin typeface="Georgia" charset="0"/>
                <a:ea typeface="Georgia" charset="0"/>
                <a:cs typeface="Georgia" charset="0"/>
              </a:rPr>
              <a:t>prjma</a:t>
            </a:r>
            <a:r>
              <a:rPr lang="it-IT" i="1" dirty="0" smtClean="0">
                <a:solidFill>
                  <a:schemeClr val="tx1">
                    <a:lumMod val="85000"/>
                    <a:lumOff val="15000"/>
                  </a:schemeClr>
                </a:solidFill>
                <a:latin typeface="Georgia" charset="0"/>
                <a:ea typeface="Georgia" charset="0"/>
                <a:cs typeface="Georgia" charset="0"/>
              </a:rPr>
              <a:t>, da quando ha insegnato ai nostri mariti tante brutte cose sul nostro conto (</a:t>
            </a:r>
            <a:r>
              <a:rPr lang="mr-IN" i="1" dirty="0" smtClean="0">
                <a:solidFill>
                  <a:schemeClr val="tx1">
                    <a:lumMod val="85000"/>
                    <a:lumOff val="15000"/>
                  </a:schemeClr>
                </a:solidFill>
                <a:latin typeface="Georgia" charset="0"/>
                <a:ea typeface="Georgia" charset="0"/>
                <a:cs typeface="Georgia" charset="0"/>
              </a:rPr>
              <a:t>…</a:t>
            </a:r>
            <a:r>
              <a:rPr lang="it-IT" i="1" dirty="0" smtClean="0">
                <a:solidFill>
                  <a:schemeClr val="tx1">
                    <a:lumMod val="85000"/>
                    <a:lumOff val="15000"/>
                  </a:schemeClr>
                </a:solidFill>
                <a:latin typeface="Georgia" charset="0"/>
                <a:ea typeface="Georgia" charset="0"/>
                <a:cs typeface="Georgia" charset="0"/>
              </a:rPr>
              <a:t>) Di chi è la colpa se si è rotta la pentola? Non può essere che </a:t>
            </a:r>
            <a:r>
              <a:rPr lang="it-IT" b="1" i="1" dirty="0" smtClean="0">
                <a:solidFill>
                  <a:schemeClr val="tx1">
                    <a:lumMod val="85000"/>
                    <a:lumOff val="15000"/>
                  </a:schemeClr>
                </a:solidFill>
                <a:latin typeface="Georgia" charset="0"/>
                <a:ea typeface="Georgia" charset="0"/>
                <a:cs typeface="Georgia" charset="0"/>
              </a:rPr>
              <a:t>dell’ospite Corinzio</a:t>
            </a:r>
            <a:r>
              <a:rPr lang="it-IT" i="1" dirty="0" smtClean="0">
                <a:solidFill>
                  <a:schemeClr val="tx1">
                    <a:lumMod val="85000"/>
                    <a:lumOff val="15000"/>
                  </a:schemeClr>
                </a:solidFill>
                <a:latin typeface="Georgia" charset="0"/>
                <a:ea typeface="Georgia" charset="0"/>
                <a:cs typeface="Georgia" charset="0"/>
              </a:rPr>
              <a:t>. (</a:t>
            </a:r>
            <a:r>
              <a:rPr lang="mr-IN" i="1" dirty="0" smtClean="0">
                <a:solidFill>
                  <a:schemeClr val="tx1">
                    <a:lumMod val="85000"/>
                    <a:lumOff val="15000"/>
                  </a:schemeClr>
                </a:solidFill>
                <a:latin typeface="Georgia" charset="0"/>
                <a:ea typeface="Georgia" charset="0"/>
                <a:cs typeface="Georgia" charset="0"/>
              </a:rPr>
              <a:t>…</a:t>
            </a:r>
            <a:r>
              <a:rPr lang="it-IT" i="1" dirty="0" smtClean="0">
                <a:solidFill>
                  <a:schemeClr val="tx1">
                    <a:lumMod val="85000"/>
                    <a:lumOff val="15000"/>
                  </a:schemeClr>
                </a:solidFill>
                <a:latin typeface="Georgia" charset="0"/>
                <a:ea typeface="Georgia" charset="0"/>
                <a:cs typeface="Georgia" charset="0"/>
              </a:rPr>
              <a:t>) Prima potevamo aprire le porte di nascosto facendoci fare un sigillo per tre oboli; ora sempre il maledetto Euripide , rovina delle famiglie, gli ha insegnato a usare certi piccoli sigilli tarlati che si portano dietro</a:t>
            </a:r>
            <a:r>
              <a:rPr lang="it-IT" i="1" dirty="0" smtClean="0">
                <a:solidFill>
                  <a:schemeClr val="bg2">
                    <a:lumMod val="25000"/>
                  </a:schemeClr>
                </a:solidFill>
                <a:latin typeface="Georgia" charset="0"/>
                <a:ea typeface="Georgia" charset="0"/>
                <a:cs typeface="Georgia" charset="0"/>
              </a:rPr>
              <a:t>.</a:t>
            </a:r>
            <a:r>
              <a:rPr lang="it-IT" i="1" dirty="0" smtClean="0">
                <a:latin typeface="Georgia" charset="0"/>
                <a:ea typeface="Georgia" charset="0"/>
                <a:cs typeface="Georgia" charset="0"/>
              </a:rPr>
              <a:t>”</a:t>
            </a:r>
          </a:p>
          <a:p>
            <a:endParaRPr lang="it-IT" i="1" dirty="0">
              <a:latin typeface="Georgia" charset="0"/>
              <a:ea typeface="Georgia" charset="0"/>
              <a:cs typeface="Georgia" charset="0"/>
            </a:endParaRPr>
          </a:p>
          <a:p>
            <a:pPr marL="342900" indent="-342900">
              <a:buFont typeface="Wingdings" charset="2"/>
              <a:buChar char="Ø"/>
            </a:pPr>
            <a:r>
              <a:rPr lang="it-IT" dirty="0" smtClean="0">
                <a:latin typeface="Georgia" charset="0"/>
                <a:ea typeface="Georgia" charset="0"/>
                <a:cs typeface="Georgia" charset="0"/>
              </a:rPr>
              <a:t>Insistenza sul fatto che</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Euripide</a:t>
            </a:r>
            <a:r>
              <a:rPr lang="en-US" dirty="0" smtClean="0">
                <a:latin typeface="Georgia" charset="0"/>
                <a:ea typeface="Georgia" charset="0"/>
                <a:cs typeface="Georgia" charset="0"/>
              </a:rPr>
              <a:t> ha </a:t>
            </a:r>
            <a:r>
              <a:rPr lang="en-US" dirty="0" err="1" smtClean="0">
                <a:latin typeface="Georgia" charset="0"/>
                <a:ea typeface="Georgia" charset="0"/>
                <a:cs typeface="Georgia" charset="0"/>
              </a:rPr>
              <a:t>denunciato</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crimini</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domestici</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reali</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delle</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donne</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prendendo</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i</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mariti</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più</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guardinghi</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nelle</a:t>
            </a:r>
            <a:r>
              <a:rPr lang="en-US" dirty="0" smtClean="0">
                <a:latin typeface="Georgia" charset="0"/>
                <a:ea typeface="Georgia" charset="0"/>
                <a:cs typeface="Georgia" charset="0"/>
              </a:rPr>
              <a:t> case</a:t>
            </a:r>
          </a:p>
          <a:p>
            <a:pPr marL="342900" indent="-342900">
              <a:buFont typeface="Wingdings" charset="2"/>
              <a:buChar char="Ø"/>
            </a:pPr>
            <a:endParaRPr lang="en-US" dirty="0">
              <a:latin typeface="Georgia" charset="0"/>
              <a:ea typeface="Georgia" charset="0"/>
              <a:cs typeface="Georgia" charset="0"/>
            </a:endParaRPr>
          </a:p>
          <a:p>
            <a:pPr marL="342900" indent="-342900">
              <a:buFont typeface="Wingdings" charset="2"/>
              <a:buChar char="Ø"/>
            </a:pPr>
            <a:r>
              <a:rPr lang="en-US" b="1" dirty="0" err="1" smtClean="0">
                <a:latin typeface="Georgia" charset="0"/>
                <a:ea typeface="Georgia" charset="0"/>
                <a:cs typeface="Georgia" charset="0"/>
              </a:rPr>
              <a:t>Ospite</a:t>
            </a:r>
            <a:r>
              <a:rPr lang="en-US" b="1" dirty="0" smtClean="0">
                <a:latin typeface="Georgia" charset="0"/>
                <a:ea typeface="Georgia" charset="0"/>
                <a:cs typeface="Georgia" charset="0"/>
              </a:rPr>
              <a:t> </a:t>
            </a:r>
            <a:r>
              <a:rPr lang="en-US" b="1" dirty="0" err="1" smtClean="0">
                <a:latin typeface="Georgia" charset="0"/>
                <a:ea typeface="Georgia" charset="0"/>
                <a:cs typeface="Georgia" charset="0"/>
              </a:rPr>
              <a:t>Corinzio</a:t>
            </a:r>
            <a:r>
              <a:rPr lang="en-US" b="1" dirty="0" smtClean="0">
                <a:latin typeface="Georgia" charset="0"/>
                <a:ea typeface="Georgia" charset="0"/>
                <a:cs typeface="Georgia" charset="0"/>
              </a:rPr>
              <a:t>:</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riferimento</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alla</a:t>
            </a:r>
            <a:r>
              <a:rPr lang="en-US" dirty="0" smtClean="0">
                <a:latin typeface="Georgia" charset="0"/>
                <a:ea typeface="Georgia" charset="0"/>
                <a:cs typeface="Georgia" charset="0"/>
              </a:rPr>
              <a:t> </a:t>
            </a:r>
            <a:r>
              <a:rPr lang="en-US" dirty="0" err="1" smtClean="0">
                <a:latin typeface="Georgia" charset="0"/>
                <a:ea typeface="Georgia" charset="0"/>
                <a:cs typeface="Georgia" charset="0"/>
              </a:rPr>
              <a:t>Steneba</a:t>
            </a:r>
            <a:r>
              <a:rPr lang="en-US" dirty="0" smtClean="0">
                <a:latin typeface="Georgia" charset="0"/>
                <a:ea typeface="Georgia" charset="0"/>
                <a:cs typeface="Georgia" charset="0"/>
              </a:rPr>
              <a:t> di </a:t>
            </a:r>
            <a:r>
              <a:rPr lang="en-US" dirty="0" err="1" smtClean="0">
                <a:latin typeface="Georgia" charset="0"/>
                <a:ea typeface="Georgia" charset="0"/>
                <a:cs typeface="Georgia" charset="0"/>
              </a:rPr>
              <a:t>Euripide</a:t>
            </a:r>
            <a:endParaRPr lang="en-US" b="1" dirty="0" smtClean="0">
              <a:latin typeface="Georgia" charset="0"/>
              <a:ea typeface="Georgia" charset="0"/>
              <a:cs typeface="Georgia" charset="0"/>
            </a:endParaRPr>
          </a:p>
          <a:p>
            <a:endParaRPr lang="en-US" sz="2000" dirty="0"/>
          </a:p>
          <a:p>
            <a:endParaRPr lang="en-US" sz="2000" dirty="0" smtClean="0"/>
          </a:p>
          <a:p>
            <a:pPr marL="342900" indent="-342900">
              <a:buFont typeface="Arial" charset="0"/>
              <a:buChar char="•"/>
            </a:pPr>
            <a:endParaRPr lang="en-US" sz="2000" dirty="0"/>
          </a:p>
          <a:p>
            <a:endParaRPr lang="en-US" sz="2400" dirty="0"/>
          </a:p>
          <a:p>
            <a:endParaRPr lang="en-US" sz="2400" dirty="0" smtClean="0"/>
          </a:p>
        </p:txBody>
      </p:sp>
      <p:sp>
        <p:nvSpPr>
          <p:cNvPr id="5" name="TextBox 4"/>
          <p:cNvSpPr txBox="1"/>
          <p:nvPr/>
        </p:nvSpPr>
        <p:spPr>
          <a:xfrm>
            <a:off x="6266329" y="242047"/>
            <a:ext cx="5701553" cy="6586418"/>
          </a:xfrm>
          <a:prstGeom prst="rect">
            <a:avLst/>
          </a:prstGeom>
          <a:noFill/>
        </p:spPr>
        <p:txBody>
          <a:bodyPr wrap="square" rtlCol="0">
            <a:spAutoFit/>
          </a:bodyPr>
          <a:lstStyle/>
          <a:p>
            <a:r>
              <a:rPr lang="en-US" sz="2400" dirty="0" smtClean="0">
                <a:solidFill>
                  <a:schemeClr val="accent6">
                    <a:lumMod val="50000"/>
                  </a:schemeClr>
                </a:solidFill>
                <a:latin typeface="Georgia" charset="0"/>
                <a:ea typeface="Georgia" charset="0"/>
                <a:cs typeface="Georgia" charset="0"/>
              </a:rPr>
              <a:t>SECONDA DONNA </a:t>
            </a:r>
            <a:r>
              <a:rPr lang="en-US" sz="2000" dirty="0" smtClean="0">
                <a:solidFill>
                  <a:schemeClr val="accent6">
                    <a:lumMod val="50000"/>
                  </a:schemeClr>
                </a:solidFill>
                <a:latin typeface="Georgia" charset="0"/>
                <a:ea typeface="Georgia" charset="0"/>
                <a:cs typeface="Georgia" charset="0"/>
              </a:rPr>
              <a:t>(VV:443-458)</a:t>
            </a:r>
          </a:p>
          <a:p>
            <a:endParaRPr lang="en-US" sz="2000" dirty="0">
              <a:solidFill>
                <a:schemeClr val="accent6">
                  <a:lumMod val="50000"/>
                </a:schemeClr>
              </a:solidFill>
              <a:latin typeface="Georgia" charset="0"/>
              <a:ea typeface="Georgia" charset="0"/>
              <a:cs typeface="Georgia" charset="0"/>
            </a:endParaRPr>
          </a:p>
          <a:p>
            <a:r>
              <a:rPr lang="en-US" b="1" i="1" dirty="0" smtClean="0">
                <a:latin typeface="Georgia" charset="0"/>
                <a:ea typeface="Georgia" charset="0"/>
                <a:cs typeface="Georgia" charset="0"/>
              </a:rPr>
              <a:t>“</a:t>
            </a:r>
            <a:r>
              <a:rPr lang="it-IT" i="1" dirty="0" smtClean="0">
                <a:solidFill>
                  <a:schemeClr val="tx1">
                    <a:lumMod val="85000"/>
                    <a:lumOff val="15000"/>
                  </a:schemeClr>
                </a:solidFill>
                <a:latin typeface="Georgia" charset="0"/>
                <a:ea typeface="Georgia" charset="0"/>
                <a:cs typeface="Georgia" charset="0"/>
              </a:rPr>
              <a:t>(</a:t>
            </a:r>
            <a:r>
              <a:rPr lang="mr-IN" i="1" dirty="0" smtClean="0">
                <a:solidFill>
                  <a:schemeClr val="tx1">
                    <a:lumMod val="85000"/>
                    <a:lumOff val="15000"/>
                  </a:schemeClr>
                </a:solidFill>
                <a:latin typeface="Georgia" charset="0"/>
                <a:ea typeface="Georgia" charset="0"/>
                <a:cs typeface="Georgia" charset="0"/>
              </a:rPr>
              <a:t>…</a:t>
            </a:r>
            <a:r>
              <a:rPr lang="it-IT" i="1" dirty="0" smtClean="0">
                <a:solidFill>
                  <a:schemeClr val="tx1">
                    <a:lumMod val="85000"/>
                    <a:lumOff val="15000"/>
                  </a:schemeClr>
                </a:solidFill>
                <a:latin typeface="Georgia" charset="0"/>
                <a:ea typeface="Georgia" charset="0"/>
                <a:cs typeface="Georgia" charset="0"/>
              </a:rPr>
              <a:t>) Mio marito è nato a Cipro, lasciandomi cinque figli, che io crescevo a stento facendo corone di mirto e vendendole. E fino a poco fa me la cavavo alla meno peggio; ma ora lui con le sue tragedie ha persuaso gli uomini che </a:t>
            </a:r>
            <a:r>
              <a:rPr lang="it-IT" b="1" i="1" dirty="0" smtClean="0">
                <a:solidFill>
                  <a:schemeClr val="tx1">
                    <a:lumMod val="85000"/>
                    <a:lumOff val="15000"/>
                  </a:schemeClr>
                </a:solidFill>
                <a:latin typeface="Georgia" charset="0"/>
                <a:ea typeface="Georgia" charset="0"/>
                <a:cs typeface="Georgia" charset="0"/>
              </a:rPr>
              <a:t>gli dei non esistono</a:t>
            </a:r>
            <a:r>
              <a:rPr lang="it-IT" i="1" dirty="0" smtClean="0">
                <a:solidFill>
                  <a:schemeClr val="tx1">
                    <a:lumMod val="85000"/>
                    <a:lumOff val="15000"/>
                  </a:schemeClr>
                </a:solidFill>
                <a:latin typeface="Georgia" charset="0"/>
                <a:ea typeface="Georgia" charset="0"/>
                <a:cs typeface="Georgia" charset="0"/>
              </a:rPr>
              <a:t>, e noi non vendiamo più neppure la metà. Perciò insisto con voi tutte che dobbiamo punirlo.</a:t>
            </a:r>
            <a:r>
              <a:rPr lang="it-IT" b="1" i="1" dirty="0" smtClean="0">
                <a:latin typeface="Georgia" charset="0"/>
                <a:ea typeface="Georgia" charset="0"/>
                <a:cs typeface="Georgia" charset="0"/>
              </a:rPr>
              <a:t>”</a:t>
            </a:r>
          </a:p>
          <a:p>
            <a:endParaRPr lang="it-IT" b="1" i="1" dirty="0">
              <a:latin typeface="Georgia" charset="0"/>
              <a:ea typeface="Georgia" charset="0"/>
              <a:cs typeface="Georgia" charset="0"/>
            </a:endParaRPr>
          </a:p>
          <a:p>
            <a:endParaRPr lang="it-IT" b="1" i="1" dirty="0" smtClean="0">
              <a:latin typeface="Georgia" charset="0"/>
              <a:ea typeface="Georgia" charset="0"/>
              <a:cs typeface="Georgia" charset="0"/>
            </a:endParaRPr>
          </a:p>
          <a:p>
            <a:pPr marL="285750" indent="-285750">
              <a:buFont typeface="Wingdings" charset="2"/>
              <a:buChar char="Ø"/>
            </a:pPr>
            <a:r>
              <a:rPr lang="it-IT" dirty="0" smtClean="0">
                <a:latin typeface="Georgia" charset="0"/>
                <a:ea typeface="Georgia" charset="0"/>
                <a:cs typeface="Georgia" charset="0"/>
              </a:rPr>
              <a:t>Accusa a Euripide di aver persuaso di qualcosa di falso, ovvero che gli dei non esistano</a:t>
            </a:r>
          </a:p>
          <a:p>
            <a:pPr marL="285750" indent="-285750">
              <a:buFont typeface="Wingdings" charset="2"/>
              <a:buChar char="Ø"/>
            </a:pPr>
            <a:endParaRPr lang="it-IT" dirty="0">
              <a:latin typeface="Georgia" charset="0"/>
              <a:ea typeface="Georgia" charset="0"/>
              <a:cs typeface="Georgia" charset="0"/>
            </a:endParaRPr>
          </a:p>
          <a:p>
            <a:pPr marL="285750" indent="-285750">
              <a:buFont typeface="Wingdings" charset="2"/>
              <a:buChar char="Ø"/>
            </a:pPr>
            <a:r>
              <a:rPr lang="it-IT" dirty="0" smtClean="0">
                <a:latin typeface="Georgia" charset="0"/>
                <a:ea typeface="Georgia" charset="0"/>
                <a:cs typeface="Georgia" charset="0"/>
              </a:rPr>
              <a:t>Punto di vista utilitaristico della donna </a:t>
            </a:r>
            <a:endParaRPr lang="en-US" dirty="0" smtClean="0">
              <a:latin typeface="Georgia" charset="0"/>
              <a:ea typeface="Georgia" charset="0"/>
              <a:cs typeface="Georgia" charset="0"/>
            </a:endParaRPr>
          </a:p>
          <a:p>
            <a:endParaRPr lang="en-US" b="1" i="1" dirty="0">
              <a:latin typeface="Georgia" charset="0"/>
              <a:ea typeface="Georgia" charset="0"/>
              <a:cs typeface="Georgia" charset="0"/>
            </a:endParaRPr>
          </a:p>
          <a:p>
            <a:endParaRPr lang="en-US" b="1" i="1" dirty="0" smtClean="0">
              <a:latin typeface="Georgia" charset="0"/>
              <a:ea typeface="Georgia" charset="0"/>
              <a:cs typeface="Georgia" charset="0"/>
            </a:endParaRPr>
          </a:p>
          <a:p>
            <a:pPr marL="285750" indent="-285750">
              <a:buFont typeface="Wingdings" charset="2"/>
              <a:buChar char="Ø"/>
            </a:pPr>
            <a:r>
              <a:rPr lang="en-US" b="1" i="1" dirty="0">
                <a:latin typeface="Georgia" charset="0"/>
                <a:ea typeface="Georgia" charset="0"/>
                <a:cs typeface="Georgia" charset="0"/>
              </a:rPr>
              <a:t> </a:t>
            </a:r>
            <a:r>
              <a:rPr lang="en-US" b="1" i="1" dirty="0" err="1" smtClean="0">
                <a:latin typeface="Georgia" charset="0"/>
                <a:ea typeface="Georgia" charset="0"/>
                <a:cs typeface="Georgia" charset="0"/>
              </a:rPr>
              <a:t>Gli</a:t>
            </a:r>
            <a:r>
              <a:rPr lang="en-US" b="1" i="1" dirty="0" smtClean="0">
                <a:latin typeface="Georgia" charset="0"/>
                <a:ea typeface="Georgia" charset="0"/>
                <a:cs typeface="Georgia" charset="0"/>
              </a:rPr>
              <a:t> </a:t>
            </a:r>
            <a:r>
              <a:rPr lang="en-US" b="1" i="1" dirty="0" err="1" smtClean="0">
                <a:latin typeface="Georgia" charset="0"/>
                <a:ea typeface="Georgia" charset="0"/>
                <a:cs typeface="Georgia" charset="0"/>
              </a:rPr>
              <a:t>dei</a:t>
            </a:r>
            <a:r>
              <a:rPr lang="en-US" b="1" i="1" dirty="0" smtClean="0">
                <a:latin typeface="Georgia" charset="0"/>
                <a:ea typeface="Georgia" charset="0"/>
                <a:cs typeface="Georgia" charset="0"/>
              </a:rPr>
              <a:t> non </a:t>
            </a:r>
            <a:r>
              <a:rPr lang="en-US" b="1" i="1" dirty="0" err="1" smtClean="0">
                <a:latin typeface="Georgia" charset="0"/>
                <a:ea typeface="Georgia" charset="0"/>
                <a:cs typeface="Georgia" charset="0"/>
              </a:rPr>
              <a:t>esistono</a:t>
            </a:r>
            <a:r>
              <a:rPr lang="en-US" b="1" i="1" dirty="0" smtClean="0">
                <a:latin typeface="Georgia" charset="0"/>
                <a:ea typeface="Georgia" charset="0"/>
                <a:cs typeface="Georgia" charset="0"/>
              </a:rPr>
              <a:t>: </a:t>
            </a:r>
            <a:r>
              <a:rPr lang="en-US" dirty="0" err="1" smtClean="0">
                <a:latin typeface="Georgia" charset="0"/>
                <a:ea typeface="Georgia" charset="0"/>
                <a:cs typeface="Georgia" charset="0"/>
              </a:rPr>
              <a:t>riferimento</a:t>
            </a:r>
            <a:r>
              <a:rPr lang="en-US" dirty="0" smtClean="0">
                <a:latin typeface="Georgia" charset="0"/>
                <a:ea typeface="Georgia" charset="0"/>
                <a:cs typeface="Georgia" charset="0"/>
              </a:rPr>
              <a:t> al </a:t>
            </a:r>
            <a:r>
              <a:rPr lang="en-US" dirty="0" err="1" smtClean="0">
                <a:latin typeface="Georgia" charset="0"/>
                <a:ea typeface="Georgia" charset="0"/>
                <a:cs typeface="Georgia" charset="0"/>
              </a:rPr>
              <a:t>Bellerofonte</a:t>
            </a:r>
            <a:r>
              <a:rPr lang="en-US" dirty="0" smtClean="0">
                <a:latin typeface="Georgia" charset="0"/>
                <a:ea typeface="Georgia" charset="0"/>
                <a:cs typeface="Georgia" charset="0"/>
              </a:rPr>
              <a:t> di </a:t>
            </a:r>
            <a:r>
              <a:rPr lang="en-US" dirty="0" err="1" smtClean="0">
                <a:latin typeface="Georgia" charset="0"/>
                <a:ea typeface="Georgia" charset="0"/>
                <a:cs typeface="Georgia" charset="0"/>
              </a:rPr>
              <a:t>Euripide</a:t>
            </a:r>
            <a:r>
              <a:rPr lang="en-US" dirty="0" smtClean="0">
                <a:latin typeface="Georgia" charset="0"/>
                <a:ea typeface="Georgia" charset="0"/>
                <a:cs typeface="Georgia" charset="0"/>
              </a:rPr>
              <a:t> </a:t>
            </a:r>
            <a:endParaRPr lang="en-US" b="1" i="1" dirty="0" smtClean="0">
              <a:latin typeface="Georgia" charset="0"/>
              <a:ea typeface="Georgia" charset="0"/>
              <a:cs typeface="Georgia" charset="0"/>
            </a:endParaRPr>
          </a:p>
          <a:p>
            <a:endParaRPr lang="en-US" b="1" i="1" dirty="0">
              <a:latin typeface="Georgia" charset="0"/>
              <a:ea typeface="Georgia" charset="0"/>
              <a:cs typeface="Georgia" charset="0"/>
            </a:endParaRPr>
          </a:p>
          <a:p>
            <a:r>
              <a:rPr lang="en-US" b="1" i="1" dirty="0" smtClean="0">
                <a:latin typeface="Georgia" charset="0"/>
                <a:ea typeface="Georgia" charset="0"/>
                <a:cs typeface="Georgia" charset="0"/>
              </a:rPr>
              <a:t> </a:t>
            </a:r>
            <a:endParaRPr lang="en-US" b="1" i="1" dirty="0">
              <a:latin typeface="Georgia" charset="0"/>
              <a:ea typeface="Georgia" charset="0"/>
              <a:cs typeface="Georgia" charset="0"/>
            </a:endParaRPr>
          </a:p>
          <a:p>
            <a:endParaRPr lang="en-US" b="1" i="1" dirty="0" smtClean="0">
              <a:latin typeface="Georgia" charset="0"/>
              <a:ea typeface="Georgia" charset="0"/>
              <a:cs typeface="Georgia" charset="0"/>
            </a:endParaRPr>
          </a:p>
          <a:p>
            <a:endParaRPr lang="en-US" dirty="0">
              <a:latin typeface="Georgia" charset="0"/>
              <a:ea typeface="Georgia" charset="0"/>
              <a:cs typeface="Georgia" charset="0"/>
            </a:endParaRPr>
          </a:p>
        </p:txBody>
      </p:sp>
      <p:sp>
        <p:nvSpPr>
          <p:cNvPr id="21" name="Down Arrow 20"/>
          <p:cNvSpPr/>
          <p:nvPr/>
        </p:nvSpPr>
        <p:spPr>
          <a:xfrm flipH="1">
            <a:off x="5989321" y="0"/>
            <a:ext cx="45719" cy="6858000"/>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18473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02605" y="0"/>
            <a:ext cx="10515600" cy="1325563"/>
          </a:xfrm>
        </p:spPr>
        <p:txBody>
          <a:bodyPr>
            <a:normAutofit/>
          </a:bodyPr>
          <a:lstStyle/>
          <a:p>
            <a:r>
              <a:rPr lang="it-IT" sz="2400" dirty="0" smtClean="0">
                <a:solidFill>
                  <a:schemeClr val="tx2">
                    <a:lumMod val="50000"/>
                  </a:schemeClr>
                </a:solidFill>
                <a:latin typeface="Georgia" panose="02040502050405020303" pitchFamily="18" charset="0"/>
              </a:rPr>
              <a:t>PARODIA LETTERARIA DELL’ELENA EURIPIDEA</a:t>
            </a:r>
            <a:endParaRPr lang="it-IT" sz="2400" dirty="0">
              <a:solidFill>
                <a:schemeClr val="tx2">
                  <a:lumMod val="50000"/>
                </a:schemeClr>
              </a:solidFill>
              <a:latin typeface="Georgia" panose="02040502050405020303" pitchFamily="18" charset="0"/>
            </a:endParaRPr>
          </a:p>
        </p:txBody>
      </p:sp>
      <p:sp>
        <p:nvSpPr>
          <p:cNvPr id="7" name="CasellaDiTesto 6"/>
          <p:cNvSpPr txBox="1"/>
          <p:nvPr/>
        </p:nvSpPr>
        <p:spPr>
          <a:xfrm>
            <a:off x="4081442" y="1228078"/>
            <a:ext cx="3889419" cy="4801314"/>
          </a:xfrm>
          <a:prstGeom prst="rect">
            <a:avLst/>
          </a:prstGeom>
          <a:noFill/>
        </p:spPr>
        <p:txBody>
          <a:bodyPr wrap="square" rtlCol="0">
            <a:spAutoFit/>
          </a:bodyPr>
          <a:lstStyle/>
          <a:p>
            <a:pPr marL="285750" indent="-285750">
              <a:buFont typeface="Wingdings" panose="05000000000000000000" pitchFamily="2" charset="2"/>
              <a:buChar char="Ø"/>
            </a:pPr>
            <a:r>
              <a:rPr lang="it-IT" dirty="0" err="1" smtClean="0">
                <a:latin typeface="Georgia" panose="02040502050405020303" pitchFamily="18" charset="0"/>
              </a:rPr>
              <a:t>Mnesiloco</a:t>
            </a:r>
            <a:r>
              <a:rPr lang="it-IT" dirty="0" smtClean="0">
                <a:latin typeface="Georgia" panose="02040502050405020303" pitchFamily="18" charset="0"/>
              </a:rPr>
              <a:t> dà inizio alla parodia dell’Elena di Euripide, pronunciando queste parole: «</a:t>
            </a:r>
            <a:r>
              <a:rPr lang="el-GR" dirty="0">
                <a:latin typeface="Georgia" panose="02040502050405020303" pitchFamily="18" charset="0"/>
              </a:rPr>
              <a:t>τήν καινήν Ἐλένην </a:t>
            </a:r>
            <a:r>
              <a:rPr lang="el-GR" dirty="0" smtClean="0">
                <a:latin typeface="Georgia" panose="02040502050405020303" pitchFamily="18" charset="0"/>
              </a:rPr>
              <a:t>μιμνήσομαι</a:t>
            </a:r>
            <a:r>
              <a:rPr lang="it-IT" dirty="0" smtClean="0">
                <a:latin typeface="Georgia" panose="02040502050405020303" pitchFamily="18" charset="0"/>
              </a:rPr>
              <a:t>» (impersonerò la nuova Elena);</a:t>
            </a:r>
          </a:p>
          <a:p>
            <a:pPr marL="285750" indent="-285750">
              <a:buFont typeface="Wingdings" panose="05000000000000000000" pitchFamily="2" charset="2"/>
              <a:buChar char="Ø"/>
            </a:pPr>
            <a:endParaRPr lang="it-IT" dirty="0">
              <a:latin typeface="Georgia" panose="02040502050405020303" pitchFamily="18" charset="0"/>
            </a:endParaRPr>
          </a:p>
          <a:p>
            <a:pPr marL="285750" indent="-285750">
              <a:buFont typeface="Wingdings" panose="05000000000000000000" pitchFamily="2" charset="2"/>
              <a:buChar char="Ø"/>
            </a:pPr>
            <a:r>
              <a:rPr lang="it-IT" dirty="0" err="1" smtClean="0">
                <a:latin typeface="Georgia" panose="02040502050405020303" pitchFamily="18" charset="0"/>
              </a:rPr>
              <a:t>Mnesiloco</a:t>
            </a:r>
            <a:r>
              <a:rPr lang="it-IT" dirty="0" smtClean="0">
                <a:latin typeface="Georgia" panose="02040502050405020303" pitchFamily="18" charset="0"/>
              </a:rPr>
              <a:t> cita a memoria ampie sezioni della tragedia euripidea (</a:t>
            </a:r>
            <a:r>
              <a:rPr lang="it-IT" dirty="0">
                <a:latin typeface="Georgia" panose="02040502050405020303" pitchFamily="18" charset="0"/>
              </a:rPr>
              <a:t>vv.855-857 =vv.1-3;vv. 859-860= </a:t>
            </a:r>
            <a:r>
              <a:rPr lang="it-IT" dirty="0" err="1">
                <a:latin typeface="Georgia" panose="02040502050405020303" pitchFamily="18" charset="0"/>
              </a:rPr>
              <a:t>vv</a:t>
            </a:r>
            <a:r>
              <a:rPr lang="it-IT" dirty="0">
                <a:latin typeface="Georgia" panose="02040502050405020303" pitchFamily="18" charset="0"/>
              </a:rPr>
              <a:t>. 16-17; v 862=v. 22</a:t>
            </a:r>
            <a:r>
              <a:rPr lang="it-IT" dirty="0" smtClean="0">
                <a:latin typeface="Georgia" panose="02040502050405020303" pitchFamily="18" charset="0"/>
              </a:rPr>
              <a:t>), dando vita ad un’operazione </a:t>
            </a:r>
            <a:r>
              <a:rPr lang="it-IT" dirty="0" err="1" smtClean="0">
                <a:latin typeface="Georgia" panose="02040502050405020303" pitchFamily="18" charset="0"/>
              </a:rPr>
              <a:t>metateatrale</a:t>
            </a:r>
            <a:r>
              <a:rPr lang="it-IT" dirty="0" smtClean="0">
                <a:latin typeface="Georgia" panose="02040502050405020303" pitchFamily="18" charset="0"/>
              </a:rPr>
              <a:t>;</a:t>
            </a:r>
          </a:p>
          <a:p>
            <a:pPr marL="285750" indent="-285750">
              <a:buFont typeface="Wingdings" panose="05000000000000000000" pitchFamily="2" charset="2"/>
              <a:buChar char="Ø"/>
            </a:pPr>
            <a:endParaRPr lang="it-IT" dirty="0">
              <a:latin typeface="Georgia" panose="02040502050405020303" pitchFamily="18" charset="0"/>
            </a:endParaRPr>
          </a:p>
          <a:p>
            <a:pPr marL="285750" indent="-285750">
              <a:buFont typeface="Wingdings" panose="05000000000000000000" pitchFamily="2" charset="2"/>
              <a:buChar char="Ø"/>
            </a:pPr>
            <a:r>
              <a:rPr lang="it-IT" dirty="0" smtClean="0">
                <a:latin typeface="Georgia" panose="02040502050405020303" pitchFamily="18" charset="0"/>
              </a:rPr>
              <a:t>Sia nelle </a:t>
            </a:r>
            <a:r>
              <a:rPr lang="it-IT" dirty="0" err="1" smtClean="0">
                <a:latin typeface="Georgia" panose="02040502050405020303" pitchFamily="18" charset="0"/>
              </a:rPr>
              <a:t>Tesmoforiazouse</a:t>
            </a:r>
            <a:r>
              <a:rPr lang="it-IT" dirty="0" smtClean="0">
                <a:latin typeface="Georgia" panose="02040502050405020303" pitchFamily="18" charset="0"/>
              </a:rPr>
              <a:t> che nell’Elena possiamo trovare dei riferimenti al tema del doppio e del travestimento.</a:t>
            </a:r>
            <a:endParaRPr lang="it-IT" dirty="0">
              <a:latin typeface="Georgia" panose="02040502050405020303" pitchFamily="18" charset="0"/>
            </a:endParaRPr>
          </a:p>
        </p:txBody>
      </p:sp>
      <p:pic>
        <p:nvPicPr>
          <p:cNvPr id="2050" name="Picture 2" descr="Immagine correla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0498" y="1228078"/>
            <a:ext cx="3631339" cy="48166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magine correlat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678" y="1220385"/>
            <a:ext cx="3498128" cy="48166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7131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6"/>
          <p:cNvSpPr>
            <a:spLocks noGrp="1"/>
          </p:cNvSpPr>
          <p:nvPr/>
        </p:nvSpPr>
        <p:spPr>
          <a:xfrm>
            <a:off x="377701" y="1421211"/>
            <a:ext cx="4543428" cy="42687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it-IT" sz="1900" dirty="0" err="1" smtClean="0">
                <a:latin typeface="Georgia" panose="02040502050405020303" pitchFamily="18" charset="0"/>
              </a:rPr>
              <a:t>Tesmoforiazuse</a:t>
            </a:r>
            <a:r>
              <a:rPr lang="it-IT" sz="1900" dirty="0" smtClean="0">
                <a:latin typeface="Georgia" panose="02040502050405020303" pitchFamily="18" charset="0"/>
              </a:rPr>
              <a:t> costituisce il più antico esempio di &lt;&lt;</a:t>
            </a:r>
            <a:r>
              <a:rPr lang="it-IT" sz="1900" b="1" dirty="0" err="1" smtClean="0">
                <a:latin typeface="Georgia" panose="02040502050405020303" pitchFamily="18" charset="0"/>
              </a:rPr>
              <a:t>metateatro</a:t>
            </a:r>
            <a:r>
              <a:rPr lang="it-IT" sz="1900" b="1" dirty="0" smtClean="0">
                <a:latin typeface="Georgia" panose="02040502050405020303" pitchFamily="18" charset="0"/>
              </a:rPr>
              <a:t>&gt;&gt; </a:t>
            </a:r>
            <a:r>
              <a:rPr lang="it-IT" sz="1900" dirty="0" smtClean="0">
                <a:latin typeface="Georgia" panose="02040502050405020303" pitchFamily="18" charset="0"/>
              </a:rPr>
              <a:t>vale a dire teatro nel teatro e consiste nello svelare,con intento scherzoso,il carattere fittizio dell’evento scenico.</a:t>
            </a:r>
          </a:p>
          <a:p>
            <a:endParaRPr lang="it-IT" sz="1900" dirty="0">
              <a:latin typeface="Georgia" panose="02040502050405020303" pitchFamily="18" charset="0"/>
            </a:endParaRPr>
          </a:p>
          <a:p>
            <a:pPr>
              <a:buFont typeface="Wingdings" panose="05000000000000000000" pitchFamily="2" charset="2"/>
              <a:buChar char="Ø"/>
            </a:pPr>
            <a:r>
              <a:rPr lang="it-IT" sz="1900" dirty="0" smtClean="0">
                <a:latin typeface="Georgia" panose="02040502050405020303" pitchFamily="18" charset="0"/>
              </a:rPr>
              <a:t>Questa tecnica teatrale è costruita parodiando numerose tragedie di Euripide,in particolare l’Elena e l’Andromeda attraverso i continui travestimenti dei protagonisti che creano situazioni divertenti e paradossali.</a:t>
            </a:r>
          </a:p>
          <a:p>
            <a:endParaRPr lang="it-IT" sz="1900" dirty="0">
              <a:latin typeface="Georgia" panose="02040502050405020303" pitchFamily="18" charset="0"/>
            </a:endParaRPr>
          </a:p>
          <a:p>
            <a:pPr>
              <a:buFont typeface="Wingdings" panose="05000000000000000000" pitchFamily="2" charset="2"/>
              <a:buChar char="Ø"/>
            </a:pPr>
            <a:r>
              <a:rPr lang="it-IT" sz="1900" dirty="0" smtClean="0">
                <a:latin typeface="Georgia" panose="02040502050405020303" pitchFamily="18" charset="0"/>
              </a:rPr>
              <a:t>La parodia linguistica,musicale,metrica di singoli versi o scene della tragedia è uno dei meccanismi  per creare un </a:t>
            </a:r>
            <a:r>
              <a:rPr lang="it-IT" sz="1900" b="1" dirty="0" smtClean="0">
                <a:latin typeface="Georgia" panose="02040502050405020303" pitchFamily="18" charset="0"/>
              </a:rPr>
              <a:t>effetto comico</a:t>
            </a:r>
            <a:endParaRPr lang="it-IT" sz="1900" b="1" dirty="0">
              <a:latin typeface="Georgia" panose="02040502050405020303" pitchFamily="18" charset="0"/>
            </a:endParaRPr>
          </a:p>
          <a:p>
            <a:endParaRPr lang="it-IT" sz="1900" dirty="0" smtClean="0"/>
          </a:p>
          <a:p>
            <a:endParaRPr lang="it-IT" sz="1400" dirty="0" smtClean="0"/>
          </a:p>
          <a:p>
            <a:endParaRPr lang="it-IT" sz="1400" dirty="0" smtClean="0"/>
          </a:p>
          <a:p>
            <a:endParaRPr lang="it-IT" sz="1400" dirty="0" smtClean="0"/>
          </a:p>
        </p:txBody>
      </p:sp>
      <p:sp>
        <p:nvSpPr>
          <p:cNvPr id="3" name="CasellaDiTesto 2"/>
          <p:cNvSpPr txBox="1"/>
          <p:nvPr/>
        </p:nvSpPr>
        <p:spPr>
          <a:xfrm>
            <a:off x="1376071" y="281354"/>
            <a:ext cx="2302233" cy="461665"/>
          </a:xfrm>
          <a:prstGeom prst="rect">
            <a:avLst/>
          </a:prstGeom>
          <a:noFill/>
        </p:spPr>
        <p:txBody>
          <a:bodyPr wrap="none" rtlCol="0">
            <a:spAutoFit/>
          </a:bodyPr>
          <a:lstStyle/>
          <a:p>
            <a:pPr algn="ctr"/>
            <a:r>
              <a:rPr lang="it-IT" sz="2400" dirty="0" smtClean="0">
                <a:solidFill>
                  <a:schemeClr val="accent1">
                    <a:lumMod val="50000"/>
                  </a:schemeClr>
                </a:solidFill>
                <a:latin typeface="Georgia" panose="02040502050405020303" pitchFamily="18" charset="0"/>
              </a:rPr>
              <a:t>METATEATRO</a:t>
            </a:r>
            <a:endParaRPr lang="it-IT" sz="2400" dirty="0">
              <a:solidFill>
                <a:schemeClr val="accent1">
                  <a:lumMod val="50000"/>
                </a:schemeClr>
              </a:solidFill>
              <a:latin typeface="Georgia" panose="02040502050405020303" pitchFamily="18" charset="0"/>
            </a:endParaRPr>
          </a:p>
        </p:txBody>
      </p:sp>
      <p:pic>
        <p:nvPicPr>
          <p:cNvPr id="4" name="Immagine 3"/>
          <p:cNvPicPr>
            <a:picLocks noChangeAspect="1"/>
          </p:cNvPicPr>
          <p:nvPr/>
        </p:nvPicPr>
        <p:blipFill>
          <a:blip r:embed="rId2" cstate="print"/>
          <a:stretch>
            <a:fillRect/>
          </a:stretch>
        </p:blipFill>
        <p:spPr>
          <a:xfrm>
            <a:off x="5809957" y="0"/>
            <a:ext cx="6382043" cy="6858000"/>
          </a:xfrm>
          <a:prstGeom prst="rect">
            <a:avLst/>
          </a:prstGeom>
        </p:spPr>
      </p:pic>
    </p:spTree>
    <p:extLst>
      <p:ext uri="{BB962C8B-B14F-4D97-AF65-F5344CB8AC3E}">
        <p14:creationId xmlns:p14="http://schemas.microsoft.com/office/powerpoint/2010/main" xmlns="" val="163783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11150" y="323557"/>
            <a:ext cx="2302233" cy="461665"/>
          </a:xfrm>
          <a:prstGeom prst="rect">
            <a:avLst/>
          </a:prstGeom>
          <a:noFill/>
        </p:spPr>
        <p:txBody>
          <a:bodyPr wrap="none" rtlCol="0">
            <a:spAutoFit/>
          </a:bodyPr>
          <a:lstStyle/>
          <a:p>
            <a:r>
              <a:rPr lang="it-IT" sz="2400" dirty="0" smtClean="0">
                <a:solidFill>
                  <a:schemeClr val="accent1">
                    <a:lumMod val="50000"/>
                  </a:schemeClr>
                </a:solidFill>
                <a:latin typeface="Georgia" panose="02040502050405020303" pitchFamily="18" charset="0"/>
              </a:rPr>
              <a:t>METATEATRO</a:t>
            </a:r>
            <a:endParaRPr lang="it-IT" sz="2400" dirty="0">
              <a:solidFill>
                <a:schemeClr val="accent1">
                  <a:lumMod val="50000"/>
                </a:schemeClr>
              </a:solidFill>
              <a:latin typeface="Georgia" panose="02040502050405020303" pitchFamily="18" charset="0"/>
            </a:endParaRPr>
          </a:p>
        </p:txBody>
      </p:sp>
      <p:sp>
        <p:nvSpPr>
          <p:cNvPr id="4" name="Pentagono 3"/>
          <p:cNvSpPr/>
          <p:nvPr/>
        </p:nvSpPr>
        <p:spPr>
          <a:xfrm>
            <a:off x="1271802" y="1317807"/>
            <a:ext cx="1941343" cy="1167618"/>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2">
                    <a:lumMod val="20000"/>
                    <a:lumOff val="80000"/>
                  </a:schemeClr>
                </a:solidFill>
                <a:latin typeface="Georgia" panose="02040502050405020303" pitchFamily="18" charset="0"/>
              </a:rPr>
              <a:t>Commedia greca</a:t>
            </a:r>
            <a:endParaRPr lang="it-IT" sz="2000" dirty="0">
              <a:solidFill>
                <a:schemeClr val="tx2">
                  <a:lumMod val="20000"/>
                  <a:lumOff val="80000"/>
                </a:schemeClr>
              </a:solidFill>
              <a:latin typeface="Georgia" panose="02040502050405020303" pitchFamily="18" charset="0"/>
            </a:endParaRPr>
          </a:p>
        </p:txBody>
      </p:sp>
      <p:sp>
        <p:nvSpPr>
          <p:cNvPr id="5" name="Pentagono 4"/>
          <p:cNvSpPr/>
          <p:nvPr/>
        </p:nvSpPr>
        <p:spPr>
          <a:xfrm>
            <a:off x="4991594" y="1317807"/>
            <a:ext cx="1941343" cy="1167618"/>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2">
                    <a:lumMod val="20000"/>
                    <a:lumOff val="80000"/>
                  </a:schemeClr>
                </a:solidFill>
                <a:latin typeface="Georgia" panose="02040502050405020303" pitchFamily="18" charset="0"/>
              </a:rPr>
              <a:t>Plauto</a:t>
            </a:r>
            <a:endParaRPr lang="it-IT" sz="2000" dirty="0">
              <a:solidFill>
                <a:schemeClr val="tx2">
                  <a:lumMod val="20000"/>
                  <a:lumOff val="80000"/>
                </a:schemeClr>
              </a:solidFill>
              <a:latin typeface="Georgia" panose="02040502050405020303" pitchFamily="18" charset="0"/>
            </a:endParaRPr>
          </a:p>
        </p:txBody>
      </p:sp>
      <p:sp>
        <p:nvSpPr>
          <p:cNvPr id="6" name="Pentagono 5"/>
          <p:cNvSpPr/>
          <p:nvPr/>
        </p:nvSpPr>
        <p:spPr>
          <a:xfrm>
            <a:off x="8959337" y="1317807"/>
            <a:ext cx="1941343" cy="1167618"/>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2">
                    <a:lumMod val="20000"/>
                    <a:lumOff val="80000"/>
                  </a:schemeClr>
                </a:solidFill>
                <a:latin typeface="Georgia" panose="02040502050405020303" pitchFamily="18" charset="0"/>
              </a:rPr>
              <a:t>Pirandello</a:t>
            </a:r>
            <a:endParaRPr lang="it-IT" sz="2000" dirty="0">
              <a:solidFill>
                <a:schemeClr val="tx2">
                  <a:lumMod val="20000"/>
                  <a:lumOff val="80000"/>
                </a:schemeClr>
              </a:solidFill>
              <a:latin typeface="Georgia" panose="02040502050405020303" pitchFamily="18" charset="0"/>
            </a:endParaRPr>
          </a:p>
        </p:txBody>
      </p:sp>
      <p:pic>
        <p:nvPicPr>
          <p:cNvPr id="3" name="Immagine 2"/>
          <p:cNvPicPr>
            <a:picLocks noChangeAspect="1"/>
          </p:cNvPicPr>
          <p:nvPr/>
        </p:nvPicPr>
        <p:blipFill>
          <a:blip r:embed="rId2" cstate="print"/>
          <a:stretch>
            <a:fillRect/>
          </a:stretch>
        </p:blipFill>
        <p:spPr>
          <a:xfrm>
            <a:off x="399572" y="2717443"/>
            <a:ext cx="3270907" cy="3825025"/>
          </a:xfrm>
          <a:prstGeom prst="rect">
            <a:avLst/>
          </a:prstGeom>
        </p:spPr>
      </p:pic>
      <p:pic>
        <p:nvPicPr>
          <p:cNvPr id="7" name="Immagine 6"/>
          <p:cNvPicPr>
            <a:picLocks noChangeAspect="1"/>
          </p:cNvPicPr>
          <p:nvPr/>
        </p:nvPicPr>
        <p:blipFill>
          <a:blip r:embed="rId3" cstate="print"/>
          <a:stretch>
            <a:fillRect/>
          </a:stretch>
        </p:blipFill>
        <p:spPr>
          <a:xfrm>
            <a:off x="4559122" y="2717443"/>
            <a:ext cx="2846230" cy="3825025"/>
          </a:xfrm>
          <a:prstGeom prst="rect">
            <a:avLst/>
          </a:prstGeom>
        </p:spPr>
      </p:pic>
      <p:pic>
        <p:nvPicPr>
          <p:cNvPr id="8" name="Immagine 7"/>
          <p:cNvPicPr>
            <a:picLocks noChangeAspect="1"/>
          </p:cNvPicPr>
          <p:nvPr/>
        </p:nvPicPr>
        <p:blipFill>
          <a:blip r:embed="rId4" cstate="print"/>
          <a:stretch>
            <a:fillRect/>
          </a:stretch>
        </p:blipFill>
        <p:spPr>
          <a:xfrm>
            <a:off x="8487178" y="2717443"/>
            <a:ext cx="3284112" cy="3825025"/>
          </a:xfrm>
          <a:prstGeom prst="rect">
            <a:avLst/>
          </a:prstGeom>
        </p:spPr>
      </p:pic>
    </p:spTree>
    <p:extLst>
      <p:ext uri="{BB962C8B-B14F-4D97-AF65-F5344CB8AC3E}">
        <p14:creationId xmlns:p14="http://schemas.microsoft.com/office/powerpoint/2010/main" xmlns="" val="2742633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1001</Words>
  <Application>Microsoft Office PowerPoint</Application>
  <PresentationFormat>Personalizzato</PresentationFormat>
  <Paragraphs>152</Paragraphs>
  <Slides>12</Slides>
  <Notes>2</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Diapositiva 1</vt:lpstr>
      <vt:lpstr>Diapositiva 2</vt:lpstr>
      <vt:lpstr>Diapositiva 3</vt:lpstr>
      <vt:lpstr>Diapositiva 4</vt:lpstr>
      <vt:lpstr>Diapositiva 5</vt:lpstr>
      <vt:lpstr>Diapositiva 6</vt:lpstr>
      <vt:lpstr>PARODIA LETTERARIA DELL’ELENA EURIPIDEA</vt:lpstr>
      <vt:lpstr>Diapositiva 8</vt:lpstr>
      <vt:lpstr>Diapositiva 9</vt:lpstr>
      <vt:lpstr>Diapositiva 10</vt:lpstr>
      <vt:lpstr>Diapositiva 11</vt:lpstr>
      <vt:lpstr>Diapositiva 12</vt:lpstr>
    </vt:vector>
  </TitlesOfParts>
  <Company>I.N.P.S.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Vitale Fabio</dc:creator>
  <cp:lastModifiedBy>aula 1</cp:lastModifiedBy>
  <cp:revision>45</cp:revision>
  <dcterms:created xsi:type="dcterms:W3CDTF">2018-03-01T19:19:57Z</dcterms:created>
  <dcterms:modified xsi:type="dcterms:W3CDTF">2018-03-05T11:01:52Z</dcterms:modified>
</cp:coreProperties>
</file>