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0" r:id="rId3"/>
    <p:sldId id="261" r:id="rId4"/>
    <p:sldId id="262" r:id="rId5"/>
    <p:sldId id="258" r:id="rId6"/>
    <p:sldId id="259" r:id="rId7"/>
    <p:sldId id="257" r:id="rId8"/>
    <p:sldId id="267" r:id="rId9"/>
    <p:sldId id="263" r:id="rId10"/>
    <p:sldId id="264"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AC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3048000" y="3124200"/>
            <a:ext cx="82296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10733828" y="1110597"/>
            <a:ext cx="2286000" cy="508000"/>
          </a:xfrm>
        </p:spPr>
        <p:txBody>
          <a:bodyPr/>
          <a:lstStyle/>
          <a:p>
            <a:fld id="{474C6193-4C4F-4E53-B300-428B7375C232}" type="datetimeFigureOut">
              <a:rPr lang="it-IT" smtClean="0"/>
              <a:pPr/>
              <a:t>09/03/2018</a:t>
            </a:fld>
            <a:endParaRPr lang="it-IT"/>
          </a:p>
        </p:txBody>
      </p:sp>
      <p:sp>
        <p:nvSpPr>
          <p:cNvPr id="17" name="Segnaposto piè di pagina 16"/>
          <p:cNvSpPr>
            <a:spLocks noGrp="1"/>
          </p:cNvSpPr>
          <p:nvPr>
            <p:ph type="ftr" sz="quarter" idx="11"/>
          </p:nvPr>
        </p:nvSpPr>
        <p:spPr bwMode="auto">
          <a:xfrm rot="5400000">
            <a:off x="10045959" y="4117661"/>
            <a:ext cx="3657600" cy="512064"/>
          </a:xfrm>
        </p:spPr>
        <p:txBody>
          <a:bodyPr/>
          <a:lstStyle/>
          <a:p>
            <a:endParaRPr lang="it-IT"/>
          </a:p>
        </p:txBody>
      </p:sp>
      <p:sp>
        <p:nvSpPr>
          <p:cNvPr id="10" name="Rettangolo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767392" y="4928702"/>
            <a:ext cx="812800" cy="517524"/>
          </a:xfrm>
        </p:spPr>
        <p:txBody>
          <a:bodyPr/>
          <a:lstStyle/>
          <a:p>
            <a:fld id="{B5303166-630D-4423-892E-D213295BEB60}"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74C6193-4C4F-4E53-B300-428B7375C232}" type="datetimeFigureOut">
              <a:rPr lang="it-IT" smtClean="0"/>
              <a:pPr/>
              <a:t>09/03/2018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303166-630D-4423-892E-D213295BEB6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2352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74C6193-4C4F-4E53-B300-428B7375C232}" type="datetimeFigureOut">
              <a:rPr lang="it-IT" smtClean="0"/>
              <a:pPr/>
              <a:t>09/03/2018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303166-630D-4423-892E-D213295BEB6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609600" y="1600200"/>
            <a:ext cx="99568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474C6193-4C4F-4E53-B300-428B7375C232}" type="datetimeFigureOut">
              <a:rPr lang="it-IT" smtClean="0"/>
              <a:pPr/>
              <a:t>09/03/2018</a:t>
            </a:fld>
            <a:endParaRPr lang="it-IT"/>
          </a:p>
        </p:txBody>
      </p:sp>
      <p:sp>
        <p:nvSpPr>
          <p:cNvPr id="9" name="Segnaposto numero diapositiva 8"/>
          <p:cNvSpPr>
            <a:spLocks noGrp="1"/>
          </p:cNvSpPr>
          <p:nvPr>
            <p:ph type="sldNum" sz="quarter" idx="15"/>
          </p:nvPr>
        </p:nvSpPr>
        <p:spPr/>
        <p:txBody>
          <a:bodyPr rtlCol="0"/>
          <a:lstStyle/>
          <a:p>
            <a:fld id="{B5303166-630D-4423-892E-D213295BEB60}"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48000" y="2895600"/>
            <a:ext cx="82296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10732008" y="1106932"/>
            <a:ext cx="2286000" cy="508000"/>
          </a:xfrm>
        </p:spPr>
        <p:txBody>
          <a:bodyPr/>
          <a:lstStyle/>
          <a:p>
            <a:fld id="{474C6193-4C4F-4E53-B300-428B7375C232}" type="datetimeFigureOut">
              <a:rPr lang="it-IT" smtClean="0"/>
              <a:pPr/>
              <a:t>09/03/2018</a:t>
            </a:fld>
            <a:endParaRPr lang="it-IT"/>
          </a:p>
        </p:txBody>
      </p:sp>
      <p:sp>
        <p:nvSpPr>
          <p:cNvPr id="5" name="Segnaposto piè di pagina 4"/>
          <p:cNvSpPr>
            <a:spLocks noGrp="1"/>
          </p:cNvSpPr>
          <p:nvPr>
            <p:ph type="ftr" sz="quarter" idx="11"/>
          </p:nvPr>
        </p:nvSpPr>
        <p:spPr bwMode="auto">
          <a:xfrm rot="5400000">
            <a:off x="10046208" y="4114800"/>
            <a:ext cx="3657600" cy="512064"/>
          </a:xfrm>
        </p:spPr>
        <p:txBody>
          <a:bodyPr/>
          <a:lstStyle/>
          <a:p>
            <a:endParaRPr lang="it-IT"/>
          </a:p>
        </p:txBody>
      </p:sp>
      <p:sp>
        <p:nvSpPr>
          <p:cNvPr id="9" name="Rettangolo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787488" y="4928702"/>
            <a:ext cx="812800" cy="517524"/>
          </a:xfrm>
        </p:spPr>
        <p:txBody>
          <a:bodyPr/>
          <a:lstStyle/>
          <a:p>
            <a:fld id="{B5303166-630D-4423-892E-D213295BEB60}"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74C6193-4C4F-4E53-B300-428B7375C232}" type="datetimeFigureOut">
              <a:rPr lang="it-IT" smtClean="0"/>
              <a:pPr/>
              <a:t>09/03/2018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5303166-630D-4423-892E-D213295BEB60}" type="slidenum">
              <a:rPr lang="it-IT" smtClean="0"/>
              <a:pPr/>
              <a:t>‹N›</a:t>
            </a:fld>
            <a:endParaRPr lang="it-IT"/>
          </a:p>
        </p:txBody>
      </p:sp>
      <p:sp>
        <p:nvSpPr>
          <p:cNvPr id="9" name="Segnaposto contenuto 8"/>
          <p:cNvSpPr>
            <a:spLocks noGrp="1"/>
          </p:cNvSpPr>
          <p:nvPr>
            <p:ph sz="quarter" idx="1"/>
          </p:nvPr>
        </p:nvSpPr>
        <p:spPr>
          <a:xfrm>
            <a:off x="609600" y="1600200"/>
            <a:ext cx="48768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5693664" y="1600200"/>
            <a:ext cx="48768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100584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474C6193-4C4F-4E53-B300-428B7375C232}" type="datetimeFigureOut">
              <a:rPr lang="it-IT" smtClean="0"/>
              <a:pPr/>
              <a:t>09/03/2018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5303166-630D-4423-892E-D213295BEB60}" type="slidenum">
              <a:rPr lang="it-IT" smtClean="0"/>
              <a:pPr/>
              <a:t>‹N›</a:t>
            </a:fld>
            <a:endParaRPr lang="it-IT"/>
          </a:p>
        </p:txBody>
      </p:sp>
      <p:sp>
        <p:nvSpPr>
          <p:cNvPr id="11" name="Segnaposto contenuto 10"/>
          <p:cNvSpPr>
            <a:spLocks noGrp="1"/>
          </p:cNvSpPr>
          <p:nvPr>
            <p:ph sz="quarter" idx="2"/>
          </p:nvPr>
        </p:nvSpPr>
        <p:spPr>
          <a:xfrm>
            <a:off x="609600" y="2362200"/>
            <a:ext cx="48768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5829300" y="2362200"/>
            <a:ext cx="48768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474C6193-4C4F-4E53-B300-428B7375C232}" type="datetimeFigureOut">
              <a:rPr lang="it-IT" smtClean="0"/>
              <a:pPr/>
              <a:t>09/03/2018</a:t>
            </a:fld>
            <a:endParaRPr lang="it-IT"/>
          </a:p>
        </p:txBody>
      </p:sp>
      <p:sp>
        <p:nvSpPr>
          <p:cNvPr id="7" name="Segnaposto numero diapositiva 6"/>
          <p:cNvSpPr>
            <a:spLocks noGrp="1"/>
          </p:cNvSpPr>
          <p:nvPr>
            <p:ph type="sldNum" sz="quarter" idx="11"/>
          </p:nvPr>
        </p:nvSpPr>
        <p:spPr/>
        <p:txBody>
          <a:bodyPr rtlCol="0"/>
          <a:lstStyle/>
          <a:p>
            <a:fld id="{B5303166-630D-4423-892E-D213295BEB60}"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4C6193-4C4F-4E53-B300-428B7375C232}" type="datetimeFigureOut">
              <a:rPr lang="it-IT" smtClean="0"/>
              <a:pPr/>
              <a:t>09/03/2018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5303166-630D-4423-892E-D213295BEB6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406400" y="274320"/>
            <a:ext cx="75184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474C6193-4C4F-4E53-B300-428B7375C232}" type="datetimeFigureOut">
              <a:rPr lang="it-IT" smtClean="0"/>
              <a:pPr/>
              <a:t>09/03/2018</a:t>
            </a:fld>
            <a:endParaRPr lang="it-IT"/>
          </a:p>
        </p:txBody>
      </p:sp>
      <p:sp>
        <p:nvSpPr>
          <p:cNvPr id="22" name="Segnaposto numero diapositiva 21"/>
          <p:cNvSpPr>
            <a:spLocks noGrp="1"/>
          </p:cNvSpPr>
          <p:nvPr>
            <p:ph type="sldNum" sz="quarter" idx="15"/>
          </p:nvPr>
        </p:nvSpPr>
        <p:spPr/>
        <p:txBody>
          <a:bodyPr rtlCol="0"/>
          <a:lstStyle/>
          <a:p>
            <a:fld id="{B5303166-630D-4423-892E-D213295BEB60}"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5518404" y="3124200"/>
            <a:ext cx="6309360" cy="6096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474C6193-4C4F-4E53-B300-428B7375C232}" type="datetimeFigureOut">
              <a:rPr lang="it-IT" smtClean="0"/>
              <a:pPr/>
              <a:t>09/03/2018</a:t>
            </a:fld>
            <a:endParaRPr lang="it-IT"/>
          </a:p>
        </p:txBody>
      </p:sp>
      <p:sp>
        <p:nvSpPr>
          <p:cNvPr id="18" name="Segnaposto numero diapositiva 17"/>
          <p:cNvSpPr>
            <a:spLocks noGrp="1"/>
          </p:cNvSpPr>
          <p:nvPr>
            <p:ph type="sldNum" sz="quarter" idx="11"/>
          </p:nvPr>
        </p:nvSpPr>
        <p:spPr/>
        <p:txBody>
          <a:bodyPr rtlCol="0"/>
          <a:lstStyle/>
          <a:p>
            <a:fld id="{B5303166-630D-4423-892E-D213295BEB60}"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609600" y="274638"/>
            <a:ext cx="99568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74C6193-4C4F-4E53-B300-428B7375C232}" type="datetimeFigureOut">
              <a:rPr lang="it-IT" smtClean="0"/>
              <a:pPr/>
              <a:t>09/03/2018</a:t>
            </a:fld>
            <a:endParaRPr lang="it-IT"/>
          </a:p>
        </p:txBody>
      </p:sp>
      <p:sp>
        <p:nvSpPr>
          <p:cNvPr id="3" name="Segnaposto piè di pagina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5303166-630D-4423-892E-D213295BEB6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eb.tiscali.it/cukoforall/Le%20Rane%20Aristofane.htm" TargetMode="External"/><Relationship Id="rId2" Type="http://schemas.openxmlformats.org/officeDocument/2006/relationships/hyperlink" Target="https://www.avvenire.it/agora/pagine/ficarra-picon-53176a1a4cd549a3bb55a4312064bec0" TargetMode="External"/><Relationship Id="rId1" Type="http://schemas.openxmlformats.org/officeDocument/2006/relationships/slideLayout" Target="../slideLayouts/slideLayout7.xml"/><Relationship Id="rId4" Type="http://schemas.openxmlformats.org/officeDocument/2006/relationships/hyperlink" Target="http://www.dionysusexmachina.it/bibliotecaDem/1-intro.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Atene" TargetMode="External"/><Relationship Id="rId3" Type="http://schemas.openxmlformats.org/officeDocument/2006/relationships/hyperlink" Target="https://it.wikipedia.org/wiki/406_a.C." TargetMode="External"/><Relationship Id="rId7" Type="http://schemas.openxmlformats.org/officeDocument/2006/relationships/hyperlink" Target="https://it.wikipedia.org/wiki/Vittoria_pirrica"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s://it.wikipedia.org/w/index.php?title=Stretto_di_Lesbo&amp;action=edit&amp;redlink=1" TargetMode="External"/><Relationship Id="rId5" Type="http://schemas.openxmlformats.org/officeDocument/2006/relationships/hyperlink" Target="https://it.wikipedia.org/wiki/Turchia_Europea" TargetMode="External"/><Relationship Id="rId4" Type="http://schemas.openxmlformats.org/officeDocument/2006/relationships/hyperlink" Target="https://it.wikipedia.org/wiki/Isole_Arginu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63907" y="254833"/>
            <a:ext cx="8619345" cy="1015663"/>
          </a:xfrm>
          <a:prstGeom prst="rect">
            <a:avLst/>
          </a:prstGeom>
          <a:noFill/>
        </p:spPr>
        <p:txBody>
          <a:bodyPr wrap="square" rtlCol="0">
            <a:spAutoFit/>
          </a:bodyPr>
          <a:lstStyle/>
          <a:p>
            <a:r>
              <a:rPr lang="it-IT" sz="5400" dirty="0" smtClean="0"/>
              <a:t>Le</a:t>
            </a:r>
            <a:r>
              <a:rPr lang="it-IT" sz="6000" dirty="0" smtClean="0"/>
              <a:t> </a:t>
            </a:r>
            <a:r>
              <a:rPr lang="it-IT" sz="5400" i="1" dirty="0" smtClean="0"/>
              <a:t>Rane </a:t>
            </a:r>
            <a:r>
              <a:rPr lang="it-IT" sz="5400" b="1" dirty="0" smtClean="0"/>
              <a:t>di Aristofane</a:t>
            </a:r>
            <a:endParaRPr lang="it-IT" sz="2000" b="1" dirty="0"/>
          </a:p>
        </p:txBody>
      </p:sp>
      <p:sp>
        <p:nvSpPr>
          <p:cNvPr id="3" name="CasellaDiTesto 2"/>
          <p:cNvSpPr txBox="1"/>
          <p:nvPr/>
        </p:nvSpPr>
        <p:spPr>
          <a:xfrm>
            <a:off x="1079292" y="5921115"/>
            <a:ext cx="8694295" cy="646331"/>
          </a:xfrm>
          <a:prstGeom prst="rect">
            <a:avLst/>
          </a:prstGeom>
          <a:noFill/>
        </p:spPr>
        <p:txBody>
          <a:bodyPr wrap="square" rtlCol="0">
            <a:spAutoFit/>
          </a:bodyPr>
          <a:lstStyle/>
          <a:p>
            <a:r>
              <a:rPr lang="it-IT" dirty="0" smtClean="0"/>
              <a:t>A cura di Lilia D’Aquila e Flavia </a:t>
            </a:r>
            <a:r>
              <a:rPr lang="it-IT" dirty="0" err="1" smtClean="0"/>
              <a:t>Leban</a:t>
            </a:r>
            <a:endParaRPr lang="it-IT" dirty="0" smtClean="0"/>
          </a:p>
          <a:p>
            <a:r>
              <a:rPr lang="it-IT" dirty="0" smtClean="0"/>
              <a:t>Liceo Giulio Cesare A.S. 2017/2018</a:t>
            </a:r>
            <a:endParaRPr lang="it-IT" dirty="0"/>
          </a:p>
        </p:txBody>
      </p:sp>
      <p:pic>
        <p:nvPicPr>
          <p:cNvPr id="8" name="Immagine 7" descr="download (2).jpg"/>
          <p:cNvPicPr>
            <a:picLocks noChangeAspect="1"/>
          </p:cNvPicPr>
          <p:nvPr/>
        </p:nvPicPr>
        <p:blipFill>
          <a:blip r:embed="rId2" cstate="print">
            <a:lum contrast="10000"/>
          </a:blip>
          <a:stretch>
            <a:fillRect/>
          </a:stretch>
        </p:blipFill>
        <p:spPr>
          <a:xfrm>
            <a:off x="1034320" y="1588957"/>
            <a:ext cx="8829208" cy="4032355"/>
          </a:xfrm>
          <a:prstGeom prst="rect">
            <a:avLst/>
          </a:prstGeom>
        </p:spPr>
      </p:pic>
      <p:pic>
        <p:nvPicPr>
          <p:cNvPr id="7" name="Immagine 6" descr="FOTO-MARCO-CASELLI-NIRMAL-web2.jpg"/>
          <p:cNvPicPr>
            <a:picLocks noChangeAspect="1"/>
          </p:cNvPicPr>
          <p:nvPr/>
        </p:nvPicPr>
        <p:blipFill>
          <a:blip r:embed="rId3" cstate="print"/>
          <a:stretch>
            <a:fillRect/>
          </a:stretch>
        </p:blipFill>
        <p:spPr>
          <a:xfrm>
            <a:off x="9443802" y="5231565"/>
            <a:ext cx="2748198" cy="1626435"/>
          </a:xfrm>
          <a:prstGeom prst="rect">
            <a:avLst/>
          </a:prstGeom>
        </p:spPr>
      </p:pic>
      <p:pic>
        <p:nvPicPr>
          <p:cNvPr id="9" name="Immagine 8" descr="FOTO-MARCO-CASELLI-NIRMAL-web2.jpg"/>
          <p:cNvPicPr>
            <a:picLocks noChangeAspect="1"/>
          </p:cNvPicPr>
          <p:nvPr/>
        </p:nvPicPr>
        <p:blipFill>
          <a:blip r:embed="rId4" cstate="print"/>
          <a:stretch>
            <a:fillRect/>
          </a:stretch>
        </p:blipFill>
        <p:spPr>
          <a:xfrm>
            <a:off x="9458794" y="3460622"/>
            <a:ext cx="2728423" cy="1814400"/>
          </a:xfrm>
          <a:prstGeom prst="rect">
            <a:avLst/>
          </a:prstGeom>
        </p:spPr>
      </p:pic>
      <p:pic>
        <p:nvPicPr>
          <p:cNvPr id="10" name="Immagine 9" descr="FOTO-MARCO-CASELLI-NIRMAL-web2.jpg"/>
          <p:cNvPicPr>
            <a:picLocks noChangeAspect="1"/>
          </p:cNvPicPr>
          <p:nvPr/>
        </p:nvPicPr>
        <p:blipFill>
          <a:blip r:embed="rId5" cstate="print"/>
          <a:stretch>
            <a:fillRect/>
          </a:stretch>
        </p:blipFill>
        <p:spPr>
          <a:xfrm>
            <a:off x="9461962" y="1708878"/>
            <a:ext cx="2730038" cy="1815475"/>
          </a:xfrm>
          <a:prstGeom prst="rect">
            <a:avLst/>
          </a:prstGeom>
        </p:spPr>
      </p:pic>
      <p:pic>
        <p:nvPicPr>
          <p:cNvPr id="11" name="Immagine 10" descr="FOTO-MARCO-CASELLI-NIRMAL-web2.jpg"/>
          <p:cNvPicPr>
            <a:picLocks noChangeAspect="1"/>
          </p:cNvPicPr>
          <p:nvPr/>
        </p:nvPicPr>
        <p:blipFill>
          <a:blip r:embed="rId4" cstate="print"/>
          <a:stretch>
            <a:fillRect/>
          </a:stretch>
        </p:blipFill>
        <p:spPr>
          <a:xfrm flipH="1">
            <a:off x="9463578" y="0"/>
            <a:ext cx="2728422" cy="18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141050"/>
            <a:ext cx="121920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Ficarra</a:t>
            </a:r>
            <a:r>
              <a:rPr kumimoji="0" lang="it-IT"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a:t>
            </a:r>
            <a:r>
              <a:rPr kumimoji="0" lang="it-IT"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«Possiamo fare meglio, perché peggio di così è difficile fare! Atene era in guerra. E in qualche modo siamo in guerra anche noi: per trovare un posto di lavoro, per vedere riconosciuti i nostri diritti. Vedo una società ripiegata su sé stessa, chiusa nel suo egoismo e nelle sue paure. Nel testo di Aristofane si parla di malcostume, di voltagabbana, 2.500 anni fa come nel 2017. Ad Atene come in Italia. E senza distinzioni </a:t>
            </a:r>
            <a:r>
              <a:rPr kumimoji="0" lang="it-IT" sz="20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geografiche…</a:t>
            </a:r>
            <a:r>
              <a:rPr kumimoji="0" lang="it-IT"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Noi parliamo spesso della Sicilia, ma Tangentopoli è scoppiata a Milano». </a:t>
            </a:r>
            <a:br>
              <a:rPr kumimoji="0" lang="it-IT"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endParaRPr kumimoji="0" lang="it-IT"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Per Aristofane il problema è </a:t>
            </a:r>
            <a:r>
              <a:rPr kumimoji="0" lang="it-IT" sz="2000" b="1"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culturale.Tanto</a:t>
            </a:r>
            <a:r>
              <a:rPr kumimoji="0" lang="it-IT"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da riportare nella terra un grande poeta, come Euripide o </a:t>
            </a:r>
            <a:r>
              <a:rPr kumimoji="0" lang="it-IT" sz="2000" b="1"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Eschilo…</a:t>
            </a:r>
            <a:r>
              <a:rPr kumimoji="0" lang="it-IT"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br>
              <a:rPr kumimoji="0" lang="it-IT"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endParaRPr kumimoji="0" lang="it-IT"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Picone</a:t>
            </a:r>
            <a:r>
              <a:rPr kumimoji="0" lang="it-IT"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a:t>
            </a:r>
            <a:r>
              <a:rPr kumimoji="0" lang="it-IT"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«È questa la grandezza di Aristofane. Manda Dioniso all’Ade a prendere non un condottiero, non a trovare la formula magica, ma un poeta. Perché per combattere la decadenza politica e sociale, bisogna prima combattere la decadenza culturale. La cultura crea politici all’altezza. E politici all’altezza scrivono leggi all’altezza». </a:t>
            </a:r>
            <a:br>
              <a:rPr kumimoji="0" lang="it-IT"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endParaRPr kumimoji="0" lang="it-IT"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Ficarra</a:t>
            </a:r>
            <a:r>
              <a:rPr kumimoji="0" lang="it-IT"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a:t>
            </a:r>
            <a:r>
              <a:rPr kumimoji="0" lang="it-IT"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«In un tempo in cui era la guerra a muovere i popoli e i regni, Aristofane si affida alla cultura. Perché è una questione culturale se ancora c’è chi parcheggia nei posti per i disabili. Prima di tutto dobbiamo cambiare le </a:t>
            </a:r>
            <a:r>
              <a:rPr kumimoji="0" lang="it-IT" sz="2000" b="0" i="0"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teste…</a:t>
            </a:r>
            <a:r>
              <a:rPr kumimoji="0" lang="it-IT"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E per cambiare le cose, dobbiamo cambiare tutti». </a:t>
            </a:r>
            <a:r>
              <a:rPr kumimoji="0" lang="it-IT"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r>
            <a:br>
              <a:rPr kumimoji="0" lang="it-IT"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r>
              <a:rPr kumimoji="0" lang="it-IT"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r>
            <a:br>
              <a:rPr kumimoji="0" lang="it-IT"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b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CasellaDiTesto 2"/>
          <p:cNvSpPr txBox="1"/>
          <p:nvPr/>
        </p:nvSpPr>
        <p:spPr>
          <a:xfrm>
            <a:off x="1603947" y="269823"/>
            <a:ext cx="6820525" cy="646331"/>
          </a:xfrm>
          <a:prstGeom prst="rect">
            <a:avLst/>
          </a:prstGeom>
          <a:noFill/>
        </p:spPr>
        <p:txBody>
          <a:bodyPr wrap="square" rtlCol="0">
            <a:spAutoFit/>
          </a:bodyPr>
          <a:lstStyle/>
          <a:p>
            <a:pPr algn="ctr"/>
            <a:r>
              <a:rPr lang="it-IT" sz="3600" b="1" dirty="0" smtClean="0">
                <a:latin typeface="Times New Roman" pitchFamily="18" charset="0"/>
                <a:cs typeface="Times New Roman" pitchFamily="18" charset="0"/>
              </a:rPr>
              <a:t>L’attualità delle </a:t>
            </a:r>
            <a:r>
              <a:rPr lang="it-IT" sz="3600" b="1" i="1" dirty="0" smtClean="0">
                <a:latin typeface="Times New Roman" pitchFamily="18" charset="0"/>
                <a:cs typeface="Times New Roman" pitchFamily="18" charset="0"/>
              </a:rPr>
              <a:t>Rane</a:t>
            </a:r>
            <a:endParaRPr lang="it-IT" sz="3600" b="1" i="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34715" y="670574"/>
            <a:ext cx="6880485"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a:ea typeface="Times New Roman" pitchFamily="18" charset="0"/>
                <a:cs typeface="Times New Roman" pitchFamily="18" charset="0"/>
              </a:rPr>
              <a:t>BIBLIOGRAFIA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a:ea typeface="Times New Roman" pitchFamily="18" charset="0"/>
                <a:cs typeface="Times New Roman" pitchFamily="18" charset="0"/>
              </a:rPr>
              <a:t>Aristofane, Rane, traduzione di Raffaele </a:t>
            </a:r>
            <a:r>
              <a:rPr kumimoji="0" lang="it-IT" sz="1800" b="0" i="0" u="none" strike="noStrike" cap="none" normalizeH="0" baseline="0" dirty="0" err="1" smtClean="0">
                <a:ln>
                  <a:noFill/>
                </a:ln>
                <a:solidFill>
                  <a:schemeClr val="tx1"/>
                </a:solidFill>
                <a:effectLst/>
                <a:latin typeface="Times"/>
                <a:ea typeface="Times New Roman" pitchFamily="18" charset="0"/>
                <a:cs typeface="Times New Roman" pitchFamily="18" charset="0"/>
              </a:rPr>
              <a:t>Cantarella</a:t>
            </a:r>
            <a:endParaRPr kumimoji="0" lang="it-IT"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a:ea typeface="Times New Roman" pitchFamily="18" charset="0"/>
                <a:cs typeface="Times New Roman" pitchFamily="18" charset="0"/>
              </a:rPr>
              <a:t>Aristofane, Rane, introduzione e traduzione di Guido </a:t>
            </a:r>
            <a:r>
              <a:rPr kumimoji="0" lang="it-IT" sz="1800" b="0" i="0" u="none" strike="noStrike" cap="none" normalizeH="0" baseline="0" dirty="0" err="1" smtClean="0">
                <a:ln>
                  <a:noFill/>
                </a:ln>
                <a:solidFill>
                  <a:schemeClr val="tx1"/>
                </a:solidFill>
                <a:effectLst/>
                <a:latin typeface="Times"/>
                <a:ea typeface="Times New Roman" pitchFamily="18" charset="0"/>
                <a:cs typeface="Times New Roman" pitchFamily="18" charset="0"/>
              </a:rPr>
              <a:t>Paduano</a:t>
            </a:r>
            <a:endParaRPr kumimoji="0" lang="it-IT" sz="1800" b="0" i="0" u="none" strike="noStrike" cap="none" normalizeH="0" baseline="0" dirty="0" smtClean="0">
              <a:ln>
                <a:noFill/>
              </a:ln>
              <a:solidFill>
                <a:schemeClr val="tx1"/>
              </a:solidFill>
              <a:effectLst/>
              <a:latin typeface="Times"/>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dirty="0" smtClean="0">
                <a:latin typeface="Times"/>
                <a:cs typeface="Times New Roman" pitchFamily="18" charset="0"/>
              </a:rPr>
              <a:t>Storia della Letteratura Greca, volume II, </a:t>
            </a:r>
            <a:r>
              <a:rPr lang="it-IT" dirty="0" err="1" smtClean="0">
                <a:latin typeface="Times"/>
                <a:cs typeface="Times New Roman" pitchFamily="18" charset="0"/>
              </a:rPr>
              <a:t>Albin</a:t>
            </a:r>
            <a:r>
              <a:rPr lang="it-IT" dirty="0" smtClean="0">
                <a:latin typeface="Times"/>
                <a:cs typeface="Times New Roman" pitchFamily="18" charset="0"/>
              </a:rPr>
              <a:t> </a:t>
            </a:r>
            <a:r>
              <a:rPr lang="it-IT" dirty="0" err="1" smtClean="0">
                <a:latin typeface="Times"/>
                <a:cs typeface="Times New Roman" pitchFamily="18" charset="0"/>
              </a:rPr>
              <a:t>Lesky</a:t>
            </a:r>
            <a:endParaRPr lang="it-IT" dirty="0" smtClean="0">
              <a:latin typeface="Times"/>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a:cs typeface="Times New Roman" pitchFamily="18" charset="0"/>
              </a:rPr>
              <a:t>Lo</a:t>
            </a:r>
            <a:r>
              <a:rPr kumimoji="0" lang="it-IT" sz="1800" b="0" i="0" u="none" strike="noStrike" cap="none" normalizeH="0" dirty="0" smtClean="0">
                <a:ln>
                  <a:noFill/>
                </a:ln>
                <a:solidFill>
                  <a:schemeClr val="tx1"/>
                </a:solidFill>
                <a:effectLst/>
                <a:latin typeface="Times"/>
                <a:cs typeface="Times New Roman" pitchFamily="18" charset="0"/>
              </a:rPr>
              <a:t> spazio letterario della Grecia Antica, volume I, tomo II- LA POLIS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329784" y="2941542"/>
            <a:ext cx="920396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5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349771" y="3792512"/>
            <a:ext cx="6096000" cy="1200329"/>
          </a:xfrm>
          <a:prstGeom prst="rect">
            <a:avLst/>
          </a:prstGeom>
        </p:spPr>
        <p:txBody>
          <a:bodyPr wrap="square">
            <a:spAutoFit/>
          </a:bodyPr>
          <a:lstStyle/>
          <a:p>
            <a:endParaRPr lang="it-IT" dirty="0" smtClean="0">
              <a:solidFill>
                <a:schemeClr val="accent2">
                  <a:lumMod val="90000"/>
                  <a:lumOff val="10000"/>
                </a:schemeClr>
              </a:solidFill>
              <a:latin typeface="Times New Roman" pitchFamily="18" charset="0"/>
              <a:cs typeface="Times New Roman" pitchFamily="18" charset="0"/>
            </a:endParaRPr>
          </a:p>
          <a:p>
            <a:endParaRPr lang="it-IT" dirty="0" smtClean="0">
              <a:solidFill>
                <a:schemeClr val="accent2">
                  <a:lumMod val="90000"/>
                  <a:lumOff val="10000"/>
                </a:schemeClr>
              </a:solidFill>
              <a:latin typeface="Times New Roman" pitchFamily="18" charset="0"/>
              <a:cs typeface="Times New Roman" pitchFamily="18" charset="0"/>
            </a:endParaRPr>
          </a:p>
          <a:p>
            <a:endParaRPr lang="it-IT" dirty="0" smtClean="0">
              <a:solidFill>
                <a:schemeClr val="accent2">
                  <a:lumMod val="90000"/>
                  <a:lumOff val="10000"/>
                </a:schemeClr>
              </a:solidFill>
              <a:latin typeface="Times New Roman" pitchFamily="18" charset="0"/>
              <a:cs typeface="Times New Roman" pitchFamily="18" charset="0"/>
            </a:endParaRPr>
          </a:p>
          <a:p>
            <a:endParaRPr lang="it-IT" dirty="0" smtClean="0">
              <a:solidFill>
                <a:schemeClr val="accent2">
                  <a:lumMod val="90000"/>
                  <a:lumOff val="10000"/>
                </a:schemeClr>
              </a:solidFill>
              <a:latin typeface="Times New Roman" pitchFamily="18" charset="0"/>
              <a:cs typeface="Times New Roman" pitchFamily="18" charset="0"/>
            </a:endParaRPr>
          </a:p>
        </p:txBody>
      </p:sp>
      <p:sp>
        <p:nvSpPr>
          <p:cNvPr id="7" name="Rettangolo 6"/>
          <p:cNvSpPr/>
          <p:nvPr/>
        </p:nvSpPr>
        <p:spPr>
          <a:xfrm>
            <a:off x="364761" y="2549445"/>
            <a:ext cx="6096000" cy="1754326"/>
          </a:xfrm>
          <a:prstGeom prst="rect">
            <a:avLst/>
          </a:prstGeom>
        </p:spPr>
        <p:txBody>
          <a:bodyPr>
            <a:spAutoFit/>
          </a:bodyPr>
          <a:lstStyle/>
          <a:p>
            <a:pPr lvl="0" fontAlgn="base">
              <a:spcBef>
                <a:spcPct val="0"/>
              </a:spcBef>
              <a:spcAft>
                <a:spcPct val="0"/>
              </a:spcAft>
            </a:pPr>
            <a:r>
              <a:rPr lang="it-IT" u="sng" dirty="0" smtClean="0">
                <a:latin typeface="Times"/>
                <a:ea typeface="Times New Roman" pitchFamily="18" charset="0"/>
                <a:cs typeface="Times New Roman" pitchFamily="18" charset="0"/>
                <a:hlinkClick r:id="rId2"/>
              </a:rPr>
              <a:t>SITOGRAFIA</a:t>
            </a:r>
            <a:endParaRPr lang="it-IT" dirty="0" smtClean="0">
              <a:latin typeface="Times"/>
              <a:ea typeface="Times New Roman" pitchFamily="18" charset="0"/>
              <a:cs typeface="Times New Roman" pitchFamily="18" charset="0"/>
              <a:hlinkClick r:id="rId2"/>
            </a:endParaRPr>
          </a:p>
          <a:p>
            <a:pPr lvl="0" fontAlgn="base">
              <a:spcBef>
                <a:spcPct val="0"/>
              </a:spcBef>
              <a:spcAft>
                <a:spcPct val="0"/>
              </a:spcAft>
            </a:pPr>
            <a:r>
              <a:rPr lang="it-IT" dirty="0" smtClean="0">
                <a:latin typeface="Times"/>
                <a:ea typeface="Times New Roman" pitchFamily="18" charset="0"/>
                <a:cs typeface="Times New Roman" pitchFamily="18" charset="0"/>
                <a:hlinkClick r:id="rId2"/>
              </a:rPr>
              <a:t>https://www.avvenire.it/agora/pagine/ficarra-picon-53176a1a4cd549a3bb55a4312064bec0</a:t>
            </a:r>
            <a:endParaRPr lang="it-IT" dirty="0" smtClean="0">
              <a:latin typeface="Arial" pitchFamily="34" charset="0"/>
              <a:cs typeface="Arial" pitchFamily="34" charset="0"/>
            </a:endParaRPr>
          </a:p>
          <a:p>
            <a:pPr lvl="0" eaLnBrk="0" fontAlgn="base" hangingPunct="0">
              <a:spcBef>
                <a:spcPct val="0"/>
              </a:spcBef>
              <a:spcAft>
                <a:spcPct val="0"/>
              </a:spcAft>
            </a:pPr>
            <a:r>
              <a:rPr lang="it-IT" dirty="0" smtClean="0">
                <a:latin typeface="Times"/>
                <a:ea typeface="Times New Roman" pitchFamily="18" charset="0"/>
                <a:cs typeface="Arial" pitchFamily="34" charset="0"/>
                <a:hlinkClick r:id="rId3"/>
              </a:rPr>
              <a:t>http://web.tiscali.it/cukoforall/Le%20Rane%20Aristofane.htm</a:t>
            </a:r>
            <a:r>
              <a:rPr lang="it-IT" dirty="0" smtClean="0">
                <a:latin typeface="Arial" pitchFamily="34" charset="0"/>
                <a:cs typeface="Arial" pitchFamily="34" charset="0"/>
              </a:rPr>
              <a:t> </a:t>
            </a:r>
            <a:r>
              <a:rPr lang="it-IT" dirty="0" smtClean="0">
                <a:latin typeface="Times New Roman" pitchFamily="18" charset="0"/>
                <a:ea typeface="Times New Roman" pitchFamily="18" charset="0"/>
                <a:cs typeface="Times New Roman" pitchFamily="18" charset="0"/>
              </a:rPr>
              <a:t/>
            </a:r>
            <a:br>
              <a:rPr lang="it-IT" dirty="0" smtClean="0">
                <a:latin typeface="Times New Roman" pitchFamily="18" charset="0"/>
                <a:ea typeface="Times New Roman" pitchFamily="18" charset="0"/>
                <a:cs typeface="Times New Roman" pitchFamily="18" charset="0"/>
              </a:rPr>
            </a:br>
            <a:r>
              <a:rPr lang="it-IT" dirty="0" smtClean="0">
                <a:latin typeface="Times New Roman" pitchFamily="18" charset="0"/>
                <a:ea typeface="Times New Roman" pitchFamily="18" charset="0"/>
                <a:cs typeface="Times New Roman" pitchFamily="18" charset="0"/>
                <a:hlinkClick r:id="rId4"/>
              </a:rPr>
              <a:t>http://www.dionysusexmachina.it/</a:t>
            </a:r>
            <a:r>
              <a:rPr lang="it-IT" dirty="0" err="1" smtClean="0">
                <a:latin typeface="Times New Roman" pitchFamily="18" charset="0"/>
                <a:ea typeface="Times New Roman" pitchFamily="18" charset="0"/>
                <a:cs typeface="Times New Roman" pitchFamily="18" charset="0"/>
                <a:hlinkClick r:id="rId4"/>
              </a:rPr>
              <a:t>bibliotecaDem</a:t>
            </a:r>
            <a:r>
              <a:rPr lang="it-IT" dirty="0" smtClean="0">
                <a:latin typeface="Times New Roman" pitchFamily="18" charset="0"/>
                <a:ea typeface="Times New Roman" pitchFamily="18" charset="0"/>
                <a:cs typeface="Times New Roman" pitchFamily="18" charset="0"/>
                <a:hlinkClick r:id="rId4"/>
              </a:rPr>
              <a:t>/1-intro.pdf</a:t>
            </a:r>
            <a:endParaRPr lang="it-IT"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it-IT" dirty="0" smtClean="0">
              <a:latin typeface="Arial" pitchFamily="34" charset="0"/>
              <a:cs typeface="Arial" pitchFamily="34" charset="0"/>
            </a:endParaRPr>
          </a:p>
        </p:txBody>
      </p:sp>
      <p:sp>
        <p:nvSpPr>
          <p:cNvPr id="8" name="Rettangolo 7"/>
          <p:cNvSpPr/>
          <p:nvPr/>
        </p:nvSpPr>
        <p:spPr>
          <a:xfrm>
            <a:off x="399327" y="3963862"/>
            <a:ext cx="5637121" cy="369332"/>
          </a:xfrm>
          <a:prstGeom prst="rect">
            <a:avLst/>
          </a:prstGeom>
        </p:spPr>
        <p:txBody>
          <a:bodyPr wrap="none">
            <a:spAutoFit/>
          </a:bodyPr>
          <a:lstStyle/>
          <a:p>
            <a:r>
              <a:rPr lang="it-IT" dirty="0" smtClean="0">
                <a:latin typeface="Times New Roman" pitchFamily="18" charset="0"/>
                <a:cs typeface="Times New Roman" pitchFamily="18" charset="0"/>
              </a:rPr>
              <a:t>http://enricia.altervista.org/AgonPolymatheias/Le_rane.pdf</a:t>
            </a:r>
            <a:endParaRPr lang="it-IT"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425207"/>
            <a:ext cx="12192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TRAMA</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Dioniso scende nell’Ade accompagnato dal servo </a:t>
            </a:r>
            <a:r>
              <a:rPr kumimoji="0" lang="it-IT"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Xantia</a:t>
            </a: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l’obbiettivo di riportare sulla terra il tragediografo Euripide, appena morto, poiché secondo lui “non esiste più un tragediografo degno di quei grandi”. I due giungono alla casa di Eracle, che mostra loro l’itinerario da seguire. Durante la traversata con Caronte, Dioniso sente un canto emesso da alcune rane. Le rane della palude non riconoscono Dioniso, e questi sente nel loro delizioso canto solo un fastidioso rumore. Giunge, vestito da Eracle, presso la dimora di Plutone. A seconda della situazione in cui si trova, il dio si scambia gli indumenti con </a:t>
            </a:r>
            <a:r>
              <a:rPr kumimoji="0" lang="it-IT"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Xantia</a:t>
            </a: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Plutone spiega a Dioniso che si sta svolgendo un duello fra Eschilo ed Euripide per il trono dell’arte tragica, e nomina il dio giudice della contesa. Il duello si svolge dapprima sul piano formale e poi si sposta sulla valutazione dell’impegno politico dei drammi, da cui emerge Eschilo chiaramente vincitore. Dioniso ammette la sua grandezza in confronto ad Euripide e riporta il poeta di </a:t>
            </a:r>
            <a:r>
              <a:rPr kumimoji="0" lang="it-IT"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Eleusi</a:t>
            </a: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ad Atene.</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Ovale 2"/>
          <p:cNvSpPr/>
          <p:nvPr/>
        </p:nvSpPr>
        <p:spPr>
          <a:xfrm>
            <a:off x="809469" y="4392118"/>
            <a:ext cx="2338465" cy="1259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Due motivi principali:</a:t>
            </a:r>
            <a:endParaRPr lang="it-IT" dirty="0"/>
          </a:p>
        </p:txBody>
      </p:sp>
      <p:sp>
        <p:nvSpPr>
          <p:cNvPr id="4" name="Freccia a destra 3"/>
          <p:cNvSpPr/>
          <p:nvPr/>
        </p:nvSpPr>
        <p:spPr>
          <a:xfrm rot="21033716">
            <a:off x="3252866" y="4407107"/>
            <a:ext cx="1184223" cy="614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rot="314828">
            <a:off x="3267856" y="5186598"/>
            <a:ext cx="1154242" cy="599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676931" y="4227226"/>
            <a:ext cx="3822492" cy="68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Radicale contestazione dell’opera Euripidea</a:t>
            </a:r>
            <a:endParaRPr lang="it-IT" dirty="0"/>
          </a:p>
        </p:txBody>
      </p:sp>
      <p:sp>
        <p:nvSpPr>
          <p:cNvPr id="7" name="Rettangolo 6"/>
          <p:cNvSpPr/>
          <p:nvPr/>
        </p:nvSpPr>
        <p:spPr>
          <a:xfrm>
            <a:off x="4646951" y="5276538"/>
            <a:ext cx="3912433" cy="689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Accorato appello alla concordia (</a:t>
            </a:r>
            <a:r>
              <a:rPr lang="it-IT" sz="2800" b="1" dirty="0" smtClean="0">
                <a:solidFill>
                  <a:srgbClr val="0070C0"/>
                </a:solidFill>
              </a:rPr>
              <a:t>PARABASI</a:t>
            </a:r>
            <a:r>
              <a:rPr lang="it-IT" dirty="0" smtClean="0"/>
              <a:t>)</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73146"/>
            <a:ext cx="730021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accent2">
                    <a:lumMod val="90000"/>
                    <a:lumOff val="10000"/>
                  </a:schemeClr>
                </a:solidFill>
                <a:effectLst/>
                <a:latin typeface="Times New Roman" pitchFamily="18" charset="0"/>
                <a:ea typeface="Times New Roman" pitchFamily="18" charset="0"/>
                <a:cs typeface="Times New Roman" pitchFamily="18" charset="0"/>
              </a:rPr>
              <a:t>L’OPERA E IL SUO TEMPO</a:t>
            </a:r>
            <a:endParaRPr kumimoji="0" lang="it-IT" sz="2400" b="1" i="0" u="none" strike="noStrike" cap="none" normalizeH="0" baseline="0" dirty="0" smtClean="0">
              <a:ln>
                <a:noFill/>
              </a:ln>
              <a:solidFill>
                <a:schemeClr val="accent2">
                  <a:lumMod val="90000"/>
                  <a:lumOff val="1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Rappresentata alle </a:t>
            </a:r>
            <a:r>
              <a:rPr kumimoji="0" lang="it-IT"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Lenee</a:t>
            </a: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 405 a.C.</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Nei 5 anni che intercorsero fra le </a:t>
            </a:r>
            <a:r>
              <a:rPr kumimoji="0" lang="it-IT"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Tesmoforiazouse</a:t>
            </a: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(411 a.C.) e le Rane (405 a.C.) ad Atene si susseguirono ben 4 forme di governo: l’antica democrazia, il regime oligarchico del Quattrocento, la costituzione dei Cinquemila ed un ritorno al regime democratico della </a:t>
            </a:r>
            <a:r>
              <a:rPr kumimoji="0" lang="it-IT"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Bulé</a:t>
            </a: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dei Cinquecento.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Battaglia delle </a:t>
            </a:r>
            <a:r>
              <a:rPr kumimoji="0" lang="it-IT"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Arginuse</a:t>
            </a:r>
            <a:r>
              <a:rPr kumimoji="0" lang="it-I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questione degli schiavi</a:t>
            </a:r>
            <a:endParaRPr kumimoji="0" lang="it-IT"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Freccia a destra 3"/>
          <p:cNvSpPr/>
          <p:nvPr/>
        </p:nvSpPr>
        <p:spPr>
          <a:xfrm>
            <a:off x="3342808" y="3327817"/>
            <a:ext cx="569626" cy="149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1" name="Picture 3" descr="Arginuses-color.JPG"/>
          <p:cNvPicPr>
            <a:picLocks noChangeAspect="1" noChangeArrowheads="1"/>
          </p:cNvPicPr>
          <p:nvPr/>
        </p:nvPicPr>
        <p:blipFill>
          <a:blip r:embed="rId2" cstate="print"/>
          <a:srcRect/>
          <a:stretch>
            <a:fillRect/>
          </a:stretch>
        </p:blipFill>
        <p:spPr bwMode="auto">
          <a:xfrm>
            <a:off x="7376235" y="0"/>
            <a:ext cx="4815765" cy="3852613"/>
          </a:xfrm>
          <a:prstGeom prst="rect">
            <a:avLst/>
          </a:prstGeom>
          <a:noFill/>
        </p:spPr>
      </p:pic>
      <p:graphicFrame>
        <p:nvGraphicFramePr>
          <p:cNvPr id="7" name="Tabella 6"/>
          <p:cNvGraphicFramePr>
            <a:graphicFrameLocks noGrp="1"/>
          </p:cNvGraphicFramePr>
          <p:nvPr/>
        </p:nvGraphicFramePr>
        <p:xfrm>
          <a:off x="7405141" y="4029259"/>
          <a:ext cx="4786859" cy="2453987"/>
        </p:xfrm>
        <a:graphic>
          <a:graphicData uri="http://schemas.openxmlformats.org/drawingml/2006/table">
            <a:tbl>
              <a:tblPr/>
              <a:tblGrid>
                <a:gridCol w="781591"/>
                <a:gridCol w="4005268"/>
              </a:tblGrid>
              <a:tr h="529056">
                <a:tc gridSpan="2">
                  <a:txBody>
                    <a:bodyPr/>
                    <a:lstStyle/>
                    <a:p>
                      <a:pPr algn="ctr" fontAlgn="t"/>
                      <a:r>
                        <a:rPr lang="it-IT" dirty="0"/>
                        <a:t>Posizioni spartane ed ateniesi alle </a:t>
                      </a:r>
                      <a:r>
                        <a:rPr lang="it-IT" dirty="0" err="1"/>
                        <a:t>Arginuse</a:t>
                      </a:r>
                      <a:endParaRPr lang="it-IT" dirty="0"/>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it-IT"/>
                    </a:p>
                  </a:txBody>
                  <a:tcPr/>
                </a:tc>
              </a:tr>
              <a:tr h="529056">
                <a:tc>
                  <a:txBody>
                    <a:bodyPr/>
                    <a:lstStyle/>
                    <a:p>
                      <a:pPr algn="r" fontAlgn="t"/>
                      <a:r>
                        <a:rPr lang="it-IT" dirty="0"/>
                        <a:t>Data</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u="none" strike="noStrike" dirty="0">
                          <a:solidFill>
                            <a:srgbClr val="0B0080"/>
                          </a:solidFill>
                          <a:hlinkClick r:id="rId3" tooltip="406 a.C."/>
                        </a:rPr>
                        <a:t>406 a.C.</a:t>
                      </a:r>
                      <a:endParaRPr lang="it-IT" dirty="0"/>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55795">
                <a:tc>
                  <a:txBody>
                    <a:bodyPr/>
                    <a:lstStyle/>
                    <a:p>
                      <a:pPr algn="r" fontAlgn="t"/>
                      <a:r>
                        <a:rPr lang="it-IT"/>
                        <a:t>Luogo</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u="none" strike="noStrike">
                          <a:solidFill>
                            <a:srgbClr val="0B0080"/>
                          </a:solidFill>
                          <a:hlinkClick r:id="rId4" tooltip="Isole Arginuse"/>
                        </a:rPr>
                        <a:t>Isole Arginuse</a:t>
                      </a:r>
                      <a:r>
                        <a:rPr lang="it-IT"/>
                        <a:t> (odierne Alibey) - </a:t>
                      </a:r>
                      <a:r>
                        <a:rPr lang="it-IT" u="none" strike="noStrike">
                          <a:solidFill>
                            <a:srgbClr val="0B0080"/>
                          </a:solidFill>
                          <a:hlinkClick r:id="rId5" tooltip="Turchia Europea"/>
                        </a:rPr>
                        <a:t>Turchia Europea</a:t>
                      </a:r>
                      <a:r>
                        <a:rPr lang="it-IT"/>
                        <a:t>, </a:t>
                      </a:r>
                      <a:r>
                        <a:rPr lang="it-IT" u="none" strike="noStrike">
                          <a:solidFill>
                            <a:srgbClr val="A55858"/>
                          </a:solidFill>
                          <a:hlinkClick r:id="rId6" tooltip="Stretto di Lesbo (la pagina non esiste)"/>
                        </a:rPr>
                        <a:t>Stretto di Lesbo</a:t>
                      </a:r>
                      <a:endParaRPr lang="it-IT"/>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29056">
                <a:tc>
                  <a:txBody>
                    <a:bodyPr/>
                    <a:lstStyle/>
                    <a:p>
                      <a:pPr algn="r" fontAlgn="t"/>
                      <a:r>
                        <a:rPr lang="it-IT"/>
                        <a:t>Esito</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u="none" strike="noStrike" dirty="0">
                          <a:solidFill>
                            <a:srgbClr val="0B0080"/>
                          </a:solidFill>
                          <a:hlinkClick r:id="rId7" tooltip="Vittoria pirrica"/>
                        </a:rPr>
                        <a:t>Vittoria pirrica</a:t>
                      </a:r>
                      <a:r>
                        <a:rPr lang="it-IT" dirty="0"/>
                        <a:t> </a:t>
                      </a:r>
                      <a:r>
                        <a:rPr lang="it-IT" u="none" strike="noStrike" dirty="0">
                          <a:solidFill>
                            <a:srgbClr val="0B0080"/>
                          </a:solidFill>
                          <a:hlinkClick r:id="rId8" tooltip="Atene"/>
                        </a:rPr>
                        <a:t>ateniese</a:t>
                      </a:r>
                      <a:endParaRPr lang="it-IT" dirty="0"/>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8" name="CasellaDiTesto 7"/>
          <p:cNvSpPr txBox="1"/>
          <p:nvPr/>
        </p:nvSpPr>
        <p:spPr>
          <a:xfrm>
            <a:off x="224853" y="3732551"/>
            <a:ext cx="5831174" cy="2585323"/>
          </a:xfrm>
          <a:prstGeom prst="rect">
            <a:avLst/>
          </a:prstGeom>
          <a:noFill/>
        </p:spPr>
        <p:txBody>
          <a:bodyPr wrap="square" rtlCol="0">
            <a:spAutoFit/>
          </a:bodyPr>
          <a:lstStyle/>
          <a:p>
            <a:r>
              <a:rPr lang="it-IT" dirty="0" err="1" smtClean="0"/>
              <a:t>Xantia</a:t>
            </a:r>
            <a:r>
              <a:rPr lang="it-IT" dirty="0" smtClean="0"/>
              <a:t>: “Ahi, me misero, ché non mi son trovato alla battaglia di mare! Allora, </a:t>
            </a:r>
            <a:r>
              <a:rPr lang="it-IT" dirty="0" err="1" smtClean="0"/>
              <a:t>sí</a:t>
            </a:r>
            <a:r>
              <a:rPr lang="it-IT" dirty="0" smtClean="0"/>
              <a:t>, ti manderei a quel paese!” </a:t>
            </a:r>
            <a:r>
              <a:rPr lang="it-IT" dirty="0" err="1" smtClean="0"/>
              <a:t>vv</a:t>
            </a:r>
            <a:r>
              <a:rPr lang="it-IT" dirty="0" smtClean="0"/>
              <a:t>.33</a:t>
            </a:r>
          </a:p>
          <a:p>
            <a:endParaRPr lang="it-IT" dirty="0" smtClean="0"/>
          </a:p>
          <a:p>
            <a:r>
              <a:rPr lang="it-IT" dirty="0" smtClean="0"/>
              <a:t>Caronte: “Uno schiavo non lo posso imbarcare, se non ha partecipato alla </a:t>
            </a:r>
            <a:r>
              <a:rPr lang="it-IT" dirty="0" err="1" smtClean="0"/>
              <a:t>battaglia…</a:t>
            </a:r>
            <a:r>
              <a:rPr lang="it-IT" dirty="0" smtClean="0"/>
              <a:t> per la vita.” </a:t>
            </a:r>
            <a:r>
              <a:rPr lang="it-IT" dirty="0" err="1" smtClean="0"/>
              <a:t>vv</a:t>
            </a:r>
            <a:r>
              <a:rPr lang="it-IT" dirty="0" smtClean="0"/>
              <a:t>.190</a:t>
            </a:r>
          </a:p>
          <a:p>
            <a:endParaRPr lang="it-IT" dirty="0" smtClean="0"/>
          </a:p>
          <a:p>
            <a:r>
              <a:rPr lang="it-IT" dirty="0" smtClean="0"/>
              <a:t>Coro: […] E’ vergognoso che alcuni per aver  combattuto una sola battaglia navale acquistino gli stessi diritti dei </a:t>
            </a:r>
            <a:r>
              <a:rPr lang="it-IT" dirty="0" err="1" smtClean="0"/>
              <a:t>Plateesi</a:t>
            </a:r>
            <a:r>
              <a:rPr lang="it-IT" dirty="0" smtClean="0"/>
              <a:t>, e da servi si ritrovino padroni […] </a:t>
            </a:r>
            <a:r>
              <a:rPr lang="it-IT" dirty="0" err="1" smtClean="0"/>
              <a:t>vv</a:t>
            </a:r>
            <a:r>
              <a:rPr lang="it-IT" dirty="0" smtClean="0"/>
              <a:t>.693-696</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1746"/>
            <a:ext cx="1219200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it-IT" sz="2000" b="1" i="0" u="none" strike="noStrike" cap="none" normalizeH="0" baseline="0" dirty="0" smtClean="0">
                <a:ln>
                  <a:noFill/>
                </a:ln>
                <a:solidFill>
                  <a:schemeClr val="accent2">
                    <a:lumMod val="90000"/>
                    <a:lumOff val="10000"/>
                  </a:schemeClr>
                </a:solidFill>
                <a:effectLst/>
                <a:latin typeface="Times New Roman" pitchFamily="18" charset="0"/>
                <a:ea typeface="Times New Roman" pitchFamily="18" charset="0"/>
                <a:cs typeface="Times New Roman" pitchFamily="18" charset="0"/>
              </a:rPr>
              <a:t>LUOGO</a:t>
            </a: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Ade          </a:t>
            </a:r>
            <a:r>
              <a:rPr lang="el-GR" sz="2000" b="1" dirty="0" smtClean="0"/>
              <a:t>κατάβασις</a:t>
            </a:r>
            <a:r>
              <a:rPr lang="el-GR" sz="2000" dirty="0" smtClean="0"/>
              <a:t> </a:t>
            </a: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rinnovamento della città affidato al recupero dei temi del passato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chemeClr val="accent2">
                  <a:lumMod val="90000"/>
                  <a:lumOff val="1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accent2">
                    <a:lumMod val="90000"/>
                    <a:lumOff val="10000"/>
                  </a:schemeClr>
                </a:solidFill>
                <a:effectLst/>
                <a:latin typeface="Times New Roman" pitchFamily="18" charset="0"/>
                <a:ea typeface="Times New Roman" pitchFamily="18" charset="0"/>
                <a:cs typeface="Times New Roman" pitchFamily="18" charset="0"/>
              </a:rPr>
              <a:t>PERSONAGGI: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accent2">
                    <a:lumMod val="90000"/>
                    <a:lumOff val="10000"/>
                  </a:schemeClr>
                </a:solidFill>
                <a:effectLst/>
                <a:latin typeface="Times New Roman" pitchFamily="18" charset="0"/>
                <a:ea typeface="Times New Roman" pitchFamily="18" charset="0"/>
                <a:cs typeface="Times New Roman" pitchFamily="18" charset="0"/>
              </a:rPr>
              <a:t>DIONISO</a:t>
            </a:r>
            <a:endParaRPr kumimoji="0" lang="it-IT" sz="2000" b="1" i="0" u="none" strike="noStrike" cap="none" normalizeH="0" baseline="0" dirty="0" smtClean="0">
              <a:ln>
                <a:noFill/>
              </a:ln>
              <a:solidFill>
                <a:schemeClr val="accent2">
                  <a:lumMod val="90000"/>
                  <a:lumOff val="1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traveste da Eracle</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Viene ridicolizzato - metafora del teatro tragico dissestato da Euripide e dai suoi ammiratori</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Sembra abbagliato dallo stile di Euripide</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accent2">
                    <a:lumMod val="90000"/>
                    <a:lumOff val="10000"/>
                  </a:schemeClr>
                </a:solidFill>
                <a:effectLst/>
                <a:latin typeface="Times New Roman" pitchFamily="18" charset="0"/>
                <a:ea typeface="Times New Roman" pitchFamily="18" charset="0"/>
                <a:cs typeface="Times New Roman" pitchFamily="18" charset="0"/>
              </a:rPr>
              <a:t>XANTIA</a:t>
            </a:r>
            <a:endParaRPr kumimoji="0" lang="it-IT" sz="2000" b="1" i="0" u="none" strike="noStrike" cap="none" normalizeH="0" baseline="0" dirty="0" smtClean="0">
              <a:ln>
                <a:noFill/>
              </a:ln>
              <a:solidFill>
                <a:schemeClr val="accent2">
                  <a:lumMod val="90000"/>
                  <a:lumOff val="1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Servo di Dioniso</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Topos del servo astuto</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SERVO :”Ma il non averti picchiato quando pur fosti colto sul fatto : quando affermavi, mentre eri schiavo, di essere padrone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-XANTIA :”Eh, l’avrebbe pagata cara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-SERVO :”E’ stato proprio un colpo da schiavo, cosa che io faccio con tanto gusto”. (</a:t>
            </a:r>
            <a:r>
              <a:rPr kumimoji="0" lang="it-IT"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vv</a:t>
            </a:r>
            <a:r>
              <a:rPr kumimoji="0" lang="it-I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.740-744)</a:t>
            </a:r>
          </a:p>
          <a:p>
            <a:pPr marL="0" marR="0" lvl="0" indent="0" algn="l" defTabSz="914400" rtl="0" eaLnBrk="0" fontAlgn="base" latinLnBrk="0" hangingPunct="0">
              <a:lnSpc>
                <a:spcPct val="100000"/>
              </a:lnSpc>
              <a:spcBef>
                <a:spcPct val="0"/>
              </a:spcBef>
              <a:spcAft>
                <a:spcPct val="0"/>
              </a:spcAft>
              <a:buClrTx/>
              <a:buSzTx/>
              <a:buFontTx/>
              <a:buNone/>
              <a:tabLst/>
            </a:pPr>
            <a:r>
              <a:rPr lang="it-IT" sz="2000" b="1" dirty="0" smtClean="0">
                <a:solidFill>
                  <a:schemeClr val="accent2">
                    <a:lumMod val="90000"/>
                    <a:lumOff val="10000"/>
                  </a:schemeClr>
                </a:solidFill>
                <a:latin typeface="Times New Roman" pitchFamily="18" charset="0"/>
                <a:cs typeface="Times New Roman" pitchFamily="18" charset="0"/>
              </a:rPr>
              <a:t>CORI</a:t>
            </a:r>
          </a:p>
          <a:p>
            <a:pPr marL="0" marR="0" lvl="0" indent="0" algn="l" defTabSz="914400" rtl="0" eaLnBrk="0" fontAlgn="base" latinLnBrk="0" hangingPunct="0">
              <a:lnSpc>
                <a:spcPct val="100000"/>
              </a:lnSpc>
              <a:spcBef>
                <a:spcPct val="0"/>
              </a:spcBef>
              <a:spcAft>
                <a:spcPct val="0"/>
              </a:spcAft>
              <a:buClrTx/>
              <a:buSzTx/>
              <a:buFontTx/>
              <a:buChar char="-"/>
              <a:tabLst/>
            </a:pPr>
            <a:r>
              <a:rPr lang="it-IT" sz="2000" dirty="0" smtClean="0">
                <a:latin typeface="Times New Roman" pitchFamily="18" charset="0"/>
                <a:cs typeface="Times New Roman" pitchFamily="18" charset="0"/>
              </a:rPr>
              <a:t>Iniziati a culti misterici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effectLst/>
                <a:latin typeface="Times New Roman" pitchFamily="18" charset="0"/>
                <a:cs typeface="Times New Roman" pitchFamily="18" charset="0"/>
              </a:rPr>
              <a:t>Rane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reccia a destra 2"/>
          <p:cNvSpPr/>
          <p:nvPr/>
        </p:nvSpPr>
        <p:spPr>
          <a:xfrm>
            <a:off x="1663908" y="299805"/>
            <a:ext cx="449705" cy="104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p:cNvSpPr/>
          <p:nvPr/>
        </p:nvSpPr>
        <p:spPr>
          <a:xfrm>
            <a:off x="3672590" y="299803"/>
            <a:ext cx="419725" cy="120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7B458CE0-AFF4-41F4-80ED-390B48F16967}"/>
              </a:ext>
            </a:extLst>
          </p:cNvPr>
          <p:cNvSpPr txBox="1"/>
          <p:nvPr/>
        </p:nvSpPr>
        <p:spPr>
          <a:xfrm>
            <a:off x="172279" y="198783"/>
            <a:ext cx="4558748" cy="523220"/>
          </a:xfrm>
          <a:prstGeom prst="rect">
            <a:avLst/>
          </a:prstGeom>
          <a:noFill/>
        </p:spPr>
        <p:txBody>
          <a:bodyPr wrap="square" rtlCol="0">
            <a:spAutoFit/>
          </a:bodyPr>
          <a:lstStyle/>
          <a:p>
            <a:r>
              <a:rPr lang="it-IT" sz="2800" b="1" i="1" dirty="0">
                <a:latin typeface="Times New Roman" panose="02020603050405020304" pitchFamily="18" charset="0"/>
                <a:cs typeface="Times New Roman" panose="02020603050405020304" pitchFamily="18" charset="0"/>
              </a:rPr>
              <a:t>Satira anti-Euripidea</a:t>
            </a:r>
          </a:p>
        </p:txBody>
      </p:sp>
      <p:sp>
        <p:nvSpPr>
          <p:cNvPr id="4" name="CasellaDiTesto 3">
            <a:extLst>
              <a:ext uri="{FF2B5EF4-FFF2-40B4-BE49-F238E27FC236}">
                <a16:creationId xmlns="" xmlns:a16="http://schemas.microsoft.com/office/drawing/2014/main" id="{0DCB610B-E330-4FB5-BF4A-3451BE9146AF}"/>
              </a:ext>
            </a:extLst>
          </p:cNvPr>
          <p:cNvSpPr txBox="1"/>
          <p:nvPr/>
        </p:nvSpPr>
        <p:spPr>
          <a:xfrm>
            <a:off x="4048540" y="983282"/>
            <a:ext cx="3048000" cy="461665"/>
          </a:xfrm>
          <a:prstGeom prst="rect">
            <a:avLst/>
          </a:prstGeom>
          <a:noFill/>
        </p:spPr>
        <p:txBody>
          <a:bodyPr wrap="square" rtlCol="0">
            <a:spAutoFit/>
          </a:bodyPr>
          <a:lstStyle/>
          <a:p>
            <a:r>
              <a:rPr lang="it-IT" sz="2400" dirty="0">
                <a:solidFill>
                  <a:schemeClr val="accent4">
                    <a:lumMod val="75000"/>
                  </a:schemeClr>
                </a:solidFill>
                <a:latin typeface="Times New Roman" panose="02020603050405020304" pitchFamily="18" charset="0"/>
                <a:cs typeface="Times New Roman" panose="02020603050405020304" pitchFamily="18" charset="0"/>
              </a:rPr>
              <a:t>Eschilo</a:t>
            </a:r>
          </a:p>
        </p:txBody>
      </p:sp>
      <p:sp>
        <p:nvSpPr>
          <p:cNvPr id="5" name="CasellaDiTesto 4">
            <a:extLst>
              <a:ext uri="{FF2B5EF4-FFF2-40B4-BE49-F238E27FC236}">
                <a16:creationId xmlns="" xmlns:a16="http://schemas.microsoft.com/office/drawing/2014/main" id="{7A9748D9-0C6E-461F-83BC-F2EAA73459F6}"/>
              </a:ext>
            </a:extLst>
          </p:cNvPr>
          <p:cNvSpPr txBox="1"/>
          <p:nvPr/>
        </p:nvSpPr>
        <p:spPr>
          <a:xfrm>
            <a:off x="8806070" y="983282"/>
            <a:ext cx="3220278" cy="461665"/>
          </a:xfrm>
          <a:prstGeom prst="rect">
            <a:avLst/>
          </a:prstGeom>
          <a:noFill/>
        </p:spPr>
        <p:txBody>
          <a:bodyPr wrap="square" rtlCol="0">
            <a:spAutoFit/>
          </a:bodyPr>
          <a:lstStyle/>
          <a:p>
            <a:r>
              <a:rPr lang="it-IT" sz="2400" dirty="0">
                <a:solidFill>
                  <a:srgbClr val="0070C0"/>
                </a:solidFill>
                <a:latin typeface="Times New Roman" panose="02020603050405020304" pitchFamily="18" charset="0"/>
                <a:cs typeface="Times New Roman" panose="02020603050405020304" pitchFamily="18" charset="0"/>
              </a:rPr>
              <a:t>Euripide</a:t>
            </a:r>
          </a:p>
        </p:txBody>
      </p:sp>
      <p:sp>
        <p:nvSpPr>
          <p:cNvPr id="6" name="CasellaDiTesto 5">
            <a:extLst>
              <a:ext uri="{FF2B5EF4-FFF2-40B4-BE49-F238E27FC236}">
                <a16:creationId xmlns="" xmlns:a16="http://schemas.microsoft.com/office/drawing/2014/main" id="{FF75A285-3C85-4107-A634-21DA0547CA99}"/>
              </a:ext>
            </a:extLst>
          </p:cNvPr>
          <p:cNvSpPr txBox="1"/>
          <p:nvPr/>
        </p:nvSpPr>
        <p:spPr>
          <a:xfrm>
            <a:off x="3743745" y="1568293"/>
            <a:ext cx="3048000" cy="1631216"/>
          </a:xfrm>
          <a:prstGeom prst="rect">
            <a:avLst/>
          </a:prstGeom>
          <a:noFill/>
        </p:spPr>
        <p:txBody>
          <a:bodyPr wrap="square" rtlCol="0">
            <a:spAutoFit/>
          </a:bodyPr>
          <a:lstStyle/>
          <a:p>
            <a:pPr marL="285750" indent="-285750" algn="just">
              <a:buFontTx/>
              <a:buChar char="-"/>
            </a:pPr>
            <a:r>
              <a:rPr lang="it-IT" sz="2000" dirty="0" smtClean="0">
                <a:latin typeface="Times New Roman" panose="02020603050405020304" pitchFamily="18" charset="0"/>
                <a:cs typeface="Times New Roman" panose="02020603050405020304" pitchFamily="18" charset="0"/>
              </a:rPr>
              <a:t>Linguaggio troppo </a:t>
            </a:r>
            <a:r>
              <a:rPr lang="it-IT" sz="2000" dirty="0">
                <a:latin typeface="Times New Roman" panose="02020603050405020304" pitchFamily="18" charset="0"/>
                <a:cs typeface="Times New Roman" panose="02020603050405020304" pitchFamily="18" charset="0"/>
              </a:rPr>
              <a:t>solenne e prolisso.</a:t>
            </a:r>
          </a:p>
          <a:p>
            <a:pPr marL="285750" indent="-285750" algn="just">
              <a:buFontTx/>
              <a:buChar char="-"/>
            </a:pPr>
            <a:endParaRPr lang="it-IT" sz="2000" dirty="0">
              <a:latin typeface="Times New Roman" panose="02020603050405020304" pitchFamily="18" charset="0"/>
              <a:cs typeface="Times New Roman" panose="02020603050405020304" pitchFamily="18" charset="0"/>
            </a:endParaRPr>
          </a:p>
          <a:p>
            <a:pPr marL="285750" indent="-285750" algn="just">
              <a:buFontTx/>
              <a:buChar char="-"/>
            </a:pPr>
            <a:r>
              <a:rPr lang="it-IT" sz="2000" dirty="0">
                <a:latin typeface="Times New Roman" panose="02020603050405020304" pitchFamily="18" charset="0"/>
                <a:cs typeface="Times New Roman" panose="02020603050405020304" pitchFamily="18" charset="0"/>
              </a:rPr>
              <a:t>Staticità dei personaggi e delle situazioni.</a:t>
            </a:r>
          </a:p>
        </p:txBody>
      </p:sp>
      <p:sp>
        <p:nvSpPr>
          <p:cNvPr id="10" name="CasellaDiTesto 9">
            <a:extLst>
              <a:ext uri="{FF2B5EF4-FFF2-40B4-BE49-F238E27FC236}">
                <a16:creationId xmlns="" xmlns:a16="http://schemas.microsoft.com/office/drawing/2014/main" id="{06941555-74BB-4012-B8A3-F64271888AA2}"/>
              </a:ext>
            </a:extLst>
          </p:cNvPr>
          <p:cNvSpPr txBox="1"/>
          <p:nvPr/>
        </p:nvSpPr>
        <p:spPr>
          <a:xfrm>
            <a:off x="8468139" y="1606228"/>
            <a:ext cx="3366052" cy="1631216"/>
          </a:xfrm>
          <a:prstGeom prst="rect">
            <a:avLst/>
          </a:prstGeom>
          <a:noFill/>
        </p:spPr>
        <p:txBody>
          <a:bodyPr wrap="square" rtlCol="0">
            <a:spAutoFit/>
          </a:bodyPr>
          <a:lstStyle/>
          <a:p>
            <a:pPr marL="342900" indent="-342900">
              <a:buFontTx/>
              <a:buChar char="-"/>
            </a:pPr>
            <a:r>
              <a:rPr lang="it-IT" sz="2000" dirty="0">
                <a:latin typeface="Times New Roman" panose="02020603050405020304" pitchFamily="18" charset="0"/>
                <a:cs typeface="Times New Roman" panose="02020603050405020304" pitchFamily="18" charset="0"/>
              </a:rPr>
              <a:t>L’aver lasciato la città in preda ai malandrini.</a:t>
            </a:r>
          </a:p>
          <a:p>
            <a:pPr marL="342900" indent="-342900">
              <a:buFontTx/>
              <a:buChar char="-"/>
            </a:pPr>
            <a:endParaRPr lang="it-IT" sz="2000" dirty="0">
              <a:latin typeface="Times New Roman" panose="02020603050405020304" pitchFamily="18" charset="0"/>
              <a:cs typeface="Times New Roman" panose="02020603050405020304" pitchFamily="18" charset="0"/>
            </a:endParaRPr>
          </a:p>
          <a:p>
            <a:pPr marL="342900" indent="-342900">
              <a:buFontTx/>
              <a:buChar char="-"/>
            </a:pPr>
            <a:r>
              <a:rPr lang="it-IT" sz="2000" dirty="0">
                <a:latin typeface="Times New Roman" panose="02020603050405020304" pitchFamily="18" charset="0"/>
                <a:cs typeface="Times New Roman" panose="02020603050405020304" pitchFamily="18" charset="0"/>
              </a:rPr>
              <a:t>L’aver causato ribellioni di donne e schiavi.</a:t>
            </a:r>
          </a:p>
        </p:txBody>
      </p:sp>
      <p:cxnSp>
        <p:nvCxnSpPr>
          <p:cNvPr id="16" name="Connettore diritto 15">
            <a:extLst>
              <a:ext uri="{FF2B5EF4-FFF2-40B4-BE49-F238E27FC236}">
                <a16:creationId xmlns="" xmlns:a16="http://schemas.microsoft.com/office/drawing/2014/main" id="{ADFB44EF-EBF0-4567-BA4E-ED4F1C9F6909}"/>
              </a:ext>
            </a:extLst>
          </p:cNvPr>
          <p:cNvCxnSpPr/>
          <p:nvPr/>
        </p:nvCxnSpPr>
        <p:spPr>
          <a:xfrm>
            <a:off x="0" y="983282"/>
            <a:ext cx="0" cy="5559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arentesi graffa aperta 16">
            <a:extLst>
              <a:ext uri="{FF2B5EF4-FFF2-40B4-BE49-F238E27FC236}">
                <a16:creationId xmlns="" xmlns:a16="http://schemas.microsoft.com/office/drawing/2014/main" id="{088DBE3A-D8CF-41E3-8AA9-BE9433A98AFD}"/>
              </a:ext>
            </a:extLst>
          </p:cNvPr>
          <p:cNvSpPr/>
          <p:nvPr/>
        </p:nvSpPr>
        <p:spPr>
          <a:xfrm>
            <a:off x="2517940" y="1663331"/>
            <a:ext cx="775217" cy="1441139"/>
          </a:xfrm>
          <a:prstGeom prst="leftBrace">
            <a:avLst/>
          </a:prstGeom>
          <a:ln w="19050">
            <a:solidFill>
              <a:schemeClr val="tx1"/>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CasellaDiTesto 17">
            <a:extLst>
              <a:ext uri="{FF2B5EF4-FFF2-40B4-BE49-F238E27FC236}">
                <a16:creationId xmlns="" xmlns:a16="http://schemas.microsoft.com/office/drawing/2014/main" id="{A29F8AD0-6C01-4C87-B20C-7B8876762B08}"/>
              </a:ext>
            </a:extLst>
          </p:cNvPr>
          <p:cNvSpPr txBox="1"/>
          <p:nvPr/>
        </p:nvSpPr>
        <p:spPr>
          <a:xfrm>
            <a:off x="3743745" y="4319959"/>
            <a:ext cx="2213107" cy="1015663"/>
          </a:xfrm>
          <a:prstGeom prst="rect">
            <a:avLst/>
          </a:prstGeom>
          <a:noFill/>
        </p:spPr>
        <p:txBody>
          <a:bodyPr wrap="square" rtlCol="0">
            <a:spAutoFit/>
          </a:bodyPr>
          <a:lstStyle/>
          <a:p>
            <a:pPr marL="342900" indent="-342900">
              <a:buFontTx/>
              <a:buChar char="-"/>
            </a:pPr>
            <a:r>
              <a:rPr lang="it-IT" sz="2000" dirty="0">
                <a:latin typeface="Times New Roman" panose="02020603050405020304" pitchFamily="18" charset="0"/>
                <a:cs typeface="Times New Roman" panose="02020603050405020304" pitchFamily="18" charset="0"/>
              </a:rPr>
              <a:t>Contenuti virtuosi e nobili</a:t>
            </a:r>
          </a:p>
          <a:p>
            <a:pPr marL="342900" indent="-342900">
              <a:buFontTx/>
              <a:buChar char="-"/>
            </a:pPr>
            <a:endParaRPr lang="it-IT" sz="2000" dirty="0">
              <a:latin typeface="Times New Roman" panose="02020603050405020304" pitchFamily="18" charset="0"/>
              <a:cs typeface="Times New Roman" panose="02020603050405020304" pitchFamily="18" charset="0"/>
            </a:endParaRPr>
          </a:p>
        </p:txBody>
      </p:sp>
      <p:sp>
        <p:nvSpPr>
          <p:cNvPr id="20" name="CasellaDiTesto 19">
            <a:extLst>
              <a:ext uri="{FF2B5EF4-FFF2-40B4-BE49-F238E27FC236}">
                <a16:creationId xmlns="" xmlns:a16="http://schemas.microsoft.com/office/drawing/2014/main" id="{D01230CE-ADE8-4758-A74E-5E1A47E5EACF}"/>
              </a:ext>
            </a:extLst>
          </p:cNvPr>
          <p:cNvSpPr txBox="1"/>
          <p:nvPr/>
        </p:nvSpPr>
        <p:spPr>
          <a:xfrm>
            <a:off x="8468139" y="4274046"/>
            <a:ext cx="2749825" cy="984885"/>
          </a:xfrm>
          <a:prstGeom prst="rect">
            <a:avLst/>
          </a:prstGeom>
          <a:noFill/>
        </p:spPr>
        <p:txBody>
          <a:bodyPr wrap="square" rtlCol="0">
            <a:spAutoFit/>
          </a:bodyPr>
          <a:lstStyle/>
          <a:p>
            <a:pPr marL="285750" indent="-285750">
              <a:buFontTx/>
              <a:buChar char="-"/>
            </a:pPr>
            <a:r>
              <a:rPr lang="it-IT" sz="2000" dirty="0">
                <a:latin typeface="Times New Roman" panose="02020603050405020304" pitchFamily="18" charset="0"/>
                <a:cs typeface="Times New Roman" panose="02020603050405020304" pitchFamily="18" charset="0"/>
              </a:rPr>
              <a:t>Linguaggio semplice e comprensibile</a:t>
            </a:r>
          </a:p>
          <a:p>
            <a:pPr marL="285750" indent="-285750">
              <a:buFontTx/>
              <a:buChar char="-"/>
            </a:pPr>
            <a:endParaRPr lang="it-IT" dirty="0"/>
          </a:p>
        </p:txBody>
      </p:sp>
      <p:sp>
        <p:nvSpPr>
          <p:cNvPr id="21" name="Parentesi graffa aperta 20">
            <a:extLst>
              <a:ext uri="{FF2B5EF4-FFF2-40B4-BE49-F238E27FC236}">
                <a16:creationId xmlns="" xmlns:a16="http://schemas.microsoft.com/office/drawing/2014/main" id="{E91E7025-7E81-40F3-BCCB-0D1BD9CF7C0A}"/>
              </a:ext>
            </a:extLst>
          </p:cNvPr>
          <p:cNvSpPr/>
          <p:nvPr/>
        </p:nvSpPr>
        <p:spPr>
          <a:xfrm>
            <a:off x="2517945" y="3704406"/>
            <a:ext cx="775212" cy="1631216"/>
          </a:xfrm>
          <a:prstGeom prst="leftBrace">
            <a:avLst/>
          </a:prstGeom>
          <a:ln w="19050">
            <a:solidFill>
              <a:schemeClr val="tx1">
                <a:lumMod val="95000"/>
                <a:lumOff val="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2" name="CasellaDiTesto 21">
            <a:extLst>
              <a:ext uri="{FF2B5EF4-FFF2-40B4-BE49-F238E27FC236}">
                <a16:creationId xmlns="" xmlns:a16="http://schemas.microsoft.com/office/drawing/2014/main" id="{3D72A7E1-A689-43B0-AAC2-1B78489E6FEC}"/>
              </a:ext>
            </a:extLst>
          </p:cNvPr>
          <p:cNvSpPr txBox="1"/>
          <p:nvPr/>
        </p:nvSpPr>
        <p:spPr>
          <a:xfrm>
            <a:off x="1113197" y="2183845"/>
            <a:ext cx="1510745" cy="400110"/>
          </a:xfrm>
          <a:prstGeom prst="rect">
            <a:avLst/>
          </a:prstGeom>
          <a:noFill/>
        </p:spPr>
        <p:txBody>
          <a:bodyPr wrap="square" rtlCol="0">
            <a:spAutoFit/>
          </a:bodyPr>
          <a:lstStyle/>
          <a:p>
            <a:r>
              <a:rPr lang="it-IT" sz="2000" i="1" dirty="0">
                <a:latin typeface="Times New Roman" panose="02020603050405020304" pitchFamily="18" charset="0"/>
                <a:cs typeface="Times New Roman" panose="02020603050405020304" pitchFamily="18" charset="0"/>
              </a:rPr>
              <a:t>Accuse</a:t>
            </a:r>
          </a:p>
        </p:txBody>
      </p:sp>
      <p:sp>
        <p:nvSpPr>
          <p:cNvPr id="23" name="CasellaDiTesto 22">
            <a:extLst>
              <a:ext uri="{FF2B5EF4-FFF2-40B4-BE49-F238E27FC236}">
                <a16:creationId xmlns="" xmlns:a16="http://schemas.microsoft.com/office/drawing/2014/main" id="{B325B6AF-3F9F-4EB0-BAF1-04BD41130DFA}"/>
              </a:ext>
            </a:extLst>
          </p:cNvPr>
          <p:cNvSpPr txBox="1"/>
          <p:nvPr/>
        </p:nvSpPr>
        <p:spPr>
          <a:xfrm>
            <a:off x="1113197" y="4274046"/>
            <a:ext cx="1179440" cy="400110"/>
          </a:xfrm>
          <a:prstGeom prst="rect">
            <a:avLst/>
          </a:prstGeom>
          <a:noFill/>
        </p:spPr>
        <p:txBody>
          <a:bodyPr wrap="square" rtlCol="0">
            <a:spAutoFit/>
          </a:bodyPr>
          <a:lstStyle/>
          <a:p>
            <a:r>
              <a:rPr lang="it-IT" sz="2000" i="1" dirty="0">
                <a:latin typeface="Times New Roman" panose="02020603050405020304" pitchFamily="18" charset="0"/>
                <a:cs typeface="Times New Roman" panose="02020603050405020304" pitchFamily="18" charset="0"/>
              </a:rPr>
              <a:t>Meriti</a:t>
            </a:r>
          </a:p>
        </p:txBody>
      </p:sp>
      <p:cxnSp>
        <p:nvCxnSpPr>
          <p:cNvPr id="25" name="Connettore diritto 24">
            <a:extLst>
              <a:ext uri="{FF2B5EF4-FFF2-40B4-BE49-F238E27FC236}">
                <a16:creationId xmlns="" xmlns:a16="http://schemas.microsoft.com/office/drawing/2014/main" id="{93C219CF-687E-479D-AC9F-5C2F92773048}"/>
              </a:ext>
            </a:extLst>
          </p:cNvPr>
          <p:cNvCxnSpPr/>
          <p:nvPr/>
        </p:nvCxnSpPr>
        <p:spPr>
          <a:xfrm>
            <a:off x="7487478" y="930634"/>
            <a:ext cx="0" cy="461361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979356" y="5455702"/>
            <a:ext cx="9603699" cy="646331"/>
          </a:xfrm>
          <a:prstGeom prst="rect">
            <a:avLst/>
          </a:prstGeom>
        </p:spPr>
        <p:txBody>
          <a:bodyPr wrap="square">
            <a:spAutoFit/>
          </a:bodyPr>
          <a:lstStyle/>
          <a:p>
            <a:r>
              <a:rPr lang="it-IT" dirty="0" smtClean="0"/>
              <a:t>Euripide: «</a:t>
            </a:r>
            <a:r>
              <a:rPr lang="it-IT" dirty="0" err="1" smtClean="0"/>
              <a:t>…Appena</a:t>
            </a:r>
            <a:r>
              <a:rPr lang="it-IT" dirty="0" smtClean="0"/>
              <a:t> ricevetti l’arte tragica da te per prima cosa la resi sottile, essa che era tutta gonfia di turgidezze e paroloni </a:t>
            </a:r>
            <a:r>
              <a:rPr lang="it-IT" dirty="0" err="1" smtClean="0"/>
              <a:t>pesanti…</a:t>
            </a:r>
            <a:r>
              <a:rPr lang="it-IT" dirty="0" smtClean="0"/>
              <a:t>»</a:t>
            </a:r>
            <a:endParaRPr lang="it-IT" dirty="0"/>
          </a:p>
        </p:txBody>
      </p:sp>
      <p:sp>
        <p:nvSpPr>
          <p:cNvPr id="19" name="Rettangolo 18"/>
          <p:cNvSpPr/>
          <p:nvPr/>
        </p:nvSpPr>
        <p:spPr>
          <a:xfrm>
            <a:off x="949376" y="6031787"/>
            <a:ext cx="9288906" cy="646331"/>
          </a:xfrm>
          <a:prstGeom prst="rect">
            <a:avLst/>
          </a:prstGeom>
        </p:spPr>
        <p:txBody>
          <a:bodyPr wrap="square">
            <a:spAutoFit/>
          </a:bodyPr>
          <a:lstStyle/>
          <a:p>
            <a:r>
              <a:rPr lang="it-IT" dirty="0" smtClean="0"/>
              <a:t>Servo: «</a:t>
            </a:r>
            <a:r>
              <a:rPr lang="it-IT" dirty="0" err="1" smtClean="0"/>
              <a:t>…Euripide</a:t>
            </a:r>
            <a:r>
              <a:rPr lang="it-IT" dirty="0" smtClean="0"/>
              <a:t> diede una rappresentazione ai grassatori, ai tagliaborse, ai parricidi, ai </a:t>
            </a:r>
            <a:r>
              <a:rPr lang="it-IT" dirty="0" err="1" smtClean="0"/>
              <a:t>foramuri…</a:t>
            </a:r>
            <a:r>
              <a:rPr lang="it-IT" dirty="0" smtClean="0"/>
              <a:t>»</a:t>
            </a:r>
            <a:endParaRPr lang="it-IT" dirty="0"/>
          </a:p>
        </p:txBody>
      </p:sp>
    </p:spTree>
    <p:extLst>
      <p:ext uri="{BB962C8B-B14F-4D97-AF65-F5344CB8AC3E}">
        <p14:creationId xmlns="" xmlns:p14="http://schemas.microsoft.com/office/powerpoint/2010/main" val="358764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2CF35DFE-238A-4BBD-BDBF-5F459B19BE3B}"/>
              </a:ext>
            </a:extLst>
          </p:cNvPr>
          <p:cNvSpPr txBox="1"/>
          <p:nvPr/>
        </p:nvSpPr>
        <p:spPr>
          <a:xfrm>
            <a:off x="67922" y="553310"/>
            <a:ext cx="4214191" cy="461665"/>
          </a:xfrm>
          <a:prstGeom prst="rect">
            <a:avLst/>
          </a:prstGeom>
          <a:noFill/>
        </p:spPr>
        <p:txBody>
          <a:bodyPr wrap="square" rtlCol="0">
            <a:spAutoFit/>
          </a:bodyPr>
          <a:lstStyle/>
          <a:p>
            <a:r>
              <a:rPr lang="it-IT" sz="2400" dirty="0">
                <a:latin typeface="Times New Roman" panose="02020603050405020304" pitchFamily="18" charset="0"/>
                <a:cs typeface="Times New Roman" panose="02020603050405020304" pitchFamily="18" charset="0"/>
              </a:rPr>
              <a:t>Vittoria Eschilea</a:t>
            </a:r>
          </a:p>
        </p:txBody>
      </p:sp>
      <p:sp>
        <p:nvSpPr>
          <p:cNvPr id="5" name="Freccia in giù 4">
            <a:extLst>
              <a:ext uri="{FF2B5EF4-FFF2-40B4-BE49-F238E27FC236}">
                <a16:creationId xmlns="" xmlns:a16="http://schemas.microsoft.com/office/drawing/2014/main" id="{8EEE1E3B-F49D-43C7-AE8C-6E1B44480640}"/>
              </a:ext>
            </a:extLst>
          </p:cNvPr>
          <p:cNvSpPr/>
          <p:nvPr/>
        </p:nvSpPr>
        <p:spPr>
          <a:xfrm rot="16200000">
            <a:off x="2726091" y="166222"/>
            <a:ext cx="484781" cy="1258959"/>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4">
                  <a:lumMod val="40000"/>
                  <a:lumOff val="60000"/>
                </a:schemeClr>
              </a:solidFill>
            </a:endParaRPr>
          </a:p>
        </p:txBody>
      </p:sp>
      <p:sp>
        <p:nvSpPr>
          <p:cNvPr id="6" name="CasellaDiTesto 5">
            <a:extLst>
              <a:ext uri="{FF2B5EF4-FFF2-40B4-BE49-F238E27FC236}">
                <a16:creationId xmlns="" xmlns:a16="http://schemas.microsoft.com/office/drawing/2014/main" id="{9A684F0F-8FE7-4CB6-9DCB-5E6F53114C3C}"/>
              </a:ext>
            </a:extLst>
          </p:cNvPr>
          <p:cNvSpPr txBox="1"/>
          <p:nvPr/>
        </p:nvSpPr>
        <p:spPr>
          <a:xfrm>
            <a:off x="3628607" y="421870"/>
            <a:ext cx="5724939" cy="1015663"/>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Necessità di riproporre alla collettività nel momento più acuto della crisi, il solido patrimonio dei valori morali e civili che Eschilo trasmette.</a:t>
            </a:r>
          </a:p>
        </p:txBody>
      </p:sp>
      <p:sp>
        <p:nvSpPr>
          <p:cNvPr id="8" name="CasellaDiTesto 7">
            <a:extLst>
              <a:ext uri="{FF2B5EF4-FFF2-40B4-BE49-F238E27FC236}">
                <a16:creationId xmlns="" xmlns:a16="http://schemas.microsoft.com/office/drawing/2014/main" id="{DFB41A8A-5E62-424F-8731-4F93D6544AAA}"/>
              </a:ext>
            </a:extLst>
          </p:cNvPr>
          <p:cNvSpPr txBox="1"/>
          <p:nvPr/>
        </p:nvSpPr>
        <p:spPr>
          <a:xfrm>
            <a:off x="4088294" y="3815438"/>
            <a:ext cx="5903843" cy="1015663"/>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Euripide è visto come corruttore dei principi della tragedia e il responsabile dell'attuale degrado della società Ateniese</a:t>
            </a:r>
          </a:p>
        </p:txBody>
      </p:sp>
      <p:sp>
        <p:nvSpPr>
          <p:cNvPr id="9" name="CasellaDiTesto 8">
            <a:extLst>
              <a:ext uri="{FF2B5EF4-FFF2-40B4-BE49-F238E27FC236}">
                <a16:creationId xmlns="" xmlns:a16="http://schemas.microsoft.com/office/drawing/2014/main" id="{A4715370-7419-4D6B-B218-4869E72C33A0}"/>
              </a:ext>
            </a:extLst>
          </p:cNvPr>
          <p:cNvSpPr txBox="1"/>
          <p:nvPr/>
        </p:nvSpPr>
        <p:spPr>
          <a:xfrm>
            <a:off x="67922" y="3980406"/>
            <a:ext cx="2935357" cy="461665"/>
          </a:xfrm>
          <a:prstGeom prst="rect">
            <a:avLst/>
          </a:prstGeom>
          <a:noFill/>
        </p:spPr>
        <p:txBody>
          <a:bodyPr wrap="square" rtlCol="0">
            <a:spAutoFit/>
          </a:bodyPr>
          <a:lstStyle/>
          <a:p>
            <a:r>
              <a:rPr lang="it-IT" sz="2400" dirty="0">
                <a:latin typeface="Times New Roman" panose="02020603050405020304" pitchFamily="18" charset="0"/>
                <a:cs typeface="Times New Roman" panose="02020603050405020304" pitchFamily="18" charset="0"/>
              </a:rPr>
              <a:t>Sconfitta Euripidea</a:t>
            </a:r>
          </a:p>
        </p:txBody>
      </p:sp>
      <p:sp>
        <p:nvSpPr>
          <p:cNvPr id="10" name="Freccia a destra 9">
            <a:extLst>
              <a:ext uri="{FF2B5EF4-FFF2-40B4-BE49-F238E27FC236}">
                <a16:creationId xmlns="" xmlns:a16="http://schemas.microsoft.com/office/drawing/2014/main" id="{FE30686A-D2FC-486D-B2DC-2542DB422ACB}"/>
              </a:ext>
            </a:extLst>
          </p:cNvPr>
          <p:cNvSpPr/>
          <p:nvPr/>
        </p:nvSpPr>
        <p:spPr>
          <a:xfrm>
            <a:off x="2665347" y="4014899"/>
            <a:ext cx="1330182" cy="484782"/>
          </a:xfrm>
          <a:prstGeom prst="rightArrow">
            <a:avLst/>
          </a:prstGeom>
          <a:solidFill>
            <a:schemeClr val="accent5">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 xmlns:a16="http://schemas.microsoft.com/office/drawing/2014/main" id="{18C15E7B-BACF-4C65-A704-1BC067EE53CF}"/>
              </a:ext>
            </a:extLst>
          </p:cNvPr>
          <p:cNvSpPr txBox="1"/>
          <p:nvPr/>
        </p:nvSpPr>
        <p:spPr>
          <a:xfrm>
            <a:off x="4388952" y="2340037"/>
            <a:ext cx="3021496" cy="730729"/>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Arte impegnata e  posta al servizio della comunità</a:t>
            </a:r>
          </a:p>
        </p:txBody>
      </p:sp>
      <p:pic>
        <p:nvPicPr>
          <p:cNvPr id="12" name="Immagine 11">
            <a:extLst>
              <a:ext uri="{FF2B5EF4-FFF2-40B4-BE49-F238E27FC236}">
                <a16:creationId xmlns="" xmlns:a16="http://schemas.microsoft.com/office/drawing/2014/main" id="{9BCD1A1F-6FC1-4BB0-8B1A-A004DE4B8539}"/>
              </a:ext>
            </a:extLst>
          </p:cNvPr>
          <p:cNvPicPr>
            <a:picLocks noChangeAspect="1"/>
          </p:cNvPicPr>
          <p:nvPr/>
        </p:nvPicPr>
        <p:blipFill>
          <a:blip r:embed="rId2" cstate="print"/>
          <a:stretch>
            <a:fillRect/>
          </a:stretch>
        </p:blipFill>
        <p:spPr>
          <a:xfrm>
            <a:off x="9532322" y="435997"/>
            <a:ext cx="2209800" cy="2733675"/>
          </a:xfrm>
          <a:prstGeom prst="rect">
            <a:avLst/>
          </a:prstGeom>
        </p:spPr>
      </p:pic>
      <p:cxnSp>
        <p:nvCxnSpPr>
          <p:cNvPr id="15" name="Connettore 2 14">
            <a:extLst>
              <a:ext uri="{FF2B5EF4-FFF2-40B4-BE49-F238E27FC236}">
                <a16:creationId xmlns="" xmlns:a16="http://schemas.microsoft.com/office/drawing/2014/main" id="{967109C4-416C-49CF-8A4F-C9EACB738079}"/>
              </a:ext>
            </a:extLst>
          </p:cNvPr>
          <p:cNvCxnSpPr/>
          <p:nvPr/>
        </p:nvCxnSpPr>
        <p:spPr>
          <a:xfrm>
            <a:off x="5738191" y="1489128"/>
            <a:ext cx="0" cy="799314"/>
          </a:xfrm>
          <a:prstGeom prst="straightConnector1">
            <a:avLst/>
          </a:prstGeom>
          <a:ln w="3810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 xmlns:a16="http://schemas.microsoft.com/office/drawing/2014/main" id="{8C5C1023-55CE-4E0A-A6BE-C031B481B656}"/>
              </a:ext>
            </a:extLst>
          </p:cNvPr>
          <p:cNvCxnSpPr>
            <a:cxnSpLocks/>
          </p:cNvCxnSpPr>
          <p:nvPr/>
        </p:nvCxnSpPr>
        <p:spPr>
          <a:xfrm>
            <a:off x="5738191" y="4831101"/>
            <a:ext cx="0" cy="799314"/>
          </a:xfrm>
          <a:prstGeom prst="straightConnector1">
            <a:avLst/>
          </a:prstGeom>
          <a:ln w="38100">
            <a:solidFill>
              <a:schemeClr val="accent5">
                <a:lumMod val="75000"/>
              </a:schemeClr>
            </a:solidFill>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 xmlns:a16="http://schemas.microsoft.com/office/drawing/2014/main" id="{7FD0EBF3-E5DB-46B6-88D6-140EC3F3F9AB}"/>
              </a:ext>
            </a:extLst>
          </p:cNvPr>
          <p:cNvSpPr txBox="1"/>
          <p:nvPr/>
        </p:nvSpPr>
        <p:spPr>
          <a:xfrm>
            <a:off x="3995529" y="5693630"/>
            <a:ext cx="3808342" cy="707886"/>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Arte svincolata da ogni moralità, </a:t>
            </a:r>
            <a:r>
              <a:rPr lang="it-IT" sz="2000" dirty="0" smtClean="0">
                <a:latin typeface="Times New Roman" panose="02020603050405020304" pitchFamily="18" charset="0"/>
                <a:cs typeface="Times New Roman" panose="02020603050405020304" pitchFamily="18" charset="0"/>
              </a:rPr>
              <a:t>che critica </a:t>
            </a:r>
            <a:r>
              <a:rPr lang="it-IT" sz="2000" dirty="0">
                <a:latin typeface="Times New Roman" panose="02020603050405020304" pitchFamily="18" charset="0"/>
                <a:cs typeface="Times New Roman" panose="02020603050405020304" pitchFamily="18" charset="0"/>
              </a:rPr>
              <a:t>i costumi tradizionali</a:t>
            </a:r>
          </a:p>
        </p:txBody>
      </p:sp>
      <p:pic>
        <p:nvPicPr>
          <p:cNvPr id="20" name="Immagine 19">
            <a:extLst>
              <a:ext uri="{FF2B5EF4-FFF2-40B4-BE49-F238E27FC236}">
                <a16:creationId xmlns="" xmlns:a16="http://schemas.microsoft.com/office/drawing/2014/main" id="{C5AD1F03-CB27-48BE-A98D-425222CB5AD1}"/>
              </a:ext>
            </a:extLst>
          </p:cNvPr>
          <p:cNvPicPr>
            <a:picLocks noChangeAspect="1"/>
          </p:cNvPicPr>
          <p:nvPr/>
        </p:nvPicPr>
        <p:blipFill>
          <a:blip r:embed="rId3" cstate="print"/>
          <a:stretch>
            <a:fillRect/>
          </a:stretch>
        </p:blipFill>
        <p:spPr>
          <a:xfrm>
            <a:off x="9383842" y="3586979"/>
            <a:ext cx="2357173" cy="2578185"/>
          </a:xfrm>
          <a:prstGeom prst="rect">
            <a:avLst/>
          </a:prstGeom>
        </p:spPr>
      </p:pic>
    </p:spTree>
    <p:extLst>
      <p:ext uri="{BB962C8B-B14F-4D97-AF65-F5344CB8AC3E}">
        <p14:creationId xmlns="" xmlns:p14="http://schemas.microsoft.com/office/powerpoint/2010/main" val="282858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3AB0CC46-F0FB-47A7-914A-F8F5E2A1A412}"/>
              </a:ext>
            </a:extLst>
          </p:cNvPr>
          <p:cNvSpPr txBox="1"/>
          <p:nvPr/>
        </p:nvSpPr>
        <p:spPr>
          <a:xfrm>
            <a:off x="145774" y="454908"/>
            <a:ext cx="5022574" cy="523220"/>
          </a:xfrm>
          <a:prstGeom prst="rect">
            <a:avLst/>
          </a:prstGeom>
          <a:noFill/>
        </p:spPr>
        <p:txBody>
          <a:bodyPr wrap="square" rtlCol="0">
            <a:spAutoFit/>
          </a:bodyPr>
          <a:lstStyle/>
          <a:p>
            <a:r>
              <a:rPr lang="it-IT" sz="2800" b="1" i="1" dirty="0">
                <a:latin typeface="Times New Roman" panose="02020603050405020304" pitchFamily="18" charset="0"/>
                <a:cs typeface="Times New Roman" panose="02020603050405020304" pitchFamily="18" charset="0"/>
              </a:rPr>
              <a:t>Tra Aristofane ed Aristotele</a:t>
            </a:r>
          </a:p>
        </p:txBody>
      </p:sp>
      <p:sp>
        <p:nvSpPr>
          <p:cNvPr id="3" name="CasellaDiTesto 2">
            <a:extLst>
              <a:ext uri="{FF2B5EF4-FFF2-40B4-BE49-F238E27FC236}">
                <a16:creationId xmlns="" xmlns:a16="http://schemas.microsoft.com/office/drawing/2014/main" id="{C0EF7EF9-5C9D-44C7-BBDD-30DB62C64DE3}"/>
              </a:ext>
            </a:extLst>
          </p:cNvPr>
          <p:cNvSpPr txBox="1"/>
          <p:nvPr/>
        </p:nvSpPr>
        <p:spPr>
          <a:xfrm>
            <a:off x="145774" y="1902797"/>
            <a:ext cx="5618922" cy="4955203"/>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Nella </a:t>
            </a:r>
            <a:r>
              <a:rPr lang="it-IT" sz="2000" b="1" i="1" dirty="0">
                <a:latin typeface="Times New Roman" panose="02020603050405020304" pitchFamily="18" charset="0"/>
                <a:cs typeface="Times New Roman" panose="02020603050405020304" pitchFamily="18" charset="0"/>
              </a:rPr>
              <a:t>Poetica</a:t>
            </a:r>
            <a:r>
              <a:rPr lang="it-IT" sz="2000" dirty="0">
                <a:latin typeface="Times New Roman" panose="02020603050405020304" pitchFamily="18" charset="0"/>
                <a:cs typeface="Times New Roman" panose="02020603050405020304" pitchFamily="18" charset="0"/>
              </a:rPr>
              <a:t>:</a:t>
            </a:r>
          </a:p>
          <a:p>
            <a:endParaRPr lang="it-IT" sz="2000" dirty="0">
              <a:latin typeface="Times New Roman" panose="02020603050405020304" pitchFamily="18" charset="0"/>
              <a:cs typeface="Times New Roman" panose="02020603050405020304" pitchFamily="18" charset="0"/>
            </a:endParaRPr>
          </a:p>
          <a:p>
            <a:pPr marL="285750" indent="-285750" algn="just">
              <a:buFontTx/>
              <a:buChar char="-"/>
            </a:pPr>
            <a:r>
              <a:rPr lang="it-IT" sz="2000" dirty="0">
                <a:latin typeface="Times New Roman" panose="02020603050405020304" pitchFamily="18" charset="0"/>
                <a:cs typeface="Times New Roman" panose="02020603050405020304" pitchFamily="18" charset="0"/>
              </a:rPr>
              <a:t>Critica ad Eschilo per il ritmo troppo lento dello      spettacolo e l’eccessivo spazio concesso al coro.</a:t>
            </a:r>
          </a:p>
          <a:p>
            <a:pPr marL="285750" indent="-285750" algn="just">
              <a:buFontTx/>
              <a:buChar char="-"/>
            </a:pPr>
            <a:endParaRPr lang="it-IT" sz="2000" dirty="0">
              <a:latin typeface="Times New Roman" panose="02020603050405020304" pitchFamily="18" charset="0"/>
              <a:cs typeface="Times New Roman" panose="02020603050405020304" pitchFamily="18" charset="0"/>
            </a:endParaRPr>
          </a:p>
          <a:p>
            <a:pPr marL="285750" indent="-285750" algn="just">
              <a:buFontTx/>
              <a:buChar char="-"/>
            </a:pPr>
            <a:r>
              <a:rPr lang="it-IT" sz="2000" dirty="0">
                <a:latin typeface="Times New Roman" panose="02020603050405020304" pitchFamily="18" charset="0"/>
                <a:cs typeface="Times New Roman" panose="02020603050405020304" pitchFamily="18" charset="0"/>
              </a:rPr>
              <a:t>Elogio del «taglio» della tragedia di Eschilo.</a:t>
            </a:r>
          </a:p>
          <a:p>
            <a:pPr marL="285750" indent="-285750" algn="just">
              <a:buFontTx/>
              <a:buChar char="-"/>
            </a:pPr>
            <a:endParaRPr lang="it-IT" sz="2000" dirty="0">
              <a:latin typeface="Times New Roman" panose="02020603050405020304" pitchFamily="18" charset="0"/>
              <a:cs typeface="Times New Roman" panose="02020603050405020304" pitchFamily="18" charset="0"/>
            </a:endParaRPr>
          </a:p>
          <a:p>
            <a:pPr marL="285750" indent="-285750" algn="just">
              <a:buFontTx/>
              <a:buChar char="-"/>
            </a:pPr>
            <a:r>
              <a:rPr lang="it-IT" sz="2000" dirty="0">
                <a:latin typeface="Times New Roman" panose="02020603050405020304" pitchFamily="18" charset="0"/>
                <a:cs typeface="Times New Roman" panose="02020603050405020304" pitchFamily="18" charset="0"/>
              </a:rPr>
              <a:t>Elogio ad Euripide ed Eschilo per aver scelto di rappresentare una sola vicenda rispetto all’intera storia mitica. </a:t>
            </a:r>
          </a:p>
          <a:p>
            <a:pPr marL="285750" indent="-285750" algn="just">
              <a:buFontTx/>
              <a:buChar char="-"/>
            </a:pPr>
            <a:endParaRPr lang="it-IT" sz="2000" dirty="0">
              <a:latin typeface="Times New Roman" panose="02020603050405020304" pitchFamily="18" charset="0"/>
              <a:cs typeface="Times New Roman" panose="02020603050405020304" pitchFamily="18" charset="0"/>
            </a:endParaRPr>
          </a:p>
          <a:p>
            <a:pPr marL="285750" indent="-285750" algn="just">
              <a:buFontTx/>
              <a:buChar char="-"/>
            </a:pPr>
            <a:r>
              <a:rPr lang="it-IT" sz="2000" dirty="0">
                <a:latin typeface="Times New Roman" panose="02020603050405020304" pitchFamily="18" charset="0"/>
                <a:cs typeface="Times New Roman" panose="02020603050405020304" pitchFamily="18" charset="0"/>
              </a:rPr>
              <a:t>Predilezione per Sofocle.</a:t>
            </a:r>
          </a:p>
          <a:p>
            <a:pPr marL="285750" indent="-285750" algn="just">
              <a:buFontTx/>
              <a:buChar char="-"/>
            </a:pPr>
            <a:endParaRPr lang="it-IT" sz="2000" dirty="0">
              <a:latin typeface="Times New Roman" panose="02020603050405020304" pitchFamily="18" charset="0"/>
              <a:cs typeface="Times New Roman" panose="02020603050405020304" pitchFamily="18" charset="0"/>
            </a:endParaRPr>
          </a:p>
          <a:p>
            <a:pPr marL="285750" indent="-285750" algn="just">
              <a:buFontTx/>
              <a:buChar char="-"/>
            </a:pPr>
            <a:endParaRPr lang="it-IT" sz="2000" dirty="0">
              <a:latin typeface="Times New Roman" panose="02020603050405020304" pitchFamily="18" charset="0"/>
              <a:cs typeface="Times New Roman" panose="02020603050405020304" pitchFamily="18" charset="0"/>
            </a:endParaRPr>
          </a:p>
          <a:p>
            <a:pPr marL="285750" indent="-285750">
              <a:buFontTx/>
              <a:buChar char="-"/>
            </a:pPr>
            <a:endParaRPr lang="it-IT" dirty="0">
              <a:latin typeface="Times New Roman" panose="02020603050405020304" pitchFamily="18" charset="0"/>
              <a:cs typeface="Times New Roman" panose="02020603050405020304" pitchFamily="18" charset="0"/>
            </a:endParaRPr>
          </a:p>
          <a:p>
            <a:pPr marL="285750" indent="-285750">
              <a:buFontTx/>
              <a:buChar char="-"/>
            </a:pPr>
            <a:endParaRPr lang="it-IT" dirty="0"/>
          </a:p>
        </p:txBody>
      </p:sp>
      <p:sp>
        <p:nvSpPr>
          <p:cNvPr id="7" name="CasellaDiTesto 6">
            <a:extLst>
              <a:ext uri="{FF2B5EF4-FFF2-40B4-BE49-F238E27FC236}">
                <a16:creationId xmlns="" xmlns:a16="http://schemas.microsoft.com/office/drawing/2014/main" id="{6BEB95C2-BA83-400D-9AC4-B1A187F728E2}"/>
              </a:ext>
            </a:extLst>
          </p:cNvPr>
          <p:cNvSpPr txBox="1"/>
          <p:nvPr/>
        </p:nvSpPr>
        <p:spPr>
          <a:xfrm>
            <a:off x="7550423" y="4107838"/>
            <a:ext cx="2994991" cy="400110"/>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Confronto con Agatone </a:t>
            </a:r>
          </a:p>
        </p:txBody>
      </p:sp>
      <p:cxnSp>
        <p:nvCxnSpPr>
          <p:cNvPr id="11" name="Connettore 2 10">
            <a:extLst>
              <a:ext uri="{FF2B5EF4-FFF2-40B4-BE49-F238E27FC236}">
                <a16:creationId xmlns="" xmlns:a16="http://schemas.microsoft.com/office/drawing/2014/main" id="{ADE4ABF7-E769-435C-BC7E-FA894F142DF6}"/>
              </a:ext>
            </a:extLst>
          </p:cNvPr>
          <p:cNvCxnSpPr>
            <a:cxnSpLocks/>
          </p:cNvCxnSpPr>
          <p:nvPr/>
        </p:nvCxnSpPr>
        <p:spPr>
          <a:xfrm>
            <a:off x="9511744" y="4507948"/>
            <a:ext cx="0" cy="1091508"/>
          </a:xfrm>
          <a:prstGeom prst="straightConnector1">
            <a:avLst/>
          </a:prstGeom>
          <a:ln w="38100">
            <a:solidFill>
              <a:srgbClr val="7030A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 xmlns:a16="http://schemas.microsoft.com/office/drawing/2014/main" id="{62EC29AC-D898-4E8E-9913-457D681FCD29}"/>
              </a:ext>
            </a:extLst>
          </p:cNvPr>
          <p:cNvSpPr txBox="1"/>
          <p:nvPr/>
        </p:nvSpPr>
        <p:spPr>
          <a:xfrm>
            <a:off x="7527235" y="5652911"/>
            <a:ext cx="3730481" cy="707886"/>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Criticato per non aver rispettato la giusta lunghezza di una tragedia.</a:t>
            </a:r>
          </a:p>
        </p:txBody>
      </p:sp>
      <p:cxnSp>
        <p:nvCxnSpPr>
          <p:cNvPr id="15" name="Connettore 2 14">
            <a:extLst>
              <a:ext uri="{FF2B5EF4-FFF2-40B4-BE49-F238E27FC236}">
                <a16:creationId xmlns="" xmlns:a16="http://schemas.microsoft.com/office/drawing/2014/main" id="{734C08C5-87F6-4A65-BBF7-A8EBC5D93249}"/>
              </a:ext>
            </a:extLst>
          </p:cNvPr>
          <p:cNvCxnSpPr/>
          <p:nvPr/>
        </p:nvCxnSpPr>
        <p:spPr>
          <a:xfrm>
            <a:off x="5929517" y="4347643"/>
            <a:ext cx="1245704" cy="0"/>
          </a:xfrm>
          <a:prstGeom prst="straightConnector1">
            <a:avLst/>
          </a:prstGeom>
          <a:ln w="38100">
            <a:solidFill>
              <a:srgbClr val="7030A0"/>
            </a:solidFill>
            <a:headEnd type="none" w="med" len="med"/>
            <a:tailEnd type="triangle" w="med" len="med"/>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 xmlns:a16="http://schemas.microsoft.com/office/drawing/2014/main" id="{EE0220DC-DC37-4C5C-8AE5-5C1B6F4C3699}"/>
              </a:ext>
            </a:extLst>
          </p:cNvPr>
          <p:cNvPicPr>
            <a:picLocks noChangeAspect="1"/>
          </p:cNvPicPr>
          <p:nvPr/>
        </p:nvPicPr>
        <p:blipFill>
          <a:blip r:embed="rId2" cstate="print"/>
          <a:stretch>
            <a:fillRect/>
          </a:stretch>
        </p:blipFill>
        <p:spPr>
          <a:xfrm>
            <a:off x="6734584" y="454908"/>
            <a:ext cx="3187979" cy="3440265"/>
          </a:xfrm>
          <a:prstGeom prst="rect">
            <a:avLst/>
          </a:prstGeom>
        </p:spPr>
      </p:pic>
    </p:spTree>
    <p:extLst>
      <p:ext uri="{BB962C8B-B14F-4D97-AF65-F5344CB8AC3E}">
        <p14:creationId xmlns="" xmlns:p14="http://schemas.microsoft.com/office/powerpoint/2010/main" val="170277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63122" y="344773"/>
            <a:ext cx="4213013" cy="707886"/>
          </a:xfrm>
          <a:prstGeom prst="rect">
            <a:avLst/>
          </a:prstGeom>
          <a:noFill/>
        </p:spPr>
        <p:txBody>
          <a:bodyPr wrap="none" rtlCol="0">
            <a:spAutoFit/>
          </a:bodyPr>
          <a:lstStyle/>
          <a:p>
            <a:r>
              <a:rPr lang="it-IT" sz="4000" dirty="0" smtClean="0">
                <a:latin typeface="Times New Roman" pitchFamily="18" charset="0"/>
                <a:cs typeface="Times New Roman" pitchFamily="18" charset="0"/>
              </a:rPr>
              <a:t>Le Rane nelle </a:t>
            </a:r>
            <a:r>
              <a:rPr lang="it-IT" sz="4000" i="1" dirty="0" smtClean="0">
                <a:latin typeface="Times New Roman" pitchFamily="18" charset="0"/>
                <a:cs typeface="Times New Roman" pitchFamily="18" charset="0"/>
              </a:rPr>
              <a:t>Rane</a:t>
            </a:r>
            <a:endParaRPr lang="it-IT" sz="4000" i="1" dirty="0">
              <a:latin typeface="Times New Roman" pitchFamily="18" charset="0"/>
              <a:cs typeface="Times New Roman" pitchFamily="18" charset="0"/>
            </a:endParaRPr>
          </a:p>
        </p:txBody>
      </p:sp>
      <p:sp>
        <p:nvSpPr>
          <p:cNvPr id="3" name="CasellaDiTesto 2"/>
          <p:cNvSpPr txBox="1"/>
          <p:nvPr/>
        </p:nvSpPr>
        <p:spPr>
          <a:xfrm>
            <a:off x="884420" y="1633928"/>
            <a:ext cx="6835514" cy="646331"/>
          </a:xfrm>
          <a:prstGeom prst="rect">
            <a:avLst/>
          </a:prstGeom>
          <a:noFill/>
        </p:spPr>
        <p:txBody>
          <a:bodyPr wrap="square" rtlCol="0">
            <a:spAutoFit/>
          </a:bodyPr>
          <a:lstStyle/>
          <a:p>
            <a:endParaRPr lang="it-IT" smtClean="0"/>
          </a:p>
          <a:p>
            <a:endParaRPr lang="it-IT"/>
          </a:p>
        </p:txBody>
      </p:sp>
      <p:pic>
        <p:nvPicPr>
          <p:cNvPr id="5" name="Immagine 4" descr="le-rane-teatro-due.jpg"/>
          <p:cNvPicPr>
            <a:picLocks noChangeAspect="1"/>
          </p:cNvPicPr>
          <p:nvPr/>
        </p:nvPicPr>
        <p:blipFill>
          <a:blip r:embed="rId2" cstate="print"/>
          <a:stretch>
            <a:fillRect/>
          </a:stretch>
        </p:blipFill>
        <p:spPr>
          <a:xfrm>
            <a:off x="7741171" y="1079292"/>
            <a:ext cx="4008152" cy="4008152"/>
          </a:xfrm>
          <a:prstGeom prst="rect">
            <a:avLst/>
          </a:prstGeom>
        </p:spPr>
      </p:pic>
      <p:sp>
        <p:nvSpPr>
          <p:cNvPr id="6" name="CasellaDiTesto 5"/>
          <p:cNvSpPr txBox="1"/>
          <p:nvPr/>
        </p:nvSpPr>
        <p:spPr>
          <a:xfrm>
            <a:off x="509666" y="1454046"/>
            <a:ext cx="6820524" cy="1631216"/>
          </a:xfrm>
          <a:prstGeom prst="rect">
            <a:avLst/>
          </a:prstGeom>
          <a:noFill/>
        </p:spPr>
        <p:txBody>
          <a:bodyPr wrap="square" rtlCol="0">
            <a:spAutoFit/>
          </a:bodyPr>
          <a:lstStyle/>
          <a:p>
            <a:pPr>
              <a:buFont typeface="Wingdings" pitchFamily="2" charset="2"/>
              <a:buChar char="v"/>
            </a:pPr>
            <a:r>
              <a:rPr lang="it-IT" sz="2000" dirty="0" smtClean="0">
                <a:latin typeface="Times New Roman" pitchFamily="18" charset="0"/>
                <a:cs typeface="Times New Roman" pitchFamily="18" charset="0"/>
              </a:rPr>
              <a:t>Perché Aristofane propone un coro di Rane e con quale funzione nell’economia della narrazione?</a:t>
            </a:r>
          </a:p>
          <a:p>
            <a:pPr>
              <a:buFont typeface="Wingdings" pitchFamily="2" charset="2"/>
              <a:buChar char="v"/>
            </a:pPr>
            <a:r>
              <a:rPr lang="it-IT" sz="2000" dirty="0" smtClean="0">
                <a:latin typeface="Times New Roman" pitchFamily="18" charset="0"/>
                <a:cs typeface="Times New Roman" pitchFamily="18" charset="0"/>
              </a:rPr>
              <a:t>Perché la commedia prende titolo da un episodio apparentemente secondario?</a:t>
            </a:r>
          </a:p>
          <a:p>
            <a:pPr>
              <a:buFont typeface="Wingdings" pitchFamily="2" charset="2"/>
              <a:buChar char="v"/>
            </a:pPr>
            <a:r>
              <a:rPr lang="it-IT" sz="2000" dirty="0" smtClean="0">
                <a:latin typeface="Times New Roman" pitchFamily="18" charset="0"/>
                <a:cs typeface="Times New Roman" pitchFamily="18" charset="0"/>
              </a:rPr>
              <a:t>Il coro delle Rane era visibile o invisibile al pubblico?</a:t>
            </a:r>
            <a:endParaRPr lang="it-IT" sz="2000" dirty="0">
              <a:latin typeface="Times New Roman" pitchFamily="18" charset="0"/>
              <a:cs typeface="Times New Roman" pitchFamily="18" charset="0"/>
            </a:endParaRPr>
          </a:p>
        </p:txBody>
      </p:sp>
      <p:sp>
        <p:nvSpPr>
          <p:cNvPr id="7" name="Rettangolo arrotondato 6"/>
          <p:cNvSpPr/>
          <p:nvPr/>
        </p:nvSpPr>
        <p:spPr>
          <a:xfrm>
            <a:off x="389746" y="3447738"/>
            <a:ext cx="2278505" cy="2158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Visibilità:</a:t>
            </a:r>
          </a:p>
          <a:p>
            <a:pPr algn="ctr">
              <a:buFont typeface="Arial" pitchFamily="34" charset="0"/>
              <a:buChar char="•"/>
            </a:pPr>
            <a:r>
              <a:rPr lang="it-IT" sz="2000" b="1" dirty="0" smtClean="0"/>
              <a:t>Restituisce valore al coro</a:t>
            </a:r>
          </a:p>
          <a:p>
            <a:pPr algn="ctr">
              <a:buFont typeface="Arial" pitchFamily="34" charset="0"/>
              <a:buChar char="•"/>
            </a:pPr>
            <a:r>
              <a:rPr lang="it-IT" sz="2000" b="1" dirty="0" smtClean="0"/>
              <a:t>Elemento scenico </a:t>
            </a:r>
            <a:r>
              <a:rPr lang="it-IT" sz="2000" b="1" dirty="0" err="1" smtClean="0"/>
              <a:t>eccazionale</a:t>
            </a:r>
            <a:endParaRPr lang="it-IT" sz="2000" b="1" dirty="0"/>
          </a:p>
        </p:txBody>
      </p:sp>
      <p:sp>
        <p:nvSpPr>
          <p:cNvPr id="8" name="Rettangolo arrotondato 7"/>
          <p:cNvSpPr/>
          <p:nvPr/>
        </p:nvSpPr>
        <p:spPr>
          <a:xfrm>
            <a:off x="2773180" y="3462728"/>
            <a:ext cx="2263514" cy="2188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Doppio coro e scelta del nome:</a:t>
            </a:r>
          </a:p>
          <a:p>
            <a:pPr algn="ctr"/>
            <a:r>
              <a:rPr lang="it-IT" sz="2000" b="1" dirty="0" smtClean="0"/>
              <a:t>Importanza del coro</a:t>
            </a:r>
            <a:endParaRPr lang="it-IT" sz="2000" b="1" dirty="0"/>
          </a:p>
        </p:txBody>
      </p:sp>
      <p:sp>
        <p:nvSpPr>
          <p:cNvPr id="9" name="Rettangolo arrotondato 8"/>
          <p:cNvSpPr/>
          <p:nvPr/>
        </p:nvSpPr>
        <p:spPr>
          <a:xfrm>
            <a:off x="5186596" y="3507699"/>
            <a:ext cx="2443397" cy="2173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Ambiguità: rappresenta l’instabilità di una società instabile che non ha più certezze</a:t>
            </a:r>
            <a:endParaRPr lang="it-IT" sz="2000" b="1" dirty="0"/>
          </a:p>
        </p:txBody>
      </p:sp>
      <p:sp>
        <p:nvSpPr>
          <p:cNvPr id="10" name="Rettangolo arrotondato 9"/>
          <p:cNvSpPr/>
          <p:nvPr/>
        </p:nvSpPr>
        <p:spPr>
          <a:xfrm>
            <a:off x="449703" y="5906126"/>
            <a:ext cx="8619345" cy="689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t>Aristofane ha desiderato lasciare in dubbio i lettori</a:t>
            </a:r>
            <a:endParaRPr lang="it-IT"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Risultati immagini per ficarra e picone r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460" name="AutoShape 4" descr="Risultati immagini per ficarra e picone r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9461" name="Picture 5" descr="C:\Users\eMachines\Desktop\download.jpg"/>
          <p:cNvPicPr>
            <a:picLocks noChangeAspect="1" noChangeArrowheads="1"/>
          </p:cNvPicPr>
          <p:nvPr/>
        </p:nvPicPr>
        <p:blipFill>
          <a:blip r:embed="rId2" cstate="print"/>
          <a:srcRect/>
          <a:stretch>
            <a:fillRect/>
          </a:stretch>
        </p:blipFill>
        <p:spPr bwMode="auto">
          <a:xfrm>
            <a:off x="1394085" y="2968052"/>
            <a:ext cx="8199620" cy="3889948"/>
          </a:xfrm>
          <a:prstGeom prst="rect">
            <a:avLst/>
          </a:prstGeom>
          <a:noFill/>
        </p:spPr>
      </p:pic>
      <p:sp>
        <p:nvSpPr>
          <p:cNvPr id="5" name="CasellaDiTesto 4"/>
          <p:cNvSpPr txBox="1"/>
          <p:nvPr/>
        </p:nvSpPr>
        <p:spPr>
          <a:xfrm>
            <a:off x="749508" y="224851"/>
            <a:ext cx="10028420" cy="2954655"/>
          </a:xfrm>
          <a:prstGeom prst="rect">
            <a:avLst/>
          </a:prstGeom>
          <a:noFill/>
        </p:spPr>
        <p:txBody>
          <a:bodyPr wrap="square" rtlCol="0">
            <a:spAutoFit/>
          </a:bodyPr>
          <a:lstStyle/>
          <a:p>
            <a:r>
              <a:rPr lang="it-IT" sz="3200" dirty="0" err="1" smtClean="0">
                <a:latin typeface="Times New Roman" pitchFamily="18" charset="0"/>
                <a:cs typeface="Times New Roman" pitchFamily="18" charset="0"/>
              </a:rPr>
              <a:t>Ficarra</a:t>
            </a:r>
            <a:r>
              <a:rPr lang="it-IT" sz="3200" dirty="0" smtClean="0">
                <a:latin typeface="Times New Roman" pitchFamily="18" charset="0"/>
                <a:cs typeface="Times New Roman" pitchFamily="18" charset="0"/>
              </a:rPr>
              <a:t> e </a:t>
            </a:r>
            <a:r>
              <a:rPr lang="it-IT" sz="3200" dirty="0" err="1" smtClean="0">
                <a:latin typeface="Times New Roman" pitchFamily="18" charset="0"/>
                <a:cs typeface="Times New Roman" pitchFamily="18" charset="0"/>
              </a:rPr>
              <a:t>Picone</a:t>
            </a:r>
            <a:r>
              <a:rPr lang="it-IT" sz="3200" dirty="0" smtClean="0">
                <a:latin typeface="Times New Roman" pitchFamily="18" charset="0"/>
                <a:cs typeface="Times New Roman" pitchFamily="18" charset="0"/>
              </a:rPr>
              <a:t> interpretano le </a:t>
            </a:r>
            <a:r>
              <a:rPr lang="it-IT" sz="3200" i="1" dirty="0" smtClean="0">
                <a:latin typeface="Times New Roman" pitchFamily="18" charset="0"/>
                <a:cs typeface="Times New Roman" pitchFamily="18" charset="0"/>
              </a:rPr>
              <a:t>Rane</a:t>
            </a:r>
            <a:r>
              <a:rPr lang="it-IT" sz="3200" dirty="0" smtClean="0">
                <a:latin typeface="Times New Roman" pitchFamily="18" charset="0"/>
                <a:cs typeface="Times New Roman" pitchFamily="18" charset="0"/>
              </a:rPr>
              <a:t> di Aristofane         </a:t>
            </a:r>
            <a:r>
              <a:rPr lang="it-IT" sz="2400" dirty="0" smtClean="0">
                <a:latin typeface="Times New Roman" pitchFamily="18" charset="0"/>
                <a:cs typeface="Times New Roman" pitchFamily="18" charset="0"/>
              </a:rPr>
              <a:t>presso il </a:t>
            </a:r>
            <a:r>
              <a:rPr lang="it-IT" sz="3200" dirty="0" smtClean="0">
                <a:latin typeface="Times New Roman" pitchFamily="18" charset="0"/>
                <a:cs typeface="Times New Roman" pitchFamily="18" charset="0"/>
              </a:rPr>
              <a:t>Teatro di Siracusa</a:t>
            </a:r>
          </a:p>
          <a:p>
            <a:r>
              <a:rPr lang="it-IT" sz="2400" dirty="0" smtClean="0">
                <a:latin typeface="Times New Roman" pitchFamily="18" charset="0"/>
                <a:cs typeface="Times New Roman" pitchFamily="18" charset="0"/>
              </a:rPr>
              <a:t>regia di </a:t>
            </a:r>
            <a:r>
              <a:rPr lang="it-IT" sz="2800" dirty="0" smtClean="0">
                <a:latin typeface="Times New Roman" pitchFamily="18" charset="0"/>
                <a:cs typeface="Times New Roman" pitchFamily="18" charset="0"/>
              </a:rPr>
              <a:t>Giorgio </a:t>
            </a:r>
            <a:r>
              <a:rPr lang="it-IT" sz="2800" dirty="0" err="1" smtClean="0">
                <a:latin typeface="Times New Roman" pitchFamily="18" charset="0"/>
                <a:cs typeface="Times New Roman" pitchFamily="18" charset="0"/>
              </a:rPr>
              <a:t>Barberio</a:t>
            </a:r>
            <a:r>
              <a:rPr lang="it-IT" sz="2800" dirty="0" smtClean="0">
                <a:latin typeface="Times New Roman" pitchFamily="18" charset="0"/>
                <a:cs typeface="Times New Roman" pitchFamily="18" charset="0"/>
              </a:rPr>
              <a:t> Corsetti</a:t>
            </a:r>
          </a:p>
          <a:p>
            <a:r>
              <a:rPr lang="it-IT" sz="2000" dirty="0" smtClean="0">
                <a:latin typeface="Times New Roman" pitchFamily="18" charset="0"/>
                <a:cs typeface="Times New Roman" pitchFamily="18" charset="0"/>
              </a:rPr>
              <a:t>29 giugno-9 luglio 2017</a:t>
            </a:r>
          </a:p>
          <a:p>
            <a:endParaRPr lang="it-IT" sz="2000" dirty="0" smtClean="0">
              <a:latin typeface="Times New Roman" pitchFamily="18" charset="0"/>
              <a:cs typeface="Times New Roman" pitchFamily="18" charset="0"/>
            </a:endParaRPr>
          </a:p>
          <a:p>
            <a:endParaRPr lang="it-IT" dirty="0" smtClean="0">
              <a:latin typeface="Times New Roman" pitchFamily="18" charset="0"/>
              <a:cs typeface="Times New Roman" pitchFamily="18" charset="0"/>
            </a:endParaRPr>
          </a:p>
          <a:p>
            <a:endParaRPr lang="it-IT" dirty="0" smtClean="0">
              <a:latin typeface="Times New Roman" pitchFamily="18" charset="0"/>
              <a:cs typeface="Times New Roman" pitchFamily="18" charset="0"/>
            </a:endParaRPr>
          </a:p>
          <a:p>
            <a:endParaRPr lang="it-IT" dirty="0">
              <a:latin typeface="Times New Roman" pitchFamily="18" charset="0"/>
              <a:cs typeface="Times New Roman" pitchFamily="18" charset="0"/>
            </a:endParaRPr>
          </a:p>
        </p:txBody>
      </p:sp>
      <p:sp>
        <p:nvSpPr>
          <p:cNvPr id="7" name="CasellaDiTesto 6"/>
          <p:cNvSpPr txBox="1"/>
          <p:nvPr/>
        </p:nvSpPr>
        <p:spPr>
          <a:xfrm>
            <a:off x="1214201" y="2008681"/>
            <a:ext cx="9278914" cy="646331"/>
          </a:xfrm>
          <a:prstGeom prst="rect">
            <a:avLst/>
          </a:prstGeom>
          <a:noFill/>
        </p:spPr>
        <p:txBody>
          <a:bodyPr wrap="square" rtlCol="0">
            <a:spAutoFit/>
          </a:bodyPr>
          <a:lstStyle/>
          <a:p>
            <a:r>
              <a:rPr lang="it-IT" dirty="0" smtClean="0">
                <a:latin typeface="Times New Roman" pitchFamily="18" charset="0"/>
                <a:cs typeface="Times New Roman" pitchFamily="18" charset="0"/>
              </a:rPr>
              <a:t>“La coppia più gettonata della commedia italiana, capace di farci ridere delle tante cose storte del nostro Paese, si avventura in un viaggio nel tempo, nella comicità classica.” L’Avvenire </a:t>
            </a:r>
            <a:endParaRPr lang="it-IT"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Personalizzato 1">
      <a:dk1>
        <a:sysClr val="windowText" lastClr="000000"/>
      </a:dk1>
      <a:lt1>
        <a:sysClr val="window" lastClr="FFFFFF"/>
      </a:lt1>
      <a:dk2>
        <a:srgbClr val="575F6D"/>
      </a:dk2>
      <a:lt2>
        <a:srgbClr val="FFF39D"/>
      </a:lt2>
      <a:accent1>
        <a:srgbClr val="00B050"/>
      </a:accent1>
      <a:accent2>
        <a:srgbClr val="003E1C"/>
      </a:accent2>
      <a:accent3>
        <a:srgbClr val="10823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5302</TotalTime>
  <Words>806</Words>
  <Application>Microsoft Office PowerPoint</Application>
  <PresentationFormat>Personalizzato</PresentationFormat>
  <Paragraphs>108</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Loggia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emilia leban</dc:creator>
  <cp:lastModifiedBy>aula 1</cp:lastModifiedBy>
  <cp:revision>33</cp:revision>
  <dcterms:created xsi:type="dcterms:W3CDTF">2018-03-02T13:15:12Z</dcterms:created>
  <dcterms:modified xsi:type="dcterms:W3CDTF">2018-03-09T07:54:19Z</dcterms:modified>
</cp:coreProperties>
</file>