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60" r:id="rId4"/>
    <p:sldId id="261" r:id="rId5"/>
    <p:sldId id="263" r:id="rId6"/>
    <p:sldId id="264" r:id="rId7"/>
    <p:sldId id="268" r:id="rId8"/>
    <p:sldId id="269" r:id="rId9"/>
    <p:sldId id="270" r:id="rId10"/>
    <p:sldId id="258" r:id="rId11"/>
    <p:sldId id="259" r:id="rId12"/>
    <p:sldId id="262" r:id="rId13"/>
    <p:sldId id="265" r:id="rId14"/>
    <p:sldId id="266" r:id="rId15"/>
    <p:sldId id="271" r:id="rId16"/>
    <p:sldId id="267" r:id="rId17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38" d="100"/>
          <a:sy n="38" d="100"/>
        </p:scale>
        <p:origin x="-7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1CEA3-E27E-0D42-AC10-848E509041F1}" type="datetimeFigureOut">
              <a:rPr lang="it-IT" smtClean="0"/>
              <a:pPr/>
              <a:t>09/03/2018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99F6E-515C-AA4D-AB8A-8B497A88502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784274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625F1-D2CF-A04C-8F2C-52A5A121F646}" type="datetimeFigureOut">
              <a:rPr lang="it-IT" smtClean="0"/>
              <a:pPr/>
              <a:t>09/03/2018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A5474-1AFA-6346-A4D3-E421F17F424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633940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44CDD-D406-0A44-AD8C-0E02B58F6D06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40108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A5474-1AFA-6346-A4D3-E421F17F424E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93332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F6DB-9578-454C-90F4-D4BC4D880981}" type="datetime1">
              <a:rPr lang="it-IT" smtClean="0"/>
              <a:pPr/>
              <a:t>09/03/2018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3C26-748C-0742-B0C4-78782E729A16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230776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2AA5-EA80-AE47-B858-920B2ECE9EE4}" type="datetime1">
              <a:rPr lang="it-IT" smtClean="0"/>
              <a:pPr/>
              <a:t>09/03/2018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3C26-748C-0742-B0C4-78782E729A16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601664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8C382-9E16-6447-A1EA-10FE81E7C0F0}" type="datetime1">
              <a:rPr lang="it-IT" smtClean="0"/>
              <a:pPr/>
              <a:t>09/03/2018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3C26-748C-0742-B0C4-78782E729A16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330102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AAD6-E37E-554A-9E72-AE569FAD9650}" type="datetime1">
              <a:rPr lang="it-IT" smtClean="0"/>
              <a:pPr/>
              <a:t>09/03/2018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3C26-748C-0742-B0C4-78782E729A16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07860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06ECF-D6BF-0840-8679-A75E6B83B117}" type="datetime1">
              <a:rPr lang="it-IT" smtClean="0"/>
              <a:pPr/>
              <a:t>09/03/2018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3C26-748C-0742-B0C4-78782E729A16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946552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8D7-4A6A-CE40-9F36-706E62E5EEC7}" type="datetime1">
              <a:rPr lang="it-IT" smtClean="0"/>
              <a:pPr/>
              <a:t>09/03/2018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3C26-748C-0742-B0C4-78782E729A16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17821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8B59-FEE5-7945-AD01-B008A3984ED6}" type="datetime1">
              <a:rPr lang="it-IT" smtClean="0"/>
              <a:pPr/>
              <a:t>09/03/2018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3C26-748C-0742-B0C4-78782E729A16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136342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83C4-B193-1846-BBB2-BDADCD515341}" type="datetime1">
              <a:rPr lang="it-IT" smtClean="0"/>
              <a:pPr/>
              <a:t>09/03/2018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3C26-748C-0742-B0C4-78782E729A16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46559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211D-25B0-0C43-B88F-AA1CFDDC06EB}" type="datetime1">
              <a:rPr lang="it-IT" smtClean="0"/>
              <a:pPr/>
              <a:t>09/03/2018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3C26-748C-0742-B0C4-78782E729A16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024740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B7A2-3E4A-1B4C-B08C-887A2E957E28}" type="datetime1">
              <a:rPr lang="it-IT" smtClean="0"/>
              <a:pPr/>
              <a:t>09/03/2018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3C26-748C-0742-B0C4-78782E729A16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658761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3EBA-E1F7-8649-956D-1FC14B2ADE52}" type="datetime1">
              <a:rPr lang="it-IT" smtClean="0"/>
              <a:pPr/>
              <a:t>09/03/2018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3C26-748C-0742-B0C4-78782E729A16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22321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AA7A3-D9FA-6C4D-9778-1BD7B63D1730}" type="datetime1">
              <a:rPr lang="it-IT" smtClean="0"/>
              <a:pPr/>
              <a:t>09/03/2018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23C26-748C-0742-B0C4-78782E729A16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74911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google.it/url?sa=i&amp;rct=j&amp;q=&amp;esrc=s&amp;source=images&amp;cd=&amp;cad=rja&amp;uact=8&amp;ved=2ahUKEwiimODb-dLZAhWS-6QKHcP9DUcQjRx6BAgAEAY&amp;url=https://it.wikipedia.org/wiki/Aristofane&amp;psig=AOvVaw0OJMlhc3lXQw7ESx28dQcy&amp;ust=152026227533045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hyperlink" Target="http://www.google.it/url?sa=i&amp;rct=j&amp;q=&amp;esrc=s&amp;source=images&amp;cd=&amp;cad=rja&amp;uact=8&amp;ved=0ahUKEwjvhrCzp93ZAhWJJcAKHQvOCDwQjRwIBg&amp;url=http://ilcrepuscolo.altervista.org/php5/index.php?title=Eracle&amp;psig=AOvVaw0TJd_gRk7nNG7IX8uqtoQF&amp;ust=152061832042087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pnews.org/flipnews/index.php?option=com_k2&amp;view=item&amp;id=5740:%EF%BF%BDla-pace%EF%BF%BD-di-aristofane-rimane-sempre-attualissima" TargetMode="External"/><Relationship Id="rId2" Type="http://schemas.openxmlformats.org/officeDocument/2006/relationships/hyperlink" Target="http://enricia.altervista.org/Newton/Pace.pdf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nubicuculia.wordpress.com/autori/aristofane/opere-2/pace/" TargetMode="External"/><Relationship Id="rId5" Type="http://schemas.openxmlformats.org/officeDocument/2006/relationships/hyperlink" Target="http://www2.classics.unibo.it/eikasmos/eik_pdf/2004/Lauriola_04.pdf" TargetMode="External"/><Relationship Id="rId4" Type="http://schemas.openxmlformats.org/officeDocument/2006/relationships/hyperlink" Target="https://it.wikipedia.org/wiki/La_pac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it/url?sa=i&amp;rct=j&amp;q=&amp;esrc=s&amp;source=images&amp;cd=&amp;cad=rja&amp;uact=8&amp;ved=2ahUKEwiBmY2F59LZAhXE3KQKHQAPDooQjRx6BAgAEAY&amp;url=https://quatr.us/greeks/ares-greek-gods.htm&amp;psig=AOvVaw2Wqc5jJN_-6mrd3VpFSCFg&amp;ust=1520257562685373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hyperlink" Target="http://www.google.it/url?sa=i&amp;rct=j&amp;q=&amp;esrc=s&amp;source=images&amp;cd=&amp;cad=rja&amp;uact=8&amp;ved=0ahUKEwiVgPTZyd3ZAhVBDOwKHYPqDOQQjRwIBg&amp;url=http://geostoria.weebly.com/manodopera-contadina.html&amp;psig=AOvVaw0b_DITJZdbvR4nNC_xHYsD&amp;ust=152062767771988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it/url?sa=i&amp;rct=j&amp;q=&amp;esrc=s&amp;source=images&amp;cd=&amp;cad=rja&amp;uact=8&amp;ved=0ahUKEwj1uuvj2d3ZAhWOyKQKHf70Cs8QjRwIBg&amp;url=http://archive.piovegovernoladro.info/2014/06/11/corrotti-fabbricanti-armi-dovranno-render-conto-dio/&amp;psig=AOvVaw1r7DzUUlKwrlMQDpeUHtU0&amp;ust=1520631940797230" TargetMode="External"/><Relationship Id="rId5" Type="http://schemas.openxmlformats.org/officeDocument/2006/relationships/image" Target="../media/image11.jpeg"/><Relationship Id="rId4" Type="http://schemas.openxmlformats.org/officeDocument/2006/relationships/hyperlink" Target="http://www.google.it/url?sa=i&amp;rct=j&amp;q=&amp;esrc=s&amp;source=images&amp;cd=&amp;cad=rja&amp;uact=8&amp;ved=0ahUKEwispo_N2d3ZAhVBzaQKHZ-YD0sQjRwIBg&amp;url=http://www.patriaindipendente.it/persone-e-luoghi/servizi/un-popolo-di-santi-di-navigatori-e-di-mercanti-di-armi/&amp;psig=AOvVaw1r7DzUUlKwrlMQDpeUHtU0&amp;ust=152063194079723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92" y="1084228"/>
            <a:ext cx="3941534" cy="5436599"/>
          </a:xfrm>
          <a:prstGeom prst="rect">
            <a:avLst/>
          </a:prstGeom>
          <a:ln w="38100" cmpd="sng">
            <a:solidFill>
              <a:schemeClr val="accent3">
                <a:lumMod val="75000"/>
              </a:schemeClr>
            </a:solidFill>
          </a:ln>
        </p:spPr>
      </p:pic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4627775" y="1552128"/>
            <a:ext cx="4064001" cy="1535529"/>
          </a:xfrm>
          <a:ln w="38100" cmpd="sng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Pace </a:t>
            </a:r>
            <a:r>
              <a:rPr lang="it-IT" sz="3600" b="1" dirty="0" smtClean="0">
                <a:solidFill>
                  <a:srgbClr val="FF0000"/>
                </a:solidFill>
              </a:rPr>
              <a:t>di Aristofane</a:t>
            </a:r>
            <a:br>
              <a:rPr lang="it-IT" sz="3600" b="1" dirty="0" smtClean="0">
                <a:solidFill>
                  <a:srgbClr val="FF0000"/>
                </a:solidFill>
              </a:rPr>
            </a:br>
            <a:r>
              <a:rPr lang="it-IT" sz="2700" b="1" i="1" dirty="0" smtClean="0">
                <a:solidFill>
                  <a:srgbClr val="FF0000"/>
                </a:solidFill>
              </a:rPr>
              <a:t>La commedia dell’utopia e la distruzione dell’eroe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390" b="99153" l="1690" r="89296">
                        <a14:foregroundMark x1="26761" y1="39548" x2="26761" y2="39548"/>
                        <a14:foregroundMark x1="17746" y1="43503" x2="17746" y2="43503"/>
                        <a14:foregroundMark x1="16620" y1="39831" x2="16620" y2="39831"/>
                        <a14:foregroundMark x1="26479" y1="70056" x2="26479" y2="70056"/>
                        <a14:foregroundMark x1="27887" y1="74294" x2="27887" y2="74294"/>
                        <a14:foregroundMark x1="25070" y1="63277" x2="25070" y2="63277"/>
                        <a14:foregroundMark x1="23380" y1="52825" x2="23380" y2="52825"/>
                        <a14:foregroundMark x1="17746" y1="25706" x2="17746" y2="25706"/>
                        <a14:foregroundMark x1="41408" y1="3672" x2="41408" y2="3672"/>
                        <a14:foregroundMark x1="65070" y1="84746" x2="65070" y2="84746"/>
                        <a14:foregroundMark x1="69859" y1="82203" x2="69859" y2="82203"/>
                        <a14:foregroundMark x1="83099" y1="84463" x2="83099" y2="84463"/>
                        <a14:foregroundMark x1="85915" y1="96328" x2="85915" y2="96328"/>
                        <a14:foregroundMark x1="69859" y1="92090" x2="69859" y2="92090"/>
                        <a14:foregroundMark x1="63662" y1="99153" x2="63662" y2="99153"/>
                        <a14:foregroundMark x1="4789" y1="92090" x2="4789" y2="92090"/>
                        <a14:foregroundMark x1="1690" y1="95763" x2="1690" y2="95763"/>
                        <a14:foregroundMark x1="74085" y1="37006" x2="74085" y2="370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3201" y="3502050"/>
            <a:ext cx="3027305" cy="3018777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04239" y="6520827"/>
            <a:ext cx="363597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i="1" dirty="0" smtClean="0"/>
              <a:t>Allegoria della pace e della guerra, Pompeo Batoni</a:t>
            </a:r>
            <a:endParaRPr lang="it-IT" sz="1300" i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0" y="0"/>
            <a:ext cx="8213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Un lavoro di: Alfonso La Manna, Costanza Mancuso, Marta Mazza Vecchi, Liceo Giulio Cesare, IIE</a:t>
            </a:r>
            <a:endParaRPr lang="it-IT" sz="16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7825042" y="5011118"/>
            <a:ext cx="1210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/>
              <a:t>Busto di</a:t>
            </a:r>
          </a:p>
          <a:p>
            <a:r>
              <a:rPr lang="it-IT" i="1" dirty="0" smtClean="0"/>
              <a:t>Aristofane</a:t>
            </a:r>
            <a:endParaRPr lang="it-IT" i="1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3C26-748C-0742-B0C4-78782E729A16}" type="slidenum">
              <a:rPr lang="it-IT" smtClean="0"/>
              <a:pPr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77309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62893" y="0"/>
            <a:ext cx="3818214" cy="771181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La figura di Cleone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22" b="98848" l="0" r="98000">
                        <a14:foregroundMark x1="3333" y1="34562" x2="3333" y2="34562"/>
                        <a14:foregroundMark x1="85000" y1="34793" x2="85000" y2="34793"/>
                        <a14:foregroundMark x1="81000" y1="52995" x2="81000" y2="52995"/>
                        <a14:foregroundMark x1="80000" y1="61290" x2="80000" y2="61290"/>
                        <a14:foregroundMark x1="81000" y1="57604" x2="81000" y2="57604"/>
                        <a14:foregroundMark x1="46333" y1="80645" x2="46333" y2="80645"/>
                        <a14:foregroundMark x1="25667" y1="84562" x2="25667" y2="84562"/>
                        <a14:foregroundMark x1="57333" y1="85484" x2="57333" y2="85484"/>
                        <a14:foregroundMark x1="71667" y1="82949" x2="71667" y2="82949"/>
                        <a14:foregroundMark x1="67333" y1="80184" x2="67333" y2="80184"/>
                        <a14:foregroundMark x1="32333" y1="87097" x2="32333" y2="87097"/>
                        <a14:foregroundMark x1="17333" y1="84332" x2="17333" y2="84332"/>
                        <a14:foregroundMark x1="20000" y1="81567" x2="20000" y2="81567"/>
                        <a14:foregroundMark x1="9667" y1="85714" x2="9667" y2="85714"/>
                        <a14:foregroundMark x1="12333" y1="81336" x2="12333" y2="81336"/>
                        <a14:foregroundMark x1="80333" y1="85484" x2="80333" y2="85484"/>
                        <a14:foregroundMark x1="84000" y1="80645" x2="84000" y2="80645"/>
                        <a14:foregroundMark x1="78667" y1="78341" x2="78667" y2="78341"/>
                        <a14:foregroundMark x1="84667" y1="77650" x2="84667" y2="77650"/>
                        <a14:foregroundMark x1="58000" y1="95392" x2="58000" y2="95392"/>
                        <a14:foregroundMark x1="98000" y1="92166" x2="98000" y2="92166"/>
                        <a14:foregroundMark x1="87667" y1="29724" x2="87667" y2="29724"/>
                        <a14:foregroundMark x1="87000" y1="26959" x2="87000" y2="26959"/>
                        <a14:foregroundMark x1="3333" y1="31336" x2="3333" y2="31336"/>
                      </a14:backgroundRemoval>
                    </a14:imgEffect>
                  </a14:imgLayer>
                </a14:imgProps>
              </a:ext>
            </a:extLst>
          </a:blip>
          <a:srcRect l="-81524" r="-81524"/>
          <a:stretch>
            <a:fillRect/>
          </a:stretch>
        </p:blipFill>
        <p:spPr>
          <a:xfrm>
            <a:off x="4310693" y="1787364"/>
            <a:ext cx="6466287" cy="3556209"/>
          </a:xfrm>
        </p:spPr>
      </p:pic>
      <p:sp>
        <p:nvSpPr>
          <p:cNvPr id="5" name="CasellaDiTesto 4"/>
          <p:cNvSpPr txBox="1"/>
          <p:nvPr/>
        </p:nvSpPr>
        <p:spPr>
          <a:xfrm>
            <a:off x="388328" y="888116"/>
            <a:ext cx="5160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/>
              <a:t>“Da vivo era un lestofante, un parolaio, un sicofante, </a:t>
            </a:r>
          </a:p>
          <a:p>
            <a:r>
              <a:rPr lang="it-IT" i="1" dirty="0" smtClean="0"/>
              <a:t>un mascalzone fomentatore di disordini”</a:t>
            </a:r>
            <a:endParaRPr lang="it-IT" i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738320" y="1004318"/>
            <a:ext cx="1828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/>
              <a:t>Pace</a:t>
            </a:r>
            <a:r>
              <a:rPr lang="it-IT" dirty="0" smtClean="0"/>
              <a:t>, vv. 651-654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07117" y="2133140"/>
            <a:ext cx="52629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smtClean="0"/>
              <a:t>Gli attacchi continuano nonostante la morte dello</a:t>
            </a:r>
          </a:p>
          <a:p>
            <a:r>
              <a:rPr lang="it-IT" dirty="0"/>
              <a:t> </a:t>
            </a:r>
            <a:r>
              <a:rPr lang="it-IT" dirty="0" smtClean="0"/>
              <a:t>     stratego</a:t>
            </a:r>
          </a:p>
          <a:p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Lamaco e Cleone ritenuti gli unici responsabili della</a:t>
            </a:r>
          </a:p>
          <a:p>
            <a:r>
              <a:rPr lang="it-IT" dirty="0"/>
              <a:t> </a:t>
            </a:r>
            <a:r>
              <a:rPr lang="it-IT" dirty="0" smtClean="0"/>
              <a:t>     guerra</a:t>
            </a:r>
            <a:endParaRPr lang="it-IT" dirty="0"/>
          </a:p>
        </p:txBody>
      </p:sp>
      <p:cxnSp>
        <p:nvCxnSpPr>
          <p:cNvPr id="9" name="Connettore 2 8"/>
          <p:cNvCxnSpPr/>
          <p:nvPr/>
        </p:nvCxnSpPr>
        <p:spPr>
          <a:xfrm>
            <a:off x="2938607" y="3565864"/>
            <a:ext cx="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771262" y="4542839"/>
            <a:ext cx="433469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u="sng" dirty="0" smtClean="0"/>
              <a:t>Sono i due pestelli con cui triturare la Grecia</a:t>
            </a:r>
            <a:endParaRPr lang="it-IT" u="sng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5738320" y="5370574"/>
            <a:ext cx="3339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 smtClean="0"/>
              <a:t>Cleone</a:t>
            </a:r>
            <a:r>
              <a:rPr lang="it-IT" sz="1600" i="1" dirty="0"/>
              <a:t> </a:t>
            </a:r>
            <a:r>
              <a:rPr lang="it-IT" sz="1600" i="1" dirty="0" smtClean="0"/>
              <a:t>(…-422 a.C), stratego ateniese</a:t>
            </a:r>
            <a:endParaRPr lang="it-IT" sz="1600" i="1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210407"/>
            <a:ext cx="2199623" cy="1647594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3C26-748C-0742-B0C4-78782E729A16}" type="slidenum">
              <a:rPr lang="it-IT" smtClean="0"/>
              <a:pPr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42827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307968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Il kantharòs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-13545" r="-13545"/>
          <a:stretch>
            <a:fillRect/>
          </a:stretch>
        </p:blipFill>
        <p:spPr>
          <a:xfrm>
            <a:off x="174309" y="4181053"/>
            <a:ext cx="4461864" cy="2453854"/>
          </a:xfrm>
        </p:spPr>
      </p:pic>
      <p:sp>
        <p:nvSpPr>
          <p:cNvPr id="5" name="CasellaDiTesto 4"/>
          <p:cNvSpPr txBox="1"/>
          <p:nvPr/>
        </p:nvSpPr>
        <p:spPr>
          <a:xfrm>
            <a:off x="1718098" y="879852"/>
            <a:ext cx="571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2" algn="ctr"/>
            <a:r>
              <a:rPr lang="it-IT" b="1" u="sng" dirty="0" smtClean="0"/>
              <a:t>Trigeo, nella sua ascesa all’Olimpo, cavalca uno scarabeo</a:t>
            </a:r>
            <a:endParaRPr lang="it-IT" b="1" u="sng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57200" y="2512228"/>
            <a:ext cx="39036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smtClean="0"/>
              <a:t>Il tema dello sterco e dell’ascesa </a:t>
            </a:r>
          </a:p>
          <a:p>
            <a:r>
              <a:rPr lang="it-IT" dirty="0"/>
              <a:t> </a:t>
            </a:r>
            <a:r>
              <a:rPr lang="it-IT" dirty="0" smtClean="0"/>
              <a:t>    dell’eroe</a:t>
            </a:r>
          </a:p>
          <a:p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L’euforia del superamento dei propri</a:t>
            </a:r>
          </a:p>
          <a:p>
            <a:r>
              <a:rPr lang="it-IT" dirty="0"/>
              <a:t> </a:t>
            </a:r>
            <a:r>
              <a:rPr lang="it-IT" dirty="0" smtClean="0"/>
              <a:t>     limiti</a:t>
            </a:r>
          </a:p>
        </p:txBody>
      </p:sp>
      <p:graphicFrame>
        <p:nvGraphicFramePr>
          <p:cNvPr id="20" name="Tabel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22823029"/>
              </p:ext>
            </p:extLst>
          </p:nvPr>
        </p:nvGraphicFramePr>
        <p:xfrm>
          <a:off x="1524000" y="139700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Nella tragedia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Nella commedia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Atto di </a:t>
                      </a:r>
                      <a:r>
                        <a:rPr lang="el-GR" b="1" u="sng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ὕβϱις</a:t>
                      </a:r>
                      <a:endParaRPr lang="it-IT" b="1" u="sng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Strumento</a:t>
                      </a:r>
                      <a:r>
                        <a:rPr lang="it-IT" baseline="0" dirty="0" smtClean="0"/>
                        <a:t> comico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CasellaDiTesto 21"/>
          <p:cNvSpPr txBox="1"/>
          <p:nvPr/>
        </p:nvSpPr>
        <p:spPr>
          <a:xfrm>
            <a:off x="4496838" y="2622848"/>
            <a:ext cx="4535116" cy="3293209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pPr algn="just"/>
            <a:r>
              <a:rPr lang="it-IT" sz="1600" dirty="0" smtClean="0">
                <a:solidFill>
                  <a:srgbClr val="FF6600"/>
                </a:solidFill>
              </a:rPr>
              <a:t>TRIGEO</a:t>
            </a:r>
            <a:r>
              <a:rPr lang="it-IT" sz="1600" dirty="0" smtClean="0"/>
              <a:t>: </a:t>
            </a:r>
            <a:r>
              <a:rPr lang="it-IT" sz="1600" i="1" dirty="0" smtClean="0"/>
              <a:t>Mi alzo in volo a difesa di tutti i Greci,</a:t>
            </a:r>
          </a:p>
          <a:p>
            <a:pPr algn="just"/>
            <a:r>
              <a:rPr lang="it-IT" sz="1600" i="1" dirty="0" smtClean="0"/>
              <a:t>essendomi assunto un’impresa inaudita.</a:t>
            </a:r>
          </a:p>
          <a:p>
            <a:pPr algn="just"/>
            <a:r>
              <a:rPr lang="it-IT" sz="1600" dirty="0" smtClean="0">
                <a:solidFill>
                  <a:schemeClr val="accent3">
                    <a:lumMod val="75000"/>
                  </a:schemeClr>
                </a:solidFill>
              </a:rPr>
              <a:t>SECONDO SERVO</a:t>
            </a:r>
            <a:r>
              <a:rPr lang="it-IT" sz="1600" dirty="0" smtClean="0"/>
              <a:t>: </a:t>
            </a:r>
            <a:r>
              <a:rPr lang="it-IT" sz="1600" i="1" dirty="0" smtClean="0"/>
              <a:t>In volo? Ma sei davvero </a:t>
            </a:r>
          </a:p>
          <a:p>
            <a:pPr algn="just"/>
            <a:r>
              <a:rPr lang="it-IT" sz="1600" i="1" dirty="0" smtClean="0"/>
              <a:t>impazzito?</a:t>
            </a:r>
          </a:p>
          <a:p>
            <a:pPr algn="just"/>
            <a:r>
              <a:rPr lang="it-IT" sz="1600" dirty="0" smtClean="0">
                <a:solidFill>
                  <a:srgbClr val="FF6600"/>
                </a:solidFill>
              </a:rPr>
              <a:t>TRIGEO</a:t>
            </a:r>
            <a:r>
              <a:rPr lang="it-IT" sz="1600" dirty="0" smtClean="0"/>
              <a:t>: </a:t>
            </a:r>
            <a:r>
              <a:rPr lang="it-IT" sz="1600" i="1" dirty="0" smtClean="0"/>
              <a:t>Bisogna osservare un religioso silenzio</a:t>
            </a:r>
          </a:p>
          <a:p>
            <a:pPr algn="just"/>
            <a:r>
              <a:rPr lang="it-IT" sz="1600" i="1" dirty="0" smtClean="0"/>
              <a:t>e non borbottare sciocchezze ma mandare soltanto</a:t>
            </a:r>
          </a:p>
          <a:p>
            <a:pPr algn="just"/>
            <a:r>
              <a:rPr lang="it-IT" sz="1600" i="1" dirty="0" smtClean="0"/>
              <a:t>pie grida (…)</a:t>
            </a:r>
          </a:p>
          <a:p>
            <a:pPr algn="just"/>
            <a:r>
              <a:rPr lang="it-IT" sz="1600" dirty="0" smtClean="0">
                <a:solidFill>
                  <a:schemeClr val="accent3">
                    <a:lumMod val="75000"/>
                  </a:schemeClr>
                </a:solidFill>
              </a:rPr>
              <a:t>SECONDO SERVO</a:t>
            </a:r>
            <a:r>
              <a:rPr lang="it-IT" sz="1600" dirty="0" smtClean="0"/>
              <a:t>: </a:t>
            </a:r>
            <a:r>
              <a:rPr lang="it-IT" sz="1600" i="1" dirty="0" smtClean="0"/>
              <a:t>Non voglio tacere, prima che tu</a:t>
            </a:r>
            <a:endParaRPr lang="it-IT" sz="1600" i="1" dirty="0"/>
          </a:p>
          <a:p>
            <a:pPr algn="just"/>
            <a:r>
              <a:rPr lang="it-IT" sz="1600" i="1" dirty="0" smtClean="0"/>
              <a:t>mi abbia detto dove vuoi andare in volo.</a:t>
            </a:r>
          </a:p>
          <a:p>
            <a:pPr algn="just"/>
            <a:r>
              <a:rPr lang="it-IT" sz="1600" dirty="0" smtClean="0">
                <a:solidFill>
                  <a:srgbClr val="FF6600"/>
                </a:solidFill>
              </a:rPr>
              <a:t>TRIGEO</a:t>
            </a:r>
            <a:r>
              <a:rPr lang="it-IT" sz="1600" dirty="0" smtClean="0"/>
              <a:t>: </a:t>
            </a:r>
            <a:r>
              <a:rPr lang="it-IT" sz="1600" i="1" dirty="0" smtClean="0"/>
              <a:t>C’è bisogno di dirlo? In cielo, da Zeus.</a:t>
            </a:r>
          </a:p>
          <a:p>
            <a:pPr algn="just"/>
            <a:r>
              <a:rPr lang="it-IT" sz="1600" dirty="0" smtClean="0">
                <a:solidFill>
                  <a:schemeClr val="accent3">
                    <a:lumMod val="75000"/>
                  </a:schemeClr>
                </a:solidFill>
              </a:rPr>
              <a:t>SECONDO SERVO</a:t>
            </a:r>
            <a:r>
              <a:rPr lang="it-IT" sz="1600" dirty="0" smtClean="0"/>
              <a:t>: </a:t>
            </a:r>
            <a:r>
              <a:rPr lang="it-IT" sz="1600" i="1" dirty="0" smtClean="0"/>
              <a:t>E con quale intenzione?</a:t>
            </a:r>
          </a:p>
          <a:p>
            <a:pPr algn="just"/>
            <a:r>
              <a:rPr lang="it-IT" sz="1600" dirty="0" smtClean="0">
                <a:solidFill>
                  <a:srgbClr val="FF6600"/>
                </a:solidFill>
              </a:rPr>
              <a:t>TRIGEO</a:t>
            </a:r>
            <a:r>
              <a:rPr lang="it-IT" sz="1600" dirty="0" smtClean="0"/>
              <a:t>: </a:t>
            </a:r>
            <a:r>
              <a:rPr lang="it-IT" sz="1600" i="1" dirty="0" smtClean="0"/>
              <a:t>Per chiedergli cosa vuol fare di tutti quanti i </a:t>
            </a:r>
          </a:p>
          <a:p>
            <a:pPr algn="just"/>
            <a:r>
              <a:rPr lang="it-IT" sz="1600" i="1" dirty="0" smtClean="0"/>
              <a:t>Greci.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3353388" y="518955"/>
            <a:ext cx="2436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rgbClr val="FF0000"/>
                </a:solidFill>
              </a:rPr>
              <a:t>la </a:t>
            </a:r>
            <a:r>
              <a:rPr lang="el-GR" sz="1400" i="1" dirty="0">
                <a:solidFill>
                  <a:srgbClr val="FF0000"/>
                </a:solidFill>
              </a:rPr>
              <a:t>ὕβϱις</a:t>
            </a:r>
            <a:r>
              <a:rPr lang="it-IT" sz="1400" i="1" dirty="0">
                <a:solidFill>
                  <a:srgbClr val="FF0000"/>
                </a:solidFill>
              </a:rPr>
              <a:t> nel teatro aristofaneo</a:t>
            </a:r>
            <a:endParaRPr lang="it-IT" sz="1400" i="1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3C26-748C-0742-B0C4-78782E729A16}" type="slidenum">
              <a:rPr lang="it-IT" smtClean="0"/>
              <a:pPr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976335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G_499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573" r="10317" b="-4717"/>
          <a:stretch/>
        </p:blipFill>
        <p:spPr>
          <a:xfrm rot="5400000">
            <a:off x="939897" y="-1347830"/>
            <a:ext cx="6874850" cy="9588979"/>
          </a:xfrm>
        </p:spPr>
      </p:pic>
      <p:sp>
        <p:nvSpPr>
          <p:cNvPr id="7" name="Cornice 6"/>
          <p:cNvSpPr/>
          <p:nvPr/>
        </p:nvSpPr>
        <p:spPr>
          <a:xfrm>
            <a:off x="7406976" y="2410382"/>
            <a:ext cx="1418358" cy="259579"/>
          </a:xfrm>
          <a:prstGeom prst="fram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Cornice 7"/>
          <p:cNvSpPr/>
          <p:nvPr/>
        </p:nvSpPr>
        <p:spPr>
          <a:xfrm>
            <a:off x="1473979" y="4357229"/>
            <a:ext cx="2892336" cy="315203"/>
          </a:xfrm>
          <a:prstGeom prst="fram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3C26-748C-0742-B0C4-78782E729A16}" type="slidenum">
              <a:rPr lang="it-IT" smtClean="0"/>
              <a:pPr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79521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olo 17"/>
          <p:cNvSpPr>
            <a:spLocks noGrp="1"/>
          </p:cNvSpPr>
          <p:nvPr>
            <p:ph type="title"/>
          </p:nvPr>
        </p:nvSpPr>
        <p:spPr>
          <a:xfrm>
            <a:off x="457200" y="-298067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rgbClr val="800000"/>
                </a:solidFill>
              </a:rPr>
              <a:t>Le personificazioni </a:t>
            </a:r>
            <a:endParaRPr lang="it-IT" dirty="0">
              <a:solidFill>
                <a:srgbClr val="800000"/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128D-7F96-BA4E-8109-836BD1835A6D}" type="slidenum">
              <a:rPr lang="it-IT" smtClean="0">
                <a:solidFill>
                  <a:srgbClr val="8CADAE">
                    <a:shade val="75000"/>
                  </a:srgbClr>
                </a:solidFill>
                <a:latin typeface="Georgia"/>
              </a:rPr>
              <a:pPr/>
              <a:t>13</a:t>
            </a:fld>
            <a:endParaRPr lang="it-IT">
              <a:solidFill>
                <a:srgbClr val="8CADAE">
                  <a:shade val="75000"/>
                </a:srgbClr>
              </a:solidFill>
              <a:latin typeface="Georgia"/>
            </a:endParaRPr>
          </a:p>
        </p:txBody>
      </p:sp>
      <p:pic>
        <p:nvPicPr>
          <p:cNvPr id="28" name="Segnaposto contenuto 27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t="9187" b="9187"/>
          <a:stretch>
            <a:fillRect/>
          </a:stretch>
        </p:blipFill>
        <p:spPr>
          <a:xfrm>
            <a:off x="0" y="1765300"/>
            <a:ext cx="4249738" cy="4891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CasellaDiTesto 28"/>
          <p:cNvSpPr txBox="1"/>
          <p:nvPr/>
        </p:nvSpPr>
        <p:spPr>
          <a:xfrm>
            <a:off x="307788" y="1235252"/>
            <a:ext cx="3450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00000"/>
                </a:solidFill>
              </a:rPr>
              <a:t> Πόλεμος</a:t>
            </a:r>
            <a:endParaRPr lang="it-IT" sz="2800" b="1" dirty="0">
              <a:solidFill>
                <a:srgbClr val="800000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4490752" y="1653325"/>
            <a:ext cx="43454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600" dirty="0" smtClean="0"/>
              <a:t>Non rientra nelle divinità canoniche in quanto personificazione</a:t>
            </a:r>
          </a:p>
          <a:p>
            <a:pPr marL="285750" indent="-285750">
              <a:buFont typeface="Arial"/>
              <a:buChar char="•"/>
            </a:pPr>
            <a:endParaRPr lang="it-IT" sz="1600" dirty="0" smtClean="0"/>
          </a:p>
          <a:p>
            <a:pPr marL="285750" indent="-285750">
              <a:buFont typeface="Arial"/>
              <a:buChar char="•"/>
            </a:pPr>
            <a:r>
              <a:rPr lang="it-IT" sz="1600" dirty="0" smtClean="0"/>
              <a:t>Fa </a:t>
            </a:r>
            <a:r>
              <a:rPr lang="it-IT" sz="1600" dirty="0"/>
              <a:t>parte del gruppo di entità guerresche che infestavano i campi di battaglia</a:t>
            </a:r>
            <a:endParaRPr lang="it-IT" sz="1600" dirty="0" smtClean="0"/>
          </a:p>
          <a:p>
            <a:pPr marL="285750" indent="-285750">
              <a:buFont typeface="Arial"/>
              <a:buChar char="•"/>
            </a:pPr>
            <a:endParaRPr lang="it-IT" sz="1600" dirty="0" smtClean="0"/>
          </a:p>
          <a:p>
            <a:pPr marL="285750" indent="-285750">
              <a:buFont typeface="Arial"/>
              <a:buChar char="•"/>
            </a:pPr>
            <a:r>
              <a:rPr lang="it-IT" sz="1600" dirty="0" smtClean="0"/>
              <a:t>Nella commedia è la personificazione del </a:t>
            </a:r>
            <a:r>
              <a:rPr lang="it-IT" sz="1600" b="1" i="1" dirty="0" smtClean="0">
                <a:solidFill>
                  <a:srgbClr val="800000"/>
                </a:solidFill>
              </a:rPr>
              <a:t>conflitto permanente </a:t>
            </a:r>
            <a:r>
              <a:rPr lang="it-IT" sz="1600" dirty="0" smtClean="0"/>
              <a:t>tra Ateniesi e Spartani</a:t>
            </a:r>
          </a:p>
          <a:p>
            <a:pPr marL="285750" indent="-285750">
              <a:buFont typeface="Arial"/>
              <a:buChar char="•"/>
            </a:pPr>
            <a:endParaRPr lang="it-IT" sz="1600" dirty="0"/>
          </a:p>
          <a:p>
            <a:pPr marL="285750" indent="-285750">
              <a:buFont typeface="Arial"/>
              <a:buChar char="•"/>
            </a:pPr>
            <a:r>
              <a:rPr lang="it-IT" sz="1600" dirty="0" smtClean="0"/>
              <a:t>Rappresenta una </a:t>
            </a:r>
            <a:r>
              <a:rPr lang="it-IT" sz="1600" b="1" i="1" dirty="0" smtClean="0">
                <a:solidFill>
                  <a:srgbClr val="800000"/>
                </a:solidFill>
              </a:rPr>
              <a:t>conseguenza delle azioni degli uomini </a:t>
            </a:r>
            <a:r>
              <a:rPr lang="it-IT" sz="1600" dirty="0" smtClean="0"/>
              <a:t>che lo rendono manifesto (“...progetta di tritare le città in un mortaio</a:t>
            </a:r>
            <a:r>
              <a:rPr lang="mr-IN" sz="1600" dirty="0" smtClean="0"/>
              <a:t>…</a:t>
            </a:r>
            <a:r>
              <a:rPr lang="it-IT" sz="1600" dirty="0" smtClean="0"/>
              <a:t>” Guido </a:t>
            </a:r>
            <a:r>
              <a:rPr lang="it-IT" sz="1600" dirty="0" err="1" smtClean="0"/>
              <a:t>Paduano</a:t>
            </a:r>
            <a:r>
              <a:rPr lang="it-IT" sz="1600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it-IT" sz="1600" dirty="0" smtClean="0"/>
          </a:p>
          <a:p>
            <a:pPr marL="285750" indent="-285750">
              <a:buFont typeface="Arial"/>
              <a:buChar char="•"/>
            </a:pPr>
            <a:r>
              <a:rPr lang="it-IT" sz="1600" dirty="0" smtClean="0"/>
              <a:t>Non è un'entità </a:t>
            </a:r>
            <a:r>
              <a:rPr lang="it-IT" sz="1600" dirty="0"/>
              <a:t>a sé stante, ma si tratterebbe di uno degli </a:t>
            </a:r>
            <a:r>
              <a:rPr lang="it-IT" sz="1600" b="1" i="1" dirty="0">
                <a:solidFill>
                  <a:srgbClr val="800000"/>
                </a:solidFill>
              </a:rPr>
              <a:t>epiteti di </a:t>
            </a:r>
            <a:r>
              <a:rPr lang="it-IT" sz="1600" b="1" i="1" dirty="0" smtClean="0">
                <a:solidFill>
                  <a:srgbClr val="800000"/>
                </a:solidFill>
              </a:rPr>
              <a:t>Ares</a:t>
            </a:r>
          </a:p>
          <a:p>
            <a:pPr marL="285750" indent="-285750">
              <a:buFont typeface="Arial"/>
              <a:buChar char="•"/>
            </a:pPr>
            <a:endParaRPr lang="it-IT" sz="1600" dirty="0" smtClean="0"/>
          </a:p>
          <a:p>
            <a:pPr marL="285750" indent="-285750">
              <a:buFont typeface="Arial"/>
              <a:buChar char="•"/>
            </a:pPr>
            <a:endParaRPr lang="it-IT" sz="1600" dirty="0"/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1360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06700" y="159569"/>
            <a:ext cx="2658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‪</a:t>
            </a:r>
            <a:r>
              <a:rPr lang="el-GR" sz="2800" b="1" dirty="0">
                <a:solidFill>
                  <a:srgbClr val="800000"/>
                </a:solidFill>
              </a:rPr>
              <a:t>Eἰρήνη</a:t>
            </a:r>
            <a:r>
              <a:rPr lang="el-GR" dirty="0"/>
              <a:t>‬</a:t>
            </a:r>
            <a:endParaRPr lang="it-IT" dirty="0"/>
          </a:p>
        </p:txBody>
      </p:sp>
      <p:pic>
        <p:nvPicPr>
          <p:cNvPr id="5" name="Immagine 4" descr="eirene_22112_m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00" y="749073"/>
            <a:ext cx="2896169" cy="595865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833863" y="749073"/>
            <a:ext cx="4795296" cy="3693319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smtClean="0"/>
              <a:t>Personificazione della Pace </a:t>
            </a:r>
          </a:p>
          <a:p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Figlia di Zeus e Temi, era una delle </a:t>
            </a:r>
            <a:r>
              <a:rPr lang="it-IT" b="1" i="1" dirty="0" smtClean="0">
                <a:solidFill>
                  <a:srgbClr val="800000"/>
                </a:solidFill>
              </a:rPr>
              <a:t>Ore</a:t>
            </a:r>
            <a:r>
              <a:rPr lang="it-IT" dirty="0" smtClean="0"/>
              <a:t> che venivano considerate le custodi dell’Olimpo</a:t>
            </a:r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Rappresentata con un </a:t>
            </a:r>
            <a:r>
              <a:rPr lang="it-IT" b="1" i="1" dirty="0">
                <a:solidFill>
                  <a:srgbClr val="800000"/>
                </a:solidFill>
              </a:rPr>
              <a:t>ramoscello d'olivo </a:t>
            </a:r>
            <a:r>
              <a:rPr lang="it-IT" dirty="0"/>
              <a:t>con la cornucopia e nell'altra </a:t>
            </a:r>
            <a:r>
              <a:rPr lang="it-IT" b="1" i="1" dirty="0">
                <a:solidFill>
                  <a:srgbClr val="800000"/>
                </a:solidFill>
              </a:rPr>
              <a:t>Pluto</a:t>
            </a:r>
            <a:r>
              <a:rPr lang="it-IT" dirty="0"/>
              <a:t>, simboli di quella </a:t>
            </a:r>
            <a:r>
              <a:rPr lang="it-IT" b="1" i="1" dirty="0">
                <a:solidFill>
                  <a:srgbClr val="800000"/>
                </a:solidFill>
              </a:rPr>
              <a:t>ricchezza e dell'abbondanza</a:t>
            </a:r>
            <a:r>
              <a:rPr lang="it-IT" dirty="0"/>
              <a:t> che solo la pace può donare.</a:t>
            </a:r>
            <a:endParaRPr lang="it-IT" dirty="0" smtClean="0"/>
          </a:p>
          <a:p>
            <a:pPr marL="285750" indent="-285750">
              <a:buFont typeface="Arial"/>
              <a:buChar char="•"/>
            </a:pPr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Nella commedia si fa riferimento </a:t>
            </a:r>
            <a:r>
              <a:rPr lang="it-IT" b="1" i="1" dirty="0" smtClean="0">
                <a:solidFill>
                  <a:srgbClr val="800000"/>
                </a:solidFill>
              </a:rPr>
              <a:t>alla Pace di Nicia</a:t>
            </a:r>
            <a:r>
              <a:rPr lang="it-IT" dirty="0" smtClean="0"/>
              <a:t>, pace utopistica irrealizzabile </a:t>
            </a:r>
            <a:r>
              <a:rPr lang="it-IT" dirty="0" err="1" smtClean="0"/>
              <a:t>poich</a:t>
            </a:r>
            <a:r>
              <a:rPr lang="fr-FR" dirty="0" err="1" smtClean="0"/>
              <a:t>é</a:t>
            </a:r>
            <a:r>
              <a:rPr lang="it-IT" dirty="0" smtClean="0"/>
              <a:t> fondata su basi non solide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128D-7F96-BA4E-8109-836BD1835A6D}" type="slidenum">
              <a:rPr lang="it-IT" smtClean="0">
                <a:latin typeface="Georgia"/>
              </a:rPr>
              <a:pPr/>
              <a:t>14</a:t>
            </a:fld>
            <a:endParaRPr lang="it-IT">
              <a:latin typeface="Georgia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359" y="4490384"/>
            <a:ext cx="3208340" cy="220161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440648" y="6642199"/>
            <a:ext cx="36332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Ambrogio Lorenzetti, </a:t>
            </a:r>
            <a:r>
              <a:rPr lang="it-IT" sz="1100" i="1" dirty="0" smtClean="0"/>
              <a:t>Allegoria del buon governo, part. Pace</a:t>
            </a:r>
            <a:endParaRPr lang="it-IT" sz="1100" i="1" dirty="0"/>
          </a:p>
        </p:txBody>
      </p:sp>
    </p:spTree>
    <p:extLst>
      <p:ext uri="{BB962C8B-B14F-4D97-AF65-F5344CB8AC3E}">
        <p14:creationId xmlns:p14="http://schemas.microsoft.com/office/powerpoint/2010/main" xmlns="" val="418262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44016"/>
            <a:ext cx="8712968" cy="1052736"/>
          </a:xfrm>
        </p:spPr>
        <p:txBody>
          <a:bodyPr>
            <a:normAutofit/>
          </a:bodyPr>
          <a:lstStyle/>
          <a:p>
            <a:pPr algn="l"/>
            <a:r>
              <a:rPr lang="it-IT" sz="3600" dirty="0" smtClean="0">
                <a:latin typeface="Aharoni" pitchFamily="2" charset="-79"/>
                <a:cs typeface="Aharoni" pitchFamily="2" charset="-79"/>
              </a:rPr>
              <a:t>ARISTOFANE  E  ERACLE</a:t>
            </a:r>
            <a:endParaRPr lang="it-IT" sz="36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4101872"/>
            <a:ext cx="6419056" cy="896963"/>
          </a:xfrm>
        </p:spPr>
        <p:txBody>
          <a:bodyPr>
            <a:normAutofit/>
          </a:bodyPr>
          <a:lstStyle/>
          <a:p>
            <a:r>
              <a:rPr lang="it-IT" sz="2400" dirty="0" smtClean="0"/>
              <a:t>Eracle: eroe dalla forza sovrumana e “controfigura” di Aristofane</a:t>
            </a:r>
          </a:p>
        </p:txBody>
      </p:sp>
      <p:pic>
        <p:nvPicPr>
          <p:cNvPr id="14346" name="Picture 10" descr="Risultati immagini per aristofan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389865"/>
            <a:ext cx="2195736" cy="2535079"/>
          </a:xfrm>
          <a:prstGeom prst="rect">
            <a:avLst/>
          </a:prstGeom>
          <a:noFill/>
        </p:spPr>
      </p:pic>
      <p:pic>
        <p:nvPicPr>
          <p:cNvPr id="3076" name="Picture 4" descr="Risultati immagini per eracl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4227" r="7999" b="12179"/>
          <a:stretch>
            <a:fillRect/>
          </a:stretch>
        </p:blipFill>
        <p:spPr bwMode="auto">
          <a:xfrm>
            <a:off x="6804248" y="3140968"/>
            <a:ext cx="2232248" cy="3528392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179512" y="1196752"/>
            <a:ext cx="6264696" cy="258532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CORO: Certo le guardie dovrebbero cacciar dalle scene il poeta che nella parabasi venisse a lodare se stesso. Ma conviene onorar, oh Musa, il poeta che scrisse le migliori commedie.[…] Da solo egli è stato capace di prendere in giro gli straccioni e  far guerra ai pidocchi: egli bollò d'infamia, per primo, e mise in bando quegli </a:t>
            </a:r>
            <a:r>
              <a:rPr lang="it-IT" b="1" dirty="0" err="1" smtClean="0">
                <a:solidFill>
                  <a:srgbClr val="FF0000"/>
                </a:solidFill>
              </a:rPr>
              <a:t>Ercoli</a:t>
            </a:r>
            <a:r>
              <a:rPr lang="it-IT" b="1" dirty="0" smtClean="0">
                <a:solidFill>
                  <a:srgbClr val="FF0000"/>
                </a:solidFill>
              </a:rPr>
              <a:t> morti di fame che impastavano pagnotte</a:t>
            </a:r>
            <a:r>
              <a:rPr lang="it-IT" dirty="0" smtClean="0"/>
              <a:t>. Ha creato una grande arte e l’ha costruita con parole alte […], ma con </a:t>
            </a:r>
            <a:r>
              <a:rPr lang="it-IT" b="1" dirty="0" smtClean="0">
                <a:solidFill>
                  <a:srgbClr val="FF0000"/>
                </a:solidFill>
              </a:rPr>
              <a:t>impeto erculeo </a:t>
            </a:r>
            <a:r>
              <a:rPr lang="it-IT" dirty="0" smtClean="0"/>
              <a:t>attaccò i più potenti, avanzando in mezzo alla puzza di cuoio e al fango delle minacce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987824" y="5208460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400" dirty="0" err="1" smtClean="0"/>
              <a:t>οψοφ</a:t>
            </a:r>
            <a:r>
              <a:rPr lang="el-GR" sz="2400" dirty="0" smtClean="0"/>
              <a:t>ά</a:t>
            </a:r>
            <a:r>
              <a:rPr lang="it-IT" sz="2400" dirty="0" err="1" smtClean="0"/>
              <a:t>γος</a:t>
            </a:r>
            <a:r>
              <a:rPr lang="it-IT" sz="2400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it-IT" sz="2400" dirty="0" err="1" smtClean="0"/>
              <a:t>αληξίκακος</a:t>
            </a:r>
            <a:r>
              <a:rPr lang="it-IT" sz="2400" dirty="0" smtClean="0"/>
              <a:t>  e </a:t>
            </a:r>
            <a:r>
              <a:rPr lang="el-GR" sz="2400" dirty="0" smtClean="0"/>
              <a:t>κ</a:t>
            </a:r>
            <a:r>
              <a:rPr lang="it-IT" sz="2400" dirty="0" err="1" smtClean="0"/>
              <a:t>αθαρτής</a:t>
            </a:r>
            <a:endParaRPr lang="it-IT" sz="2400" dirty="0" smtClean="0"/>
          </a:p>
          <a:p>
            <a:endParaRPr lang="it-IT" sz="2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95536" y="5296204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Eracle - Aristofane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Bibliografia &amp; </a:t>
            </a:r>
            <a:r>
              <a:rPr lang="it-IT" dirty="0" err="1" smtClean="0"/>
              <a:t>sitografia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it-IT" sz="1600" dirty="0" err="1" smtClean="0"/>
              <a:t>F</a:t>
            </a:r>
            <a:r>
              <a:rPr lang="it-IT" sz="1600" dirty="0" smtClean="0"/>
              <a:t>. </a:t>
            </a:r>
            <a:r>
              <a:rPr lang="it-IT" sz="1600" dirty="0" err="1" smtClean="0"/>
              <a:t>Perusino</a:t>
            </a:r>
            <a:r>
              <a:rPr lang="it-IT" sz="1600" dirty="0"/>
              <a:t> </a:t>
            </a:r>
            <a:r>
              <a:rPr lang="it-IT" sz="1600" dirty="0" smtClean="0"/>
              <a:t>e M. </a:t>
            </a:r>
            <a:r>
              <a:rPr lang="it-IT" sz="1600" dirty="0" err="1" smtClean="0"/>
              <a:t>Colantonio</a:t>
            </a:r>
            <a:r>
              <a:rPr lang="it-IT" sz="1600" i="1" dirty="0" smtClean="0"/>
              <a:t>: “La commedia greca e la storia”, edizioni ETS</a:t>
            </a:r>
          </a:p>
          <a:p>
            <a:r>
              <a:rPr lang="it-IT" sz="1600" dirty="0" smtClean="0"/>
              <a:t>G. Perrotta: </a:t>
            </a:r>
            <a:r>
              <a:rPr lang="it-IT" sz="1600" i="1" dirty="0" smtClean="0"/>
              <a:t>“Disegno storico della letteratura greca”, 2ª ristampa, Casa editrice Giuseppe Principato</a:t>
            </a:r>
          </a:p>
          <a:p>
            <a:r>
              <a:rPr lang="it-IT" sz="1600" dirty="0" smtClean="0"/>
              <a:t>G. </a:t>
            </a:r>
            <a:r>
              <a:rPr lang="it-IT" sz="1600" dirty="0" err="1" smtClean="0"/>
              <a:t>Guidorizzi</a:t>
            </a:r>
            <a:r>
              <a:rPr lang="it-IT" sz="1600" dirty="0"/>
              <a:t>: </a:t>
            </a:r>
            <a:r>
              <a:rPr lang="it-IT" sz="1600" i="1" dirty="0" smtClean="0"/>
              <a:t>“Letteratura </a:t>
            </a:r>
            <a:r>
              <a:rPr lang="it-IT" sz="1600" i="1" dirty="0"/>
              <a:t>greca. Da Omero al VI secolo d. C</a:t>
            </a:r>
            <a:r>
              <a:rPr lang="it-IT" sz="1600" i="1" dirty="0" smtClean="0"/>
              <a:t>.”, </a:t>
            </a:r>
            <a:r>
              <a:rPr lang="it-IT" sz="1600" i="1" dirty="0"/>
              <a:t>Mondadori Università, Milano </a:t>
            </a:r>
            <a:r>
              <a:rPr lang="it-IT" sz="1600" i="1" dirty="0" smtClean="0"/>
              <a:t>2002</a:t>
            </a:r>
          </a:p>
          <a:p>
            <a:r>
              <a:rPr lang="it-IT" sz="1600" dirty="0" smtClean="0"/>
              <a:t>B. Marzullo: </a:t>
            </a:r>
            <a:r>
              <a:rPr lang="it-IT" sz="1600" i="1" dirty="0" smtClean="0"/>
              <a:t>“Note alla Pace e agli Uccelli di Aristofane”, 1970-72</a:t>
            </a:r>
          </a:p>
          <a:p>
            <a:r>
              <a:rPr lang="it-IT" sz="1600" dirty="0" smtClean="0"/>
              <a:t>Marcello Veneziani: </a:t>
            </a:r>
            <a:r>
              <a:rPr lang="it-IT" sz="1600" i="1" dirty="0" smtClean="0"/>
              <a:t>“Platone e il mito degli androgini”, casa editrice </a:t>
            </a:r>
            <a:r>
              <a:rPr lang="it-IT" sz="1600" i="1" dirty="0" err="1" smtClean="0"/>
              <a:t>AlboVersario</a:t>
            </a:r>
            <a:endParaRPr lang="it-IT" sz="1600" i="1" dirty="0" smtClean="0"/>
          </a:p>
          <a:p>
            <a:r>
              <a:rPr lang="it-IT" sz="1600" dirty="0"/>
              <a:t>Bernhard </a:t>
            </a:r>
            <a:r>
              <a:rPr lang="it-IT" sz="1600" dirty="0" smtClean="0"/>
              <a:t>Zimmermann</a:t>
            </a:r>
            <a:r>
              <a:rPr lang="it-IT" sz="1600" i="1" dirty="0" smtClean="0"/>
              <a:t>: </a:t>
            </a:r>
            <a:r>
              <a:rPr lang="it-IT" sz="1600" i="1" dirty="0"/>
              <a:t>La commedia greca, Carocci, </a:t>
            </a:r>
            <a:r>
              <a:rPr lang="it-IT" sz="1600" i="1" dirty="0" smtClean="0"/>
              <a:t>2010</a:t>
            </a:r>
            <a:endParaRPr lang="it-IT" sz="1600" i="1" dirty="0"/>
          </a:p>
        </p:txBody>
      </p:sp>
      <p:sp>
        <p:nvSpPr>
          <p:cNvPr id="5" name="Segnaposto contenuto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it-IT" sz="1400" dirty="0">
                <a:hlinkClick r:id="rId2"/>
              </a:rPr>
              <a:t>http://enricia.altervista.org/Newton/</a:t>
            </a:r>
            <a:r>
              <a:rPr lang="it-IT" sz="1400" dirty="0" smtClean="0">
                <a:hlinkClick r:id="rId2"/>
              </a:rPr>
              <a:t>Pace.pdf</a:t>
            </a:r>
            <a:endParaRPr lang="it-IT" sz="1400" dirty="0" smtClean="0"/>
          </a:p>
          <a:p>
            <a:r>
              <a:rPr lang="it-IT" sz="1400" dirty="0">
                <a:hlinkClick r:id="rId3"/>
              </a:rPr>
              <a:t>http://www.flipnews.org/flipnews/index.php?option=com_k2&amp;view=item&amp;id=5740:%EF%BF%BDla-pace%EF%BF%BD-di-aristofane-rimane-sempre-</a:t>
            </a:r>
            <a:r>
              <a:rPr lang="it-IT" sz="1400" dirty="0" smtClean="0">
                <a:hlinkClick r:id="rId3"/>
              </a:rPr>
              <a:t>attualissima</a:t>
            </a:r>
            <a:endParaRPr lang="it-IT" sz="1400" dirty="0" smtClean="0"/>
          </a:p>
          <a:p>
            <a:r>
              <a:rPr lang="it-IT" sz="1400" dirty="0">
                <a:hlinkClick r:id="rId4"/>
              </a:rPr>
              <a:t>https://</a:t>
            </a:r>
            <a:r>
              <a:rPr lang="it-IT" sz="1400" dirty="0" smtClean="0">
                <a:hlinkClick r:id="rId4"/>
              </a:rPr>
              <a:t>it.wikipedia.org/wiki/La_pace</a:t>
            </a:r>
            <a:endParaRPr lang="it-IT" sz="1400" dirty="0" smtClean="0"/>
          </a:p>
          <a:p>
            <a:r>
              <a:rPr lang="it-IT" sz="1400" dirty="0" smtClean="0">
                <a:hlinkClick r:id="rId5"/>
              </a:rPr>
              <a:t>http://www2.classics.unibo.it/</a:t>
            </a:r>
            <a:r>
              <a:rPr lang="it-IT" sz="1400" dirty="0" err="1" smtClean="0">
                <a:hlinkClick r:id="rId5"/>
              </a:rPr>
              <a:t>eikasmos</a:t>
            </a:r>
            <a:r>
              <a:rPr lang="it-IT" sz="1400" dirty="0" smtClean="0">
                <a:hlinkClick r:id="rId5"/>
              </a:rPr>
              <a:t>/</a:t>
            </a:r>
            <a:r>
              <a:rPr lang="it-IT" sz="1400" dirty="0" err="1" smtClean="0">
                <a:hlinkClick r:id="rId5"/>
              </a:rPr>
              <a:t>eik_pdf</a:t>
            </a:r>
            <a:r>
              <a:rPr lang="it-IT" sz="1400" dirty="0" smtClean="0">
                <a:hlinkClick r:id="rId5"/>
              </a:rPr>
              <a:t>/2004/Lauriola_04.pdf</a:t>
            </a:r>
            <a:r>
              <a:rPr lang="it-IT" sz="1400" dirty="0" smtClean="0"/>
              <a:t> </a:t>
            </a:r>
          </a:p>
          <a:p>
            <a:r>
              <a:rPr lang="it-IT" sz="1400" u="sng" dirty="0" smtClean="0">
                <a:hlinkClick r:id="rId6"/>
              </a:rPr>
              <a:t>https://nubicuculia.wordpress.com/autori/aristofane/opere-2/pace/</a:t>
            </a:r>
            <a:r>
              <a:rPr lang="it-IT" sz="1400" dirty="0" smtClean="0"/>
              <a:t>  </a:t>
            </a:r>
          </a:p>
          <a:p>
            <a:pPr>
              <a:buNone/>
            </a:pPr>
            <a:endParaRPr lang="it-IT" sz="1400" dirty="0" smtClean="0"/>
          </a:p>
          <a:p>
            <a:endParaRPr lang="it-IT" sz="1400" dirty="0" smtClean="0"/>
          </a:p>
          <a:p>
            <a:endParaRPr lang="it-IT" sz="14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128D-7F96-BA4E-8109-836BD1835A6D}" type="slidenum">
              <a:rPr lang="it-IT" smtClean="0">
                <a:latin typeface="Georgia"/>
              </a:rPr>
              <a:pPr/>
              <a:t>16</a:t>
            </a:fld>
            <a:endParaRPr lang="it-IT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929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0802" y="-56034"/>
            <a:ext cx="3726234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Contesto storico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t="6164" b="6164"/>
          <a:stretch>
            <a:fillRect/>
          </a:stretch>
        </p:blipFill>
        <p:spPr>
          <a:xfrm>
            <a:off x="457200" y="1146829"/>
            <a:ext cx="8229600" cy="4525963"/>
          </a:xfrm>
          <a:ln w="38100" cmpd="sng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CasellaDiTesto 4"/>
          <p:cNvSpPr txBox="1"/>
          <p:nvPr/>
        </p:nvSpPr>
        <p:spPr>
          <a:xfrm>
            <a:off x="921351" y="5778966"/>
            <a:ext cx="7641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429 a.C: Peste ad Atene, morte di </a:t>
            </a:r>
            <a:r>
              <a:rPr lang="it-IT" b="1" u="sng" dirty="0" smtClean="0"/>
              <a:t>Pericle</a:t>
            </a:r>
            <a:r>
              <a:rPr lang="it-IT" dirty="0" smtClean="0"/>
              <a:t>                           Stallo tra gli eserciti</a:t>
            </a:r>
            <a:endParaRPr lang="it-IT" dirty="0"/>
          </a:p>
        </p:txBody>
      </p:sp>
      <p:cxnSp>
        <p:nvCxnSpPr>
          <p:cNvPr id="7" name="Connettore 2 6"/>
          <p:cNvCxnSpPr/>
          <p:nvPr/>
        </p:nvCxnSpPr>
        <p:spPr>
          <a:xfrm>
            <a:off x="4864022" y="5998219"/>
            <a:ext cx="1278272" cy="8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1867803" y="6303524"/>
            <a:ext cx="647620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421 a.C: Pace di Nicia, stabilita una tregua di cinquant’ anni</a:t>
            </a:r>
            <a:endParaRPr lang="it-IT" sz="2000" b="1" dirty="0">
              <a:solidFill>
                <a:srgbClr val="FF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483" y="3697"/>
            <a:ext cx="707517" cy="97588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457200" y="1157971"/>
            <a:ext cx="381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Guerra del Peloponneso (431-404 a.C)</a:t>
            </a:r>
            <a:endParaRPr lang="it-IT" b="1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3C26-748C-0742-B0C4-78782E729A16}" type="slidenum">
              <a:rPr lang="it-IT" smtClean="0"/>
              <a:pPr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161732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35"/>
            <a:ext cx="8229600" cy="1143000"/>
          </a:xfrm>
        </p:spPr>
        <p:txBody>
          <a:bodyPr/>
          <a:lstStyle/>
          <a:p>
            <a:r>
              <a:rPr lang="it-IT" dirty="0" smtClean="0">
                <a:latin typeface="Bodoni 72 Oldstyle Book"/>
                <a:cs typeface="Bodoni 72 Oldstyle Book"/>
              </a:rPr>
              <a:t>Trama</a:t>
            </a:r>
            <a:endParaRPr lang="it-IT" dirty="0">
              <a:latin typeface="Bodoni 72 Oldstyle Book"/>
              <a:cs typeface="Bodoni 72 Oldstyle Book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2347" y="1134184"/>
            <a:ext cx="5761096" cy="1939312"/>
          </a:xfrm>
          <a:ln w="19050" cmpd="sng">
            <a:solidFill>
              <a:srgbClr val="0000FF"/>
            </a:solidFill>
          </a:ln>
        </p:spPr>
        <p:txBody>
          <a:bodyPr>
            <a:normAutofit lnSpcReduction="10000"/>
          </a:bodyPr>
          <a:lstStyle/>
          <a:p>
            <a:r>
              <a:rPr lang="it-IT" sz="1800" dirty="0" smtClean="0"/>
              <a:t>A causa dell’imperversare della guerra del Peloponneso gli Dei, stanchi delle azioni umane, abbandonano l’Olimpo. Al loro posto si stagnano gli Dei minori </a:t>
            </a:r>
            <a:r>
              <a:rPr lang="it-IT" sz="1800" dirty="0" err="1" smtClean="0"/>
              <a:t>Polemos</a:t>
            </a:r>
            <a:r>
              <a:rPr lang="it-IT" sz="1800" dirty="0" smtClean="0"/>
              <a:t> e Tumulto, che intendono triturare le città greche attraverso vari pestelli. Spetta a </a:t>
            </a:r>
            <a:r>
              <a:rPr lang="it-IT" sz="1800" dirty="0" err="1" smtClean="0"/>
              <a:t>Trigeo</a:t>
            </a:r>
            <a:r>
              <a:rPr lang="it-IT" sz="1800" dirty="0" smtClean="0"/>
              <a:t>, vignaiolo ateniese, il compito di liberare la Pace seppellita dai due dei malvagi.</a:t>
            </a:r>
            <a:endParaRPr lang="it-IT" sz="1800" dirty="0"/>
          </a:p>
        </p:txBody>
      </p:sp>
      <p:pic>
        <p:nvPicPr>
          <p:cNvPr id="4" name="Immagine 3" descr="image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9516" y="1226693"/>
            <a:ext cx="2894238" cy="1842634"/>
          </a:xfrm>
          <a:prstGeom prst="rect">
            <a:avLst/>
          </a:prstGeom>
        </p:spPr>
      </p:pic>
      <p:pic>
        <p:nvPicPr>
          <p:cNvPr id="5" name="Immagine 4" descr="LaPace-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1481" y="3165058"/>
            <a:ext cx="4722519" cy="343840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523763" y="6584115"/>
            <a:ext cx="453001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i="1" dirty="0" smtClean="0"/>
              <a:t>Riproposizione teatrale a cura di Vincenzo Zingaro, Roma, 2013</a:t>
            </a:r>
            <a:endParaRPr lang="it-IT" sz="1300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92347" y="4204127"/>
            <a:ext cx="4373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“Una delle opere più </a:t>
            </a:r>
            <a:r>
              <a:rPr lang="it-IT" sz="2200" u="sng" dirty="0" smtClean="0"/>
              <a:t>felicemente ed </a:t>
            </a:r>
          </a:p>
          <a:p>
            <a:r>
              <a:rPr lang="it-IT" sz="2200" u="sng" dirty="0"/>
              <a:t>i</a:t>
            </a:r>
            <a:r>
              <a:rPr lang="it-IT" sz="2200" u="sng" dirty="0" smtClean="0"/>
              <a:t>ntimamente poetiche</a:t>
            </a:r>
            <a:r>
              <a:rPr lang="it-IT" sz="2200" dirty="0" smtClean="0"/>
              <a:t> di Aristofane”</a:t>
            </a:r>
            <a:endParaRPr lang="it-IT" sz="22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445926" y="5001791"/>
            <a:ext cx="195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Raffaele Cantarella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3C26-748C-0742-B0C4-78782E729A16}" type="slidenum">
              <a:rPr lang="it-IT" smtClean="0"/>
              <a:pPr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787417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457200" y="17338"/>
            <a:ext cx="8424298" cy="11430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800000"/>
                </a:solidFill>
              </a:rPr>
              <a:t>Commedia della pace e dell’utopia</a:t>
            </a:r>
            <a:endParaRPr lang="it-IT" dirty="0">
              <a:solidFill>
                <a:srgbClr val="800000"/>
              </a:solidFill>
            </a:endParaRPr>
          </a:p>
        </p:txBody>
      </p:sp>
      <p:sp>
        <p:nvSpPr>
          <p:cNvPr id="16" name="Segnaposto testo 15"/>
          <p:cNvSpPr>
            <a:spLocks noGrp="1"/>
          </p:cNvSpPr>
          <p:nvPr>
            <p:ph type="body" idx="1"/>
          </p:nvPr>
        </p:nvSpPr>
        <p:spPr>
          <a:xfrm>
            <a:off x="301752" y="1560013"/>
            <a:ext cx="4041648" cy="639762"/>
          </a:xfrm>
          <a:solidFill>
            <a:srgbClr val="FFFFFF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/>
            <a:r>
              <a:rPr lang="it-IT" dirty="0" smtClean="0">
                <a:solidFill>
                  <a:srgbClr val="800000"/>
                </a:solidFill>
              </a:rPr>
              <a:t>Commedie della pace</a:t>
            </a:r>
            <a:endParaRPr lang="it-IT" dirty="0">
              <a:solidFill>
                <a:srgbClr val="800000"/>
              </a:solidFill>
            </a:endParaRPr>
          </a:p>
        </p:txBody>
      </p:sp>
      <p:sp>
        <p:nvSpPr>
          <p:cNvPr id="19" name="Segnaposto contenuto 18"/>
          <p:cNvSpPr>
            <a:spLocks noGrp="1"/>
          </p:cNvSpPr>
          <p:nvPr>
            <p:ph sz="half" idx="2"/>
          </p:nvPr>
        </p:nvSpPr>
        <p:spPr>
          <a:xfrm>
            <a:off x="301752" y="2205782"/>
            <a:ext cx="4041648" cy="4072141"/>
          </a:xfrm>
          <a:solidFill>
            <a:srgbClr val="FFFFFF"/>
          </a:solidFill>
          <a:ln w="28575" cmpd="sng">
            <a:solidFill>
              <a:srgbClr val="0000FF"/>
            </a:solidFill>
          </a:ln>
        </p:spPr>
        <p:txBody>
          <a:bodyPr>
            <a:normAutofit/>
          </a:bodyPr>
          <a:lstStyle/>
          <a:p>
            <a:endParaRPr lang="it-IT" sz="1600" dirty="0" smtClean="0"/>
          </a:p>
          <a:p>
            <a:r>
              <a:rPr lang="it-IT" sz="1600" dirty="0" smtClean="0"/>
              <a:t>Riflettono l’esperienza traumatica della guerra </a:t>
            </a:r>
          </a:p>
          <a:p>
            <a:endParaRPr lang="it-IT" sz="1600" dirty="0" smtClean="0"/>
          </a:p>
          <a:p>
            <a:r>
              <a:rPr lang="it-IT" sz="1600" dirty="0" smtClean="0"/>
              <a:t>Il raggiungimento della pace anche in modi </a:t>
            </a:r>
            <a:r>
              <a:rPr lang="it-IT" sz="1600" b="1" i="1" dirty="0" smtClean="0">
                <a:solidFill>
                  <a:srgbClr val="800000"/>
                </a:solidFill>
              </a:rPr>
              <a:t>utopistici </a:t>
            </a:r>
          </a:p>
          <a:p>
            <a:endParaRPr lang="it-IT" sz="1600" dirty="0" smtClean="0"/>
          </a:p>
          <a:p>
            <a:r>
              <a:rPr lang="it-IT" sz="1600" dirty="0" smtClean="0"/>
              <a:t>i </a:t>
            </a:r>
            <a:r>
              <a:rPr lang="it-IT" sz="1600" b="1" i="1" dirty="0" smtClean="0">
                <a:solidFill>
                  <a:srgbClr val="800000"/>
                </a:solidFill>
              </a:rPr>
              <a:t>contadini</a:t>
            </a:r>
            <a:r>
              <a:rPr lang="it-IT" sz="1600" dirty="0" smtClean="0"/>
              <a:t> sono i più pronti a impegnarsi in questo senso</a:t>
            </a:r>
          </a:p>
          <a:p>
            <a:endParaRPr lang="it-IT" sz="1600" dirty="0" smtClean="0"/>
          </a:p>
          <a:p>
            <a:r>
              <a:rPr lang="it-IT" sz="1600" dirty="0" smtClean="0"/>
              <a:t>Trova espressione un convinto </a:t>
            </a:r>
            <a:r>
              <a:rPr lang="it-IT" sz="1600" b="1" i="1" dirty="0" smtClean="0">
                <a:solidFill>
                  <a:srgbClr val="800000"/>
                </a:solidFill>
              </a:rPr>
              <a:t>antimilitarismo</a:t>
            </a:r>
            <a:endParaRPr lang="it-IT" sz="1600" b="1" i="1" dirty="0">
              <a:solidFill>
                <a:srgbClr val="800000"/>
              </a:solidFill>
            </a:endParaRPr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solidFill>
            <a:srgbClr val="FFFFFF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it-IT" dirty="0" smtClean="0">
                <a:solidFill>
                  <a:srgbClr val="800000"/>
                </a:solidFill>
              </a:rPr>
              <a:t>Commedie dell’utopia</a:t>
            </a:r>
            <a:endParaRPr lang="it-IT" dirty="0">
              <a:solidFill>
                <a:srgbClr val="800000"/>
              </a:solidFill>
            </a:endParaRPr>
          </a:p>
        </p:txBody>
      </p:sp>
      <p:sp>
        <p:nvSpPr>
          <p:cNvPr id="18" name="Segnaposto contenuto 17"/>
          <p:cNvSpPr>
            <a:spLocks noGrp="1"/>
          </p:cNvSpPr>
          <p:nvPr>
            <p:ph sz="quarter" idx="4"/>
          </p:nvPr>
        </p:nvSpPr>
        <p:spPr>
          <a:solidFill>
            <a:srgbClr val="FFFFFF"/>
          </a:solidFill>
          <a:ln w="28575" cmpd="sng">
            <a:solidFill>
              <a:srgbClr val="FF0000"/>
            </a:solidFill>
          </a:ln>
        </p:spPr>
        <p:txBody>
          <a:bodyPr>
            <a:normAutofit/>
          </a:bodyPr>
          <a:lstStyle/>
          <a:p>
            <a:endParaRPr lang="it-IT" sz="1600" dirty="0" smtClean="0"/>
          </a:p>
          <a:p>
            <a:r>
              <a:rPr lang="it-IT" sz="1600" dirty="0" smtClean="0"/>
              <a:t>Attacco diretto contro la politica contemporanea si rifugia nell’</a:t>
            </a:r>
            <a:r>
              <a:rPr lang="it-IT" sz="1600" b="1" i="1" dirty="0" smtClean="0">
                <a:solidFill>
                  <a:srgbClr val="800000"/>
                </a:solidFill>
              </a:rPr>
              <a:t>utopia</a:t>
            </a:r>
          </a:p>
          <a:p>
            <a:endParaRPr lang="it-IT" sz="1600" dirty="0" smtClean="0"/>
          </a:p>
          <a:p>
            <a:r>
              <a:rPr lang="it-IT" sz="1600" dirty="0" smtClean="0"/>
              <a:t>Tentativo di costruire una realtà altra ribaltando alcuni </a:t>
            </a:r>
            <a:r>
              <a:rPr lang="it-IT" sz="1600" b="1" i="1" dirty="0" smtClean="0">
                <a:solidFill>
                  <a:srgbClr val="800000"/>
                </a:solidFill>
              </a:rPr>
              <a:t>ideali sociali </a:t>
            </a:r>
          </a:p>
          <a:p>
            <a:endParaRPr lang="it-IT" sz="1600" dirty="0" smtClean="0">
              <a:solidFill>
                <a:srgbClr val="000000"/>
              </a:solidFill>
            </a:endParaRPr>
          </a:p>
          <a:p>
            <a:r>
              <a:rPr lang="it-IT" sz="1600" dirty="0" smtClean="0">
                <a:solidFill>
                  <a:srgbClr val="000000"/>
                </a:solidFill>
              </a:rPr>
              <a:t>Passaggio dalla realtà quotidiana ad una realtà altra surreale e utopistica attraverso una </a:t>
            </a:r>
            <a:r>
              <a:rPr lang="it-IT" sz="1600" b="1" i="1" dirty="0" smtClean="0">
                <a:solidFill>
                  <a:srgbClr val="800000"/>
                </a:solidFill>
              </a:rPr>
              <a:t>porta</a:t>
            </a:r>
          </a:p>
          <a:p>
            <a:pPr marL="0" indent="0">
              <a:buNone/>
            </a:pPr>
            <a:endParaRPr lang="it-IT" sz="1600" b="1" i="1" dirty="0" smtClean="0">
              <a:solidFill>
                <a:srgbClr val="800000"/>
              </a:solidFill>
            </a:endParaRPr>
          </a:p>
          <a:p>
            <a:pPr marL="0" indent="0">
              <a:buNone/>
            </a:pPr>
            <a:endParaRPr lang="it-IT" sz="1600" b="1" i="1" dirty="0">
              <a:solidFill>
                <a:srgbClr val="800000"/>
              </a:solidFill>
            </a:endParaRPr>
          </a:p>
          <a:p>
            <a:endParaRPr lang="it-IT" sz="1600" b="1" i="1" dirty="0">
              <a:solidFill>
                <a:srgbClr val="800000"/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128D-7F96-BA4E-8109-836BD1835A6D}" type="slidenum">
              <a:rPr lang="it-IT" smtClean="0">
                <a:solidFill>
                  <a:srgbClr val="8CADAE">
                    <a:shade val="75000"/>
                  </a:srgbClr>
                </a:solidFill>
                <a:latin typeface="Georgia"/>
              </a:rPr>
              <a:pPr/>
              <a:t>4</a:t>
            </a:fld>
            <a:endParaRPr lang="it-IT">
              <a:solidFill>
                <a:srgbClr val="8CADAE">
                  <a:shade val="75000"/>
                </a:srgbClr>
              </a:solidFill>
              <a:latin typeface="Georgia"/>
            </a:endParaRPr>
          </a:p>
        </p:txBody>
      </p:sp>
      <p:cxnSp>
        <p:nvCxnSpPr>
          <p:cNvPr id="24" name="Connettore 2 23"/>
          <p:cNvCxnSpPr/>
          <p:nvPr/>
        </p:nvCxnSpPr>
        <p:spPr>
          <a:xfrm>
            <a:off x="6770077" y="4993031"/>
            <a:ext cx="0" cy="371231"/>
          </a:xfrm>
          <a:prstGeom prst="straightConnector1">
            <a:avLst/>
          </a:prstGeom>
          <a:ln w="12700" cmpd="sng">
            <a:prstDash val="solid"/>
            <a:tailEnd type="arrow"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5440786" y="5392491"/>
            <a:ext cx="26585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solidFill>
                  <a:prstClr val="black"/>
                </a:solidFill>
                <a:latin typeface="Georgia"/>
              </a:rPr>
              <a:t>Traduzione drammaturgica del </a:t>
            </a:r>
            <a:r>
              <a:rPr lang="it-IT" sz="1600" b="1" i="1" dirty="0" smtClean="0">
                <a:solidFill>
                  <a:srgbClr val="800000"/>
                </a:solidFill>
                <a:latin typeface="Georgia"/>
              </a:rPr>
              <a:t>rito di passaggio </a:t>
            </a:r>
            <a:endParaRPr lang="it-IT" sz="1600" b="1" i="1" dirty="0">
              <a:solidFill>
                <a:srgbClr val="800000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217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800000"/>
                </a:solidFill>
              </a:rPr>
              <a:t>Il “rito di passaggio” </a:t>
            </a:r>
            <a:endParaRPr lang="it-IT" dirty="0">
              <a:solidFill>
                <a:srgbClr val="800000"/>
              </a:solidFill>
            </a:endParaRPr>
          </a:p>
        </p:txBody>
      </p:sp>
      <p:sp>
        <p:nvSpPr>
          <p:cNvPr id="8" name="Segnaposto contenuto 7"/>
          <p:cNvSpPr>
            <a:spLocks noGrp="1"/>
          </p:cNvSpPr>
          <p:nvPr>
            <p:ph sz="half" idx="1"/>
          </p:nvPr>
        </p:nvSpPr>
        <p:spPr>
          <a:ln w="19050" cmpd="sng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endParaRPr lang="it-IT" sz="1900" dirty="0" smtClean="0"/>
          </a:p>
          <a:p>
            <a:r>
              <a:rPr lang="it-IT" sz="1900" dirty="0" smtClean="0"/>
              <a:t>Consente l’ingresso di una nuova condizione esistenziale ad un’altra (in un non luogo)</a:t>
            </a:r>
          </a:p>
          <a:p>
            <a:endParaRPr lang="it-IT" sz="1900" dirty="0" smtClean="0"/>
          </a:p>
          <a:p>
            <a:r>
              <a:rPr lang="it-IT" sz="1900" dirty="0" smtClean="0"/>
              <a:t>Tutto diventa accessibile, le leggi della realtà quotidiana vengono sospese</a:t>
            </a:r>
          </a:p>
          <a:p>
            <a:endParaRPr lang="it-IT" sz="1900" dirty="0" smtClean="0"/>
          </a:p>
          <a:p>
            <a:r>
              <a:rPr lang="it-IT" sz="1900" dirty="0" smtClean="0"/>
              <a:t>L’eroe comico diventa onnipotente, non esiste più il concetto di </a:t>
            </a:r>
            <a:r>
              <a:rPr lang="it-IT" sz="1900" b="1" dirty="0" err="1" smtClean="0">
                <a:solidFill>
                  <a:srgbClr val="800000"/>
                </a:solidFill>
              </a:rPr>
              <a:t>ὕ</a:t>
            </a:r>
            <a:r>
              <a:rPr lang="it-IT" sz="1900" b="1" dirty="0" smtClean="0">
                <a:solidFill>
                  <a:srgbClr val="800000"/>
                </a:solidFill>
              </a:rPr>
              <a:t>β</a:t>
            </a:r>
            <a:r>
              <a:rPr lang="it-IT" sz="1900" b="1" dirty="0" err="1" smtClean="0">
                <a:solidFill>
                  <a:srgbClr val="800000"/>
                </a:solidFill>
              </a:rPr>
              <a:t>ϱις</a:t>
            </a:r>
            <a:endParaRPr lang="it-IT" sz="1900" b="1" dirty="0" smtClean="0">
              <a:solidFill>
                <a:srgbClr val="800000"/>
              </a:solidFill>
            </a:endParaRPr>
          </a:p>
          <a:p>
            <a:pPr marL="0" indent="0">
              <a:buNone/>
            </a:pPr>
            <a:endParaRPr lang="it-IT" sz="1900" b="1" i="1" dirty="0">
              <a:solidFill>
                <a:srgbClr val="800000"/>
              </a:solidFill>
            </a:endParaRPr>
          </a:p>
          <a:p>
            <a:r>
              <a:rPr lang="it-IT" sz="1900" dirty="0" smtClean="0"/>
              <a:t>Nel mondo dell’utopia tutto è lecito e possibile a differenza del </a:t>
            </a:r>
            <a:r>
              <a:rPr lang="it-IT" sz="1900" b="1" i="1" dirty="0" smtClean="0">
                <a:solidFill>
                  <a:srgbClr val="800000"/>
                </a:solidFill>
              </a:rPr>
              <a:t>mito</a:t>
            </a:r>
            <a:endParaRPr lang="it-IT" sz="1900" b="1" i="1" dirty="0">
              <a:solidFill>
                <a:srgbClr val="800000"/>
              </a:solidFill>
            </a:endParaRPr>
          </a:p>
          <a:p>
            <a:endParaRPr lang="it-IT" sz="1800" dirty="0" smtClean="0"/>
          </a:p>
        </p:txBody>
      </p:sp>
      <p:pic>
        <p:nvPicPr>
          <p:cNvPr id="10" name="Segnaposto contenuto 9" descr="O-presente-israel-costa-1030x879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90" r="13190"/>
          <a:stretch>
            <a:fillRect/>
          </a:stretch>
        </p:blipFill>
        <p:spPr>
          <a:xfrm>
            <a:off x="4798782" y="1573661"/>
            <a:ext cx="4037370" cy="4528591"/>
          </a:xfr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128D-7F96-BA4E-8109-836BD1835A6D}" type="slidenum">
              <a:rPr lang="it-IT" smtClean="0">
                <a:solidFill>
                  <a:srgbClr val="8CADAE">
                    <a:shade val="75000"/>
                  </a:srgbClr>
                </a:solidFill>
                <a:latin typeface="Georgia"/>
              </a:rPr>
              <a:pPr/>
              <a:t>5</a:t>
            </a:fld>
            <a:endParaRPr lang="it-IT">
              <a:solidFill>
                <a:srgbClr val="8CADAE">
                  <a:shade val="75000"/>
                </a:srgbClr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921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800000"/>
                </a:solidFill>
              </a:rPr>
              <a:t>Il mito degli androgini </a:t>
            </a:r>
            <a:endParaRPr lang="it-IT" dirty="0">
              <a:solidFill>
                <a:srgbClr val="800000"/>
              </a:solidFill>
            </a:endParaRP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3721" b="3721"/>
          <a:stretch>
            <a:fillRect/>
          </a:stretch>
        </p:blipFill>
        <p:spPr>
          <a:xfrm>
            <a:off x="4806640" y="1595709"/>
            <a:ext cx="4038600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Segnaposto contenuto 9"/>
          <p:cNvSpPr>
            <a:spLocks noGrp="1"/>
          </p:cNvSpPr>
          <p:nvPr>
            <p:ph sz="half" idx="2"/>
          </p:nvPr>
        </p:nvSpPr>
        <p:spPr>
          <a:xfrm>
            <a:off x="301752" y="1595709"/>
            <a:ext cx="4038600" cy="4681728"/>
          </a:xfrm>
        </p:spPr>
        <p:txBody>
          <a:bodyPr>
            <a:normAutofit/>
          </a:bodyPr>
          <a:lstStyle/>
          <a:p>
            <a:r>
              <a:rPr lang="it-IT" sz="1600" dirty="0" smtClean="0"/>
              <a:t>Presente nel dialogo platonico </a:t>
            </a:r>
            <a:r>
              <a:rPr lang="it-IT" sz="1600" b="1" i="1" dirty="0" smtClean="0">
                <a:solidFill>
                  <a:srgbClr val="800000"/>
                </a:solidFill>
              </a:rPr>
              <a:t>Simposio</a:t>
            </a:r>
          </a:p>
          <a:p>
            <a:endParaRPr lang="it-IT" sz="1600" b="1" dirty="0" smtClean="0"/>
          </a:p>
          <a:p>
            <a:r>
              <a:rPr lang="it-IT" sz="1600" dirty="0" smtClean="0"/>
              <a:t>Tratta il </a:t>
            </a:r>
            <a:r>
              <a:rPr lang="it-IT" sz="1600" i="1" dirty="0" smtClean="0"/>
              <a:t>tema dell’amore</a:t>
            </a:r>
          </a:p>
          <a:p>
            <a:endParaRPr lang="it-IT" sz="1600" b="1" dirty="0"/>
          </a:p>
          <a:p>
            <a:r>
              <a:rPr lang="it-IT" sz="1600" b="1" dirty="0" smtClean="0"/>
              <a:t>Androgino</a:t>
            </a:r>
            <a:r>
              <a:rPr lang="it-IT" sz="1600" dirty="0" smtClean="0"/>
              <a:t>: figura autosufficiente chiusa al mondo che rispecchiava la superbia umana rispetto gli dei </a:t>
            </a:r>
          </a:p>
          <a:p>
            <a:endParaRPr lang="it-IT" sz="1600" dirty="0" smtClean="0"/>
          </a:p>
          <a:p>
            <a:r>
              <a:rPr lang="it-IT" sz="1600" b="1" i="1" dirty="0" smtClean="0">
                <a:solidFill>
                  <a:srgbClr val="800000"/>
                </a:solidFill>
              </a:rPr>
              <a:t>                  Ascesa all’Olimpo </a:t>
            </a:r>
            <a:endParaRPr lang="it-IT" sz="1600" b="1" i="1" dirty="0">
              <a:solidFill>
                <a:srgbClr val="800000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128D-7F96-BA4E-8109-836BD1835A6D}" type="slidenum">
              <a:rPr lang="it-IT" smtClean="0">
                <a:solidFill>
                  <a:srgbClr val="8CADAE">
                    <a:shade val="75000"/>
                  </a:srgbClr>
                </a:solidFill>
                <a:latin typeface="Georgia"/>
              </a:rPr>
              <a:pPr/>
              <a:t>6</a:t>
            </a:fld>
            <a:endParaRPr lang="it-IT">
              <a:solidFill>
                <a:srgbClr val="8CADAE">
                  <a:shade val="75000"/>
                </a:srgbClr>
              </a:solidFill>
              <a:latin typeface="Georgia"/>
            </a:endParaRPr>
          </a:p>
        </p:txBody>
      </p:sp>
      <p:cxnSp>
        <p:nvCxnSpPr>
          <p:cNvPr id="12" name="Connettore 2 11"/>
          <p:cNvCxnSpPr/>
          <p:nvPr/>
        </p:nvCxnSpPr>
        <p:spPr>
          <a:xfrm>
            <a:off x="2317609" y="4397202"/>
            <a:ext cx="0" cy="490717"/>
          </a:xfrm>
          <a:prstGeom prst="straightConnector1">
            <a:avLst/>
          </a:prstGeom>
          <a:ln>
            <a:prstDash val="solid"/>
            <a:tailEnd type="arrow"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824288" y="4937719"/>
            <a:ext cx="2986641" cy="1077218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00">
                <a:alpha val="0"/>
              </a:srgb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600" dirty="0"/>
              <a:t>Zeus, che non poteva accettare un simile oltraggio, decise di intervenire e divise, a colpi di saetta, gli aggressori.</a:t>
            </a:r>
          </a:p>
        </p:txBody>
      </p:sp>
      <p:sp>
        <p:nvSpPr>
          <p:cNvPr id="4" name="Cornice 3"/>
          <p:cNvSpPr/>
          <p:nvPr/>
        </p:nvSpPr>
        <p:spPr>
          <a:xfrm>
            <a:off x="1477483" y="3801469"/>
            <a:ext cx="1676694" cy="41500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123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Arial Black" pitchFamily="34" charset="0"/>
              </a:rPr>
              <a:t>TEMA POLITICO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>
            <a:normAutofit/>
          </a:bodyPr>
          <a:lstStyle/>
          <a:p>
            <a:endParaRPr lang="it-IT" sz="2000" smtClean="0"/>
          </a:p>
          <a:p>
            <a:endParaRPr lang="it-IT" sz="2000" dirty="0"/>
          </a:p>
        </p:txBody>
      </p:sp>
      <p:sp>
        <p:nvSpPr>
          <p:cNvPr id="21" name="Segnaposto contenuto 20"/>
          <p:cNvSpPr>
            <a:spLocks noGrp="1"/>
          </p:cNvSpPr>
          <p:nvPr>
            <p:ph sz="half" idx="4294967295"/>
          </p:nvPr>
        </p:nvSpPr>
        <p:spPr>
          <a:xfrm>
            <a:off x="925513" y="1700213"/>
            <a:ext cx="8218487" cy="4897437"/>
          </a:xfrm>
        </p:spPr>
        <p:txBody>
          <a:bodyPr/>
          <a:lstStyle/>
          <a:p>
            <a:pPr>
              <a:buNone/>
            </a:pPr>
            <a:r>
              <a:rPr lang="it-IT" sz="2000" dirty="0" smtClean="0"/>
              <a:t>Comicità unita ad intento didascalico ed etico</a:t>
            </a:r>
          </a:p>
          <a:p>
            <a:pPr>
              <a:buNone/>
            </a:pPr>
            <a:r>
              <a:rPr lang="it-IT" sz="2000" dirty="0" smtClean="0"/>
              <a:t>L’insegnamento del ridere dei propri difetti</a:t>
            </a:r>
          </a:p>
          <a:p>
            <a:pPr>
              <a:buNone/>
            </a:pPr>
            <a:endParaRPr lang="it-IT" sz="2000" dirty="0" smtClean="0"/>
          </a:p>
          <a:p>
            <a:pPr>
              <a:buNone/>
            </a:pPr>
            <a:r>
              <a:rPr lang="it-IT" sz="2000" dirty="0" smtClean="0"/>
              <a:t>Polemizza contro:</a:t>
            </a:r>
          </a:p>
          <a:p>
            <a:r>
              <a:rPr lang="it-IT" sz="2000" dirty="0" smtClean="0"/>
              <a:t>Stupidità degli uomini</a:t>
            </a:r>
          </a:p>
          <a:p>
            <a:r>
              <a:rPr lang="it-IT" sz="2000" dirty="0" smtClean="0"/>
              <a:t>Approfittatori e chi sfrutta diversità per perpetrare guerre</a:t>
            </a:r>
          </a:p>
          <a:p>
            <a:r>
              <a:rPr lang="it-IT" sz="2000" dirty="0" smtClean="0"/>
              <a:t>Autori che si conquistavano il favore del pubblico </a:t>
            </a:r>
          </a:p>
          <a:p>
            <a:pPr>
              <a:buNone/>
            </a:pPr>
            <a:endParaRPr lang="it-IT" sz="2000" dirty="0" smtClean="0"/>
          </a:p>
          <a:p>
            <a:pPr>
              <a:buNone/>
            </a:pPr>
            <a:r>
              <a:rPr lang="it-IT" sz="2000" dirty="0" smtClean="0"/>
              <a:t>Celebra:</a:t>
            </a:r>
          </a:p>
          <a:p>
            <a:r>
              <a:rPr lang="it-IT" sz="2000" dirty="0" smtClean="0"/>
              <a:t>l’importanza universale della pace</a:t>
            </a:r>
          </a:p>
          <a:p>
            <a:r>
              <a:rPr lang="it-IT" sz="2000" dirty="0" smtClean="0"/>
              <a:t>Salvezza</a:t>
            </a:r>
          </a:p>
          <a:p>
            <a:r>
              <a:rPr lang="it-IT" sz="2000" dirty="0" smtClean="0"/>
              <a:t>Liberazione 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395536" y="188640"/>
            <a:ext cx="8291264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 smtClean="0"/>
              <a:t>Il viaggio di </a:t>
            </a:r>
            <a:r>
              <a:rPr lang="it-IT" sz="2400" dirty="0" err="1" smtClean="0"/>
              <a:t>Trigeo</a:t>
            </a:r>
            <a:r>
              <a:rPr lang="it-IT" sz="2400" dirty="0" smtClean="0"/>
              <a:t>: "</a:t>
            </a:r>
            <a:r>
              <a:rPr lang="it-IT" sz="2400" i="1" dirty="0" smtClean="0"/>
              <a:t>è tutta una tensione, tra lui che vuole andare su e lo scarabeo che è attirato non solo dalla terra, ma diciamo dalle cose più maleodoranti della terra</a:t>
            </a:r>
            <a:r>
              <a:rPr lang="it-IT" sz="2400" dirty="0" smtClean="0"/>
              <a:t>" </a:t>
            </a:r>
          </a:p>
          <a:p>
            <a:pPr>
              <a:buNone/>
            </a:pPr>
            <a:endParaRPr lang="it-IT" sz="2400" dirty="0" smtClean="0"/>
          </a:p>
          <a:p>
            <a:pPr>
              <a:buNone/>
            </a:pPr>
            <a:r>
              <a:rPr lang="it-IT" sz="2400" dirty="0" smtClean="0"/>
              <a:t>L’indignazione degli dei e il loro trasloco</a:t>
            </a:r>
          </a:p>
          <a:p>
            <a:pPr>
              <a:buNone/>
            </a:pPr>
            <a:endParaRPr lang="it-IT" sz="2400" dirty="0" smtClean="0"/>
          </a:p>
          <a:p>
            <a:pPr>
              <a:buNone/>
            </a:pPr>
            <a:r>
              <a:rPr lang="it-IT" sz="2400" dirty="0" smtClean="0"/>
              <a:t>Il pesto di </a:t>
            </a:r>
            <a:r>
              <a:rPr lang="it-IT" sz="2400" dirty="0" err="1" smtClean="0"/>
              <a:t>Polemos</a:t>
            </a:r>
            <a:r>
              <a:rPr lang="it-IT" sz="2400" dirty="0" smtClean="0"/>
              <a:t> e il pestello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 l="22309" t="22360" r="24142" b="13801"/>
          <a:stretch>
            <a:fillRect/>
          </a:stretch>
        </p:blipFill>
        <p:spPr bwMode="auto">
          <a:xfrm>
            <a:off x="179512" y="3284984"/>
            <a:ext cx="4032448" cy="300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0" y="764704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1700" dirty="0"/>
          </a:p>
        </p:txBody>
      </p:sp>
      <p:pic>
        <p:nvPicPr>
          <p:cNvPr id="11" name="Picture 4" descr="Immagine correlat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268760"/>
            <a:ext cx="2016224" cy="3126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6635080" cy="1700808"/>
          </a:xfrm>
        </p:spPr>
        <p:txBody>
          <a:bodyPr>
            <a:normAutofit/>
          </a:bodyPr>
          <a:lstStyle/>
          <a:p>
            <a:r>
              <a:rPr lang="it-IT" sz="3600" dirty="0" smtClean="0">
                <a:latin typeface="Aharoni" pitchFamily="2" charset="-79"/>
                <a:cs typeface="Aharoni" pitchFamily="2" charset="-79"/>
              </a:rPr>
              <a:t>I CONTADINI E LA CAMPAGNA</a:t>
            </a:r>
            <a:endParaRPr lang="it-IT" sz="36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556792"/>
            <a:ext cx="5904656" cy="158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/>
              <a:t>Solidarietà tra contadini, sono gli unici a possedere la concordia necessaria all’impresa</a:t>
            </a:r>
          </a:p>
          <a:p>
            <a:pPr marL="0" indent="0">
              <a:buNone/>
            </a:pPr>
            <a:endParaRPr lang="it-IT" sz="2000" dirty="0" smtClean="0"/>
          </a:p>
          <a:p>
            <a:pPr marL="0" indent="0">
              <a:buNone/>
            </a:pPr>
            <a:r>
              <a:rPr lang="it-IT" sz="2000" dirty="0" smtClean="0"/>
              <a:t>Ritorno della pace: ritorno alla campagna</a:t>
            </a:r>
            <a:endParaRPr lang="it-IT" sz="2000" dirty="0"/>
          </a:p>
        </p:txBody>
      </p:sp>
      <p:pic>
        <p:nvPicPr>
          <p:cNvPr id="2050" name="Picture 2" descr="Risultati immagini per CONTADINI E CAMPAGNA GRECia 5 secolo a c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4624"/>
            <a:ext cx="2209428" cy="1951662"/>
          </a:xfrm>
          <a:prstGeom prst="rect">
            <a:avLst/>
          </a:prstGeom>
          <a:noFill/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-308808" y="2664296"/>
            <a:ext cx="6876256" cy="2060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… E I MERCANTI</a:t>
            </a:r>
            <a:r>
              <a:rPr kumimoji="0" lang="it-IT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 </a:t>
            </a:r>
            <a:r>
              <a:rPr kumimoji="0" lang="it-IT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D’ARMI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251520" y="4149080"/>
            <a:ext cx="5904656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2" name="Picture 4" descr="Risultati immagini per mercanti d'armi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2132856"/>
            <a:ext cx="2483768" cy="2483768"/>
          </a:xfrm>
          <a:prstGeom prst="rect">
            <a:avLst/>
          </a:prstGeom>
          <a:noFill/>
        </p:spPr>
      </p:pic>
      <p:pic>
        <p:nvPicPr>
          <p:cNvPr id="2054" name="Picture 6" descr="Risultati immagini per mercanti d'armi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947" y="4722600"/>
            <a:ext cx="3854549" cy="2004595"/>
          </a:xfrm>
          <a:prstGeom prst="rect">
            <a:avLst/>
          </a:prstGeom>
          <a:noFill/>
        </p:spPr>
      </p:pic>
      <p:sp>
        <p:nvSpPr>
          <p:cNvPr id="9" name="Segnaposto contenuto 2"/>
          <p:cNvSpPr txBox="1">
            <a:spLocks/>
          </p:cNvSpPr>
          <p:nvPr/>
        </p:nvSpPr>
        <p:spPr>
          <a:xfrm>
            <a:off x="0" y="4293096"/>
            <a:ext cx="590465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Traggono profitto dallo stato di guerra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20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2000" dirty="0" smtClean="0"/>
              <a:t>La nuova condizione provoca la loro esclusione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Contrapposizione con mercanti di attrezzi agricoli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Città.thmx</Template>
  <TotalTime>8191</TotalTime>
  <Words>1113</Words>
  <Application>Microsoft Office PowerPoint</Application>
  <PresentationFormat>Presentazione su schermo (4:3)</PresentationFormat>
  <Paragraphs>171</Paragraphs>
  <Slides>16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Tema di Office</vt:lpstr>
      <vt:lpstr>Pace di Aristofane La commedia dell’utopia e la distruzione dell’eroe</vt:lpstr>
      <vt:lpstr>Contesto storico</vt:lpstr>
      <vt:lpstr>Trama</vt:lpstr>
      <vt:lpstr>Commedia della pace e dell’utopia</vt:lpstr>
      <vt:lpstr>Il “rito di passaggio” </vt:lpstr>
      <vt:lpstr>Il mito degli androgini </vt:lpstr>
      <vt:lpstr>TEMA POLITICO</vt:lpstr>
      <vt:lpstr>Diapositiva 8</vt:lpstr>
      <vt:lpstr>I CONTADINI E LA CAMPAGNA</vt:lpstr>
      <vt:lpstr>La figura di Cleone</vt:lpstr>
      <vt:lpstr>Il kantharòs</vt:lpstr>
      <vt:lpstr>Diapositiva 12</vt:lpstr>
      <vt:lpstr>Le personificazioni </vt:lpstr>
      <vt:lpstr>Diapositiva 14</vt:lpstr>
      <vt:lpstr>ARISTOFANE  E  ERACLE</vt:lpstr>
      <vt:lpstr>Bibliografia &amp; sitografia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Pace  di Aristofane</dc:title>
  <dc:creator>vincenzo la manna</dc:creator>
  <cp:lastModifiedBy>aula 1</cp:lastModifiedBy>
  <cp:revision>38</cp:revision>
  <cp:lastPrinted>2018-02-24T23:07:08Z</cp:lastPrinted>
  <dcterms:created xsi:type="dcterms:W3CDTF">2018-02-24T13:46:45Z</dcterms:created>
  <dcterms:modified xsi:type="dcterms:W3CDTF">2018-03-09T09:36:41Z</dcterms:modified>
</cp:coreProperties>
</file>