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5"/>
  </p:notesMasterIdLst>
  <p:sldIdLst>
    <p:sldId id="256" r:id="rId3"/>
    <p:sldId id="269" r:id="rId4"/>
    <p:sldId id="270" r:id="rId5"/>
    <p:sldId id="271" r:id="rId6"/>
    <p:sldId id="257" r:id="rId7"/>
    <p:sldId id="262" r:id="rId8"/>
    <p:sldId id="258" r:id="rId9"/>
    <p:sldId id="272" r:id="rId10"/>
    <p:sldId id="273" r:id="rId11"/>
    <p:sldId id="259" r:id="rId12"/>
    <p:sldId id="261" r:id="rId13"/>
    <p:sldId id="268"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24" autoAdjust="0"/>
  </p:normalViewPr>
  <p:slideViewPr>
    <p:cSldViewPr>
      <p:cViewPr varScale="1">
        <p:scale>
          <a:sx n="69" d="100"/>
          <a:sy n="69" d="100"/>
        </p:scale>
        <p:origin x="-5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2786E-9B58-434D-B800-95A171114269}" type="datetimeFigureOut">
              <a:rPr lang="it-IT" smtClean="0"/>
              <a:pPr/>
              <a:t>16/03/2018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6C434-FD5E-43B3-A0D4-A8BCEEB3DD6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5D6627-8177-4675-8A59-1EEBB7C737DD}" type="slidenum">
              <a:rPr lang="it-IT" smtClean="0">
                <a:solidFill>
                  <a:prstClr val="black"/>
                </a:solidFill>
              </a:rPr>
              <a:pPr/>
              <a:t>8</a:t>
            </a:fld>
            <a:endParaRPr lang="it-IT">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8221B74-50FB-472E-B2A5-FC83F22E78F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DDAB723A-EB04-4BF8-8616-6DF1AFCF5FE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6994AD30-BFE7-4414-B11E-469BE0256301}"/>
              </a:ext>
            </a:extLst>
          </p:cNvPr>
          <p:cNvSpPr>
            <a:spLocks noGrp="1"/>
          </p:cNvSpPr>
          <p:nvPr>
            <p:ph type="dt" sz="half" idx="10"/>
          </p:nvPr>
        </p:nvSpPr>
        <p:spPr/>
        <p:txBody>
          <a:bodyPr/>
          <a:lstStyle/>
          <a:p>
            <a:fld id="{DD572029-B887-4ECC-8ADB-80CB707D8E10}" type="datetimeFigureOut">
              <a:rPr lang="it-IT" smtClean="0">
                <a:solidFill>
                  <a:prstClr val="black">
                    <a:tint val="75000"/>
                  </a:prstClr>
                </a:solidFill>
              </a:rPr>
              <a:pPr/>
              <a:t>16/03/2018</a:t>
            </a:fld>
            <a:endParaRPr lang="it-IT">
              <a:solidFill>
                <a:prstClr val="black">
                  <a:tint val="75000"/>
                </a:prstClr>
              </a:solidFill>
            </a:endParaRPr>
          </a:p>
        </p:txBody>
      </p:sp>
      <p:sp>
        <p:nvSpPr>
          <p:cNvPr id="5" name="Segnaposto piè di pagina 4">
            <a:extLst>
              <a:ext uri="{FF2B5EF4-FFF2-40B4-BE49-F238E27FC236}">
                <a16:creationId xmlns="" xmlns:a16="http://schemas.microsoft.com/office/drawing/2014/main" id="{BEEB1F32-63A2-4FFA-89B0-0951B4D0D031}"/>
              </a:ext>
            </a:extLst>
          </p:cNvPr>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a:extLst>
              <a:ext uri="{FF2B5EF4-FFF2-40B4-BE49-F238E27FC236}">
                <a16:creationId xmlns="" xmlns:a16="http://schemas.microsoft.com/office/drawing/2014/main" id="{B3F1C8F2-E457-45B3-9D8D-19F541147403}"/>
              </a:ext>
            </a:extLst>
          </p:cNvPr>
          <p:cNvSpPr>
            <a:spLocks noGrp="1"/>
          </p:cNvSpPr>
          <p:nvPr>
            <p:ph type="sldNum" sz="quarter" idx="12"/>
          </p:nvPr>
        </p:nvSpPr>
        <p:spPr/>
        <p:txBody>
          <a:bodyPr/>
          <a:lstStyle/>
          <a:p>
            <a:fld id="{D39379A6-A41B-45BA-846B-3FFC6C4504E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 xmlns:p14="http://schemas.microsoft.com/office/powerpoint/2010/main" val="289896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18E997-FC82-4722-82A6-C1FD794E7E5A}" type="datetimeFigureOut">
              <a:rPr lang="it-IT" smtClean="0"/>
              <a:pPr/>
              <a:t>16/03/2018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0ACC32-38AE-4D09-A98A-BD6249D72B5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E997-FC82-4722-82A6-C1FD794E7E5A}" type="datetimeFigureOut">
              <a:rPr lang="it-IT" smtClean="0"/>
              <a:pPr/>
              <a:t>16/03/2018</a:t>
            </a:fld>
            <a:endParaRPr lang="it-IT"/>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ACC32-38AE-4D09-A98A-BD6249D72B5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8AF2706C-2D9C-4B3C-94D0-809B30407294}"/>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10782B4-776C-4A99-A752-FC331E69FF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14321C96-46C7-4B18-ABA3-78E581297E1F}"/>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72029-B887-4ECC-8ADB-80CB707D8E10}" type="datetimeFigureOut">
              <a:rPr lang="it-IT" smtClean="0">
                <a:solidFill>
                  <a:prstClr val="black">
                    <a:tint val="75000"/>
                  </a:prstClr>
                </a:solidFill>
              </a:rPr>
              <a:pPr/>
              <a:t>16/03/2018</a:t>
            </a:fld>
            <a:endParaRPr lang="it-IT">
              <a:solidFill>
                <a:prstClr val="black">
                  <a:tint val="75000"/>
                </a:prstClr>
              </a:solidFill>
            </a:endParaRPr>
          </a:p>
        </p:txBody>
      </p:sp>
      <p:sp>
        <p:nvSpPr>
          <p:cNvPr id="5" name="Segnaposto piè di pagina 4">
            <a:extLst>
              <a:ext uri="{FF2B5EF4-FFF2-40B4-BE49-F238E27FC236}">
                <a16:creationId xmlns="" xmlns:a16="http://schemas.microsoft.com/office/drawing/2014/main" id="{7A45C22A-4DD1-4D77-AFE5-3946207B836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a:extLst>
              <a:ext uri="{FF2B5EF4-FFF2-40B4-BE49-F238E27FC236}">
                <a16:creationId xmlns="" xmlns:a16="http://schemas.microsoft.com/office/drawing/2014/main" id="{B08D3612-2702-4FC5-9B15-CFD00564C41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379A6-A41B-45BA-846B-3FFC6C4504E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 xmlns:p14="http://schemas.microsoft.com/office/powerpoint/2010/main" val="3841141539"/>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29000" t="-1000" r="-24000" b="-6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80528" y="1196752"/>
            <a:ext cx="9324528" cy="2160240"/>
          </a:xfrm>
        </p:spPr>
        <p:txBody>
          <a:bodyPr>
            <a:normAutofit/>
          </a:bodyPr>
          <a:lstStyle/>
          <a:p>
            <a:r>
              <a:rPr lang="it-IT" sz="6000" b="1" dirty="0" smtClean="0">
                <a:latin typeface="Copperplate Gothic Bold" pitchFamily="34" charset="0"/>
              </a:rPr>
              <a:t>Le  Nuvole</a:t>
            </a:r>
            <a:r>
              <a:rPr lang="it-IT" sz="5400" b="1" dirty="0" smtClean="0">
                <a:latin typeface="Copperplate Gothic Bold" pitchFamily="34" charset="0"/>
              </a:rPr>
              <a:t>     </a:t>
            </a:r>
            <a:br>
              <a:rPr lang="it-IT" sz="5400" b="1" dirty="0" smtClean="0">
                <a:latin typeface="Copperplate Gothic Bold" pitchFamily="34" charset="0"/>
              </a:rPr>
            </a:br>
            <a:r>
              <a:rPr lang="it-IT" sz="4800" dirty="0" smtClean="0"/>
              <a:t>Aristofane</a:t>
            </a:r>
            <a:endParaRPr lang="it-IT" sz="4800" dirty="0"/>
          </a:p>
        </p:txBody>
      </p:sp>
      <p:sp>
        <p:nvSpPr>
          <p:cNvPr id="3" name="Sottotitolo 2"/>
          <p:cNvSpPr>
            <a:spLocks noGrp="1"/>
          </p:cNvSpPr>
          <p:nvPr>
            <p:ph type="subTitle" idx="1"/>
          </p:nvPr>
        </p:nvSpPr>
        <p:spPr>
          <a:xfrm>
            <a:off x="4067944" y="6021288"/>
            <a:ext cx="5792688" cy="1201688"/>
          </a:xfrm>
        </p:spPr>
        <p:txBody>
          <a:bodyPr>
            <a:normAutofit/>
          </a:bodyPr>
          <a:lstStyle/>
          <a:p>
            <a:r>
              <a:rPr lang="it-IT" dirty="0" smtClean="0">
                <a:solidFill>
                  <a:schemeClr val="tx1"/>
                </a:solidFill>
                <a:latin typeface="Agency FB" pitchFamily="34" charset="0"/>
              </a:rPr>
              <a:t>Matilde Caviglia e Giulia Pace</a:t>
            </a:r>
            <a:endParaRPr lang="it-IT" dirty="0">
              <a:solidFill>
                <a:schemeClr val="tx1"/>
              </a:solidFill>
              <a:latin typeface="Agency FB"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3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71400"/>
            <a:ext cx="9144000" cy="1143000"/>
          </a:xfrm>
        </p:spPr>
        <p:txBody>
          <a:bodyPr>
            <a:normAutofit/>
          </a:bodyPr>
          <a:lstStyle/>
          <a:p>
            <a:r>
              <a:rPr lang="it-IT" dirty="0" smtClean="0">
                <a:latin typeface="Copperplate Gothic Bold" pitchFamily="34" charset="0"/>
              </a:rPr>
              <a:t>Aristofane e psicoanalisi</a:t>
            </a:r>
            <a:endParaRPr lang="it-IT" dirty="0">
              <a:latin typeface="Copperplate Gothic Bold" pitchFamily="34" charset="0"/>
            </a:endParaRPr>
          </a:p>
        </p:txBody>
      </p:sp>
      <p:pic>
        <p:nvPicPr>
          <p:cNvPr id="4" name="Segnaposto contenuto 3" descr="DCB1MZOVYAECpWy.jpg"/>
          <p:cNvPicPr>
            <a:picLocks noGrp="1" noChangeAspect="1"/>
          </p:cNvPicPr>
          <p:nvPr>
            <p:ph idx="1"/>
          </p:nvPr>
        </p:nvPicPr>
        <p:blipFill>
          <a:blip r:embed="rId2" cstate="print"/>
          <a:srcRect l="62637" b="1358"/>
          <a:stretch>
            <a:fillRect/>
          </a:stretch>
        </p:blipFill>
        <p:spPr>
          <a:xfrm>
            <a:off x="179512" y="764704"/>
            <a:ext cx="3240362" cy="5861640"/>
          </a:xfrm>
        </p:spPr>
      </p:pic>
      <p:sp>
        <p:nvSpPr>
          <p:cNvPr id="5" name="CasellaDiTesto 4"/>
          <p:cNvSpPr txBox="1"/>
          <p:nvPr/>
        </p:nvSpPr>
        <p:spPr>
          <a:xfrm>
            <a:off x="3419872" y="692696"/>
            <a:ext cx="5904656" cy="353943"/>
          </a:xfrm>
          <a:prstGeom prst="rect">
            <a:avLst/>
          </a:prstGeom>
          <a:noFill/>
        </p:spPr>
        <p:txBody>
          <a:bodyPr wrap="square" rtlCol="0">
            <a:spAutoFit/>
          </a:bodyPr>
          <a:lstStyle/>
          <a:p>
            <a:r>
              <a:rPr lang="it-IT" sz="1700" dirty="0" smtClean="0"/>
              <a:t>«Adesso sdraiati qui e tira fuori qualche pensiero sui casi tuoi»</a:t>
            </a:r>
            <a:endParaRPr lang="it-IT" sz="1700" dirty="0"/>
          </a:p>
        </p:txBody>
      </p:sp>
      <p:sp>
        <p:nvSpPr>
          <p:cNvPr id="6" name="CasellaDiTesto 5"/>
          <p:cNvSpPr txBox="1"/>
          <p:nvPr/>
        </p:nvSpPr>
        <p:spPr>
          <a:xfrm>
            <a:off x="3563888" y="1412776"/>
            <a:ext cx="5580112" cy="5909310"/>
          </a:xfrm>
          <a:prstGeom prst="rect">
            <a:avLst/>
          </a:prstGeom>
          <a:noFill/>
        </p:spPr>
        <p:txBody>
          <a:bodyPr wrap="square" rtlCol="0">
            <a:spAutoFit/>
          </a:bodyPr>
          <a:lstStyle/>
          <a:p>
            <a:pPr>
              <a:buFont typeface="Arial" pitchFamily="34" charset="0"/>
              <a:buChar char="•"/>
            </a:pPr>
            <a:r>
              <a:rPr lang="it-IT" dirty="0" smtClean="0"/>
              <a:t> Freud disse che non siamo quel che pensiamo di essere : lo stesso che il Socrate di Aristofane rivelava ai suoi pazienti.</a:t>
            </a:r>
          </a:p>
          <a:p>
            <a:endParaRPr lang="it-IT" dirty="0" smtClean="0"/>
          </a:p>
          <a:p>
            <a:pPr>
              <a:buFont typeface="Arial" pitchFamily="34" charset="0"/>
              <a:buChar char="•"/>
            </a:pPr>
            <a:r>
              <a:rPr lang="it-IT" dirty="0" smtClean="0"/>
              <a:t> Le leggi e la morale sono dei tentativi di contenere la nostra natura profonda.</a:t>
            </a:r>
          </a:p>
          <a:p>
            <a:endParaRPr lang="it-IT" dirty="0" smtClean="0"/>
          </a:p>
          <a:p>
            <a:pPr>
              <a:buFont typeface="Arial" pitchFamily="34" charset="0"/>
              <a:buChar char="•"/>
            </a:pPr>
            <a:r>
              <a:rPr lang="it-IT" dirty="0" smtClean="0"/>
              <a:t> Complesso di Edipo, o di Aristofane?</a:t>
            </a:r>
          </a:p>
          <a:p>
            <a:endParaRPr lang="it-IT" dirty="0" smtClean="0"/>
          </a:p>
          <a:p>
            <a:pPr>
              <a:buFont typeface="Arial" pitchFamily="34" charset="0"/>
              <a:buChar char="•"/>
            </a:pPr>
            <a:r>
              <a:rPr lang="it-IT" dirty="0" smtClean="0"/>
              <a:t> In Aristofane vi è la forte convinzione che si debba scoprire l’inconscio.</a:t>
            </a:r>
          </a:p>
          <a:p>
            <a:endParaRPr lang="it-IT" dirty="0" smtClean="0"/>
          </a:p>
          <a:p>
            <a:pPr>
              <a:buFont typeface="Arial" pitchFamily="34" charset="0"/>
              <a:buChar char="•"/>
            </a:pPr>
            <a:r>
              <a:rPr lang="it-IT" dirty="0" smtClean="0"/>
              <a:t> Platone vendica l’onore di Socrate nel “Simposio”</a:t>
            </a:r>
          </a:p>
          <a:p>
            <a:endParaRPr lang="it-IT" dirty="0" smtClean="0"/>
          </a:p>
          <a:p>
            <a:pPr>
              <a:buFont typeface="Arial" pitchFamily="34" charset="0"/>
              <a:buChar char="•"/>
            </a:pPr>
            <a:r>
              <a:rPr lang="it-IT" dirty="0" smtClean="0"/>
              <a:t> In “Al di là del principio di piacere” Freud rievoca il discorso di Aristofane nel Simposio, quando si è liberato del singhiozzo.</a:t>
            </a:r>
          </a:p>
          <a:p>
            <a:endParaRPr lang="it-IT" dirty="0" smtClean="0"/>
          </a:p>
          <a:p>
            <a:pPr>
              <a:buFont typeface="Arial" pitchFamily="34" charset="0"/>
              <a:buChar char="•"/>
            </a:pPr>
            <a:r>
              <a:rPr lang="it-IT" dirty="0" smtClean="0"/>
              <a:t> Eros e Thanatos generano il ritmo della nostra esistenza.</a:t>
            </a:r>
          </a:p>
          <a:p>
            <a:endParaRPr lang="it-IT"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a:stretch>
        </a:blipFill>
        <a:effectLst/>
      </p:bgPr>
    </p:bg>
    <p:spTree>
      <p:nvGrpSpPr>
        <p:cNvPr id="1" name=""/>
        <p:cNvGrpSpPr/>
        <p:nvPr/>
      </p:nvGrpSpPr>
      <p:grpSpPr>
        <a:xfrm>
          <a:off x="0" y="0"/>
          <a:ext cx="0" cy="0"/>
          <a:chOff x="0" y="0"/>
          <a:chExt cx="0" cy="0"/>
        </a:xfrm>
      </p:grpSpPr>
      <p:sp>
        <p:nvSpPr>
          <p:cNvPr id="5" name="Segnaposto contenuto 4"/>
          <p:cNvSpPr>
            <a:spLocks noGrp="1"/>
          </p:cNvSpPr>
          <p:nvPr>
            <p:ph idx="1"/>
          </p:nvPr>
        </p:nvSpPr>
        <p:spPr>
          <a:xfrm>
            <a:off x="4644009" y="764704"/>
            <a:ext cx="4283968" cy="1008112"/>
          </a:xfrm>
        </p:spPr>
        <p:txBody>
          <a:bodyPr>
            <a:normAutofit/>
          </a:bodyPr>
          <a:lstStyle/>
          <a:p>
            <a:pPr>
              <a:buNone/>
            </a:pPr>
            <a:r>
              <a:rPr lang="it-IT" sz="2800" dirty="0" smtClean="0">
                <a:solidFill>
                  <a:schemeClr val="bg1"/>
                </a:solidFill>
                <a:latin typeface="Britannic Bold" pitchFamily="34" charset="0"/>
              </a:rPr>
              <a:t>Le nuvole di Teatro Due</a:t>
            </a:r>
            <a:endParaRPr lang="it-IT" sz="2800" dirty="0">
              <a:solidFill>
                <a:schemeClr val="bg1"/>
              </a:solidFill>
              <a:latin typeface="Britannic Bold" pitchFamily="34" charset="0"/>
            </a:endParaRPr>
          </a:p>
        </p:txBody>
      </p:sp>
      <p:sp>
        <p:nvSpPr>
          <p:cNvPr id="6" name="Titolo 5"/>
          <p:cNvSpPr>
            <a:spLocks noGrp="1"/>
          </p:cNvSpPr>
          <p:nvPr>
            <p:ph type="title"/>
          </p:nvPr>
        </p:nvSpPr>
        <p:spPr>
          <a:xfrm>
            <a:off x="539552" y="0"/>
            <a:ext cx="8229600" cy="1143000"/>
          </a:xfrm>
        </p:spPr>
        <p:txBody>
          <a:bodyPr>
            <a:normAutofit/>
          </a:bodyPr>
          <a:lstStyle/>
          <a:p>
            <a:r>
              <a:rPr lang="it-IT" dirty="0" smtClean="0">
                <a:solidFill>
                  <a:schemeClr val="bg1"/>
                </a:solidFill>
                <a:latin typeface="Copperplate Gothic Bold" pitchFamily="34" charset="0"/>
              </a:rPr>
              <a:t>interpretazioni moderne:</a:t>
            </a:r>
            <a:endParaRPr lang="it-IT" dirty="0">
              <a:solidFill>
                <a:schemeClr val="bg1"/>
              </a:solidFill>
              <a:latin typeface="Copperplate Gothic Bold" pitchFamily="34" charset="0"/>
            </a:endParaRPr>
          </a:p>
        </p:txBody>
      </p:sp>
      <p:sp>
        <p:nvSpPr>
          <p:cNvPr id="4" name="CasellaDiTesto 3">
            <a:extLst>
              <a:ext uri="{FF2B5EF4-FFF2-40B4-BE49-F238E27FC236}">
                <a16:creationId xmlns="" xmlns:a16="http://schemas.microsoft.com/office/drawing/2014/main" id="{E08468F0-5ECA-4219-919A-091021690B69}"/>
              </a:ext>
            </a:extLst>
          </p:cNvPr>
          <p:cNvSpPr txBox="1"/>
          <p:nvPr/>
        </p:nvSpPr>
        <p:spPr>
          <a:xfrm>
            <a:off x="179512" y="1052736"/>
            <a:ext cx="2808312" cy="2862322"/>
          </a:xfrm>
          <a:prstGeom prst="rect">
            <a:avLst/>
          </a:prstGeom>
          <a:noFill/>
        </p:spPr>
        <p:txBody>
          <a:bodyPr wrap="square" rtlCol="0">
            <a:spAutoFit/>
          </a:bodyPr>
          <a:lstStyle/>
          <a:p>
            <a:pPr marL="285750" indent="-285750">
              <a:buFont typeface="Arial" panose="020B0604020202020204" pitchFamily="34" charset="0"/>
              <a:buChar char="•"/>
            </a:pPr>
            <a:r>
              <a:rPr lang="it-IT" dirty="0">
                <a:solidFill>
                  <a:schemeClr val="bg1">
                    <a:lumMod val="95000"/>
                  </a:schemeClr>
                </a:solidFill>
              </a:rPr>
              <a:t>Bersaglio satirico esplicito: Socrate e la sua arte oratoria persuasiva. </a:t>
            </a:r>
          </a:p>
          <a:p>
            <a:pPr marL="285750" indent="-285750">
              <a:buFont typeface="Arial" panose="020B0604020202020204" pitchFamily="34" charset="0"/>
              <a:buChar char="•"/>
            </a:pPr>
            <a:endParaRPr lang="it-IT" dirty="0">
              <a:solidFill>
                <a:schemeClr val="bg1">
                  <a:lumMod val="95000"/>
                </a:schemeClr>
              </a:solidFill>
            </a:endParaRPr>
          </a:p>
          <a:p>
            <a:pPr marL="285750" indent="-285750">
              <a:buFont typeface="Arial" panose="020B0604020202020204" pitchFamily="34" charset="0"/>
              <a:buChar char="•"/>
            </a:pPr>
            <a:r>
              <a:rPr lang="it-IT" dirty="0">
                <a:solidFill>
                  <a:schemeClr val="bg1">
                    <a:lumMod val="95000"/>
                  </a:schemeClr>
                </a:solidFill>
              </a:rPr>
              <a:t>Bersaglio satirico implicito e attuale: i fabbricanti di verità che piegano con il potere della parola l’uomo medio.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0" y="1"/>
            <a:ext cx="9144000" cy="1556792"/>
          </a:xfrm>
        </p:spPr>
        <p:txBody>
          <a:bodyPr>
            <a:normAutofit/>
          </a:bodyPr>
          <a:lstStyle/>
          <a:p>
            <a:pPr algn="ctr"/>
            <a:r>
              <a:rPr lang="it-IT" sz="4800" b="1" dirty="0" smtClean="0">
                <a:latin typeface="Copperplate Gothic Bold" pitchFamily="34" charset="0"/>
              </a:rPr>
              <a:t>LE NUVOLE                             </a:t>
            </a:r>
            <a:r>
              <a:rPr lang="it-IT" sz="4800" b="1" dirty="0" err="1" smtClean="0">
                <a:latin typeface="Copperplate Gothic Bold" pitchFamily="34" charset="0"/>
              </a:rPr>
              <a:t>DI</a:t>
            </a:r>
            <a:r>
              <a:rPr lang="it-IT" sz="4800" b="1" dirty="0" smtClean="0">
                <a:latin typeface="Copperplate Gothic Bold" pitchFamily="34" charset="0"/>
              </a:rPr>
              <a:t>  FABRIZIO DE ANDRE’</a:t>
            </a:r>
            <a:endParaRPr lang="it-IT" sz="4800" b="1" dirty="0">
              <a:latin typeface="Copperplate Gothic Bold" pitchFamily="34" charset="0"/>
            </a:endParaRPr>
          </a:p>
        </p:txBody>
      </p:sp>
      <p:pic>
        <p:nvPicPr>
          <p:cNvPr id="2050" name="Picture 2" descr="Risultati immagini per fabrizio de andrè"/>
          <p:cNvPicPr>
            <a:picLocks noChangeAspect="1" noChangeArrowheads="1"/>
          </p:cNvPicPr>
          <p:nvPr/>
        </p:nvPicPr>
        <p:blipFill>
          <a:blip r:embed="rId3" cstate="print"/>
          <a:srcRect/>
          <a:stretch>
            <a:fillRect/>
          </a:stretch>
        </p:blipFill>
        <p:spPr bwMode="auto">
          <a:xfrm>
            <a:off x="251520" y="1484784"/>
            <a:ext cx="5292080" cy="3024336"/>
          </a:xfrm>
          <a:prstGeom prst="rect">
            <a:avLst/>
          </a:prstGeom>
          <a:noFill/>
        </p:spPr>
      </p:pic>
      <p:sp>
        <p:nvSpPr>
          <p:cNvPr id="8" name="CasellaDiTesto 7"/>
          <p:cNvSpPr txBox="1"/>
          <p:nvPr/>
        </p:nvSpPr>
        <p:spPr>
          <a:xfrm>
            <a:off x="5580112" y="1412776"/>
            <a:ext cx="3563888" cy="3096344"/>
          </a:xfrm>
          <a:prstGeom prst="rect">
            <a:avLst/>
          </a:prstGeom>
          <a:noFill/>
        </p:spPr>
        <p:txBody>
          <a:bodyPr wrap="square" rtlCol="0">
            <a:spAutoFit/>
          </a:bodyPr>
          <a:lstStyle/>
          <a:p>
            <a:r>
              <a:rPr lang="it-IT" b="1" dirty="0" smtClean="0"/>
              <a:t>«</a:t>
            </a:r>
            <a:r>
              <a:rPr lang="it-IT" sz="1700" i="1" dirty="0" smtClean="0"/>
              <a:t> Le Nuvole, per l'aristocratico Aristofane, erano quei cattivi consiglieri, secondo lui, che insegnavano ai giovani a contestare; in particolare Aristofane ce l'aveva con i sofisti che indicavano alle nuove generazioni un nuovo tipo di atteggiamento mentale e comportamentale sicuramente innovativo e provocatorio nei confronti del governo conservatore</a:t>
            </a:r>
            <a:endParaRPr lang="it-IT" sz="1700" i="1" dirty="0"/>
          </a:p>
        </p:txBody>
      </p:sp>
      <p:sp>
        <p:nvSpPr>
          <p:cNvPr id="9" name="CasellaDiTesto 8"/>
          <p:cNvSpPr txBox="1"/>
          <p:nvPr/>
        </p:nvSpPr>
        <p:spPr>
          <a:xfrm>
            <a:off x="179512" y="4549676"/>
            <a:ext cx="8964488" cy="2200602"/>
          </a:xfrm>
          <a:prstGeom prst="rect">
            <a:avLst/>
          </a:prstGeom>
          <a:noFill/>
        </p:spPr>
        <p:txBody>
          <a:bodyPr wrap="square" rtlCol="0">
            <a:spAutoFit/>
          </a:bodyPr>
          <a:lstStyle/>
          <a:p>
            <a:r>
              <a:rPr lang="it-IT" sz="1700" i="1" dirty="0" smtClean="0"/>
              <a:t>dell'Atene di quei tempi. La Nuvola più pericolosa, sempre secondo Aristofane, era Socrate, che lui ha la sfacciataggine di mettere in mezzo ai sofisti. </a:t>
            </a:r>
          </a:p>
          <a:p>
            <a:r>
              <a:rPr lang="it-IT" sz="1700" i="1" dirty="0" smtClean="0"/>
              <a:t>Ma a parte questo, e a parte il fatto che comunque Aristofane fu un grande artista e quindi inconsapevolmente un grande innovatore egli stesso, le mie Nuvole sono invece da intendersi come quei personaggi ingombranti e incombenti nella nostra vita sociale, politica ed economica; sono tutti coloro che hanno terrore del nuovo perché il nuovo potrebbe sovvertire le loro posizioni di potere. Nella seconda parte dell'album, si muove il popolo, che quelle Nuvole subisce senza dare peraltro nessun evidente segno di protesta. </a:t>
            </a:r>
            <a:r>
              <a:rPr lang="it-IT" b="1" dirty="0" smtClean="0"/>
              <a:t>» </a:t>
            </a:r>
            <a:r>
              <a:rPr lang="it-IT" dirty="0" smtClean="0"/>
              <a:t>  </a:t>
            </a:r>
            <a:r>
              <a:rPr lang="it-IT" sz="1400" dirty="0" smtClean="0"/>
              <a:t>Fabrizio De Andrè</a:t>
            </a:r>
            <a:r>
              <a:rPr lang="it-IT" sz="1400" i="1" dirty="0" smtClean="0"/>
              <a:t>, 1990</a:t>
            </a:r>
            <a:endParaRPr lang="it-IT" sz="1400" i="1" dirty="0"/>
          </a:p>
        </p:txBody>
      </p:sp>
      <p:cxnSp>
        <p:nvCxnSpPr>
          <p:cNvPr id="14" name="Connettore 1 13"/>
          <p:cNvCxnSpPr/>
          <p:nvPr/>
        </p:nvCxnSpPr>
        <p:spPr>
          <a:xfrm>
            <a:off x="5580112" y="4509120"/>
            <a:ext cx="356388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B07985F-D09B-4D56-91E9-8DEA10731DE1}"/>
              </a:ext>
            </a:extLst>
          </p:cNvPr>
          <p:cNvSpPr>
            <a:spLocks noGrp="1"/>
          </p:cNvSpPr>
          <p:nvPr>
            <p:ph type="title"/>
          </p:nvPr>
        </p:nvSpPr>
        <p:spPr>
          <a:xfrm>
            <a:off x="139059" y="-171400"/>
            <a:ext cx="7886700" cy="1325563"/>
          </a:xfrm>
        </p:spPr>
        <p:txBody>
          <a:bodyPr>
            <a:normAutofit/>
          </a:bodyPr>
          <a:lstStyle/>
          <a:p>
            <a:r>
              <a:rPr lang="it-IT" sz="4800" b="1" dirty="0">
                <a:latin typeface="Britannic Bold" panose="020B0903060703020204" pitchFamily="34" charset="0"/>
                <a:cs typeface="Aharoni" pitchFamily="2" charset="-79"/>
              </a:rPr>
              <a:t>La commedia greca</a:t>
            </a:r>
          </a:p>
        </p:txBody>
      </p:sp>
      <p:sp>
        <p:nvSpPr>
          <p:cNvPr id="3" name="Segnaposto contenuto 2">
            <a:extLst>
              <a:ext uri="{FF2B5EF4-FFF2-40B4-BE49-F238E27FC236}">
                <a16:creationId xmlns:a16="http://schemas.microsoft.com/office/drawing/2014/main" xmlns="" id="{78AB9190-FE91-4E31-BABD-BEA8F002CF1F}"/>
              </a:ext>
            </a:extLst>
          </p:cNvPr>
          <p:cNvSpPr>
            <a:spLocks noGrp="1"/>
          </p:cNvSpPr>
          <p:nvPr>
            <p:ph idx="1"/>
          </p:nvPr>
        </p:nvSpPr>
        <p:spPr>
          <a:xfrm>
            <a:off x="107505" y="980728"/>
            <a:ext cx="4856684" cy="5780799"/>
          </a:xfrm>
        </p:spPr>
        <p:txBody>
          <a:bodyPr>
            <a:normAutofit/>
          </a:bodyPr>
          <a:lstStyle/>
          <a:p>
            <a:r>
              <a:rPr lang="it-IT" sz="1600" dirty="0"/>
              <a:t>Secondo l'etimologia proposta da Aristotele nella </a:t>
            </a:r>
            <a:r>
              <a:rPr lang="it-IT" sz="1600" i="1" dirty="0"/>
              <a:t>Poetica</a:t>
            </a:r>
            <a:r>
              <a:rPr lang="it-IT" sz="1600" dirty="0"/>
              <a:t>, il termine commedia significa “canto della festa”.</a:t>
            </a:r>
          </a:p>
          <a:p>
            <a:r>
              <a:rPr lang="it-IT" sz="1600" dirty="0"/>
              <a:t> La nuova forma teatrale trovò la sua formula canonica nel teatro ateniese del V secolo a.C. </a:t>
            </a:r>
            <a:endParaRPr lang="it-IT" sz="2000" b="1" dirty="0"/>
          </a:p>
          <a:p>
            <a:pPr marL="0" indent="0">
              <a:buNone/>
            </a:pPr>
            <a:endParaRPr lang="it-IT" sz="2000" b="1" dirty="0">
              <a:latin typeface="Aharoni" pitchFamily="2" charset="-79"/>
              <a:cs typeface="Aharoni" pitchFamily="2" charset="-79"/>
            </a:endParaRPr>
          </a:p>
          <a:p>
            <a:pPr marL="0" indent="0">
              <a:buNone/>
            </a:pPr>
            <a:r>
              <a:rPr lang="it-IT" sz="2400" b="1" dirty="0">
                <a:latin typeface="Arial Rounded MT Bold" pitchFamily="34" charset="0"/>
                <a:cs typeface="Aharoni" pitchFamily="2" charset="-79"/>
              </a:rPr>
              <a:t>La struttura della commedia:  </a:t>
            </a:r>
            <a:endParaRPr lang="it-IT" sz="2400" dirty="0">
              <a:latin typeface="Arial Rounded MT Bold" pitchFamily="34" charset="0"/>
              <a:cs typeface="Aharoni" pitchFamily="2" charset="-79"/>
            </a:endParaRPr>
          </a:p>
          <a:p>
            <a:r>
              <a:rPr lang="it-IT" sz="1600" dirty="0"/>
              <a:t>Prologo:  espone la situazione iniziale da cui trae spunto la vicenda che l’eroe comico attuerà. </a:t>
            </a:r>
          </a:p>
          <a:p>
            <a:pPr>
              <a:buNone/>
            </a:pPr>
            <a:endParaRPr lang="it-IT" sz="1600" dirty="0"/>
          </a:p>
          <a:p>
            <a:r>
              <a:rPr lang="it-IT" sz="1600" dirty="0"/>
              <a:t>Coro: intona nell’orchestra un canto in connessione con la vicenda che verrà rappresentata.</a:t>
            </a:r>
          </a:p>
          <a:p>
            <a:pPr>
              <a:buNone/>
            </a:pPr>
            <a:endParaRPr lang="it-IT" sz="1600" dirty="0"/>
          </a:p>
          <a:p>
            <a:r>
              <a:rPr lang="it-IT" sz="1600" dirty="0"/>
              <a:t>Agone: i protagonisti si scontrano tra di loro e con il coro.</a:t>
            </a:r>
          </a:p>
          <a:p>
            <a:pPr>
              <a:buNone/>
            </a:pPr>
            <a:endParaRPr lang="it-IT" sz="1600" dirty="0"/>
          </a:p>
          <a:p>
            <a:r>
              <a:rPr lang="it-IT" sz="1600" dirty="0"/>
              <a:t>Parabasi: : gli attori postisi davanti agli spettatori discutono con loro di problemi politici, sociali, culturali, letterari.</a:t>
            </a:r>
          </a:p>
          <a:p>
            <a:pPr marL="0" indent="0">
              <a:buNone/>
            </a:pPr>
            <a:endParaRPr lang="it-IT" sz="1600" dirty="0"/>
          </a:p>
        </p:txBody>
      </p:sp>
      <p:pic>
        <p:nvPicPr>
          <p:cNvPr id="4" name="Immagine 3">
            <a:extLst>
              <a:ext uri="{FF2B5EF4-FFF2-40B4-BE49-F238E27FC236}">
                <a16:creationId xmlns:a16="http://schemas.microsoft.com/office/drawing/2014/main" xmlns="" id="{992B7184-89CF-41C3-8B2E-685848014D5E}"/>
              </a:ext>
            </a:extLst>
          </p:cNvPr>
          <p:cNvPicPr>
            <a:picLocks noChangeAspect="1"/>
          </p:cNvPicPr>
          <p:nvPr/>
        </p:nvPicPr>
        <p:blipFill>
          <a:blip r:embed="rId2" cstate="print"/>
          <a:stretch>
            <a:fillRect/>
          </a:stretch>
        </p:blipFill>
        <p:spPr>
          <a:xfrm>
            <a:off x="4788024" y="1124744"/>
            <a:ext cx="4147827" cy="5184576"/>
          </a:xfrm>
          <a:prstGeom prst="rect">
            <a:avLst/>
          </a:prstGeom>
        </p:spPr>
      </p:pic>
    </p:spTree>
    <p:extLst>
      <p:ext uri="{BB962C8B-B14F-4D97-AF65-F5344CB8AC3E}">
        <p14:creationId xmlns:p14="http://schemas.microsoft.com/office/powerpoint/2010/main" xmlns="" val="2491777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xmlns="" id="{45D2703B-BCD3-49FB-8B10-1908CAE97B40}"/>
              </a:ext>
            </a:extLst>
          </p:cNvPr>
          <p:cNvSpPr>
            <a:spLocks noGrp="1"/>
          </p:cNvSpPr>
          <p:nvPr>
            <p:ph type="subTitle" idx="1"/>
          </p:nvPr>
        </p:nvSpPr>
        <p:spPr>
          <a:xfrm>
            <a:off x="301286" y="1155409"/>
            <a:ext cx="5027103" cy="5226341"/>
          </a:xfrm>
        </p:spPr>
        <p:txBody>
          <a:bodyPr>
            <a:normAutofit lnSpcReduction="10000"/>
          </a:bodyPr>
          <a:lstStyle/>
          <a:p>
            <a:pPr algn="l"/>
            <a:endParaRPr lang="it-IT" dirty="0"/>
          </a:p>
          <a:p>
            <a:pPr marL="342900" indent="-342900" algn="l">
              <a:buFont typeface="Arial" pitchFamily="34" charset="0"/>
              <a:buChar char="•"/>
            </a:pPr>
            <a:r>
              <a:rPr lang="it-IT" sz="1800" dirty="0"/>
              <a:t>Nacque ad Atene intorno al 445 a.C. </a:t>
            </a:r>
          </a:p>
          <a:p>
            <a:pPr marL="342900" indent="-342900" algn="l">
              <a:buFont typeface="Arial" pitchFamily="34" charset="0"/>
              <a:buChar char="•"/>
            </a:pPr>
            <a:endParaRPr lang="it-IT" sz="1800" dirty="0"/>
          </a:p>
          <a:p>
            <a:pPr marL="342900" indent="-342900" algn="l">
              <a:buFont typeface="Arial" pitchFamily="34" charset="0"/>
              <a:buChar char="•"/>
            </a:pPr>
            <a:r>
              <a:rPr lang="it-IT" sz="1800" dirty="0"/>
              <a:t>La biblioteca di Alessandria ebbe  44 commedie di Aristofane.</a:t>
            </a:r>
          </a:p>
          <a:p>
            <a:pPr marL="342900" indent="-342900" algn="l">
              <a:buFont typeface="Arial" pitchFamily="34" charset="0"/>
              <a:buChar char="•"/>
            </a:pPr>
            <a:endParaRPr lang="it-IT" sz="1800" dirty="0"/>
          </a:p>
          <a:p>
            <a:pPr marL="342900" indent="-342900" algn="l">
              <a:buFont typeface="Arial" pitchFamily="34" charset="0"/>
              <a:buChar char="•"/>
            </a:pPr>
            <a:r>
              <a:rPr lang="it-IT" sz="1800" dirty="0"/>
              <a:t>Si occupò di satira principalmente politica e si attribuì una missione educatrice</a:t>
            </a:r>
          </a:p>
          <a:p>
            <a:pPr marL="342900" indent="-342900" algn="l"/>
            <a:endParaRPr lang="it-IT" sz="1800" dirty="0"/>
          </a:p>
          <a:p>
            <a:pPr marL="342900" indent="-342900" algn="l">
              <a:buFont typeface="Arial" pitchFamily="34" charset="0"/>
              <a:buChar char="•"/>
            </a:pPr>
            <a:r>
              <a:rPr lang="it-IT" sz="1800" dirty="0"/>
              <a:t>L’opera di Aristofane è un documento storico che testimonia il profondo disaccordo che divideva gli animi ateniesi.</a:t>
            </a:r>
          </a:p>
          <a:p>
            <a:pPr marL="342900" indent="-342900" algn="l">
              <a:buFont typeface="Arial" pitchFamily="34" charset="0"/>
              <a:buChar char="•"/>
            </a:pPr>
            <a:endParaRPr lang="it-IT" sz="1800" dirty="0"/>
          </a:p>
          <a:p>
            <a:pPr marL="342900" indent="-342900" algn="l">
              <a:buFont typeface="Arial" pitchFamily="34" charset="0"/>
              <a:buChar char="•"/>
            </a:pPr>
            <a:r>
              <a:rPr lang="it-IT" sz="1800" dirty="0"/>
              <a:t>La commedia di Aristofane si pone come obiettivo l’evasione da una cruda realtà  alla quale invece finisce sempre per ricondurre.</a:t>
            </a:r>
          </a:p>
        </p:txBody>
      </p:sp>
      <p:pic>
        <p:nvPicPr>
          <p:cNvPr id="7" name="Immagine 6">
            <a:extLst>
              <a:ext uri="{FF2B5EF4-FFF2-40B4-BE49-F238E27FC236}">
                <a16:creationId xmlns:a16="http://schemas.microsoft.com/office/drawing/2014/main" xmlns="" id="{B9706A04-81BC-47EB-BA21-B502B58019A3}"/>
              </a:ext>
            </a:extLst>
          </p:cNvPr>
          <p:cNvPicPr>
            <a:picLocks noChangeAspect="1"/>
          </p:cNvPicPr>
          <p:nvPr/>
        </p:nvPicPr>
        <p:blipFill>
          <a:blip r:embed="rId2" cstate="print"/>
          <a:stretch>
            <a:fillRect/>
          </a:stretch>
        </p:blipFill>
        <p:spPr>
          <a:xfrm>
            <a:off x="5580112" y="1124744"/>
            <a:ext cx="3081588" cy="4944441"/>
          </a:xfrm>
          <a:prstGeom prst="rect">
            <a:avLst/>
          </a:prstGeom>
        </p:spPr>
      </p:pic>
      <p:sp>
        <p:nvSpPr>
          <p:cNvPr id="5" name="CasellaDiTesto 4"/>
          <p:cNvSpPr txBox="1"/>
          <p:nvPr/>
        </p:nvSpPr>
        <p:spPr>
          <a:xfrm>
            <a:off x="611560" y="260648"/>
            <a:ext cx="3888432" cy="1015663"/>
          </a:xfrm>
          <a:prstGeom prst="rect">
            <a:avLst/>
          </a:prstGeom>
          <a:noFill/>
        </p:spPr>
        <p:txBody>
          <a:bodyPr wrap="square" rtlCol="0">
            <a:spAutoFit/>
          </a:bodyPr>
          <a:lstStyle/>
          <a:p>
            <a:r>
              <a:rPr lang="it-IT" sz="6000" dirty="0">
                <a:latin typeface="Britannic Bold" panose="020B0903060703020204" pitchFamily="34" charset="0"/>
                <a:cs typeface="Aharoni" pitchFamily="2" charset="-79"/>
              </a:rPr>
              <a:t>Aristofane</a:t>
            </a:r>
          </a:p>
        </p:txBody>
      </p:sp>
      <p:sp>
        <p:nvSpPr>
          <p:cNvPr id="2" name="Elaborazione 1">
            <a:extLst>
              <a:ext uri="{FF2B5EF4-FFF2-40B4-BE49-F238E27FC236}">
                <a16:creationId xmlns:a16="http://schemas.microsoft.com/office/drawing/2014/main" xmlns="" id="{C9A5528B-C1D1-4D48-A6D8-30D9CB157909}"/>
              </a:ext>
            </a:extLst>
          </p:cNvPr>
          <p:cNvSpPr/>
          <p:nvPr/>
        </p:nvSpPr>
        <p:spPr>
          <a:xfrm>
            <a:off x="5508104" y="1052736"/>
            <a:ext cx="3240360" cy="5112568"/>
          </a:xfrm>
          <a:prstGeom prst="flowChartProcess">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Tree>
    <p:extLst>
      <p:ext uri="{BB962C8B-B14F-4D97-AF65-F5344CB8AC3E}">
        <p14:creationId xmlns:p14="http://schemas.microsoft.com/office/powerpoint/2010/main" xmlns="" val="2629613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xmlns="" id="{36D7A791-3ABC-475F-8F0D-6536396EAF77}"/>
              </a:ext>
            </a:extLst>
          </p:cNvPr>
          <p:cNvSpPr>
            <a:spLocks noGrp="1"/>
          </p:cNvSpPr>
          <p:nvPr>
            <p:ph type="subTitle" idx="1"/>
          </p:nvPr>
        </p:nvSpPr>
        <p:spPr>
          <a:xfrm>
            <a:off x="611560" y="836712"/>
            <a:ext cx="8063906" cy="2592288"/>
          </a:xfrm>
          <a:solidFill>
            <a:schemeClr val="accent5">
              <a:lumMod val="60000"/>
              <a:lumOff val="40000"/>
            </a:schemeClr>
          </a:solidFill>
        </p:spPr>
        <p:txBody>
          <a:bodyPr>
            <a:normAutofit fontScale="92500" lnSpcReduction="20000"/>
          </a:bodyPr>
          <a:lstStyle/>
          <a:p>
            <a:endParaRPr lang="it-IT" sz="1800" dirty="0"/>
          </a:p>
          <a:p>
            <a:pPr marL="342900" indent="-342900" algn="l">
              <a:buFont typeface="Arial" panose="020B0604020202020204" pitchFamily="34" charset="0"/>
              <a:buChar char="•"/>
            </a:pPr>
            <a:r>
              <a:rPr lang="it-IT" sz="1800" dirty="0"/>
              <a:t>Il tema centrale è l’educazione dei giovani: Aristofane attacca le dottrine sofistiche.</a:t>
            </a:r>
          </a:p>
          <a:p>
            <a:endParaRPr lang="it-IT" sz="1800" dirty="0"/>
          </a:p>
          <a:p>
            <a:pPr marL="342900" indent="-342900" algn="l">
              <a:buFont typeface="Arial" panose="020B0604020202020204" pitchFamily="34" charset="0"/>
              <a:buChar char="•"/>
            </a:pPr>
            <a:r>
              <a:rPr lang="it-IT" sz="1800" dirty="0"/>
              <a:t>È presente una critica </a:t>
            </a:r>
            <a:r>
              <a:rPr lang="it-IT" sz="1800" i="1" dirty="0"/>
              <a:t>ad </a:t>
            </a:r>
            <a:r>
              <a:rPr lang="it-IT" sz="1800" i="1" dirty="0" err="1"/>
              <a:t>personam</a:t>
            </a:r>
            <a:r>
              <a:rPr lang="it-IT" sz="1800" dirty="0"/>
              <a:t>: diretto attacco a Socrate.</a:t>
            </a:r>
          </a:p>
          <a:p>
            <a:pPr marL="342900" indent="-342900">
              <a:buFont typeface="Arial" panose="020B0604020202020204" pitchFamily="34" charset="0"/>
              <a:buChar char="•"/>
            </a:pPr>
            <a:endParaRPr lang="it-IT" sz="1800" dirty="0"/>
          </a:p>
          <a:p>
            <a:pPr marL="342900" indent="-342900" algn="l">
              <a:buFont typeface="Arial" panose="020B0604020202020204" pitchFamily="34" charset="0"/>
              <a:buChar char="•"/>
            </a:pPr>
            <a:r>
              <a:rPr lang="it-IT" sz="1800" dirty="0"/>
              <a:t>Nella commedia si insiste sulla critica agli dei operata dal filosofo.</a:t>
            </a:r>
          </a:p>
          <a:p>
            <a:pPr marL="342900" indent="-342900">
              <a:buFont typeface="Arial" panose="020B0604020202020204" pitchFamily="34" charset="0"/>
              <a:buChar char="•"/>
            </a:pPr>
            <a:endParaRPr lang="it-IT" sz="1800" dirty="0"/>
          </a:p>
          <a:p>
            <a:pPr marL="342900" indent="-342900" algn="l">
              <a:buFont typeface="Arial" panose="020B0604020202020204" pitchFamily="34" charset="0"/>
              <a:buChar char="•"/>
            </a:pPr>
            <a:r>
              <a:rPr lang="it-IT" sz="1800" dirty="0"/>
              <a:t>Aristofane si sofferma sull’alternanza tra </a:t>
            </a:r>
            <a:r>
              <a:rPr lang="it-IT" sz="1800" i="1" dirty="0"/>
              <a:t>vecchio</a:t>
            </a:r>
            <a:r>
              <a:rPr lang="it-IT" sz="1800" dirty="0"/>
              <a:t> e </a:t>
            </a:r>
            <a:r>
              <a:rPr lang="it-IT" sz="1800" i="1" dirty="0"/>
              <a:t>nuovo.</a:t>
            </a:r>
          </a:p>
        </p:txBody>
      </p:sp>
      <p:pic>
        <p:nvPicPr>
          <p:cNvPr id="12" name="Immagine 11">
            <a:extLst>
              <a:ext uri="{FF2B5EF4-FFF2-40B4-BE49-F238E27FC236}">
                <a16:creationId xmlns:a16="http://schemas.microsoft.com/office/drawing/2014/main" xmlns="" id="{281BB7B6-58DD-4503-B707-F1260DF61A41}"/>
              </a:ext>
            </a:extLst>
          </p:cNvPr>
          <p:cNvPicPr>
            <a:picLocks noChangeAspect="1"/>
          </p:cNvPicPr>
          <p:nvPr/>
        </p:nvPicPr>
        <p:blipFill>
          <a:blip r:embed="rId2" cstate="print"/>
          <a:stretch>
            <a:fillRect/>
          </a:stretch>
        </p:blipFill>
        <p:spPr>
          <a:xfrm>
            <a:off x="1763688" y="3486873"/>
            <a:ext cx="5472608" cy="3182487"/>
          </a:xfrm>
          <a:prstGeom prst="rect">
            <a:avLst/>
          </a:prstGeom>
        </p:spPr>
      </p:pic>
      <p:sp>
        <p:nvSpPr>
          <p:cNvPr id="5" name="Rettangolo 4">
            <a:extLst>
              <a:ext uri="{FF2B5EF4-FFF2-40B4-BE49-F238E27FC236}">
                <a16:creationId xmlns:a16="http://schemas.microsoft.com/office/drawing/2014/main" xmlns="" id="{ED852FD4-7FEA-43F4-8AA9-ECD54CE5FA2A}"/>
              </a:ext>
            </a:extLst>
          </p:cNvPr>
          <p:cNvSpPr/>
          <p:nvPr/>
        </p:nvSpPr>
        <p:spPr>
          <a:xfrm>
            <a:off x="539552" y="980728"/>
            <a:ext cx="8135914" cy="244827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7" name="CasellaDiTesto 6"/>
          <p:cNvSpPr txBox="1"/>
          <p:nvPr/>
        </p:nvSpPr>
        <p:spPr>
          <a:xfrm>
            <a:off x="1115616" y="188640"/>
            <a:ext cx="6867586" cy="923330"/>
          </a:xfrm>
          <a:prstGeom prst="rect">
            <a:avLst/>
          </a:prstGeom>
          <a:noFill/>
        </p:spPr>
        <p:txBody>
          <a:bodyPr wrap="none" rtlCol="0">
            <a:spAutoFit/>
          </a:bodyPr>
          <a:lstStyle/>
          <a:p>
            <a:r>
              <a:rPr lang="it-IT" sz="5400" dirty="0" smtClean="0">
                <a:latin typeface="Britannic Bold" pitchFamily="34" charset="0"/>
              </a:rPr>
              <a:t>LE NUVOLE (423 a.C.)</a:t>
            </a:r>
            <a:endParaRPr lang="it-IT" sz="5400" dirty="0">
              <a:latin typeface="Britannic Bold" pitchFamily="34" charset="0"/>
            </a:endParaRPr>
          </a:p>
        </p:txBody>
      </p:sp>
    </p:spTree>
    <p:extLst>
      <p:ext uri="{BB962C8B-B14F-4D97-AF65-F5344CB8AC3E}">
        <p14:creationId xmlns:p14="http://schemas.microsoft.com/office/powerpoint/2010/main" xmlns="" val="116747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9552" y="-171400"/>
            <a:ext cx="8229600" cy="1143000"/>
          </a:xfrm>
        </p:spPr>
        <p:txBody>
          <a:bodyPr>
            <a:normAutofit/>
          </a:bodyPr>
          <a:lstStyle/>
          <a:p>
            <a:r>
              <a:rPr lang="it-IT" sz="5400" dirty="0" smtClean="0">
                <a:latin typeface="Britannic Bold" pitchFamily="34" charset="0"/>
              </a:rPr>
              <a:t>Socrate e Aristofane</a:t>
            </a:r>
            <a:endParaRPr lang="it-IT" sz="5400" dirty="0">
              <a:latin typeface="Britannic Bold" pitchFamily="34" charset="0"/>
            </a:endParaRPr>
          </a:p>
        </p:txBody>
      </p:sp>
      <p:pic>
        <p:nvPicPr>
          <p:cNvPr id="4" name="Segnaposto contenuto 3" descr="Socrate-nella-cesta-wikipedia.jpg"/>
          <p:cNvPicPr>
            <a:picLocks noGrp="1" noChangeAspect="1"/>
          </p:cNvPicPr>
          <p:nvPr>
            <p:ph idx="1"/>
          </p:nvPr>
        </p:nvPicPr>
        <p:blipFill>
          <a:blip r:embed="rId2" cstate="print"/>
          <a:stretch>
            <a:fillRect/>
          </a:stretch>
        </p:blipFill>
        <p:spPr>
          <a:xfrm>
            <a:off x="0" y="1052736"/>
            <a:ext cx="4532502" cy="4752528"/>
          </a:xfrm>
        </p:spPr>
      </p:pic>
      <p:sp>
        <p:nvSpPr>
          <p:cNvPr id="5" name="CasellaDiTesto 4"/>
          <p:cNvSpPr txBox="1"/>
          <p:nvPr/>
        </p:nvSpPr>
        <p:spPr>
          <a:xfrm>
            <a:off x="0" y="5805264"/>
            <a:ext cx="4248472" cy="338554"/>
          </a:xfrm>
          <a:prstGeom prst="rect">
            <a:avLst/>
          </a:prstGeom>
          <a:noFill/>
        </p:spPr>
        <p:txBody>
          <a:bodyPr wrap="square" rtlCol="0">
            <a:spAutoFit/>
          </a:bodyPr>
          <a:lstStyle/>
          <a:p>
            <a:r>
              <a:rPr lang="it-IT" sz="1550" dirty="0" smtClean="0"/>
              <a:t>Socrate nella cesta (stampa del XVI secolo)</a:t>
            </a:r>
            <a:endParaRPr lang="it-IT" sz="1550" dirty="0"/>
          </a:p>
        </p:txBody>
      </p:sp>
      <p:sp>
        <p:nvSpPr>
          <p:cNvPr id="6" name="CasellaDiTesto 5"/>
          <p:cNvSpPr txBox="1"/>
          <p:nvPr/>
        </p:nvSpPr>
        <p:spPr>
          <a:xfrm>
            <a:off x="4572000" y="2132856"/>
            <a:ext cx="4572000" cy="4093428"/>
          </a:xfrm>
          <a:prstGeom prst="rect">
            <a:avLst/>
          </a:prstGeom>
          <a:noFill/>
        </p:spPr>
        <p:txBody>
          <a:bodyPr wrap="square" rtlCol="0">
            <a:spAutoFit/>
          </a:bodyPr>
          <a:lstStyle/>
          <a:p>
            <a:pPr>
              <a:buFont typeface="Arial" pitchFamily="34" charset="0"/>
              <a:buChar char="•"/>
            </a:pPr>
            <a:r>
              <a:rPr lang="it-IT" sz="2000" dirty="0" smtClean="0"/>
              <a:t>Il bersaglio della commedia: i sofisti e Socrate</a:t>
            </a:r>
          </a:p>
          <a:p>
            <a:pPr>
              <a:buFont typeface="Arial" pitchFamily="34" charset="0"/>
              <a:buChar char="•"/>
            </a:pPr>
            <a:endParaRPr lang="it-IT" sz="2000" dirty="0" smtClean="0"/>
          </a:p>
          <a:p>
            <a:pPr>
              <a:buFont typeface="Arial" pitchFamily="34" charset="0"/>
              <a:buChar char="•"/>
            </a:pPr>
            <a:r>
              <a:rPr lang="it-IT" sz="2000" dirty="0" smtClean="0"/>
              <a:t>Socrate viene ritratto come un pedante, imbroglione e sovvertitore</a:t>
            </a:r>
          </a:p>
          <a:p>
            <a:pPr>
              <a:buFont typeface="Arial" pitchFamily="34" charset="0"/>
              <a:buChar char="•"/>
            </a:pPr>
            <a:endParaRPr lang="it-IT" sz="2000" dirty="0" smtClean="0"/>
          </a:p>
          <a:p>
            <a:pPr>
              <a:buFont typeface="Arial" pitchFamily="34" charset="0"/>
              <a:buChar char="•"/>
            </a:pPr>
            <a:r>
              <a:rPr lang="it-IT" sz="2000" dirty="0" smtClean="0"/>
              <a:t>la testimonianza </a:t>
            </a:r>
            <a:r>
              <a:rPr lang="it-IT" sz="2000" dirty="0" err="1" smtClean="0"/>
              <a:t>aristofanea</a:t>
            </a:r>
            <a:r>
              <a:rPr lang="it-IT" sz="2000" dirty="0" smtClean="0"/>
              <a:t> appare in buona parte una contraffazione polemica e satirica</a:t>
            </a:r>
          </a:p>
          <a:p>
            <a:pPr>
              <a:buFont typeface="Arial" pitchFamily="34" charset="0"/>
              <a:buChar char="•"/>
            </a:pPr>
            <a:endParaRPr lang="it-IT" sz="2000" dirty="0" smtClean="0"/>
          </a:p>
          <a:p>
            <a:pPr>
              <a:buFont typeface="Arial" pitchFamily="34" charset="0"/>
              <a:buChar char="•"/>
            </a:pPr>
            <a:r>
              <a:rPr lang="it-IT" sz="2000" dirty="0" smtClean="0"/>
              <a:t>La condanna a morte di Socrate, decretata nel 399 a.C. , sembra essere profeticamente anticipata ne “Le Nuvole”</a:t>
            </a:r>
            <a:endParaRPr lang="it-IT" sz="2000" dirty="0"/>
          </a:p>
        </p:txBody>
      </p:sp>
      <p:sp>
        <p:nvSpPr>
          <p:cNvPr id="7" name="CasellaDiTesto 6"/>
          <p:cNvSpPr txBox="1"/>
          <p:nvPr/>
        </p:nvSpPr>
        <p:spPr>
          <a:xfrm>
            <a:off x="4644008" y="836712"/>
            <a:ext cx="4355976" cy="1284967"/>
          </a:xfrm>
          <a:prstGeom prst="rect">
            <a:avLst/>
          </a:prstGeom>
          <a:noFill/>
        </p:spPr>
        <p:txBody>
          <a:bodyPr wrap="square" rtlCol="0">
            <a:spAutoFit/>
          </a:bodyPr>
          <a:lstStyle/>
          <a:p>
            <a:r>
              <a:rPr lang="it-IT" sz="1550" i="1" dirty="0" smtClean="0"/>
              <a:t>“Socrate viene additato come il peggior sofista e individuato come l’esponente più emblematico della nuova cultura, Aristofane con la sua figura fornisce una preziosa fotografa del clima </a:t>
            </a:r>
            <a:r>
              <a:rPr lang="it-IT" sz="1550" i="1" dirty="0" err="1" smtClean="0"/>
              <a:t>storico-culturale</a:t>
            </a:r>
            <a:r>
              <a:rPr lang="it-IT" sz="1550" i="1" dirty="0" smtClean="0"/>
              <a:t>.” Nicola </a:t>
            </a:r>
            <a:r>
              <a:rPr lang="it-IT" sz="1550" i="1" dirty="0" err="1" smtClean="0"/>
              <a:t>Abbagnano</a:t>
            </a:r>
            <a:endParaRPr lang="it-IT" sz="155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611560" y="332658"/>
            <a:ext cx="7992888" cy="6124754"/>
          </a:xfrm>
          <a:prstGeom prst="rect">
            <a:avLst/>
          </a:prstGeom>
          <a:noFill/>
        </p:spPr>
        <p:txBody>
          <a:bodyPr wrap="square" rtlCol="0">
            <a:spAutoFit/>
          </a:bodyPr>
          <a:lstStyle/>
          <a:p>
            <a:pPr algn="just"/>
            <a:r>
              <a:rPr lang="it-IT" sz="2000" b="1" dirty="0" smtClean="0"/>
              <a:t>&lt;&lt;</a:t>
            </a:r>
            <a:r>
              <a:rPr lang="it-IT" sz="2000" dirty="0" smtClean="0"/>
              <a:t>che cosa dicevano i miei calunniatori? Facciamo come se si trattasse dell’accusa giurata di accusatori veri e propri di cui bisogna leggere il testo. “Socrate è Reo e si dà da fare in cose che non gli spettano: investigando quel che c’è sotto terra e quello che c’è in cielo; tentando di far apparire migliore la ragione peggiore, e questo medesimo insegnando altrui”. Questa, su per giù,è l’accusa. Qualche cosa di simile avete veduto anche voi nella commedia di Aristofane: un Socrate che si fa menare attorno sospeso nell’aria, e va dicendo che passeggia sulle nuvole, e ciancia di un’infinità di altre sciocchezze: tutte cose delle quali non mi intendo né molto né poco. E non dico già io codesto per dispregio di quella tale scienza, se è vero che di tale scienza ci sono scienziati. Non ci mancherebbe altro che mi tirassi addosso da Meleto un’accusa così’ grave! Dico solo che realmente, o cittadini ateniesi, di queste cose io non mi occupo affatto: e ne chiamo a testimoni, ancora, la più parte di voi: e vi prego di informarvene a vicenda e di dichiararlo apertamente, quanti di voi mi avete udito parlare: e sono molti tra voi che mi hanno udito parlare … […] Insomma in tutto questo non c’è niente di vero; e se anche avete sentito da qualcuno ch’io mi do da fare a istruire uomini e che prendo denari, neanche questo è vero.</a:t>
            </a:r>
            <a:r>
              <a:rPr lang="it-IT" sz="2000" b="1" dirty="0" smtClean="0"/>
              <a:t>&gt;&gt;</a:t>
            </a:r>
            <a:r>
              <a:rPr lang="it-IT" sz="2000" dirty="0" smtClean="0"/>
              <a:t> </a:t>
            </a:r>
          </a:p>
          <a:p>
            <a:endParaRPr lang="it-IT" dirty="0" smtClean="0"/>
          </a:p>
          <a:p>
            <a:r>
              <a:rPr lang="it-IT" sz="1400" dirty="0" smtClean="0"/>
              <a:t>[Apologia di Socrate, 19, trad. di M. </a:t>
            </a:r>
            <a:r>
              <a:rPr lang="it-IT" sz="1400" dirty="0" err="1" smtClean="0"/>
              <a:t>Valmigli</a:t>
            </a:r>
            <a:r>
              <a:rPr lang="it-IT" sz="1400" dirty="0" smtClean="0"/>
              <a:t>]</a:t>
            </a:r>
            <a:endParaRPr lang="it-IT"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53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Autofit/>
          </a:bodyPr>
          <a:lstStyle/>
          <a:p>
            <a:r>
              <a:rPr lang="it-IT" sz="4000" dirty="0" smtClean="0">
                <a:latin typeface="Britannic Bold" pitchFamily="34" charset="0"/>
              </a:rPr>
              <a:t>Socrate nelle apologie di </a:t>
            </a:r>
            <a:r>
              <a:rPr lang="it-IT" sz="4000" dirty="0">
                <a:latin typeface="Britannic Bold" pitchFamily="34" charset="0"/>
              </a:rPr>
              <a:t>P</a:t>
            </a:r>
            <a:r>
              <a:rPr lang="it-IT" sz="4000" dirty="0" smtClean="0">
                <a:latin typeface="Britannic Bold" pitchFamily="34" charset="0"/>
              </a:rPr>
              <a:t>latone e </a:t>
            </a:r>
            <a:r>
              <a:rPr lang="it-IT" sz="4000" dirty="0">
                <a:latin typeface="Britannic Bold" pitchFamily="34" charset="0"/>
              </a:rPr>
              <a:t>S</a:t>
            </a:r>
            <a:r>
              <a:rPr lang="it-IT" sz="4000" dirty="0" smtClean="0">
                <a:latin typeface="Britannic Bold" pitchFamily="34" charset="0"/>
              </a:rPr>
              <a:t>enofonte</a:t>
            </a:r>
            <a:endParaRPr lang="it-IT" sz="4000" dirty="0">
              <a:latin typeface="Britannic Bold" pitchFamily="34" charset="0"/>
            </a:endParaRPr>
          </a:p>
        </p:txBody>
      </p:sp>
      <p:pic>
        <p:nvPicPr>
          <p:cNvPr id="1026" name="Picture 2" descr="Immagine correlata"/>
          <p:cNvPicPr>
            <a:picLocks noChangeAspect="1" noChangeArrowheads="1"/>
          </p:cNvPicPr>
          <p:nvPr/>
        </p:nvPicPr>
        <p:blipFill>
          <a:blip r:embed="rId2" cstate="print"/>
          <a:srcRect/>
          <a:stretch>
            <a:fillRect/>
          </a:stretch>
        </p:blipFill>
        <p:spPr bwMode="auto">
          <a:xfrm>
            <a:off x="251522" y="1340768"/>
            <a:ext cx="3724511" cy="4943686"/>
          </a:xfrm>
          <a:prstGeom prst="rect">
            <a:avLst/>
          </a:prstGeom>
          <a:noFill/>
        </p:spPr>
      </p:pic>
      <p:sp>
        <p:nvSpPr>
          <p:cNvPr id="5" name="CasellaDiTesto 4"/>
          <p:cNvSpPr txBox="1"/>
          <p:nvPr/>
        </p:nvSpPr>
        <p:spPr>
          <a:xfrm>
            <a:off x="179512" y="6237312"/>
            <a:ext cx="3672408" cy="338554"/>
          </a:xfrm>
          <a:prstGeom prst="rect">
            <a:avLst/>
          </a:prstGeom>
          <a:noFill/>
        </p:spPr>
        <p:txBody>
          <a:bodyPr wrap="square" rtlCol="0">
            <a:spAutoFit/>
          </a:bodyPr>
          <a:lstStyle/>
          <a:p>
            <a:r>
              <a:rPr lang="it-IT" sz="1550" dirty="0" smtClean="0"/>
              <a:t>La morte di Socrate, </a:t>
            </a:r>
            <a:r>
              <a:rPr lang="it-IT" sz="1550" dirty="0" err="1" smtClean="0"/>
              <a:t>Jacques-Louis</a:t>
            </a:r>
            <a:r>
              <a:rPr lang="it-IT" sz="1550" dirty="0" smtClean="0"/>
              <a:t> David</a:t>
            </a:r>
            <a:endParaRPr lang="it-IT" sz="1550" dirty="0"/>
          </a:p>
        </p:txBody>
      </p:sp>
      <p:sp>
        <p:nvSpPr>
          <p:cNvPr id="9" name="CasellaDiTesto 8"/>
          <p:cNvSpPr txBox="1"/>
          <p:nvPr/>
        </p:nvSpPr>
        <p:spPr>
          <a:xfrm>
            <a:off x="4211961" y="1340771"/>
            <a:ext cx="4932040" cy="5355312"/>
          </a:xfrm>
          <a:prstGeom prst="rect">
            <a:avLst/>
          </a:prstGeom>
          <a:noFill/>
        </p:spPr>
        <p:txBody>
          <a:bodyPr wrap="square" rtlCol="0">
            <a:spAutoFit/>
          </a:bodyPr>
          <a:lstStyle/>
          <a:p>
            <a:pPr>
              <a:buFont typeface="Arial" pitchFamily="34" charset="0"/>
              <a:buChar char="•"/>
            </a:pPr>
            <a:r>
              <a:rPr lang="it-IT" dirty="0" smtClean="0"/>
              <a:t>entrambi ne hanno ricordato la figura e l’opera con una propria </a:t>
            </a:r>
            <a:r>
              <a:rPr lang="it-IT" i="1" dirty="0" smtClean="0"/>
              <a:t>Apologia</a:t>
            </a:r>
            <a:r>
              <a:rPr lang="it-IT" dirty="0" smtClean="0"/>
              <a:t>, fornendo due testimonianze parallele assai ricche di informazioni e fra loro spesso complementari, ma anche portatrici di immagini differenti.</a:t>
            </a:r>
          </a:p>
          <a:p>
            <a:pPr>
              <a:buFont typeface="Arial" pitchFamily="34" charset="0"/>
              <a:buChar char="•"/>
            </a:pPr>
            <a:endParaRPr lang="it-IT" dirty="0" smtClean="0"/>
          </a:p>
          <a:p>
            <a:pPr>
              <a:buFont typeface="Arial" pitchFamily="34" charset="0"/>
              <a:buChar char="•"/>
            </a:pPr>
            <a:r>
              <a:rPr lang="it-IT" dirty="0" smtClean="0"/>
              <a:t>Argomento comune delle </a:t>
            </a:r>
            <a:r>
              <a:rPr lang="it-IT" i="1" dirty="0" smtClean="0"/>
              <a:t>apologie </a:t>
            </a:r>
            <a:r>
              <a:rPr lang="it-IT" dirty="0" smtClean="0"/>
              <a:t> è la descrizione del processo che si tenne ad Atene nel 399 a.C.</a:t>
            </a:r>
          </a:p>
          <a:p>
            <a:pPr>
              <a:buFont typeface="Arial" pitchFamily="34" charset="0"/>
              <a:buChar char="•"/>
            </a:pPr>
            <a:endParaRPr lang="it-IT" dirty="0" smtClean="0"/>
          </a:p>
          <a:p>
            <a:pPr>
              <a:buFont typeface="Arial" pitchFamily="34" charset="0"/>
              <a:buChar char="•"/>
            </a:pPr>
            <a:r>
              <a:rPr lang="it-IT" dirty="0" smtClean="0"/>
              <a:t>Nell’Apologia di Platone , Socrate viene raffigurato fiero nell’argomentare, un personaggio esemplare, </a:t>
            </a:r>
            <a:r>
              <a:rPr lang="it-IT" smtClean="0"/>
              <a:t>che incarnava l’ideale </a:t>
            </a:r>
            <a:r>
              <a:rPr lang="it-IT" dirty="0" smtClean="0"/>
              <a:t>greco dell’uomo e del cittadino.</a:t>
            </a:r>
          </a:p>
          <a:p>
            <a:pPr>
              <a:buFont typeface="Arial" pitchFamily="34" charset="0"/>
              <a:buChar char="•"/>
            </a:pPr>
            <a:endParaRPr lang="it-IT" dirty="0" smtClean="0"/>
          </a:p>
          <a:p>
            <a:pPr>
              <a:buFont typeface="Arial" pitchFamily="34" charset="0"/>
              <a:buChar char="•"/>
            </a:pPr>
            <a:r>
              <a:rPr lang="it-IT" dirty="0" smtClean="0"/>
              <a:t>L’Apologia di Senofonte si concentra invece nel cercare di fornire una giustificazione della </a:t>
            </a:r>
            <a:r>
              <a:rPr lang="it-IT" i="1" dirty="0" err="1" smtClean="0"/>
              <a:t>megalegorìa</a:t>
            </a:r>
            <a:r>
              <a:rPr lang="it-IT" i="1" dirty="0" smtClean="0"/>
              <a:t> </a:t>
            </a:r>
            <a:r>
              <a:rPr lang="it-IT" dirty="0" smtClean="0"/>
              <a:t>del maestro durante il processo.</a:t>
            </a:r>
          </a:p>
          <a:p>
            <a:pPr>
              <a:buFont typeface="Arial" pitchFamily="34" charset="0"/>
              <a:buChar char="•"/>
            </a:pPr>
            <a:endParaRPr lang="it-IT"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0160A4-E8B8-7F48-AA07-EC660085DDA5}"/>
              </a:ext>
            </a:extLst>
          </p:cNvPr>
          <p:cNvSpPr>
            <a:spLocks noGrp="1"/>
          </p:cNvSpPr>
          <p:nvPr>
            <p:ph type="ctrTitle"/>
          </p:nvPr>
        </p:nvSpPr>
        <p:spPr>
          <a:xfrm>
            <a:off x="35003" y="1061785"/>
            <a:ext cx="4499985" cy="553998"/>
          </a:xfrm>
        </p:spPr>
        <p:txBody>
          <a:bodyPr>
            <a:normAutofit/>
          </a:bodyPr>
          <a:lstStyle/>
          <a:p>
            <a:r>
              <a:rPr lang="it-IT" sz="3000" b="1" dirty="0" err="1">
                <a:latin typeface="Britannic Bold" panose="020B0903060703020204" pitchFamily="34" charset="0"/>
                <a:cs typeface="Aharoni" pitchFamily="2" charset="-79"/>
              </a:rPr>
              <a:t>Strepsiade</a:t>
            </a:r>
            <a:endParaRPr lang="it-IT" sz="3000" b="1" dirty="0">
              <a:latin typeface="Britannic Bold" panose="020B0903060703020204" pitchFamily="34" charset="0"/>
              <a:cs typeface="Aharoni" pitchFamily="2" charset="-79"/>
            </a:endParaRPr>
          </a:p>
        </p:txBody>
      </p:sp>
      <p:sp>
        <p:nvSpPr>
          <p:cNvPr id="3" name="Sottotitolo 2">
            <a:extLst>
              <a:ext uri="{FF2B5EF4-FFF2-40B4-BE49-F238E27FC236}">
                <a16:creationId xmlns:a16="http://schemas.microsoft.com/office/drawing/2014/main" xmlns="" id="{84F2D08D-45E5-8B49-988E-F1ADE98E0321}"/>
              </a:ext>
            </a:extLst>
          </p:cNvPr>
          <p:cNvSpPr>
            <a:spLocks noGrp="1"/>
          </p:cNvSpPr>
          <p:nvPr>
            <p:ph type="subTitle" idx="1"/>
          </p:nvPr>
        </p:nvSpPr>
        <p:spPr>
          <a:xfrm>
            <a:off x="259312" y="1615783"/>
            <a:ext cx="4226000" cy="5074520"/>
          </a:xfrm>
        </p:spPr>
        <p:txBody>
          <a:bodyPr>
            <a:normAutofit/>
          </a:bodyPr>
          <a:lstStyle/>
          <a:p>
            <a:pPr marL="342900" indent="-342900" algn="l">
              <a:buFont typeface="Arial" panose="020B0604020202020204" pitchFamily="34" charset="0"/>
              <a:buChar char="•"/>
            </a:pPr>
            <a:r>
              <a:rPr lang="it-IT" sz="1800" dirty="0"/>
              <a:t>Personaggio dall’animo semplice,  rappresenta la mentalità comune. </a:t>
            </a:r>
          </a:p>
          <a:p>
            <a:pPr marL="342900" indent="-342900" algn="l">
              <a:buFont typeface="Arial" panose="020B0604020202020204" pitchFamily="34" charset="0"/>
              <a:buChar char="•"/>
            </a:pPr>
            <a:endParaRPr lang="it-IT" sz="1800" dirty="0"/>
          </a:p>
          <a:p>
            <a:pPr marL="342900" indent="-342900" algn="l">
              <a:buFont typeface="Arial" panose="020B0604020202020204" pitchFamily="34" charset="0"/>
              <a:buChar char="•"/>
            </a:pPr>
            <a:r>
              <a:rPr lang="it-IT" sz="1800" dirty="0"/>
              <a:t>La sua grettezza intellettuale determina la comicità del personaggio.</a:t>
            </a:r>
          </a:p>
          <a:p>
            <a:pPr marL="342900" indent="-342900" algn="l">
              <a:buFont typeface="Arial" panose="020B0604020202020204" pitchFamily="34" charset="0"/>
              <a:buChar char="•"/>
            </a:pPr>
            <a:endParaRPr lang="it-IT" sz="1800" dirty="0"/>
          </a:p>
          <a:p>
            <a:pPr marL="342900" indent="-342900" algn="l">
              <a:buFont typeface="Arial" panose="020B0604020202020204" pitchFamily="34" charset="0"/>
              <a:buChar char="•"/>
            </a:pPr>
            <a:r>
              <a:rPr lang="it-IT" sz="1800" dirty="0"/>
              <a:t>Esponente della vecchia </a:t>
            </a:r>
            <a:r>
              <a:rPr lang="it-IT" sz="1800" dirty="0" err="1"/>
              <a:t>generzione</a:t>
            </a:r>
            <a:r>
              <a:rPr lang="it-IT" sz="1800" dirty="0"/>
              <a:t>.</a:t>
            </a:r>
          </a:p>
          <a:p>
            <a:pPr marL="342900" indent="-342900" algn="l">
              <a:buFont typeface="Arial" panose="020B0604020202020204" pitchFamily="34" charset="0"/>
              <a:buChar char="•"/>
            </a:pPr>
            <a:endParaRPr lang="it-IT" sz="1800" dirty="0"/>
          </a:p>
          <a:p>
            <a:pPr marL="342900" indent="-342900" algn="l">
              <a:buFont typeface="Arial" panose="020B0604020202020204" pitchFamily="34" charset="0"/>
              <a:buChar char="•"/>
            </a:pPr>
            <a:r>
              <a:rPr lang="it-IT" sz="1800" dirty="0"/>
              <a:t>Esempio di </a:t>
            </a:r>
            <a:r>
              <a:rPr lang="it-IT" sz="1800" i="1" dirty="0"/>
              <a:t>antieroe.</a:t>
            </a:r>
            <a:endParaRPr lang="it-IT" sz="1800" dirty="0"/>
          </a:p>
        </p:txBody>
      </p:sp>
      <p:sp>
        <p:nvSpPr>
          <p:cNvPr id="4" name="CasellaDiTesto 3"/>
          <p:cNvSpPr txBox="1"/>
          <p:nvPr/>
        </p:nvSpPr>
        <p:spPr>
          <a:xfrm>
            <a:off x="5512568" y="1056471"/>
            <a:ext cx="1726755" cy="553998"/>
          </a:xfrm>
          <a:prstGeom prst="rect">
            <a:avLst/>
          </a:prstGeom>
          <a:noFill/>
        </p:spPr>
        <p:txBody>
          <a:bodyPr wrap="none" rtlCol="0">
            <a:spAutoFit/>
          </a:bodyPr>
          <a:lstStyle/>
          <a:p>
            <a:r>
              <a:rPr lang="it-IT" sz="3000" b="1" dirty="0" err="1">
                <a:latin typeface="Britannic Bold" panose="020B0903060703020204" pitchFamily="34" charset="0"/>
                <a:cs typeface="Aharoni" pitchFamily="2" charset="-79"/>
              </a:rPr>
              <a:t>Fidippide</a:t>
            </a:r>
            <a:endParaRPr lang="it-IT" sz="3000" b="1" dirty="0">
              <a:latin typeface="Britannic Bold" panose="020B0903060703020204" pitchFamily="34" charset="0"/>
              <a:cs typeface="Aharoni" pitchFamily="2" charset="-79"/>
            </a:endParaRPr>
          </a:p>
        </p:txBody>
      </p:sp>
      <p:sp>
        <p:nvSpPr>
          <p:cNvPr id="5" name="CasellaDiTesto 4">
            <a:extLst>
              <a:ext uri="{FF2B5EF4-FFF2-40B4-BE49-F238E27FC236}">
                <a16:creationId xmlns:a16="http://schemas.microsoft.com/office/drawing/2014/main" xmlns="" id="{499A718F-638A-4847-AF39-ED97CB1935D2}"/>
              </a:ext>
            </a:extLst>
          </p:cNvPr>
          <p:cNvSpPr txBox="1"/>
          <p:nvPr/>
        </p:nvSpPr>
        <p:spPr>
          <a:xfrm>
            <a:off x="4642076" y="1619972"/>
            <a:ext cx="4427984" cy="2585323"/>
          </a:xfrm>
          <a:prstGeom prst="rect">
            <a:avLst/>
          </a:prstGeom>
          <a:noFill/>
        </p:spPr>
        <p:txBody>
          <a:bodyPr wrap="square" rtlCol="0">
            <a:spAutoFit/>
          </a:bodyPr>
          <a:lstStyle/>
          <a:p>
            <a:pPr marL="285750" indent="-285750">
              <a:buFont typeface="Arial" panose="020B0604020202020204" pitchFamily="34" charset="0"/>
              <a:buChar char="•"/>
            </a:pPr>
            <a:r>
              <a:rPr lang="it-IT" dirty="0"/>
              <a:t>Questo personaggio si identifica come il classico erede della nobiltà.</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err="1"/>
              <a:t>Fidippide</a:t>
            </a:r>
            <a:r>
              <a:rPr lang="it-IT" dirty="0"/>
              <a:t> ignora le richieste del padre perché non reputa la scuola alla sua altezza.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Rappresenta la nuova generazione pronta ad apprendere il </a:t>
            </a:r>
            <a:r>
              <a:rPr lang="it-IT" i="1" dirty="0"/>
              <a:t>discorso ingiusto.</a:t>
            </a:r>
            <a:endParaRPr lang="it-IT" dirty="0"/>
          </a:p>
        </p:txBody>
      </p:sp>
      <p:sp>
        <p:nvSpPr>
          <p:cNvPr id="9" name="CasellaDiTesto 8">
            <a:extLst>
              <a:ext uri="{FF2B5EF4-FFF2-40B4-BE49-F238E27FC236}">
                <a16:creationId xmlns:a16="http://schemas.microsoft.com/office/drawing/2014/main" xmlns="" id="{BC399E22-0214-44D0-959B-F5476A6EE78A}"/>
              </a:ext>
            </a:extLst>
          </p:cNvPr>
          <p:cNvSpPr txBox="1"/>
          <p:nvPr/>
        </p:nvSpPr>
        <p:spPr>
          <a:xfrm>
            <a:off x="611560" y="188640"/>
            <a:ext cx="8064894" cy="923330"/>
          </a:xfrm>
          <a:prstGeom prst="rect">
            <a:avLst/>
          </a:prstGeom>
          <a:noFill/>
        </p:spPr>
        <p:txBody>
          <a:bodyPr wrap="square" rtlCol="0">
            <a:spAutoFit/>
          </a:bodyPr>
          <a:lstStyle/>
          <a:p>
            <a:r>
              <a:rPr lang="it-IT" sz="5400" b="1" dirty="0">
                <a:latin typeface="Britannic Bold" panose="020B0903060703020204" pitchFamily="34" charset="0"/>
                <a:cs typeface="Aharoni"/>
              </a:rPr>
              <a:t>Personaggi a confronto</a:t>
            </a:r>
          </a:p>
        </p:txBody>
      </p:sp>
      <p:sp>
        <p:nvSpPr>
          <p:cNvPr id="14" name="Elaborazione 13">
            <a:extLst>
              <a:ext uri="{FF2B5EF4-FFF2-40B4-BE49-F238E27FC236}">
                <a16:creationId xmlns:a16="http://schemas.microsoft.com/office/drawing/2014/main" xmlns="" id="{637BB985-FB9D-48D1-A4DE-F574639D3BC7}"/>
              </a:ext>
            </a:extLst>
          </p:cNvPr>
          <p:cNvSpPr/>
          <p:nvPr/>
        </p:nvSpPr>
        <p:spPr>
          <a:xfrm>
            <a:off x="221945" y="1610469"/>
            <a:ext cx="4287907" cy="3045432"/>
          </a:xfrm>
          <a:prstGeom prst="flowChartProcess">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15" name="Elaborazione 14">
            <a:extLst>
              <a:ext uri="{FF2B5EF4-FFF2-40B4-BE49-F238E27FC236}">
                <a16:creationId xmlns:a16="http://schemas.microsoft.com/office/drawing/2014/main" xmlns="" id="{7309335D-73FD-47F0-8BC4-9045A7D73D06}"/>
              </a:ext>
            </a:extLst>
          </p:cNvPr>
          <p:cNvSpPr/>
          <p:nvPr/>
        </p:nvSpPr>
        <p:spPr>
          <a:xfrm>
            <a:off x="4584340" y="1604764"/>
            <a:ext cx="4411232" cy="3045432"/>
          </a:xfrm>
          <a:prstGeom prst="flowChartProcess">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19" name="CasellaDiTesto 18">
            <a:extLst>
              <a:ext uri="{FF2B5EF4-FFF2-40B4-BE49-F238E27FC236}">
                <a16:creationId xmlns:a16="http://schemas.microsoft.com/office/drawing/2014/main" xmlns="" id="{F6F8A1BC-931F-4EE0-81BB-55E1477B7DEA}"/>
              </a:ext>
            </a:extLst>
          </p:cNvPr>
          <p:cNvSpPr txBox="1"/>
          <p:nvPr/>
        </p:nvSpPr>
        <p:spPr>
          <a:xfrm>
            <a:off x="2624534" y="5692003"/>
            <a:ext cx="6048672" cy="523220"/>
          </a:xfrm>
          <a:prstGeom prst="rect">
            <a:avLst/>
          </a:prstGeom>
          <a:noFill/>
        </p:spPr>
        <p:txBody>
          <a:bodyPr wrap="square" rtlCol="0">
            <a:spAutoFit/>
          </a:bodyPr>
          <a:lstStyle/>
          <a:p>
            <a:r>
              <a:rPr lang="it-IT" sz="2800" dirty="0">
                <a:latin typeface="Britannic Bold" panose="020B0903060703020204" pitchFamily="34" charset="0"/>
              </a:rPr>
              <a:t>Conflitto generazionale</a:t>
            </a:r>
          </a:p>
        </p:txBody>
      </p:sp>
      <p:cxnSp>
        <p:nvCxnSpPr>
          <p:cNvPr id="22" name="Connettore diritto 21">
            <a:extLst>
              <a:ext uri="{FF2B5EF4-FFF2-40B4-BE49-F238E27FC236}">
                <a16:creationId xmlns:a16="http://schemas.microsoft.com/office/drawing/2014/main" xmlns="" id="{B9A8B031-6938-435E-A191-4446C0ABF815}"/>
              </a:ext>
            </a:extLst>
          </p:cNvPr>
          <p:cNvCxnSpPr>
            <a:stCxn id="14" idx="2"/>
          </p:cNvCxnSpPr>
          <p:nvPr/>
        </p:nvCxnSpPr>
        <p:spPr>
          <a:xfrm flipH="1">
            <a:off x="2365898" y="4655901"/>
            <a:ext cx="1" cy="429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xmlns="" id="{2789EA2C-3BBB-49B1-8A87-83DDEB292DEC}"/>
              </a:ext>
            </a:extLst>
          </p:cNvPr>
          <p:cNvCxnSpPr>
            <a:stCxn id="15" idx="2"/>
          </p:cNvCxnSpPr>
          <p:nvPr/>
        </p:nvCxnSpPr>
        <p:spPr>
          <a:xfrm>
            <a:off x="6789956" y="4650196"/>
            <a:ext cx="14292" cy="434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xmlns="" id="{6E7BAA18-1136-4547-ACC7-5E4D73BBA6AA}"/>
              </a:ext>
            </a:extLst>
          </p:cNvPr>
          <p:cNvCxnSpPr/>
          <p:nvPr/>
        </p:nvCxnSpPr>
        <p:spPr>
          <a:xfrm>
            <a:off x="2365898" y="5083999"/>
            <a:ext cx="442405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Freccia in giù 26">
            <a:extLst>
              <a:ext uri="{FF2B5EF4-FFF2-40B4-BE49-F238E27FC236}">
                <a16:creationId xmlns:a16="http://schemas.microsoft.com/office/drawing/2014/main" xmlns="" id="{C9B738FF-5A92-4991-A729-A7D72C45535D}"/>
              </a:ext>
            </a:extLst>
          </p:cNvPr>
          <p:cNvSpPr/>
          <p:nvPr/>
        </p:nvSpPr>
        <p:spPr>
          <a:xfrm>
            <a:off x="4292672" y="5083999"/>
            <a:ext cx="484632" cy="582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6758849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4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6C8BAC-EE32-4D41-9511-9F6E63A63A3C}"/>
              </a:ext>
            </a:extLst>
          </p:cNvPr>
          <p:cNvSpPr>
            <a:spLocks noGrp="1"/>
          </p:cNvSpPr>
          <p:nvPr>
            <p:ph type="ctrTitle"/>
          </p:nvPr>
        </p:nvSpPr>
        <p:spPr>
          <a:xfrm>
            <a:off x="-1116632" y="1398469"/>
            <a:ext cx="6768753" cy="1296144"/>
          </a:xfrm>
        </p:spPr>
        <p:txBody>
          <a:bodyPr>
            <a:normAutofit/>
          </a:bodyPr>
          <a:lstStyle/>
          <a:p>
            <a:r>
              <a:rPr lang="it-IT" sz="3600" b="1" dirty="0">
                <a:latin typeface="Britannic Bold" panose="020B0903060703020204" pitchFamily="34" charset="0"/>
              </a:rPr>
              <a:t>Il Discorso </a:t>
            </a:r>
            <a:r>
              <a:rPr lang="it-IT" sz="3600" b="1" i="1" dirty="0">
                <a:latin typeface="Britannic Bold" panose="020B0903060703020204" pitchFamily="34" charset="0"/>
              </a:rPr>
              <a:t>giusto</a:t>
            </a:r>
            <a:r>
              <a:rPr lang="it-IT" sz="4000" b="1" i="1" dirty="0">
                <a:latin typeface="Britannic Bold" panose="020B0903060703020204" pitchFamily="34" charset="0"/>
              </a:rPr>
              <a:t/>
            </a:r>
            <a:br>
              <a:rPr lang="it-IT" sz="4000" b="1" i="1" dirty="0">
                <a:latin typeface="Britannic Bold" panose="020B0903060703020204" pitchFamily="34" charset="0"/>
              </a:rPr>
            </a:br>
            <a:endParaRPr lang="it-IT" sz="4000" b="1" dirty="0">
              <a:latin typeface="Britannic Bold" panose="020B0903060703020204" pitchFamily="34" charset="0"/>
            </a:endParaRPr>
          </a:p>
        </p:txBody>
      </p:sp>
      <p:sp>
        <p:nvSpPr>
          <p:cNvPr id="3" name="Sottotitolo 2">
            <a:extLst>
              <a:ext uri="{FF2B5EF4-FFF2-40B4-BE49-F238E27FC236}">
                <a16:creationId xmlns:a16="http://schemas.microsoft.com/office/drawing/2014/main" xmlns="" id="{967D730E-1CFD-4282-8BEA-78A3DDEA21C0}"/>
              </a:ext>
            </a:extLst>
          </p:cNvPr>
          <p:cNvSpPr>
            <a:spLocks noGrp="1"/>
          </p:cNvSpPr>
          <p:nvPr>
            <p:ph type="subTitle" idx="1"/>
          </p:nvPr>
        </p:nvSpPr>
        <p:spPr>
          <a:xfrm>
            <a:off x="0" y="2460208"/>
            <a:ext cx="4364823" cy="3744416"/>
          </a:xfrm>
        </p:spPr>
        <p:txBody>
          <a:bodyPr>
            <a:normAutofit/>
          </a:bodyPr>
          <a:lstStyle/>
          <a:p>
            <a:pPr marL="342900" indent="-342900" algn="l">
              <a:buFont typeface="Arial" panose="020B0604020202020204" pitchFamily="34" charset="0"/>
              <a:buChar char="•"/>
            </a:pPr>
            <a:r>
              <a:rPr lang="it-IT" sz="1800" dirty="0"/>
              <a:t>Sostenitore dell’educazione </a:t>
            </a:r>
            <a:r>
              <a:rPr lang="it-IT" sz="1800" dirty="0" smtClean="0"/>
              <a:t>tradizionale</a:t>
            </a:r>
          </a:p>
          <a:p>
            <a:pPr marL="342900" indent="-342900" algn="l">
              <a:buFont typeface="Arial" panose="020B0604020202020204" pitchFamily="34" charset="0"/>
              <a:buChar char="•"/>
            </a:pPr>
            <a:r>
              <a:rPr lang="it-IT" sz="1800" dirty="0" smtClean="0"/>
              <a:t>Studio </a:t>
            </a:r>
            <a:r>
              <a:rPr lang="it-IT" sz="1800" dirty="0"/>
              <a:t>della musica, ginnastica</a:t>
            </a:r>
          </a:p>
          <a:p>
            <a:pPr marL="342900" indent="-342900" algn="l">
              <a:buFont typeface="Arial" panose="020B0604020202020204" pitchFamily="34" charset="0"/>
              <a:buChar char="•"/>
            </a:pPr>
            <a:r>
              <a:rPr lang="it-IT" sz="1800" dirty="0"/>
              <a:t>Educazione e compostezza</a:t>
            </a:r>
          </a:p>
        </p:txBody>
      </p:sp>
      <p:sp>
        <p:nvSpPr>
          <p:cNvPr id="5" name="CasellaDiTesto 4">
            <a:extLst>
              <a:ext uri="{FF2B5EF4-FFF2-40B4-BE49-F238E27FC236}">
                <a16:creationId xmlns:a16="http://schemas.microsoft.com/office/drawing/2014/main" xmlns="" id="{2787D95D-D6C3-4355-9D0E-D4D45DA215CC}"/>
              </a:ext>
            </a:extLst>
          </p:cNvPr>
          <p:cNvSpPr txBox="1"/>
          <p:nvPr/>
        </p:nvSpPr>
        <p:spPr>
          <a:xfrm>
            <a:off x="4928592" y="1454196"/>
            <a:ext cx="4657294" cy="646331"/>
          </a:xfrm>
          <a:prstGeom prst="rect">
            <a:avLst/>
          </a:prstGeom>
          <a:noFill/>
        </p:spPr>
        <p:txBody>
          <a:bodyPr wrap="square" rtlCol="0">
            <a:spAutoFit/>
          </a:bodyPr>
          <a:lstStyle/>
          <a:p>
            <a:r>
              <a:rPr lang="it-IT" sz="3600" b="1" dirty="0">
                <a:latin typeface="Britannic Bold" panose="020B0903060703020204" pitchFamily="34" charset="0"/>
              </a:rPr>
              <a:t>Il Discorso </a:t>
            </a:r>
            <a:r>
              <a:rPr lang="it-IT" sz="3600" b="1" i="1" dirty="0">
                <a:latin typeface="Britannic Bold" panose="020B0903060703020204" pitchFamily="34" charset="0"/>
              </a:rPr>
              <a:t>ingiusto</a:t>
            </a:r>
            <a:endParaRPr lang="it-IT" sz="3600" b="1" dirty="0">
              <a:latin typeface="Britannic Bold" panose="020B0903060703020204" pitchFamily="34" charset="0"/>
            </a:endParaRPr>
          </a:p>
        </p:txBody>
      </p:sp>
      <p:sp>
        <p:nvSpPr>
          <p:cNvPr id="6" name="CasellaDiTesto 5">
            <a:extLst>
              <a:ext uri="{FF2B5EF4-FFF2-40B4-BE49-F238E27FC236}">
                <a16:creationId xmlns:a16="http://schemas.microsoft.com/office/drawing/2014/main" xmlns="" id="{87B51C01-7620-45FD-8DBC-28FC633BE2E0}"/>
              </a:ext>
            </a:extLst>
          </p:cNvPr>
          <p:cNvSpPr txBox="1"/>
          <p:nvPr/>
        </p:nvSpPr>
        <p:spPr>
          <a:xfrm>
            <a:off x="4931511" y="2461009"/>
            <a:ext cx="3969286" cy="1292662"/>
          </a:xfrm>
          <a:prstGeom prst="rect">
            <a:avLst/>
          </a:prstGeom>
          <a:noFill/>
        </p:spPr>
        <p:txBody>
          <a:bodyPr wrap="square" rtlCol="0">
            <a:spAutoFit/>
          </a:bodyPr>
          <a:lstStyle/>
          <a:p>
            <a:pPr marL="285750" indent="-285750">
              <a:buFont typeface="Arial" panose="020B0604020202020204" pitchFamily="34" charset="0"/>
              <a:buChar char="•"/>
            </a:pPr>
            <a:r>
              <a:rPr lang="it-IT" dirty="0"/>
              <a:t>Sostenitore dell’educazione sofistica</a:t>
            </a:r>
          </a:p>
          <a:p>
            <a:pPr marL="285750" indent="-285750">
              <a:buFont typeface="Arial" panose="020B0604020202020204" pitchFamily="34" charset="0"/>
              <a:buChar char="•"/>
            </a:pPr>
            <a:r>
              <a:rPr lang="it-IT" dirty="0" smtClean="0"/>
              <a:t>Dialettica </a:t>
            </a:r>
            <a:r>
              <a:rPr lang="it-IT" dirty="0"/>
              <a:t>serrata</a:t>
            </a:r>
          </a:p>
          <a:p>
            <a:pPr marL="285750" indent="-285750">
              <a:buFont typeface="Arial" panose="020B0604020202020204" pitchFamily="34" charset="0"/>
              <a:buChar char="•"/>
            </a:pPr>
            <a:r>
              <a:rPr lang="it-IT" dirty="0"/>
              <a:t>Godimento intenso di tutti i piaceri</a:t>
            </a:r>
          </a:p>
          <a:p>
            <a:endParaRPr lang="it-IT" sz="2400" dirty="0"/>
          </a:p>
        </p:txBody>
      </p:sp>
      <p:pic>
        <p:nvPicPr>
          <p:cNvPr id="7" name="Immagine 6">
            <a:extLst>
              <a:ext uri="{FF2B5EF4-FFF2-40B4-BE49-F238E27FC236}">
                <a16:creationId xmlns:a16="http://schemas.microsoft.com/office/drawing/2014/main" xmlns="" id="{C72C1843-F2FD-4A7B-920A-6E7921AC8918}"/>
              </a:ext>
            </a:extLst>
          </p:cNvPr>
          <p:cNvPicPr>
            <a:picLocks noChangeAspect="1"/>
          </p:cNvPicPr>
          <p:nvPr/>
        </p:nvPicPr>
        <p:blipFill>
          <a:blip r:embed="rId2" cstate="print"/>
          <a:stretch>
            <a:fillRect/>
          </a:stretch>
        </p:blipFill>
        <p:spPr>
          <a:xfrm>
            <a:off x="280088" y="4126306"/>
            <a:ext cx="3902298" cy="2306563"/>
          </a:xfrm>
          <a:prstGeom prst="rect">
            <a:avLst/>
          </a:prstGeom>
        </p:spPr>
      </p:pic>
      <p:pic>
        <p:nvPicPr>
          <p:cNvPr id="8" name="Immagine 7">
            <a:extLst>
              <a:ext uri="{FF2B5EF4-FFF2-40B4-BE49-F238E27FC236}">
                <a16:creationId xmlns:a16="http://schemas.microsoft.com/office/drawing/2014/main" xmlns="" id="{7ABA59E2-BBE3-460C-9A4B-0FC166DD2698}"/>
              </a:ext>
            </a:extLst>
          </p:cNvPr>
          <p:cNvPicPr>
            <a:picLocks noChangeAspect="1"/>
          </p:cNvPicPr>
          <p:nvPr/>
        </p:nvPicPr>
        <p:blipFill>
          <a:blip r:embed="rId3" cstate="print"/>
          <a:stretch>
            <a:fillRect/>
          </a:stretch>
        </p:blipFill>
        <p:spPr>
          <a:xfrm>
            <a:off x="4801873" y="4123531"/>
            <a:ext cx="4098924" cy="2234555"/>
          </a:xfrm>
          <a:prstGeom prst="rect">
            <a:avLst/>
          </a:prstGeom>
        </p:spPr>
      </p:pic>
      <p:sp>
        <p:nvSpPr>
          <p:cNvPr id="4" name="CasellaDiTesto 3">
            <a:extLst>
              <a:ext uri="{FF2B5EF4-FFF2-40B4-BE49-F238E27FC236}">
                <a16:creationId xmlns:a16="http://schemas.microsoft.com/office/drawing/2014/main" xmlns="" id="{E8372297-C1CA-42DB-A79E-EF9F67D3271D}"/>
              </a:ext>
            </a:extLst>
          </p:cNvPr>
          <p:cNvSpPr txBox="1"/>
          <p:nvPr/>
        </p:nvSpPr>
        <p:spPr>
          <a:xfrm>
            <a:off x="567685" y="105185"/>
            <a:ext cx="8468376" cy="923330"/>
          </a:xfrm>
          <a:prstGeom prst="rect">
            <a:avLst/>
          </a:prstGeom>
          <a:noFill/>
        </p:spPr>
        <p:txBody>
          <a:bodyPr wrap="square" rtlCol="0">
            <a:spAutoFit/>
          </a:bodyPr>
          <a:lstStyle/>
          <a:p>
            <a:r>
              <a:rPr lang="it-IT" sz="5400" dirty="0">
                <a:latin typeface="Britannic Bold" panose="020B0903060703020204" pitchFamily="34" charset="0"/>
              </a:rPr>
              <a:t>L’educazione migliore…?</a:t>
            </a:r>
          </a:p>
        </p:txBody>
      </p:sp>
      <p:sp>
        <p:nvSpPr>
          <p:cNvPr id="13" name="Freccia in giù 12">
            <a:extLst>
              <a:ext uri="{FF2B5EF4-FFF2-40B4-BE49-F238E27FC236}">
                <a16:creationId xmlns:a16="http://schemas.microsoft.com/office/drawing/2014/main" xmlns="" id="{6E21C47E-2FE3-46F0-B52D-9E007DBE6E81}"/>
              </a:ext>
            </a:extLst>
          </p:cNvPr>
          <p:cNvSpPr/>
          <p:nvPr/>
        </p:nvSpPr>
        <p:spPr>
          <a:xfrm>
            <a:off x="1835696" y="2100527"/>
            <a:ext cx="216024" cy="359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a:extLst>
              <a:ext uri="{FF2B5EF4-FFF2-40B4-BE49-F238E27FC236}">
                <a16:creationId xmlns:a16="http://schemas.microsoft.com/office/drawing/2014/main" xmlns="" id="{CADDD6DF-3CBC-453F-A3CE-6719131CDBB8}"/>
              </a:ext>
            </a:extLst>
          </p:cNvPr>
          <p:cNvSpPr/>
          <p:nvPr/>
        </p:nvSpPr>
        <p:spPr>
          <a:xfrm>
            <a:off x="6727552" y="2046541"/>
            <a:ext cx="216024" cy="369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xmlns="" id="{D44BA986-35A1-4DE6-888F-54183A426ACC}"/>
              </a:ext>
            </a:extLst>
          </p:cNvPr>
          <p:cNvSpPr txBox="1"/>
          <p:nvPr/>
        </p:nvSpPr>
        <p:spPr>
          <a:xfrm>
            <a:off x="4180413" y="820823"/>
            <a:ext cx="749125" cy="1323439"/>
          </a:xfrm>
          <a:prstGeom prst="rect">
            <a:avLst/>
          </a:prstGeom>
          <a:noFill/>
        </p:spPr>
        <p:txBody>
          <a:bodyPr wrap="square" rtlCol="0">
            <a:spAutoFit/>
          </a:bodyPr>
          <a:lstStyle/>
          <a:p>
            <a:r>
              <a:rPr lang="it-IT" sz="4000" dirty="0"/>
              <a:t>   </a:t>
            </a:r>
            <a:r>
              <a:rPr lang="it-IT" sz="4000" b="1" dirty="0">
                <a:solidFill>
                  <a:srgbClr val="C00000"/>
                </a:solidFill>
                <a:latin typeface="Britannic Bold" panose="020B0903060703020204" pitchFamily="34" charset="0"/>
              </a:rPr>
              <a:t>VS</a:t>
            </a:r>
          </a:p>
        </p:txBody>
      </p:sp>
    </p:spTree>
    <p:extLst>
      <p:ext uri="{BB962C8B-B14F-4D97-AF65-F5344CB8AC3E}">
        <p14:creationId xmlns:p14="http://schemas.microsoft.com/office/powerpoint/2010/main" xmlns="" val="2692551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872</TotalTime>
  <Words>1129</Words>
  <Application>Microsoft Office PowerPoint</Application>
  <PresentationFormat>Presentazione su schermo (4:3)</PresentationFormat>
  <Paragraphs>107</Paragraphs>
  <Slides>12</Slides>
  <Notes>1</Notes>
  <HiddenSlides>0</HiddenSlides>
  <MMClips>0</MMClips>
  <ScaleCrop>false</ScaleCrop>
  <HeadingPairs>
    <vt:vector size="4" baseType="variant">
      <vt:variant>
        <vt:lpstr>Tema</vt:lpstr>
      </vt:variant>
      <vt:variant>
        <vt:i4>2</vt:i4>
      </vt:variant>
      <vt:variant>
        <vt:lpstr>Titoli diapositive</vt:lpstr>
      </vt:variant>
      <vt:variant>
        <vt:i4>12</vt:i4>
      </vt:variant>
    </vt:vector>
  </HeadingPairs>
  <TitlesOfParts>
    <vt:vector size="14" baseType="lpstr">
      <vt:lpstr>Tema di Office</vt:lpstr>
      <vt:lpstr>3_Tema di Office</vt:lpstr>
      <vt:lpstr>Le  Nuvole      Aristofane</vt:lpstr>
      <vt:lpstr>La commedia greca</vt:lpstr>
      <vt:lpstr>Diapositiva 3</vt:lpstr>
      <vt:lpstr>Diapositiva 4</vt:lpstr>
      <vt:lpstr>Socrate e Aristofane</vt:lpstr>
      <vt:lpstr>Diapositiva 6</vt:lpstr>
      <vt:lpstr>Socrate nelle apologie di Platone e Senofonte</vt:lpstr>
      <vt:lpstr>Strepsiade</vt:lpstr>
      <vt:lpstr>Il Discorso giusto </vt:lpstr>
      <vt:lpstr>Aristofane e psicoanalisi</vt:lpstr>
      <vt:lpstr>interpretazioni moderne:</vt:lpstr>
      <vt:lpstr>LE NUVOLE                             DI  FABRIZIO DE ANDRE’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Nuvole   Aristofane</dc:title>
  <dc:creator>Matilde</dc:creator>
  <cp:lastModifiedBy>aula 1</cp:lastModifiedBy>
  <cp:revision>63</cp:revision>
  <dcterms:created xsi:type="dcterms:W3CDTF">2018-03-05T17:34:35Z</dcterms:created>
  <dcterms:modified xsi:type="dcterms:W3CDTF">2018-03-16T08:54:17Z</dcterms:modified>
</cp:coreProperties>
</file>