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89EC-6239-42D4-AD3D-D6A6D84F1275}" type="datetimeFigureOut">
              <a:rPr lang="it-IT" smtClean="0"/>
              <a:pPr/>
              <a:t>04/03/2018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C69B9-AF73-45FC-A0F9-0B694DE0A85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C69B9-AF73-45FC-A0F9-0B694DE0A85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2BD4-5354-42A5-8519-5D0ECBEBF560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F326-0A3F-49A4-BF81-49CB10AFF60A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31E9-C290-42F3-9BA8-116A6BF7742E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375B-27D2-4630-AAC8-8717CB812537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5BF-8B53-4BC3-84FC-A5BD262D8F32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385-0D1D-4211-A561-27F5F565421C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0316-0071-4A00-93DA-17BC877A38D9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18F1-3975-4EA2-BB88-A18FE8CA93F1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9BDB-316B-4D67-9DAB-4BD90BE288F6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BF5E-2CBC-454E-96E5-EE8FB2074E92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EAB5-4B08-46D1-AD7C-45E7063DB018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65C5-C652-428F-8811-C083451FE088}" type="datetime1">
              <a:rPr lang="it-IT" smtClean="0"/>
              <a:pPr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E8E40-50D1-452E-84F2-183FF57745B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it/url?sa=i&amp;rct=j&amp;q=&amp;esrc=s&amp;source=images&amp;cd=&amp;cad=rja&amp;uact=8&amp;ved=2ahUKEwiLjObcotLZAhWI-6QKHVKfB-QQjRx6BAgAEAY&amp;url=http://funnycollectionworld.blogspot.com/2013/07/funny-government-and-people.html&amp;psig=AOvVaw2RDqWOzK8UZGUfW3tp-O6l&amp;ust=152023918151074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it/url?sa=i&amp;rct=j&amp;q=&amp;esrc=s&amp;source=images&amp;cd=&amp;cad=rja&amp;uact=8&amp;ved=2ahUKEwjs5cCBo9LZAhXPy6QKHZK_BosQjRx6BAgAEAY&amp;url=https://debamboozled.com/2014/08/12/others-6/statism-government-spending/&amp;psig=AOvVaw2RDqWOzK8UZGUfW3tp-O6l&amp;ust=152023918151074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nali.unife.it/lettere/article/viewFile/101/56" TargetMode="External"/><Relationship Id="rId2" Type="http://schemas.openxmlformats.org/officeDocument/2006/relationships/hyperlink" Target="http://zertel.blogspot.it/2011/12/analisi-delle-commedie-di-aristofan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eccani.it/" TargetMode="External"/><Relationship Id="rId4" Type="http://schemas.openxmlformats.org/officeDocument/2006/relationships/hyperlink" Target="https://www.unipa.it/dipartimenti/cultureesocieta/riviste/hormos/.content/documenti_Hormos3/4_Valeria_Andx_Hormos3ns_20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Georgia" pitchFamily="18" charset="0"/>
              </a:rPr>
              <a:t>CAVALIERI</a:t>
            </a:r>
            <a:endParaRPr lang="it-IT" dirty="0">
              <a:latin typeface="Georgia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5589240"/>
            <a:ext cx="7776864" cy="1752600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latin typeface="Georgia" pitchFamily="18" charset="0"/>
              </a:rPr>
              <a:t>Un lavoro di Gabriele Bottino e Chiara Mancuso</a:t>
            </a:r>
          </a:p>
          <a:p>
            <a:r>
              <a:rPr lang="it-IT" sz="2000" dirty="0" smtClean="0">
                <a:solidFill>
                  <a:schemeClr val="tx1"/>
                </a:solidFill>
                <a:latin typeface="Georgia" pitchFamily="18" charset="0"/>
              </a:rPr>
              <a:t>Liceo Giulio Cesare II E</a:t>
            </a:r>
          </a:p>
          <a:p>
            <a:r>
              <a:rPr lang="it-IT" sz="2000" dirty="0" err="1" smtClean="0">
                <a:solidFill>
                  <a:schemeClr val="tx1"/>
                </a:solidFill>
                <a:latin typeface="Georgia" pitchFamily="18" charset="0"/>
              </a:rPr>
              <a:t>a.s.</a:t>
            </a:r>
            <a:r>
              <a:rPr lang="it-IT" sz="2000" dirty="0" smtClean="0">
                <a:solidFill>
                  <a:schemeClr val="tx1"/>
                </a:solidFill>
                <a:latin typeface="Georgia" pitchFamily="18" charset="0"/>
              </a:rPr>
              <a:t> 2017/2018</a:t>
            </a:r>
          </a:p>
        </p:txBody>
      </p:sp>
      <p:pic>
        <p:nvPicPr>
          <p:cNvPr id="13314" name="Picture 2" descr="Risultati immagini per CAVALIERE ANTICA GRECIA"/>
          <p:cNvPicPr>
            <a:picLocks noChangeAspect="1" noChangeArrowheads="1"/>
          </p:cNvPicPr>
          <p:nvPr/>
        </p:nvPicPr>
        <p:blipFill>
          <a:blip r:embed="rId2" cstate="print"/>
          <a:srcRect l="7560" t="6448" r="10226" b="6509"/>
          <a:stretch>
            <a:fillRect/>
          </a:stretch>
        </p:blipFill>
        <p:spPr bwMode="auto">
          <a:xfrm>
            <a:off x="1115616" y="1271243"/>
            <a:ext cx="6840760" cy="4245989"/>
          </a:xfrm>
          <a:prstGeom prst="rect">
            <a:avLst/>
          </a:prstGeom>
          <a:noFill/>
        </p:spPr>
      </p:pic>
      <p:pic>
        <p:nvPicPr>
          <p:cNvPr id="13316" name="Picture 4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4664"/>
            <a:ext cx="511725" cy="593305"/>
          </a:xfrm>
          <a:prstGeom prst="rect">
            <a:avLst/>
          </a:prstGeom>
          <a:noFill/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it-IT" dirty="0" smtClean="0">
                <a:latin typeface="Georgia" pitchFamily="18" charset="0"/>
              </a:rPr>
              <a:t>TRAMA</a:t>
            </a:r>
            <a:endParaRPr lang="it-IT" dirty="0">
              <a:latin typeface="Georg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328592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it-IT" sz="4500" dirty="0" smtClean="0">
                <a:latin typeface="Georgia" pitchFamily="18" charset="0"/>
              </a:rPr>
              <a:t>I due servi di Popolo</a:t>
            </a:r>
            <a:r>
              <a:rPr lang="it-IT" sz="4500" baseline="30000" dirty="0" smtClean="0">
                <a:latin typeface="Georgia" pitchFamily="18" charset="0"/>
              </a:rPr>
              <a:t> </a:t>
            </a:r>
            <a:r>
              <a:rPr lang="it-IT" sz="4500" dirty="0" smtClean="0">
                <a:latin typeface="Georgia" pitchFamily="18" charset="0"/>
              </a:rPr>
              <a:t>detestano </a:t>
            </a:r>
            <a:r>
              <a:rPr lang="it-IT" sz="4500" dirty="0" err="1" smtClean="0">
                <a:latin typeface="Georgia" pitchFamily="18" charset="0"/>
              </a:rPr>
              <a:t>Paflagone</a:t>
            </a:r>
            <a:r>
              <a:rPr lang="it-IT" sz="4500" dirty="0" smtClean="0">
                <a:latin typeface="Georgia" pitchFamily="18" charset="0"/>
              </a:rPr>
              <a:t>, che si è assicurato i favori del padrone con false adulazioni. Un oracolo rivela che </a:t>
            </a:r>
            <a:r>
              <a:rPr lang="it-IT" sz="4500" dirty="0" err="1" smtClean="0">
                <a:latin typeface="Georgia" pitchFamily="18" charset="0"/>
              </a:rPr>
              <a:t>Paflagone</a:t>
            </a:r>
            <a:r>
              <a:rPr lang="it-IT" sz="4500" dirty="0" smtClean="0">
                <a:latin typeface="Georgia" pitchFamily="18" charset="0"/>
              </a:rPr>
              <a:t> sarà estromesso un individuo ancora più immorale di lui stesso.</a:t>
            </a:r>
          </a:p>
          <a:p>
            <a:pPr>
              <a:lnSpc>
                <a:spcPct val="170000"/>
              </a:lnSpc>
            </a:pPr>
            <a:r>
              <a:rPr lang="it-IT" sz="4500" dirty="0" smtClean="0">
                <a:latin typeface="Georgia" pitchFamily="18" charset="0"/>
              </a:rPr>
              <a:t>Il salsicciaio affronta il rivale in duelli verbali, poi continuati nell‘ecclesia e davanti al padrone. Il salsicciaio, con discorsi di bassa demagogia, riesce a risultare vincitore. </a:t>
            </a:r>
          </a:p>
          <a:p>
            <a:pPr>
              <a:lnSpc>
                <a:spcPct val="170000"/>
              </a:lnSpc>
            </a:pPr>
            <a:r>
              <a:rPr lang="it-IT" sz="4500" dirty="0" smtClean="0">
                <a:latin typeface="Georgia" pitchFamily="18" charset="0"/>
              </a:rPr>
              <a:t>Popolo a questo punto afferma di non essere così stupido come sembra, e che il suo obiettivo era quello di attendere il momento giusto per punire i disonesti. </a:t>
            </a:r>
          </a:p>
          <a:p>
            <a:pPr>
              <a:lnSpc>
                <a:spcPct val="170000"/>
              </a:lnSpc>
            </a:pPr>
            <a:r>
              <a:rPr lang="it-IT" sz="4500" dirty="0" smtClean="0">
                <a:latin typeface="Georgia" pitchFamily="18" charset="0"/>
              </a:rPr>
              <a:t>Con un rito magico, il salsicciaio ridona a Popolo la giovinezza e gli presenta una bella fanciulla. </a:t>
            </a:r>
            <a:r>
              <a:rPr lang="it-IT" sz="4500" dirty="0" err="1" smtClean="0">
                <a:latin typeface="Georgia" pitchFamily="18" charset="0"/>
              </a:rPr>
              <a:t>Paflagone</a:t>
            </a:r>
            <a:r>
              <a:rPr lang="it-IT" sz="4500" dirty="0" smtClean="0">
                <a:latin typeface="Georgia" pitchFamily="18" charset="0"/>
              </a:rPr>
              <a:t> viene invece condannato a svolgere il vecchio lavoro del suo rivale.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D3EE8E40-50D1-452E-84F2-183FF57745B8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smtClean="0">
                <a:latin typeface="Georgia" pitchFamily="18" charset="0"/>
              </a:rPr>
              <a:t>Demo        </a:t>
            </a:r>
            <a:r>
              <a:rPr lang="it-IT" sz="2000" dirty="0" smtClean="0">
                <a:latin typeface="Georgia" pitchFamily="18" charset="0"/>
              </a:rPr>
              <a:t>rappresenta il popolo ateniese, subisce evoluzione</a:t>
            </a:r>
            <a:r>
              <a:rPr lang="it-IT" sz="2000" dirty="0" smtClean="0">
                <a:latin typeface="Georgia" pitchFamily="18" charset="0"/>
              </a:rPr>
              <a:t>;</a:t>
            </a:r>
            <a:endParaRPr lang="it-IT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smtClean="0">
                <a:latin typeface="Georgia" pitchFamily="18" charset="0"/>
              </a:rPr>
              <a:t>Il salsicciaio       </a:t>
            </a:r>
            <a:r>
              <a:rPr lang="it-IT" sz="2000" dirty="0" smtClean="0">
                <a:latin typeface="Georgia" pitchFamily="18" charset="0"/>
              </a:rPr>
              <a:t>antagonista di </a:t>
            </a:r>
            <a:r>
              <a:rPr lang="it-IT" sz="2000" dirty="0" err="1" smtClean="0">
                <a:latin typeface="Georgia" pitchFamily="18" charset="0"/>
              </a:rPr>
              <a:t>Paflagone</a:t>
            </a:r>
            <a:r>
              <a:rPr lang="it-IT" sz="2000" dirty="0" smtClean="0">
                <a:latin typeface="Georgia" pitchFamily="18" charset="0"/>
              </a:rPr>
              <a:t>, </a:t>
            </a:r>
            <a:r>
              <a:rPr lang="it-IT" sz="2000" dirty="0" smtClean="0">
                <a:latin typeface="Georgia" pitchFamily="18" charset="0"/>
              </a:rPr>
              <a:t>non</a:t>
            </a:r>
            <a:endParaRPr lang="it-IT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smtClean="0">
                <a:latin typeface="Georgia" pitchFamily="18" charset="0"/>
              </a:rPr>
              <a:t>Cavalieri        </a:t>
            </a:r>
            <a:r>
              <a:rPr lang="it-IT" sz="2000" dirty="0" smtClean="0">
                <a:latin typeface="Georgia" pitchFamily="18" charset="0"/>
              </a:rPr>
              <a:t>formano il coro</a:t>
            </a:r>
            <a:r>
              <a:rPr lang="it-IT" sz="2000" dirty="0" smtClean="0">
                <a:latin typeface="Georgia" pitchFamily="18" charset="0"/>
              </a:rPr>
              <a:t>;</a:t>
            </a:r>
            <a:endParaRPr lang="it-IT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smtClean="0">
                <a:latin typeface="Georgia" pitchFamily="18" charset="0"/>
              </a:rPr>
              <a:t>Tregua       </a:t>
            </a:r>
            <a:r>
              <a:rPr lang="it-IT" sz="2000" dirty="0" smtClean="0">
                <a:latin typeface="Georgia" pitchFamily="18" charset="0"/>
              </a:rPr>
              <a:t>compare solo alla fine, per alcuni critici è fondamentale</a:t>
            </a:r>
            <a:r>
              <a:rPr lang="it-IT" sz="2000" dirty="0" smtClean="0">
                <a:latin typeface="Georgia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err="1" smtClean="0">
                <a:latin typeface="Georgia" pitchFamily="18" charset="0"/>
              </a:rPr>
              <a:t>Nicia</a:t>
            </a:r>
            <a:r>
              <a:rPr lang="it-IT" dirty="0" smtClean="0">
                <a:latin typeface="Georgia" pitchFamily="18" charset="0"/>
              </a:rPr>
              <a:t> e Demostene      </a:t>
            </a:r>
            <a:r>
              <a:rPr lang="it-IT" sz="2000" dirty="0" smtClean="0">
                <a:latin typeface="Georgia" pitchFamily="18" charset="0"/>
              </a:rPr>
              <a:t>servi che vogliono smascherare </a:t>
            </a:r>
            <a:r>
              <a:rPr lang="it-IT" sz="2000" dirty="0" err="1" smtClean="0">
                <a:latin typeface="Georgia" pitchFamily="18" charset="0"/>
              </a:rPr>
              <a:t>Paflagone</a:t>
            </a:r>
            <a:endParaRPr lang="it-IT" sz="2000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err="1" smtClean="0">
                <a:latin typeface="Georgia" pitchFamily="18" charset="0"/>
              </a:rPr>
              <a:t>Paflagone</a:t>
            </a:r>
            <a:r>
              <a:rPr lang="it-IT" dirty="0" smtClean="0">
                <a:latin typeface="Georgia" pitchFamily="18" charset="0"/>
              </a:rPr>
              <a:t>       </a:t>
            </a:r>
            <a:r>
              <a:rPr lang="it-IT" sz="2000" dirty="0" smtClean="0">
                <a:latin typeface="Georgia" pitchFamily="18" charset="0"/>
              </a:rPr>
              <a:t>truffatore che rappresenta </a:t>
            </a:r>
            <a:r>
              <a:rPr lang="it-IT" sz="2000" dirty="0" err="1" smtClean="0">
                <a:latin typeface="Georgia" pitchFamily="18" charset="0"/>
              </a:rPr>
              <a:t>Cleone</a:t>
            </a:r>
            <a:r>
              <a:rPr lang="it-IT" sz="2000" dirty="0" smtClean="0">
                <a:latin typeface="Georgia" pitchFamily="18" charset="0"/>
              </a:rPr>
              <a:t>, vuole </a:t>
            </a:r>
            <a:endParaRPr lang="it-IT" sz="2000" dirty="0" smtClean="0">
              <a:latin typeface="Georgia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D3EE8E40-50D1-452E-84F2-183FF57745B8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/>
          <a:lstStyle/>
          <a:p>
            <a:r>
              <a:rPr lang="it-IT" dirty="0" smtClean="0">
                <a:latin typeface="Georgia" pitchFamily="18" charset="0"/>
              </a:rPr>
              <a:t>I PERSONAGGI</a:t>
            </a:r>
            <a:endParaRPr lang="it-IT" dirty="0">
              <a:latin typeface="Georgia" pitchFamily="18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1619672" y="17008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627784" y="25649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123728" y="33569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1691680" y="42210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203848" y="2636912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corrisponde ad un personaggio reale;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3851920" y="501317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2267744" y="587727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2771800" y="594928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i</a:t>
            </a:r>
            <a:r>
              <a:rPr lang="it-IT" sz="2000" dirty="0" smtClean="0">
                <a:latin typeface="Georgia" pitchFamily="18" charset="0"/>
              </a:rPr>
              <a:t>mbrogliare Demo.</a:t>
            </a:r>
            <a:endParaRPr lang="it-IT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Georgia" pitchFamily="18" charset="0"/>
              </a:rPr>
              <a:t>IL CONTESTO STORICO</a:t>
            </a:r>
            <a:endParaRPr lang="it-IT" dirty="0">
              <a:latin typeface="Georgia" pitchFamily="18" charset="0"/>
            </a:endParaRPr>
          </a:p>
        </p:txBody>
      </p:sp>
      <p:pic>
        <p:nvPicPr>
          <p:cNvPr id="4" name="Immagin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628800"/>
            <a:ext cx="2736304" cy="395852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2485345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Nel 424 a.C. Atene è impegnata nel conflitto con Sparta già da molti anni: fase «</a:t>
            </a:r>
            <a:r>
              <a:rPr lang="it-IT" sz="2000" dirty="0" err="1" smtClean="0">
                <a:latin typeface="Georgia" pitchFamily="18" charset="0"/>
              </a:rPr>
              <a:t>Archidamica</a:t>
            </a:r>
            <a:r>
              <a:rPr lang="it-IT" sz="2000" dirty="0" smtClean="0">
                <a:latin typeface="Georgia" pitchFamily="18" charset="0"/>
              </a:rPr>
              <a:t>» della guerra del Peloponneso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3637473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Aristofane schernisce </a:t>
            </a:r>
            <a:r>
              <a:rPr lang="it-IT" sz="2000" dirty="0" err="1" smtClean="0">
                <a:latin typeface="Georgia" pitchFamily="18" charset="0"/>
              </a:rPr>
              <a:t>Cleone</a:t>
            </a:r>
            <a:r>
              <a:rPr lang="it-IT" sz="2000" dirty="0" smtClean="0">
                <a:latin typeface="Georgia" pitchFamily="18" charset="0"/>
              </a:rPr>
              <a:t> nel momento di sua massima popolarità per la vittoria di Pilo 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5292080" y="5589240"/>
            <a:ext cx="3744416" cy="8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      «I Cavalieri» andarono in scena alle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Lenee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del 424 a.C.,  poco dopo il successo </a:t>
            </a:r>
            <a:r>
              <a:rPr lang="it-IT" dirty="0" smtClean="0">
                <a:latin typeface="Georgia" pitchFamily="18" charset="0"/>
              </a:rPr>
              <a:t>di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Cleone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a Pilo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3EE8E40-50D1-452E-84F2-183FF57745B8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5536" y="1628800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La commedia di Aristofane fotografa un momento molto importante nella storia di Atene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95536" y="488135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L’Atene di Aristofane si trova in un periodo di predominio politico e militare</a:t>
            </a:r>
            <a:endParaRPr lang="it-IT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Georgia" pitchFamily="18" charset="0"/>
              </a:rPr>
              <a:t>Battaglia di </a:t>
            </a:r>
            <a:r>
              <a:rPr lang="it-IT" dirty="0" err="1" smtClean="0">
                <a:latin typeface="Georgia" pitchFamily="18" charset="0"/>
              </a:rPr>
              <a:t>Sfacteria</a:t>
            </a:r>
            <a:r>
              <a:rPr lang="it-IT" dirty="0" smtClean="0">
                <a:latin typeface="Georgia" pitchFamily="18" charset="0"/>
              </a:rPr>
              <a:t>(425 a.C.)</a:t>
            </a:r>
            <a:endParaRPr lang="it-IT" dirty="0">
              <a:latin typeface="Georgia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67333"/>
            <a:ext cx="365928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827584" y="371703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Grande danno d’immagine alla potenza bellica </a:t>
            </a:r>
            <a:r>
              <a:rPr lang="it-IT" sz="2000" dirty="0">
                <a:latin typeface="Georgia" pitchFamily="18" charset="0"/>
              </a:rPr>
              <a:t>d</a:t>
            </a:r>
            <a:r>
              <a:rPr lang="it-IT" sz="2000" dirty="0" smtClean="0">
                <a:latin typeface="Georgia" pitchFamily="18" charset="0"/>
              </a:rPr>
              <a:t>i Sparta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7584" y="1628800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Vittoria militare di Atene ai danni di Sparta: lo stratego ateniese </a:t>
            </a:r>
            <a:r>
              <a:rPr lang="it-IT" sz="2000" dirty="0" err="1" smtClean="0">
                <a:latin typeface="Georgia" pitchFamily="18" charset="0"/>
              </a:rPr>
              <a:t>Cleone</a:t>
            </a:r>
            <a:r>
              <a:rPr lang="it-IT" sz="2000" dirty="0" smtClean="0">
                <a:latin typeface="Georgia" pitchFamily="18" charset="0"/>
              </a:rPr>
              <a:t> conduce le manovre con successo catturando 120 spartiati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3EE8E40-50D1-452E-84F2-183FF57745B8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827584" y="4869160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eorgia" pitchFamily="18" charset="0"/>
              </a:rPr>
              <a:t>Prigionieri spartani portati ad Atene, aggravando il danno alla fama dei soldati spartani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572000" y="609503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Georgia" pitchFamily="18" charset="0"/>
              </a:rPr>
              <a:t>Schema delle fasi degli scontri tra ateniesi e spartani</a:t>
            </a:r>
            <a:endParaRPr lang="it-IT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latin typeface="Georgia" pitchFamily="18" charset="0"/>
              </a:rPr>
              <a:t>Il linguaggio</a:t>
            </a:r>
            <a:endParaRPr lang="it-IT" sz="3600" dirty="0">
              <a:latin typeface="Georg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656"/>
          </a:xfrm>
        </p:spPr>
        <p:txBody>
          <a:bodyPr>
            <a:normAutofit/>
          </a:bodyPr>
          <a:lstStyle/>
          <a:p>
            <a:r>
              <a:rPr lang="it-IT" sz="2000" dirty="0" smtClean="0">
                <a:latin typeface="Georgia" pitchFamily="18" charset="0"/>
              </a:rPr>
              <a:t>Reciproche minacce di morte condotte con modalità grottesche: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74323" y="2027456"/>
            <a:ext cx="4417757" cy="969496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sz="1900" dirty="0" smtClean="0">
                <a:latin typeface="Georgia" pitchFamily="18" charset="0"/>
              </a:rPr>
              <a:t>Salsicciaio: “Ti farò a spezzatino.” </a:t>
            </a:r>
          </a:p>
          <a:p>
            <a:pPr>
              <a:buNone/>
            </a:pPr>
            <a:r>
              <a:rPr lang="it-IT" sz="1900" dirty="0" err="1" smtClean="0">
                <a:latin typeface="Georgia" pitchFamily="18" charset="0"/>
              </a:rPr>
              <a:t>Paflagone</a:t>
            </a:r>
            <a:r>
              <a:rPr lang="it-IT" sz="1900" dirty="0" smtClean="0">
                <a:latin typeface="Georgia" pitchFamily="18" charset="0"/>
              </a:rPr>
              <a:t>: “Ti strapperò le ciglia.”</a:t>
            </a:r>
          </a:p>
          <a:p>
            <a:pPr>
              <a:buNone/>
            </a:pPr>
            <a:r>
              <a:rPr lang="it-IT" sz="1900" dirty="0" smtClean="0">
                <a:latin typeface="Georgia" pitchFamily="18" charset="0"/>
              </a:rPr>
              <a:t>Salsicciaio: “Ti taglierò il gargarozzo”</a:t>
            </a:r>
            <a:endParaRPr lang="it-IT" sz="1900" dirty="0">
              <a:latin typeface="Georgia" pitchFamily="18" charset="0"/>
            </a:endParaRPr>
          </a:p>
        </p:txBody>
      </p:sp>
      <p:sp>
        <p:nvSpPr>
          <p:cNvPr id="7" name="Parentesi graffa chiusa 6"/>
          <p:cNvSpPr/>
          <p:nvPr/>
        </p:nvSpPr>
        <p:spPr>
          <a:xfrm>
            <a:off x="5364088" y="2060848"/>
            <a:ext cx="360040" cy="93610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724128" y="234888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latin typeface="Georgia" pitchFamily="18" charset="0"/>
              </a:rPr>
              <a:t>vv</a:t>
            </a:r>
            <a:r>
              <a:rPr lang="it-IT" sz="1600" dirty="0" smtClean="0">
                <a:latin typeface="Georgia" pitchFamily="18" charset="0"/>
              </a:rPr>
              <a:t>. 372-374</a:t>
            </a:r>
            <a:endParaRPr lang="it-IT" sz="1600" dirty="0">
              <a:latin typeface="Georgia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5536" y="3356992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Georgia" pitchFamily="18" charset="0"/>
              </a:rPr>
              <a:t>     </a:t>
            </a:r>
            <a:r>
              <a:rPr lang="it-IT" sz="2000" dirty="0" smtClean="0">
                <a:latin typeface="Georgia" pitchFamily="18" charset="0"/>
              </a:rPr>
              <a:t>Continui giochi di parole: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7584" y="4005064"/>
            <a:ext cx="590465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Georgia" pitchFamily="18" charset="0"/>
              </a:rPr>
              <a:t>Nicia</a:t>
            </a:r>
            <a:r>
              <a:rPr lang="it-IT" dirty="0" smtClean="0">
                <a:latin typeface="Georgia" pitchFamily="18" charset="0"/>
              </a:rPr>
              <a:t>: “allora di’ con me tutto d’un fiato: amo”</a:t>
            </a:r>
          </a:p>
          <a:p>
            <a:r>
              <a:rPr lang="it-IT" dirty="0" smtClean="0">
                <a:latin typeface="Georgia" pitchFamily="18" charset="0"/>
              </a:rPr>
              <a:t>Demostene: “amo” </a:t>
            </a:r>
          </a:p>
          <a:p>
            <a:r>
              <a:rPr lang="it-IT" dirty="0" err="1" smtClean="0">
                <a:latin typeface="Georgia" pitchFamily="18" charset="0"/>
              </a:rPr>
              <a:t>Nicia</a:t>
            </a:r>
            <a:r>
              <a:rPr lang="it-IT" dirty="0" smtClean="0">
                <a:latin typeface="Georgia" pitchFamily="18" charset="0"/>
              </a:rPr>
              <a:t>: “ adesso mettici insieme te-li”</a:t>
            </a:r>
          </a:p>
          <a:p>
            <a:r>
              <a:rPr lang="it-IT" dirty="0" smtClean="0">
                <a:latin typeface="Georgia" pitchFamily="18" charset="0"/>
              </a:rPr>
              <a:t>Demostene: “Te-li”</a:t>
            </a:r>
          </a:p>
          <a:p>
            <a:r>
              <a:rPr lang="it-IT" dirty="0" err="1" smtClean="0">
                <a:latin typeface="Georgia" pitchFamily="18" charset="0"/>
              </a:rPr>
              <a:t>Nicia</a:t>
            </a:r>
            <a:r>
              <a:rPr lang="it-IT" dirty="0" smtClean="0">
                <a:latin typeface="Georgia" pitchFamily="18" charset="0"/>
              </a:rPr>
              <a:t>: “Bene. Adesso ritmicamente , come se ti stessi facendo una sega. Prima amo, poi te-li, poi ripeti di fila.”</a:t>
            </a:r>
          </a:p>
          <a:p>
            <a:r>
              <a:rPr lang="it-IT" dirty="0" smtClean="0">
                <a:latin typeface="Georgia" pitchFamily="18" charset="0"/>
              </a:rPr>
              <a:t>Demostene: “ </a:t>
            </a:r>
            <a:r>
              <a:rPr lang="it-IT" dirty="0" err="1" smtClean="0">
                <a:latin typeface="Georgia" pitchFamily="18" charset="0"/>
              </a:rPr>
              <a:t>amo-te-li-amo-te-li</a:t>
            </a:r>
            <a:r>
              <a:rPr lang="it-IT" dirty="0" smtClean="0">
                <a:latin typeface="Georgia" pitchFamily="18" charset="0"/>
              </a:rPr>
              <a:t>, </a:t>
            </a:r>
            <a:r>
              <a:rPr lang="it-IT" dirty="0" err="1" smtClean="0">
                <a:latin typeface="Georgia" pitchFamily="18" charset="0"/>
              </a:rPr>
              <a:t>teliamo</a:t>
            </a:r>
            <a:r>
              <a:rPr lang="it-IT" dirty="0" smtClean="0">
                <a:latin typeface="Georgia" pitchFamily="18" charset="0"/>
              </a:rPr>
              <a:t>!”</a:t>
            </a:r>
            <a:endParaRPr lang="it-IT" dirty="0">
              <a:latin typeface="Georgia" pitchFamily="18" charset="0"/>
            </a:endParaRPr>
          </a:p>
        </p:txBody>
      </p:sp>
      <p:sp>
        <p:nvSpPr>
          <p:cNvPr id="11" name="Parentesi graffa chiusa 10"/>
          <p:cNvSpPr/>
          <p:nvPr/>
        </p:nvSpPr>
        <p:spPr>
          <a:xfrm>
            <a:off x="6876256" y="4077072"/>
            <a:ext cx="360040" cy="194421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7236296" y="489064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latin typeface="Georgia" pitchFamily="18" charset="0"/>
              </a:rPr>
              <a:t>vv</a:t>
            </a:r>
            <a:r>
              <a:rPr lang="it-IT" sz="1600" dirty="0" smtClean="0">
                <a:latin typeface="Georgia" pitchFamily="18" charset="0"/>
              </a:rPr>
              <a:t>. 21-25</a:t>
            </a:r>
            <a:endParaRPr lang="it-IT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8194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996952"/>
            <a:ext cx="4343400" cy="3314700"/>
          </a:xfrm>
          <a:prstGeom prst="rect">
            <a:avLst/>
          </a:prstGeom>
          <a:noFill/>
        </p:spPr>
      </p:pic>
      <p:pic>
        <p:nvPicPr>
          <p:cNvPr id="8196" name="Picture 4" descr="Immagine correlat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3478" r="7956" b="4283"/>
          <a:stretch>
            <a:fillRect/>
          </a:stretch>
        </p:blipFill>
        <p:spPr bwMode="auto">
          <a:xfrm>
            <a:off x="4526707" y="3068960"/>
            <a:ext cx="4617293" cy="3218310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251520" y="625912"/>
            <a:ext cx="7344816" cy="193899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latin typeface="Georgia" pitchFamily="18" charset="0"/>
              </a:rPr>
              <a:t>Paflagone</a:t>
            </a:r>
            <a:r>
              <a:rPr lang="it-IT" sz="2000" dirty="0" smtClean="0">
                <a:latin typeface="Georgia" pitchFamily="18" charset="0"/>
              </a:rPr>
              <a:t>: “Miserabile, di te non si fida, io di lui me la rido quando voglio.”</a:t>
            </a:r>
          </a:p>
          <a:p>
            <a:r>
              <a:rPr lang="it-IT" sz="2000" dirty="0" smtClean="0">
                <a:latin typeface="Georgia" pitchFamily="18" charset="0"/>
              </a:rPr>
              <a:t>Salsicciaio: “Già, tu pensi che il popolo ti appartenga.”</a:t>
            </a:r>
          </a:p>
          <a:p>
            <a:r>
              <a:rPr lang="it-IT" sz="2000" dirty="0" err="1" smtClean="0">
                <a:latin typeface="Georgia" pitchFamily="18" charset="0"/>
              </a:rPr>
              <a:t>Paflagone</a:t>
            </a:r>
            <a:r>
              <a:rPr lang="it-IT" sz="2000" dirty="0" smtClean="0">
                <a:latin typeface="Georgia" pitchFamily="18" charset="0"/>
              </a:rPr>
              <a:t>: “Perche io so come nutrirlo.”</a:t>
            </a:r>
          </a:p>
          <a:p>
            <a:r>
              <a:rPr lang="it-IT" sz="2000" dirty="0" smtClean="0">
                <a:latin typeface="Georgia" pitchFamily="18" charset="0"/>
              </a:rPr>
              <a:t>Salsicciaio: “E lo alimenti male, come le nutrici: lo imbocchi a bocconcini, mentre per conto tuo mangi il triplo.”</a:t>
            </a:r>
            <a:endParaRPr lang="it-IT" sz="2000" dirty="0">
              <a:latin typeface="Georgia" pitchFamily="18" charset="0"/>
            </a:endParaRPr>
          </a:p>
        </p:txBody>
      </p:sp>
      <p:sp>
        <p:nvSpPr>
          <p:cNvPr id="7" name="Parentesi graffa chiusa 6"/>
          <p:cNvSpPr/>
          <p:nvPr/>
        </p:nvSpPr>
        <p:spPr>
          <a:xfrm>
            <a:off x="7668344" y="620688"/>
            <a:ext cx="216024" cy="194421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956376" y="134076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Georgia" pitchFamily="18" charset="0"/>
              </a:rPr>
              <a:t>vv</a:t>
            </a:r>
            <a:r>
              <a:rPr lang="it-IT" dirty="0" smtClean="0">
                <a:latin typeface="Georgia" pitchFamily="18" charset="0"/>
              </a:rPr>
              <a:t>. 712-7128</a:t>
            </a:r>
            <a:endParaRPr lang="it-IT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4392488" cy="5328592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dirty="0" smtClean="0">
                <a:latin typeface="Georgia" pitchFamily="18" charset="0"/>
              </a:rPr>
              <a:t>                  SITOGRAFIA:</a:t>
            </a:r>
          </a:p>
          <a:p>
            <a:pPr>
              <a:buNone/>
            </a:pPr>
            <a:endParaRPr lang="it-IT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2000" dirty="0" smtClean="0">
                <a:latin typeface="Georgia" pitchFamily="18" charset="0"/>
                <a:hlinkClick r:id="rId2"/>
              </a:rPr>
              <a:t>http://zertel.blogspot.it/2011/12/analisi-delle-commedie-di-aristofane.html</a:t>
            </a:r>
            <a:endParaRPr lang="it-IT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it-IT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2000" dirty="0" smtClean="0">
                <a:latin typeface="Georgia" pitchFamily="18" charset="0"/>
                <a:hlinkClick r:id="rId3"/>
              </a:rPr>
              <a:t>http://annali.unife.it/lettere/article/viewFile/101/56</a:t>
            </a:r>
            <a:endParaRPr lang="it-IT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it-IT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2000" dirty="0" smtClean="0">
                <a:latin typeface="Georgia" pitchFamily="18" charset="0"/>
                <a:hlinkClick r:id="rId4"/>
              </a:rPr>
              <a:t>https://www.unipa.it/dipartimenti/cultureesocieta/riviste/hormos/.content/documenti_Hormos3/4_Valeria_Andx_Hormos3ns_2011.pdf</a:t>
            </a:r>
            <a:endParaRPr lang="it-IT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it-IT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2000" dirty="0" smtClean="0">
                <a:latin typeface="Georgia" pitchFamily="18" charset="0"/>
                <a:hlinkClick r:id="rId5"/>
              </a:rPr>
              <a:t>www.treccani.it</a:t>
            </a:r>
            <a:endParaRPr lang="it-IT" sz="2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it-IT" sz="2000" dirty="0">
              <a:latin typeface="Georgia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E40-50D1-452E-84F2-183FF57745B8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788024" y="836712"/>
            <a:ext cx="4176464" cy="5334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 smtClean="0"/>
              <a:t>                   </a:t>
            </a:r>
            <a:r>
              <a:rPr lang="it-IT" sz="2000" dirty="0" smtClean="0">
                <a:latin typeface="Georgia" pitchFamily="18" charset="0"/>
              </a:rPr>
              <a:t>BIBLIOGRAFIA</a:t>
            </a:r>
            <a:r>
              <a:rPr lang="it-IT" sz="2000" dirty="0" smtClean="0">
                <a:latin typeface="Georgia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>
                <a:latin typeface="Georgia" pitchFamily="18" charset="0"/>
              </a:rPr>
              <a:t> Aristofane, “i Cavalieri”. A cura di Guido </a:t>
            </a:r>
            <a:r>
              <a:rPr lang="it-IT" sz="2000" dirty="0" err="1" smtClean="0">
                <a:latin typeface="Georgia" pitchFamily="18" charset="0"/>
              </a:rPr>
              <a:t>Paduano</a:t>
            </a:r>
            <a:r>
              <a:rPr lang="it-IT" sz="2000" dirty="0" smtClean="0">
                <a:latin typeface="Georgia" pitchFamily="18" charset="0"/>
              </a:rPr>
              <a:t>,  “</a:t>
            </a:r>
            <a:r>
              <a:rPr lang="it-IT" sz="2000" dirty="0" err="1" smtClean="0">
                <a:latin typeface="Georgia" pitchFamily="18" charset="0"/>
              </a:rPr>
              <a:t>Bur</a:t>
            </a:r>
            <a:r>
              <a:rPr lang="it-IT" sz="2000" dirty="0" smtClean="0">
                <a:latin typeface="Georgia" pitchFamily="18" charset="0"/>
              </a:rPr>
              <a:t> Rizzoli”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>
                <a:latin typeface="Georgia" pitchFamily="18" charset="0"/>
              </a:rPr>
              <a:t>U. Albini, “Osservazioni sui Cavalieri di Aristofane”; “Maia”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t-IT" sz="2000" dirty="0" smtClean="0">
                <a:latin typeface="Georgia" pitchFamily="18" charset="0"/>
              </a:rPr>
              <a:t>V. </a:t>
            </a:r>
            <a:r>
              <a:rPr lang="it-IT" sz="2000" dirty="0" err="1" smtClean="0">
                <a:latin typeface="Georgia" pitchFamily="18" charset="0"/>
              </a:rPr>
              <a:t>Tammaro</a:t>
            </a:r>
            <a:r>
              <a:rPr lang="it-IT" sz="2000" dirty="0" smtClean="0">
                <a:latin typeface="Georgia" pitchFamily="18" charset="0"/>
              </a:rPr>
              <a:t>, “Note ai Cavalieri”, “</a:t>
            </a:r>
            <a:r>
              <a:rPr lang="it-IT" sz="2000" dirty="0" err="1" smtClean="0">
                <a:latin typeface="Georgia" pitchFamily="18" charset="0"/>
              </a:rPr>
              <a:t>Museum</a:t>
            </a:r>
            <a:r>
              <a:rPr lang="it-IT" sz="2000" dirty="0" smtClean="0">
                <a:latin typeface="Georgia" pitchFamily="18" charset="0"/>
              </a:rPr>
              <a:t> </a:t>
            </a:r>
            <a:r>
              <a:rPr lang="it-IT" sz="2000" dirty="0" err="1" smtClean="0">
                <a:latin typeface="Georgia" pitchFamily="18" charset="0"/>
              </a:rPr>
              <a:t>Criticum</a:t>
            </a:r>
            <a:r>
              <a:rPr lang="it-IT" sz="2000" dirty="0" smtClean="0">
                <a:latin typeface="Georgia" pitchFamily="18" charset="0"/>
              </a:rPr>
              <a:t>”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606</Words>
  <Application>Microsoft Office PowerPoint</Application>
  <PresentationFormat>Presentazione su schermo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CAVALIERI</vt:lpstr>
      <vt:lpstr>TRAMA</vt:lpstr>
      <vt:lpstr>I PERSONAGGI</vt:lpstr>
      <vt:lpstr>IL CONTESTO STORICO</vt:lpstr>
      <vt:lpstr>Battaglia di Sfacteria(425 a.C.)</vt:lpstr>
      <vt:lpstr>Il linguaggio</vt:lpstr>
      <vt:lpstr>Diapositiva 7</vt:lpstr>
      <vt:lpstr>Diapositiva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CAVALIERI</dc:title>
  <dc:creator>celeste.santannera@gmail.com</dc:creator>
  <cp:lastModifiedBy>celeste.santannera@gmail.com</cp:lastModifiedBy>
  <cp:revision>88</cp:revision>
  <dcterms:created xsi:type="dcterms:W3CDTF">2018-02-17T16:31:24Z</dcterms:created>
  <dcterms:modified xsi:type="dcterms:W3CDTF">2018-03-04T18:58:09Z</dcterms:modified>
</cp:coreProperties>
</file>