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5" r:id="rId3"/>
    <p:sldId id="272" r:id="rId4"/>
    <p:sldId id="257" r:id="rId5"/>
    <p:sldId id="258" r:id="rId6"/>
    <p:sldId id="259" r:id="rId7"/>
    <p:sldId id="264" r:id="rId8"/>
    <p:sldId id="267" r:id="rId9"/>
    <p:sldId id="265" r:id="rId10"/>
    <p:sldId id="260" r:id="rId11"/>
    <p:sldId id="269" r:id="rId12"/>
    <p:sldId id="262" r:id="rId13"/>
    <p:sldId id="268" r:id="rId14"/>
    <p:sldId id="270" r:id="rId15"/>
    <p:sldId id="261" r:id="rId16"/>
    <p:sldId id="271" r:id="rId17"/>
    <p:sldId id="273" r:id="rId18"/>
    <p:sldId id="274" r:id="rId19"/>
    <p:sldId id="263" r:id="rId20"/>
    <p:sldId id="276" r:id="rId21"/>
    <p:sldId id="26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6C89-8E53-4C6D-A79C-CA7D441CF413}" type="datetimeFigureOut">
              <a:rPr lang="it-IT" smtClean="0"/>
              <a:pPr/>
              <a:t>28/04/2014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7DD8-F6E8-46B1-9AEE-69B244FDA84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MIMNERMO</a:t>
            </a:r>
            <a:endParaRPr lang="it-IT" sz="8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ln w="571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Μίμνερμος</a:t>
            </a:r>
            <a:endParaRPr lang="it-IT" sz="6600" b="1" dirty="0">
              <a:ln w="5715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 descr="http://upload.wikimedia.org/wikipedia/commons/c/ca/Aulos_player_Louvre_G31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836712"/>
            <a:ext cx="8496944" cy="2952328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Τίς δὲ βίος, τί δὲ τερπνὸν ἄτερ χρυσέης Ἀφροδίτης;</a:t>
            </a:r>
            <a:endParaRPr lang="it-IT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Τεθναίην, ὅτε μοι μηκέτι ταῦτα μέλοι,</a:t>
            </a:r>
            <a:endParaRPr lang="el-GR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κρυπταδίη φιλότης καὶ μείλιχα δῶρα καὶ εὐνή,</a:t>
            </a:r>
            <a:endParaRPr lang="el-GR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οἷ᾿ ἥβης ἄνθεα γίνεται ἁρπαλέα</a:t>
            </a:r>
            <a:endParaRPr lang="el-GR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ἀνδράσιν ἠδὲ γυναιξίν· ἐπεὶ δ᾿ ὀδυνηρὸν ἐπέλθῃ</a:t>
            </a:r>
            <a:endParaRPr lang="el-GR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γῆρας, ὅ τ᾿ αἰσχρὸν ὁμῶς καὶ κακὸν ἄνδρα τιθεῖ,</a:t>
            </a:r>
            <a:endParaRPr lang="el-GR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αἰεὶ μὲν φρένας ἀμφὶ κακαὶ τείρουσι μέριμναι,</a:t>
            </a:r>
            <a:endParaRPr lang="el-GR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οὐδ᾿ αὐγὰς προσορέων τέρπεται ἡελίου,</a:t>
            </a:r>
            <a:endParaRPr lang="el-GR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ἀλλ᾿ ἐχθρὸς μὲν παισίν, ἀτίμαστος δὲ γυναιξίν·</a:t>
            </a:r>
            <a:endParaRPr lang="it-IT" dirty="0" smtClean="0">
              <a:solidFill>
                <a:schemeClr val="tx1"/>
              </a:solidFill>
              <a:latin typeface="Helvetica Neue Light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οὕτως ἀργαλέον γῆρας ἔθηκε θεός.</a:t>
            </a:r>
            <a:endParaRPr lang="it-IT" dirty="0" smtClean="0">
              <a:solidFill>
                <a:schemeClr val="tx1"/>
              </a:solidFill>
              <a:latin typeface="Palatino Linotype"/>
            </a:endParaRPr>
          </a:p>
          <a:p>
            <a:pPr algn="just"/>
            <a:endParaRPr lang="it-IT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4005064"/>
            <a:ext cx="8496944" cy="2520280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Quale vita, quale gioia senza l’aurea Afrodite?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Possa io essere morto, quando non mi stiano più a cuore queste cose,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l’amore segreto, i dolci doni e il letto,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 sono fiori fugaci della giovinezza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uomini e donne; ma quando sopraggiunge l’odiosa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vecchiaia, che rende l’uomo turpe e brutto allo stesso tempo,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sempre nell’animo lo tormentano tristi pensieri, né gode al vedere i raggi del sole,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 è odioso ai ragazzi, disprezzato dalle donne:</a:t>
            </a:r>
          </a:p>
          <a:p>
            <a:pPr algn="just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così dolorosa un dio rese la vecchiaia.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260648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Frammento 1 West: 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Piaceri della giovinezza e dolori della vecchiaia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60648"/>
            <a:ext cx="8496944" cy="36004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</a:pPr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</a:pP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Questo brano può essere considerato il manifesto dell’edonismo pessimista di 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Mimnemrmo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Qui il poeta contrappone la giovinezza alla vecchiaia:</a:t>
            </a:r>
          </a:p>
          <a:p>
            <a:pPr marL="342900" lvl="0" indent="-342900" defTabSz="457200">
              <a:spcBef>
                <a:spcPct val="20000"/>
              </a:spcBef>
            </a:pPr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Blip>
                <a:blip r:embed="rId2"/>
              </a:buBlip>
            </a:pP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Giovinezza: piaceri dell’amore</a:t>
            </a:r>
          </a:p>
          <a:p>
            <a:pPr marL="342900" lvl="0" indent="-342900" defTabSz="457200">
              <a:spcBef>
                <a:spcPct val="20000"/>
              </a:spcBef>
              <a:buBlip>
                <a:blip r:embed="rId2"/>
              </a:buBlip>
            </a:pP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Vecchiaia : dolore, decadenza fisica e pene interiori</a:t>
            </a:r>
          </a:p>
          <a:p>
            <a:pPr marL="342900" lvl="0" indent="-342900" defTabSz="457200">
              <a:spcBef>
                <a:spcPct val="20000"/>
              </a:spcBef>
            </a:pPr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</a:pP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Questa tematica è molto ricorrente nei frammenti della 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Nannò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quanto probabilmente era un topos molto sfruttato per unire varie elegie 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simposiali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concepite come componimenti autonomi.</a:t>
            </a:r>
          </a:p>
          <a:p>
            <a:pPr marL="342900" lvl="0" indent="-342900" defTabSz="457200">
              <a:spcBef>
                <a:spcPct val="20000"/>
              </a:spcBef>
            </a:pPr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</a:pPr>
            <a:endParaRPr lang="it-IT" sz="2500" dirty="0" smtClean="0">
              <a:solidFill>
                <a:prstClr val="black"/>
              </a:solidFill>
            </a:endParaRPr>
          </a:p>
          <a:p>
            <a:pPr algn="just"/>
            <a:endParaRPr lang="it-IT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4149080"/>
            <a:ext cx="8496944" cy="2376264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457200">
              <a:spcBef>
                <a:spcPct val="20000"/>
              </a:spcBef>
            </a:pP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vecchiaia rende un uomo brutto sia fisicamente che moralmente (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αἰσχρὸν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ὁμῶς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καὶ 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κακὸν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ἄνδρα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τιθεῖ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fino ad arrivare a conseguenze estreme: la morte, per Mimnermo, è un male minore della vecchiaia.</a:t>
            </a:r>
          </a:p>
          <a:p>
            <a:pPr marL="342900" lvl="0" indent="-342900" defTabSz="457200">
              <a:spcBef>
                <a:spcPct val="20000"/>
              </a:spcBef>
            </a:pPr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Blip>
                <a:blip r:embed="rId2"/>
              </a:buBlip>
            </a:pP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Uomo bello 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valoroso e virtuoso</a:t>
            </a:r>
          </a:p>
          <a:p>
            <a:pPr marL="342900" lvl="0" indent="-342900" defTabSz="457200">
              <a:spcBef>
                <a:spcPct val="20000"/>
              </a:spcBef>
              <a:buBlip>
                <a:blip r:embed="rId2"/>
              </a:buBlip>
            </a:pP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Uomo brutto 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vile e meschino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836712"/>
            <a:ext cx="4896544" cy="5256584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Ἡμεῖς δ’ οἷά τε φύλλα φύει πολυάνθεμος ὥρη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ἔαρος, ὅτ’ αἶψ’ αὐγῆι&lt;σ’&gt; αὔξεται ἠελίου,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τοῖσ’ ἴκελοι πήχυιον ἐπὶ χρόνον ἄνθεσιν ἥβης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τερπόμεθα, πρὸς θεῶν εἰδότες οὔτε κακόν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οὔτ’ ἀγαθόν˙ Κῆρες δὲ παρεστήκασι μέλαιναι,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ἡ μὲν ἔχουσα τέλος γήραος ἀργαλέου,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ἡ δ’ ἑτέρη θανάτοιο˙ μίνυνθα δὲ γίγνεται ἥβης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καρπός, ὅσον τ’ ἐπὶ γῆν κίδναται ἠέλιος.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αὐτὰρ ἐπὴν δὴ τοῦτο τέλος παραμείψεται ὥρης,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αὐτίκα δὲ τεθνάναι βέλτιον ἢ βίοτος˙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πολλὰ γὰρ ἐν θυμῶι κακὰ γίγνεται˙ ἄλλοτε οἶκος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τρυχοῦται, πενίης δ’ ἔργ’ ὀδυνηρὰ πέλει˙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ἄλλος δ’ αὖ παίδςν ἐπιδεύεται, ὧν τε μάλιστα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ἱμείρων κατὰ γῆς ἔρχεται εἰς Ἀίδην˙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ἄλλος νοῦσον ἔχει θυμοφθόρον˙ οὐ δέ τίς ἐστιν</a:t>
            </a:r>
            <a:br>
              <a:rPr lang="el-GR" sz="1600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sz="1600" dirty="0" smtClean="0">
                <a:solidFill>
                  <a:schemeClr val="tx1"/>
                </a:solidFill>
                <a:latin typeface="Palatino Linotype"/>
              </a:rPr>
              <a:t>ἀνθρώπων, ὧι Ζεὺς μὴ κακὰ πολλὰ διδοῖ.</a:t>
            </a:r>
            <a:endParaRPr lang="it-IT" sz="1600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20072" y="836712"/>
            <a:ext cx="3744416" cy="5256584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modo delle foglie che nel tempo fiorito della primavera nascono e ai raggi del sole rapide crescono, noi simili a quelle per un attimo abbiamo diletto del fiore dell’età, ignorando il bene e il male per dono dei Celesti. Ma le nere dee ci stanno a fianco, l’una con il segno della grave vecchiaia e l’altra della morte. Fulmineo precipita il frutto di giovinezza, come la luce d’un giorno sulla terra. E quando il suo  tempo è dileguato è meglio la morte che la vita. Molti mali giungono nell’animo: a volte, il patrimonio si consuma, e seguono i dolorosi effetti della povertà; sente un altro la mancanza di figli, e con questo rimpianto scende all’Ade sotterra; un altro ha una malattia che spezza l’animo. Non c’è un uomo al quale Zeus non dia molti mali.</a:t>
            </a:r>
            <a:endParaRPr lang="it-IT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260648"/>
            <a:ext cx="5256584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Frammento 2 West: 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Come le foglie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712968" cy="338437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frammento, verosimilmente integro, è uno dei più celebri e conosciuti di Mimnermo, nonché oltremodo rappresentativo riguardo alle idee del poeta circa la vita, sulla gioventù contrapposta alla vecchiaia. Sicuramente Omero funse da modello per Mimnermo; e infatti nell’ Iliade [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145-ss], in un dialogo tra il troiano Glauco e l’ acheo Diomede prima di un duello, la vita umana viene paragonata alle foglie. La visione omerica appare tuttavia ben più edificante e ottimista rispetto a quella di Mimnermo:</a:t>
            </a:r>
          </a:p>
          <a:p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Magnanimo </a:t>
            </a:r>
            <a:r>
              <a:rPr lang="it-IT" sz="15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Tidíde</a:t>
            </a: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che </a:t>
            </a:r>
            <a:r>
              <a:rPr lang="it-IT" sz="15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dimandi</a:t>
            </a: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mio lignaggio? Quale delle foglie,</a:t>
            </a:r>
            <a:b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tale è la stirpe degli umani. Il vento</a:t>
            </a:r>
          </a:p>
          <a:p>
            <a:r>
              <a:rPr lang="it-IT" sz="15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brumal</a:t>
            </a: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 sparge a terra, e le ricrea</a:t>
            </a:r>
            <a:b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germogliante selva a primavera.</a:t>
            </a:r>
            <a:b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Così l’</a:t>
            </a:r>
            <a:r>
              <a:rPr lang="it-IT" sz="15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uom</a:t>
            </a: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nasce, così </a:t>
            </a:r>
            <a:r>
              <a:rPr lang="it-IT" sz="15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muor</a:t>
            </a:r>
            <a:r>
              <a:rPr lang="it-IT" sz="15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                                        </a:t>
            </a:r>
          </a:p>
          <a:p>
            <a:pPr algn="r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[Traduzione di V. Monti: Iliade,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,145-149]</a:t>
            </a:r>
          </a:p>
          <a:p>
            <a:endParaRPr lang="it-IT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3789040"/>
            <a:ext cx="8712968" cy="2880320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rilettura di Mimnermo del modello omerico non solo vi si allontana, ma si prospetta come una lettura innovativa e moderna, che conferisce alla similitudine delle foglie un significato del tutto nuovo. L’ ottimismo omerico viene messo da parte per lasciar spazio ad una visione più cupa e pessimista: mentre in Omero la vita è vista in un’ ottica di universalità come un ciclo che proseguirà sempre, in Mimnermo è vista in un’ottica individualista, come un percorso che dalla giovinezza, così breve e fuggevole, sfocia inevitabilmente nei dolori della vecchiaia. E’ una riflessione, quella di Mimnermo, che sconvolge i valori tradizionali ponendo la vecchiaia per la prima volta in cattiva luce, considerandola addirittura un disvalore. La similitudine delle foglie verrà ripresa anche da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Bacchilide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e, in epoche posteriori, anche da Virgilio [Eneide,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309-310], Dante e da alcuni poeti moderni, tra cui Ungaretti (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Soldati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1918) . </a:t>
            </a:r>
          </a:p>
          <a:p>
            <a:pPr algn="just"/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788024" y="404664"/>
            <a:ext cx="4176464" cy="6264696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Gustav Klimt, “le tre età”, 1905</a:t>
            </a:r>
            <a:endParaRPr lang="it-IT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Gustav Klimt 020.jpg"/>
          <p:cNvPicPr>
            <a:picLocks noChangeAspect="1" noChangeArrowheads="1"/>
          </p:cNvPicPr>
          <p:nvPr/>
        </p:nvPicPr>
        <p:blipFill>
          <a:blip r:embed="rId2" cstate="print"/>
          <a:srcRect l="16060" r="10940"/>
          <a:stretch>
            <a:fillRect/>
          </a:stretch>
        </p:blipFill>
        <p:spPr bwMode="auto">
          <a:xfrm>
            <a:off x="5004048" y="640086"/>
            <a:ext cx="3744416" cy="511228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79512" y="404664"/>
            <a:ext cx="4464496" cy="626469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420888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atin typeface="Book Antiqua" pitchFamily="18" charset="0"/>
                <a:cs typeface="Arial" pitchFamily="34" charset="0"/>
              </a:rPr>
              <a:t>Si sta come</a:t>
            </a:r>
          </a:p>
          <a:p>
            <a:r>
              <a:rPr lang="it-IT" sz="2400" i="1" dirty="0" smtClean="0">
                <a:latin typeface="Book Antiqua" pitchFamily="18" charset="0"/>
                <a:cs typeface="Arial" pitchFamily="34" charset="0"/>
              </a:rPr>
              <a:t>d’autunno </a:t>
            </a:r>
          </a:p>
          <a:p>
            <a:r>
              <a:rPr lang="it-IT" sz="2400" i="1" dirty="0" smtClean="0">
                <a:latin typeface="Book Antiqua" pitchFamily="18" charset="0"/>
                <a:cs typeface="Arial" pitchFamily="34" charset="0"/>
              </a:rPr>
              <a:t>sugli alberi </a:t>
            </a:r>
          </a:p>
          <a:p>
            <a:r>
              <a:rPr lang="it-IT" sz="2400" i="1" dirty="0" smtClean="0">
                <a:latin typeface="Book Antiqua" pitchFamily="18" charset="0"/>
                <a:cs typeface="Arial" pitchFamily="34" charset="0"/>
              </a:rPr>
              <a:t>le foglie           </a:t>
            </a:r>
          </a:p>
          <a:p>
            <a:pPr algn="r"/>
            <a:endParaRPr lang="it-IT" sz="16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it-IT" sz="16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G. Ungaretti: 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Soldati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 (1918)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836712"/>
            <a:ext cx="8424936" cy="2376264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αὐτίκα μοι κατὰ μὲν χροιὴν ῥέει ἄσπετος ἱδρώς,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πτοιῶμαι δ’ ἐσορῶν ἄνθος ὁμηλικίης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τερπνὸν ὁμῶς καὶ καλόν· ἐπὶ πλέον ὤφελεν εἶναι·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ἀλλ’ ὀλιγοχρόνιον γίγνεται ὥσπερ ὄναρ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 ἥβη τιμήεσσα· τὸ δ’ ἀργαλέον καὶ ἄμορφον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γῆρας ὑπὲρ κεφαλῆς αὐτίχ’ ὑπερκρέμαται,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ἐχθρὸν ὁμῶς καὶ ἄτιμον, ὅ τ’ ἄγνωστον τιθεῖ ἄνδρα,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βλάπτει δ’ ὀφθαλμοὺς καὶ νόον ἀμφιχυθέν.</a:t>
            </a:r>
            <a:endParaRPr lang="it-IT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7744" y="260648"/>
            <a:ext cx="5256584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Frammento 3 West: 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Effimera gioventù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3429000"/>
            <a:ext cx="8424936" cy="2592288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Subito abbondante sudore mi scorre lungo il corpo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agghiaccio a contemplare il fiore dei miei coetanei,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amabile e bello insieme, oh durasse più a lungo.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Eppure è effimera come un sogno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gioventù preziosa; ma dura e informe 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vecchiaia subito sul nostro capo incombe odiosa 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spregevole che rende l’ uomo irriconoscibile </a:t>
            </a:r>
          </a:p>
          <a:p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ledanneggia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vista, la mente, riversandosi intorno.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988840"/>
            <a:ext cx="8568952" cy="122413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sono discussioni riguardanti l’attribuzione dei primi tre versi a Mimnermo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lessico dà l’idea di una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formularità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interna volta ad evidenziare i concetti di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fondo.</a:t>
            </a: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3573016"/>
            <a:ext cx="8568952" cy="1656184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vv. 1-3: il poeta presenta turbamento fisico nell’ammirare il fiore dei coetanei, rammaricandosi della sua brevità.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vv 4-8: contrappone lo squallore della vecchiaia ed i suoi danni alla bellezza giovanile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92696"/>
            <a:ext cx="8640960" cy="288032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Ἠέλιος μὲν γὰρ ἔλαχεν πόνον ἤματα πάντα,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οὐδέ ποτ' ἄμπαυσις γίνεται οὐδεμία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ἵπποισίν τε καὶ αὐτῷ, ἐπεὶ ῥοδοδάκτυλος Ἠὼς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Ὠκεανὸν προλιποῦσ' οὐρανὸν εἰσαναβῇ.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τὸν μὲν γὰρ διὰ κῦμα φέρει πολυήρατος εὐνή,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ποικίλη, Ἡφαίστου χερσὶν ἐληλαμένη,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χρυσοῦ τιμήεντος, ὑπόπτερος, ἄκρον ἐφ' ὕδωρ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εὕδονθ' ἁρπαλέως χώρου ἀφ' Ἑσπερίδων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γαῖαν ἐς Αἰθιόπων, ἵνα δὴ θοὸν ἅρμα καὶ ἵπποι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ἑστᾶσ', ὄφρ' Ἠὼς ἠριγένεια μόλῃ·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ἔνθ' ἐπέβη ἑτέρων ὀχέων Ὑπερίονος υἱός.</a:t>
            </a: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3717032"/>
            <a:ext cx="8640960" cy="2952328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sole, infatti, toccarono in sorte fatiche quotidiane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né c’è riposo alcuno 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lui e per i suoi cavalli,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dopochè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Aurora dita di rosa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lasciato l’ oceano è ascesa in cielo.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Infatti lo porta sul fiore dell’onda l’ amabile letto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concavo, forgiato dalle mani di Efeso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 oro prezioso ed alato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mentre dorme placidamente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dalla contrada delle Esperidi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alla terra degli Etiopi, ove attendono il carro ed i veloci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cavalli,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finchè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giunge la mattiniera Aurora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il figlio di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Iperione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risale sul suo carro. </a:t>
            </a:r>
          </a:p>
          <a:p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51720" y="188640"/>
            <a:ext cx="5256584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Frammento 12 West: 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viaggio del Sole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79512" y="260648"/>
            <a:ext cx="4320480" cy="6408712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Questo frammento è parte della raccolta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Nannò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e, con tutta probabilità, costituisce un excursus col quale il poeta voleva spiegare il sorgere ed il tramontare del sole, ed il perché i due fenomeni avvenissero nei medesimi luoghi ogni volta.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Probabilmente il viaggio del sole assume, con Mimnermo, una valenza particolare (su cui non tutti gli studiosi sono però d’ accordo) in riferimento al tema della fugacità della gioventù. 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Stando ad un’ autorevole e verosimile interpretazione il viaggio del sole sarebbe un’allegoria delle fatiche umane (per cui si veda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G.Leopardi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Canto notturno di un pastore errante dell’ Asia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con protagonista stavolta la Luna); esso dopo aver faticato durante il giorno si gode la quiete della notte.    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44008" y="260648"/>
            <a:ext cx="4248472" cy="6408712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 fai tu, luna, in ciel? dimmi, che fai,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Silenziosa luna?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Sorgi la sera, e vai,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Contemplando i deserti; indi ti posi.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Ancor non sei tu paga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riandare i sempiterni calli?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Ancor non prendi a schivo, ancor sei vaga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mirar queste valli?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Somiglia alla tua vita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vita del pastore.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Sorge in sul primo albore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</a:t>
            </a: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greggia oltre pel campo, e vede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Greggi, fontane ed erbe;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 stanco si riposa in su la sera: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Altro mai non </a:t>
            </a:r>
            <a:r>
              <a:rPr lang="it-IT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ispera</a:t>
            </a: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Dimmi, o luna: a che vale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it-IT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pastor</a:t>
            </a: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sua vita,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vostra vita a voi? dimmi: ove tende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Questo vagar mio breve,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tuo corso immortale?</a:t>
            </a:r>
          </a:p>
          <a:p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[...]</a:t>
            </a:r>
          </a:p>
          <a:p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Nasce l'uomo a fatica,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 è rischio di morte il nascimento.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Prova pena e tormento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prima cosa; e in sul principio stesso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madre e il genitore</a:t>
            </a:r>
            <a:b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prende a consolar dell'esser nato.</a:t>
            </a:r>
          </a:p>
          <a:p>
            <a:r>
              <a:rPr lang="it-IT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[...]</a:t>
            </a:r>
          </a:p>
          <a:p>
            <a:pPr algn="r"/>
            <a: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it-I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G.Leopardi</a:t>
            </a:r>
            <a: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Canto notturno di un pastore errante dell’ Asia]</a:t>
            </a:r>
            <a: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it-IT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836712"/>
            <a:ext cx="5904656" cy="86409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αἲ γὰρ ἄτερ νούσων τε καὶ ἀργαλέων μελεδωνέων</a:t>
            </a: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ἑξηκονταέτη μοῖρα κίχοι θανάτου.</a:t>
            </a:r>
            <a:endParaRPr lang="it-IT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844824"/>
            <a:ext cx="4680520" cy="1008112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Potesse, senza malattie e dolorosi affanni,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sessant’anni cogliermi il destino di morte.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260648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Frammento 6 West: 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 colga la morte a sessant’anni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635896" y="3933056"/>
            <a:ext cx="5328592" cy="1296144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ἀλλ᾽ εἴ μοι κἂν νῦν ἔτι πείσεαι, ἔξελε τοῦτον:—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μηδὲ μέγαιρ᾽ ὅτι σεῦ λῷον ἐπεφρασάμην:—</a:t>
            </a:r>
            <a:r>
              <a:rPr lang="it-IT" dirty="0" smtClean="0">
                <a:solidFill>
                  <a:schemeClr val="tx1"/>
                </a:solidFill>
                <a:latin typeface="Palatino Linotype"/>
              </a:rPr>
              <a:t>  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καὶ μεταποίησον, Λιγυαιστάδη, ὧδε δ᾽ ἄειδε:</a:t>
            </a:r>
          </a:p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ὀγδωκονταέτη μοῖρα κίχοι θανάτου.</a:t>
            </a:r>
            <a:endParaRPr lang="it-IT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47664" y="5301208"/>
            <a:ext cx="7416824" cy="1368152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 se adesso tu mi ascoltassi, togli quel (verso),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non ti offendere se io sono più esperto,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cambialo,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Ligiastade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 canta così: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 ottant’anni mi colga il destino di morte.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971600" y="3212976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Frammento 20 West: REPLICA </a:t>
            </a:r>
            <a:r>
              <a:rPr lang="it-IT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SOLONE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4" descr="http://upload.wikimedia.org/wikipedia/commons/c/ca/Aulos_player_Louvre_G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501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251520" y="6165304"/>
            <a:ext cx="2160240" cy="50405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Suonatrice di </a:t>
            </a:r>
            <a:r>
              <a:rPr lang="it-IT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aulos</a:t>
            </a:r>
            <a:endParaRPr lang="it-IT" sz="1600" b="1" i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772816"/>
            <a:ext cx="5544616" cy="86409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Τιθωνῷ μὲν ἔδωκεν ἔχειν κακὸν ἄφθιτον ὁ Ζεὺς</a:t>
            </a:r>
            <a:br>
              <a:rPr lang="el-GR" dirty="0" smtClean="0">
                <a:solidFill>
                  <a:schemeClr val="tx1"/>
                </a:solidFill>
                <a:latin typeface="Palatino Linotype"/>
              </a:rPr>
            </a:br>
            <a:r>
              <a:rPr lang="el-GR" dirty="0" smtClean="0">
                <a:solidFill>
                  <a:schemeClr val="tx1"/>
                </a:solidFill>
                <a:latin typeface="Palatino Linotype"/>
              </a:rPr>
              <a:t>γῆρας, ὃ καὶ θανάτου ῥίγιον ἀργαλέου</a:t>
            </a:r>
            <a:endParaRPr lang="it-IT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15816" y="3212976"/>
            <a:ext cx="5976664" cy="2016224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Giove a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Titon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concesse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Vecchio essere immortale,</a:t>
            </a:r>
            <a:b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Ma la vecchiezza è male</a:t>
            </a:r>
            <a:b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Più grave del morir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Traduzione di Achille Giulio Danesi (1886)</a:t>
            </a: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260648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Frammento dalla “</a:t>
            </a:r>
            <a:r>
              <a:rPr lang="it-IT" sz="1600" b="1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Nannò</a:t>
            </a:r>
            <a:r>
              <a:rPr lang="it-IT" sz="16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”: 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Giove a </a:t>
            </a:r>
            <a:r>
              <a:rPr lang="it-IT" sz="16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Titone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concesse </a:t>
            </a:r>
            <a:endParaRPr lang="it-IT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404664"/>
            <a:ext cx="6336704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BIBLIOGRAFIA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1124744"/>
            <a:ext cx="4680520" cy="5256584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it-IT" sz="1600" dirty="0" smtClean="0">
                <a:solidFill>
                  <a:schemeClr val="tx1"/>
                </a:solidFill>
                <a:latin typeface="Palatino Linotype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Enciclopedia Treccani (online)</a:t>
            </a:r>
          </a:p>
          <a:p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Andrew M. Miller, 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Greek Lyric: An Anthology in Translation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Hackett Publishing,1996 </a:t>
            </a:r>
          </a:p>
          <a:p>
            <a:pPr>
              <a:buBlip>
                <a:blip r:embed="rId2"/>
              </a:buBlip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Massimo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Cazzulo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Musikè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antologia di lirici greci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editrice Simone, 2009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L.E Rossi, R. Nicolai: </a:t>
            </a:r>
            <a:r>
              <a:rPr lang="el-GR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Συμπόσιον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lezioni di letteratura greca,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Monnier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2011</a:t>
            </a:r>
            <a:endParaRPr lang="en-US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it-IT" sz="1600" b="0" i="0" dirty="0" smtClean="0">
              <a:solidFill>
                <a:schemeClr val="tx1"/>
              </a:solidFill>
              <a:latin typeface="Palatino Linotype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92080" y="1124744"/>
            <a:ext cx="3672408" cy="2376264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FILIPPO VALENTINI</a:t>
            </a:r>
          </a:p>
          <a:p>
            <a:pPr algn="ctr"/>
            <a:endParaRPr lang="it-I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FILIPPO GROSSI GONDI</a:t>
            </a:r>
          </a:p>
          <a:p>
            <a:endParaRPr lang="it-I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 g Liceo Giulio Cesare Roma</a:t>
            </a:r>
          </a:p>
          <a:p>
            <a:endParaRPr lang="it-I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it-I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Aprile 2014</a:t>
            </a:r>
          </a:p>
          <a:p>
            <a:endParaRPr lang="it-I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340768"/>
            <a:ext cx="8712968" cy="4968552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L’elegia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è un componimento basato su una sequenza di distici, ossia una coppia di versi (1 esametro + 1 pentametro).</a:t>
            </a:r>
          </a:p>
          <a:p>
            <a:pPr>
              <a:buBlip>
                <a:blip r:embed="rId2"/>
              </a:buBlip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parola “elegia” deriva da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ἐλεγεῖα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il distico viene indicato con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ἐλεγεῖον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mentre l’origine di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ἔλεγος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 cui derivano queste parole, è discussa:</a:t>
            </a:r>
          </a:p>
          <a:p>
            <a:pPr>
              <a:buBlip>
                <a:blip r:embed="rId2"/>
              </a:buBlip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παρὰ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τὸ εὖ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λέγειν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τοὺς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θανόντας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dall’elogio dei morti</a:t>
            </a:r>
          </a:p>
          <a:p>
            <a:pPr lvl="2"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ἀπὸ τοῦ ε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λέγειν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dal verso </a:t>
            </a:r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ahi </a:t>
            </a:r>
            <a:r>
              <a:rPr lang="it-IT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ahi</a:t>
            </a: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 frigio, connesso all’armeno </a:t>
            </a:r>
            <a:r>
              <a:rPr lang="it-IT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elegn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flauto</a:t>
            </a:r>
          </a:p>
          <a:p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ritiene che, a causa del dialetto ionico - epico utilizzato, la zona d’origine dell’elegia sia l’Asia Minore anche se non si esclude la diffusione in altre parti della Grecia. </a:t>
            </a:r>
          </a:p>
          <a:p>
            <a:pPr>
              <a:buBlip>
                <a:blip r:embed="rId2"/>
              </a:buBlip>
            </a:pP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L’elegia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sviluppa nel contesto di gruppi elitari aristocratici all’interno di simposi.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600" b="1" dirty="0"/>
          </a:p>
        </p:txBody>
      </p:sp>
      <p:sp>
        <p:nvSpPr>
          <p:cNvPr id="3" name="Rettangolo 2"/>
          <p:cNvSpPr/>
          <p:nvPr/>
        </p:nvSpPr>
        <p:spPr>
          <a:xfrm>
            <a:off x="971600" y="404664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 ELEGIA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1196752"/>
            <a:ext cx="8280920" cy="5184576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Mimnermo visse nella seconda metà del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VII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o agli inizi del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VI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secolo a.C.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La Suda ci dice che l’apice della sua carriera fu in concomitanza con la 37° Olimpiade (632-629 a.C.), e fonti storiche ci testimoniano che egli –come pure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Archiloco-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vide l’ eclissi del 648 a.C. (prima data certa della letteratura greca) nei primi anni di vita.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Strabone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afferma che il poeta fosse nato a Colofone, una colonia ionica (Asia Minore), ipotesi accreditata da alcuni studiosi al contrario di altri, che invece identificano la città natia di Mimnermo in Smirne.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Egli sarebbe stato un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auroldo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ovvero un cantore che si faceva accompagnare dal suono dell’ </a:t>
            </a:r>
            <a:r>
              <a:rPr lang="el-GR" b="0" i="0" dirty="0" smtClean="0">
                <a:solidFill>
                  <a:schemeClr val="tx1"/>
                </a:solidFill>
                <a:latin typeface="arial"/>
              </a:rPr>
              <a:t>αὐλός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 Tale ipotesi è accreditata dal fatto che una donna a lui molto cara, alla quale tra l’ altro il poeta dedicò alcune elegie, </a:t>
            </a:r>
            <a:r>
              <a:rPr lang="el-GR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Ναννώ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suonasse questo strumento. </a:t>
            </a:r>
            <a:endParaRPr lang="it-IT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71600" y="404664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CENNI BIOGRAFICI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0"/>
            <a:ext cx="9144000" cy="68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980728"/>
            <a:ext cx="8208912" cy="5616624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frammenti di elegie pervenutici da Mimnermo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furono divisi dai filologi alessandrini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sotto due titoli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distinti:</a:t>
            </a:r>
          </a:p>
          <a:p>
            <a:pPr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Σμυρνηίς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Smirneide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è un’ opera elegiaca di carattere storico ed epico. Tratta della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lotta tra gli abitanti di Smirne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re di Lidia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Gige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(vissuto mezzo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secolo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della stesura del poema), evento col quale si aprono anche le </a:t>
            </a:r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Storie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Erodoto. La particolarità di quest’opera sta nel fatto che si tratta di un’elegia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narrativa, ovvero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di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poema in distici elegiaci, usati come non furono mai: per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raccontare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scopo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narrativo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vicende storiche remote o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contemporanee. Tale innovazione rese l’elegia narrativa un vero e proprio genere letterario e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fece di Mimnermo un illustre poeta e grande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innovatore. </a:t>
            </a:r>
          </a:p>
          <a:p>
            <a:pPr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Ναννώ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Nannò</a:t>
            </a:r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Tratta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problemi etici e riporta fatti storici e politici. Contro ogni nostra aspettativa in questo poema è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quasi del tutto estraneo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 argomento erotico, sebbene – come sappiamo-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l’opera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prenda il nome dalla flautista presumibilmente amata dal poeta.    </a:t>
            </a:r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 sono poi giunti altri frammenti di Mimnermo, circa una ventina per un totale di 80 versi approssimativamente.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Callimaco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nel III secolo a.C. ci parlava di alcune rime sparse, che circolavano sotto il nome di Mimnermo.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71600" y="404664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OPERE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980728"/>
            <a:ext cx="8208912" cy="5616624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lingua di Mimnermo è omerica nel senso più conservatore del termine, e per ciò si discosta dal linguaggio di Archiloco.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dipendenza di Mimnermo da Omero è molto indicativa: è splendido vederlo esprimere dei pensieri così anti-omerici, come quelli nel frammento 1 W., mentre il linguaggio che usa è quasi del tutto omerico. Terminologia omerica, chiusura dei versi, formule, similitudini, ritorna proprio tutto, ma da questo materiale Mimnermo crea una poesia che si distingue per la sua semplice grazia e per il suo piacevole ritmo.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Tradotto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David A. Campbell, 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Greek Lyric Poetry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Bristol Classical Press (1982)</a:t>
            </a: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particolarità dello stile, come già detto, dipende dalla funzione narrativa assunta dal distico elegiaco, nato invero come breve strofa in sé conchiusa, e divenuto con Mimnermo un vero e proprio genere letterario, l’elegia narrativa appunto. Tant’è che in epoca alessandrina fu considerato l’ inventore del distico elegiaco.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71600" y="404664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LINGUA E STILE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980728"/>
            <a:ext cx="8712968" cy="5616624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giovinezza e la vecchiaia: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sulla gioventù, di per sé breve e fugace, incombe l’ ombra angosciante della vecchiaia, che il poeta deplora e definisce un “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 senza fine” [</a:t>
            </a:r>
            <a:r>
              <a:rPr lang="it-IT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4 W.] 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l-G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τίσις</a:t>
            </a:r>
            <a:r>
              <a:rPr lang="el-GR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(fondazione della città):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Mimnermo racconta sinteticamente in un’elegia [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9 W.] la fondazione di Colofone, sua probabile città natia (da notare che il termine “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κτίσις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”, ovvero fondazione, è un lemma tecnico e ci è fornito da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Strabone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 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Amore: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tradizionalmente Mimnermo è considerato un poeta d’amore (o così era in antichità, mentre in tempi più moderni lo si vede più come un cantore pessimista e malinconico). La materia amorosa è ravvisabile in alcuni frammenti, parte dei quali presente nella raccolta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Ναννώ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Storia contemporanea e politica :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alcuni frammenti in distico elegiaco (elegie narrative) sono dedicati alla politica e alla trattazione storica di eventi perlopiù recenti, come ad esempio il conflitto della città di Smirne contro i Lidi (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Σμυρνηίς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oppure la fondazione di Colofone.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Mito: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nella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Smirneide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 poeta fa esplicito riferimento non solo al mito di Giasone e gli Argonauti  [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11-11a W.], che assume uno scopo paradigmatico, ma descrive anche ad un eroe che pare uscito dall’ Iliade, inserendolo addirittura fra i suoi stessi antenati.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Altri frammenti trattano infine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tematiche </a:t>
            </a:r>
            <a:r>
              <a:rPr lang="it-IT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simposiali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600" b="1" dirty="0"/>
          </a:p>
        </p:txBody>
      </p:sp>
      <p:sp>
        <p:nvSpPr>
          <p:cNvPr id="3" name="Rettangolo 2"/>
          <p:cNvSpPr/>
          <p:nvPr/>
        </p:nvSpPr>
        <p:spPr>
          <a:xfrm>
            <a:off x="971600" y="404664"/>
            <a:ext cx="7200800" cy="432048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TEMATICHE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Mimnermus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459" r="7476" b="9051"/>
          <a:stretch>
            <a:fillRect/>
          </a:stretch>
        </p:blipFill>
        <p:spPr bwMode="auto">
          <a:xfrm>
            <a:off x="0" y="109"/>
            <a:ext cx="9144000" cy="6857891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115616" y="1844824"/>
            <a:ext cx="7200800" cy="432048"/>
          </a:xfrm>
          <a:prstGeom prst="rect">
            <a:avLst/>
          </a:prstGeom>
          <a:solidFill>
            <a:srgbClr val="FF0000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FRAMMENTI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2212</Words>
  <Application>Microsoft Office PowerPoint</Application>
  <PresentationFormat>Presentazione su schermo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MIMNERMO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 VALENTINI</dc:creator>
  <cp:lastModifiedBy>FILIPPO VALENTINI</cp:lastModifiedBy>
  <cp:revision>62</cp:revision>
  <dcterms:created xsi:type="dcterms:W3CDTF">2014-04-25T10:06:04Z</dcterms:created>
  <dcterms:modified xsi:type="dcterms:W3CDTF">2014-04-28T20:04:21Z</dcterms:modified>
</cp:coreProperties>
</file>