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73" r:id="rId4"/>
    <p:sldId id="258" r:id="rId5"/>
    <p:sldId id="271" r:id="rId6"/>
    <p:sldId id="284" r:id="rId7"/>
    <p:sldId id="274" r:id="rId8"/>
    <p:sldId id="272" r:id="rId9"/>
    <p:sldId id="283" r:id="rId10"/>
    <p:sldId id="279" r:id="rId11"/>
    <p:sldId id="259" r:id="rId12"/>
    <p:sldId id="277" r:id="rId13"/>
    <p:sldId id="260" r:id="rId14"/>
    <p:sldId id="280" r:id="rId15"/>
    <p:sldId id="267" r:id="rId16"/>
    <p:sldId id="264" r:id="rId17"/>
    <p:sldId id="265" r:id="rId18"/>
    <p:sldId id="269" r:id="rId19"/>
    <p:sldId id="263" r:id="rId20"/>
    <p:sldId id="282" r:id="rId21"/>
    <p:sldId id="28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2A021E7-1DE8-4441-9F62-56B845DCF35A}" type="datetimeFigureOut">
              <a:rPr lang="it-IT" smtClean="0"/>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2A021E7-1DE8-4441-9F62-56B845DCF35A}" type="datetimeFigureOut">
              <a:rPr lang="it-IT" smtClean="0"/>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2A021E7-1DE8-4441-9F62-56B845DCF35A}" type="datetimeFigureOut">
              <a:rPr lang="it-IT" smtClean="0"/>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2A021E7-1DE8-4441-9F62-56B845DCF35A}" type="datetimeFigureOut">
              <a:rPr lang="it-IT" smtClean="0"/>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2A021E7-1DE8-4441-9F62-56B845DCF35A}" type="datetimeFigureOut">
              <a:rPr lang="it-IT" smtClean="0"/>
              <a:t>06/03/2015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2A021E7-1DE8-4441-9F62-56B845DCF35A}" type="datetimeFigureOut">
              <a:rPr lang="it-IT" smtClean="0"/>
              <a:t>06/03/2015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2A021E7-1DE8-4441-9F62-56B845DCF35A}" type="datetimeFigureOut">
              <a:rPr lang="it-IT" smtClean="0"/>
              <a:t>06/03/2015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2A021E7-1DE8-4441-9F62-56B845DCF35A}" type="datetimeFigureOut">
              <a:rPr lang="it-IT" smtClean="0"/>
              <a:t>06/03/2015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2A021E7-1DE8-4441-9F62-56B845DCF35A}" type="datetimeFigureOut">
              <a:rPr lang="it-IT" smtClean="0"/>
              <a:t>06/03/2015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2A021E7-1DE8-4441-9F62-56B845DCF35A}" type="datetimeFigureOut">
              <a:rPr lang="it-IT" smtClean="0"/>
              <a:t>06/03/2015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2A021E7-1DE8-4441-9F62-56B845DCF35A}" type="datetimeFigureOut">
              <a:rPr lang="it-IT" smtClean="0"/>
              <a:t>06/03/2015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F8D8F7-2CE1-4A9B-AAF8-DA57E1A15B8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8000"/>
            <a:lum/>
          </a:blip>
          <a:srcRect/>
          <a:tile tx="-12700" ty="6350" sx="100000" sy="97000" flip="xy" algn="br"/>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021E7-1DE8-4441-9F62-56B845DCF35A}" type="datetimeFigureOut">
              <a:rPr lang="it-IT" smtClean="0"/>
              <a:t>06/03/2015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8D8F7-2CE1-4A9B-AAF8-DA57E1A15B8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700808"/>
            <a:ext cx="8280920" cy="2232248"/>
          </a:xfrm>
        </p:spPr>
        <p:txBody>
          <a:bodyPr>
            <a:noAutofit/>
          </a:bodyPr>
          <a:lstStyle/>
          <a:p>
            <a:r>
              <a:rPr lang="el-GR" sz="10000" smtClean="0">
                <a:latin typeface="Century" pitchFamily="18" charset="0"/>
              </a:rPr>
              <a:t>Λυσίας</a:t>
            </a:r>
            <a:r>
              <a:rPr lang="it-IT" sz="9600" smtClean="0">
                <a:latin typeface="Cooper Black" pitchFamily="18" charset="0"/>
              </a:rPr>
              <a:t> </a:t>
            </a:r>
            <a:endParaRPr lang="it-IT" sz="9600" dirty="0">
              <a:latin typeface="Cooper Black" pitchFamily="18" charset="0"/>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dirty="0" smtClean="0">
                <a:latin typeface="Freestyle Script" panose="030804020302050B0404" pitchFamily="66" charset="0"/>
              </a:rPr>
              <a:t>Oratoria giudiziaria - Lessico del diritto</a:t>
            </a:r>
            <a:endParaRPr lang="it-IT" sz="6000" dirty="0">
              <a:latin typeface="Freestyle Script" panose="030804020302050B0404" pitchFamily="66" charset="0"/>
            </a:endParaRPr>
          </a:p>
        </p:txBody>
      </p:sp>
      <p:sp>
        <p:nvSpPr>
          <p:cNvPr id="3" name="Segnaposto contenuto 2"/>
          <p:cNvSpPr>
            <a:spLocks noGrp="1"/>
          </p:cNvSpPr>
          <p:nvPr>
            <p:ph idx="1"/>
          </p:nvPr>
        </p:nvSpPr>
        <p:spPr>
          <a:xfrm>
            <a:off x="457200" y="1196752"/>
            <a:ext cx="8147248" cy="4669979"/>
          </a:xfrm>
        </p:spPr>
        <p:txBody>
          <a:bodyPr>
            <a:noAutofit/>
          </a:bodyPr>
          <a:lstStyle/>
          <a:p>
            <a:pPr>
              <a:buFont typeface="Wingdings" panose="05000000000000000000" pitchFamily="2" charset="2"/>
              <a:buChar char="§"/>
            </a:pPr>
            <a:r>
              <a:rPr lang="el-GR" sz="1600" b="1" dirty="0">
                <a:solidFill>
                  <a:schemeClr val="tx2"/>
                </a:solidFill>
              </a:rPr>
              <a:t>ἀνάκρισις, -εως, </a:t>
            </a:r>
            <a:r>
              <a:rPr lang="el-GR" sz="1600" b="1" dirty="0" smtClean="0">
                <a:solidFill>
                  <a:schemeClr val="tx2"/>
                </a:solidFill>
              </a:rPr>
              <a:t>ἡ</a:t>
            </a:r>
            <a:r>
              <a:rPr lang="it-IT" sz="1600" dirty="0" smtClean="0">
                <a:latin typeface="Calisto MT" panose="02040603050505030304" pitchFamily="18" charset="0"/>
              </a:rPr>
              <a:t>: istruttoria</a:t>
            </a:r>
          </a:p>
          <a:p>
            <a:pPr>
              <a:buFont typeface="Wingdings" panose="05000000000000000000" pitchFamily="2" charset="2"/>
              <a:buChar char="§"/>
            </a:pPr>
            <a:r>
              <a:rPr lang="el-GR" sz="1600" b="1" dirty="0">
                <a:solidFill>
                  <a:schemeClr val="tx2"/>
                </a:solidFill>
                <a:latin typeface="Calisto MT" panose="02040603050505030304" pitchFamily="18" charset="0"/>
              </a:rPr>
              <a:t>ἀγών, -ῶνος, </a:t>
            </a:r>
            <a:r>
              <a:rPr lang="el-GR" sz="1600" b="1" dirty="0" smtClean="0">
                <a:solidFill>
                  <a:schemeClr val="tx2"/>
                </a:solidFill>
                <a:latin typeface="Calisto MT" panose="02040603050505030304" pitchFamily="18" charset="0"/>
              </a:rPr>
              <a:t>ὁ</a:t>
            </a:r>
            <a:r>
              <a:rPr lang="it-IT" sz="1600" dirty="0" smtClean="0">
                <a:latin typeface="Calisto MT" panose="02040603050505030304" pitchFamily="18" charset="0"/>
              </a:rPr>
              <a:t>: processo</a:t>
            </a:r>
          </a:p>
          <a:p>
            <a:pPr>
              <a:buFont typeface="Wingdings" panose="05000000000000000000" pitchFamily="2" charset="2"/>
              <a:buChar char="§"/>
            </a:pPr>
            <a:r>
              <a:rPr lang="el-GR" sz="1600" b="1" dirty="0" smtClean="0">
                <a:solidFill>
                  <a:schemeClr val="tx2"/>
                </a:solidFill>
                <a:latin typeface="Calisto MT" panose="02040603050505030304" pitchFamily="18" charset="0"/>
              </a:rPr>
              <a:t>ἀπαγωγή</a:t>
            </a:r>
            <a:r>
              <a:rPr lang="it-IT" sz="1600" dirty="0" smtClean="0">
                <a:latin typeface="Calisto MT" panose="02040603050505030304" pitchFamily="18" charset="0"/>
              </a:rPr>
              <a:t>: arresto di colui che era colto in flagranza di reato, e veniva perciò consegnato al magistrato.</a:t>
            </a:r>
          </a:p>
          <a:p>
            <a:pPr>
              <a:buFont typeface="Wingdings" panose="05000000000000000000" pitchFamily="2" charset="2"/>
              <a:buChar char="§"/>
            </a:pPr>
            <a:r>
              <a:rPr lang="el-GR" sz="1600" b="1" dirty="0">
                <a:solidFill>
                  <a:schemeClr val="tx2"/>
                </a:solidFill>
                <a:latin typeface="Calisto MT" panose="02040603050505030304" pitchFamily="18" charset="0"/>
              </a:rPr>
              <a:t>ἀπογραφή, -ῆς, </a:t>
            </a:r>
            <a:r>
              <a:rPr lang="el-GR" sz="1600" b="1" dirty="0" smtClean="0">
                <a:solidFill>
                  <a:schemeClr val="tx2"/>
                </a:solidFill>
                <a:latin typeface="Calisto MT" panose="02040603050505030304" pitchFamily="18" charset="0"/>
              </a:rPr>
              <a:t>ἡ</a:t>
            </a:r>
            <a:r>
              <a:rPr lang="it-IT" sz="1600" dirty="0" smtClean="0">
                <a:latin typeface="Calisto MT" panose="02040603050505030304" pitchFamily="18" charset="0"/>
              </a:rPr>
              <a:t>: registrazione dell’accusa da parte del magistrato nel caso di omicidio; da quel momento scattava per l’imputato l’interdizione a frequentare luoghi sacri e pubblici fino alla celebrazione del processo</a:t>
            </a:r>
          </a:p>
          <a:p>
            <a:pPr>
              <a:buFont typeface="Wingdings" panose="05000000000000000000" pitchFamily="2" charset="2"/>
              <a:buChar char="§"/>
            </a:pPr>
            <a:r>
              <a:rPr lang="el-GR" sz="1600" b="1" dirty="0" smtClean="0">
                <a:solidFill>
                  <a:schemeClr val="tx2"/>
                </a:solidFill>
                <a:latin typeface="Calisto MT" panose="02040603050505030304" pitchFamily="18" charset="0"/>
              </a:rPr>
              <a:t>γραφή</a:t>
            </a:r>
            <a:r>
              <a:rPr lang="el-GR" sz="1600" b="1" dirty="0">
                <a:solidFill>
                  <a:schemeClr val="tx2"/>
                </a:solidFill>
                <a:latin typeface="Calisto MT" panose="02040603050505030304" pitchFamily="18" charset="0"/>
              </a:rPr>
              <a:t>, -ῆς, </a:t>
            </a:r>
            <a:r>
              <a:rPr lang="el-GR" sz="1600" b="1" dirty="0" smtClean="0">
                <a:solidFill>
                  <a:schemeClr val="tx2"/>
                </a:solidFill>
                <a:latin typeface="Calisto MT" panose="02040603050505030304" pitchFamily="18" charset="0"/>
              </a:rPr>
              <a:t>ἡ</a:t>
            </a:r>
            <a:r>
              <a:rPr lang="it-IT" sz="1600" dirty="0" smtClean="0">
                <a:latin typeface="Calisto MT" panose="02040603050505030304" pitchFamily="18" charset="0"/>
              </a:rPr>
              <a:t>: azione penale dello stato</a:t>
            </a:r>
          </a:p>
          <a:p>
            <a:pPr>
              <a:buFont typeface="Wingdings" panose="05000000000000000000" pitchFamily="2" charset="2"/>
              <a:buChar char="§"/>
            </a:pPr>
            <a:r>
              <a:rPr lang="el-GR" sz="1600" b="1" dirty="0">
                <a:solidFill>
                  <a:schemeClr val="tx2"/>
                </a:solidFill>
                <a:latin typeface="Calisto MT" panose="02040603050505030304" pitchFamily="18" charset="0"/>
              </a:rPr>
              <a:t>δικαστήριον, -ου, </a:t>
            </a:r>
            <a:r>
              <a:rPr lang="el-GR" sz="1600" b="1" dirty="0" smtClean="0">
                <a:solidFill>
                  <a:schemeClr val="tx2"/>
                </a:solidFill>
                <a:latin typeface="Calisto MT" panose="02040603050505030304" pitchFamily="18" charset="0"/>
              </a:rPr>
              <a:t>τὸ</a:t>
            </a:r>
            <a:r>
              <a:rPr lang="it-IT" sz="1600" dirty="0" smtClean="0">
                <a:latin typeface="Calisto MT" panose="02040603050505030304" pitchFamily="18" charset="0"/>
              </a:rPr>
              <a:t>: tribunale</a:t>
            </a:r>
          </a:p>
          <a:p>
            <a:pPr>
              <a:buFont typeface="Wingdings" panose="05000000000000000000" pitchFamily="2" charset="2"/>
              <a:buChar char="§"/>
            </a:pPr>
            <a:r>
              <a:rPr lang="el-GR" sz="1600" b="1" dirty="0">
                <a:solidFill>
                  <a:schemeClr val="tx2"/>
                </a:solidFill>
                <a:latin typeface="Calisto MT" panose="02040603050505030304" pitchFamily="18" charset="0"/>
              </a:rPr>
              <a:t>δικαστής, -οῦ, </a:t>
            </a:r>
            <a:r>
              <a:rPr lang="el-GR" sz="1600" b="1" dirty="0" smtClean="0">
                <a:solidFill>
                  <a:schemeClr val="tx2"/>
                </a:solidFill>
                <a:latin typeface="Calisto MT" panose="02040603050505030304" pitchFamily="18" charset="0"/>
              </a:rPr>
              <a:t>ὁ</a:t>
            </a:r>
            <a:r>
              <a:rPr lang="it-IT" sz="1600" dirty="0" smtClean="0">
                <a:latin typeface="Calisto MT" panose="02040603050505030304" pitchFamily="18" charset="0"/>
              </a:rPr>
              <a:t>: giudice</a:t>
            </a:r>
          </a:p>
          <a:p>
            <a:pPr>
              <a:buFont typeface="Wingdings" panose="05000000000000000000" pitchFamily="2" charset="2"/>
              <a:buChar char="§"/>
            </a:pPr>
            <a:r>
              <a:rPr lang="el-GR" sz="1600" b="1" dirty="0">
                <a:solidFill>
                  <a:schemeClr val="tx2"/>
                </a:solidFill>
                <a:latin typeface="Calisto MT" panose="02040603050505030304" pitchFamily="18" charset="0"/>
              </a:rPr>
              <a:t>δίκη, -ης, </a:t>
            </a:r>
            <a:r>
              <a:rPr lang="el-GR" sz="1600" b="1" dirty="0" smtClean="0">
                <a:solidFill>
                  <a:schemeClr val="tx2"/>
                </a:solidFill>
                <a:latin typeface="Calisto MT" panose="02040603050505030304" pitchFamily="18" charset="0"/>
              </a:rPr>
              <a:t>ἡ</a:t>
            </a:r>
            <a:r>
              <a:rPr lang="it-IT" sz="1600" dirty="0" smtClean="0">
                <a:latin typeface="Calisto MT" panose="02040603050505030304" pitchFamily="18" charset="0"/>
              </a:rPr>
              <a:t>: azione giudiziaria privata</a:t>
            </a:r>
          </a:p>
          <a:p>
            <a:pPr>
              <a:buFont typeface="Wingdings" panose="05000000000000000000" pitchFamily="2" charset="2"/>
              <a:buChar char="§"/>
            </a:pPr>
            <a:r>
              <a:rPr lang="el-GR" sz="1600" b="1" dirty="0" smtClean="0">
                <a:solidFill>
                  <a:schemeClr val="tx2"/>
                </a:solidFill>
                <a:latin typeface="Calisto MT" panose="02040603050505030304" pitchFamily="18" charset="0"/>
              </a:rPr>
              <a:t>Δίκη</a:t>
            </a:r>
            <a:r>
              <a:rPr lang="it-IT" sz="1600" b="1" dirty="0" smtClean="0">
                <a:solidFill>
                  <a:schemeClr val="tx2"/>
                </a:solidFill>
                <a:latin typeface="Calisto MT" panose="02040603050505030304" pitchFamily="18" charset="0"/>
              </a:rPr>
              <a:t> </a:t>
            </a:r>
            <a:r>
              <a:rPr lang="el-GR" sz="1600" b="1" dirty="0" smtClean="0">
                <a:solidFill>
                  <a:schemeClr val="tx2"/>
                </a:solidFill>
                <a:latin typeface="Calisto MT" panose="02040603050505030304" pitchFamily="18" charset="0"/>
              </a:rPr>
              <a:t>φόνου</a:t>
            </a:r>
            <a:r>
              <a:rPr lang="it-IT" sz="1600" dirty="0" smtClean="0">
                <a:latin typeface="Calisto MT" panose="02040603050505030304" pitchFamily="18" charset="0"/>
              </a:rPr>
              <a:t>: processo per omicidio, distinto in legittimo, volontario e involontario. </a:t>
            </a:r>
          </a:p>
          <a:p>
            <a:pPr>
              <a:buFont typeface="Wingdings" panose="05000000000000000000" pitchFamily="2" charset="2"/>
              <a:buChar char="§"/>
            </a:pPr>
            <a:r>
              <a:rPr lang="el-GR" sz="1600" b="1" dirty="0">
                <a:solidFill>
                  <a:schemeClr val="tx2"/>
                </a:solidFill>
                <a:latin typeface="Calisto MT" panose="02040603050505030304" pitchFamily="18" charset="0"/>
              </a:rPr>
              <a:t>ἑπ'αυτοφὸρῳ</a:t>
            </a:r>
            <a:r>
              <a:rPr lang="it-IT" sz="1600" dirty="0" smtClean="0">
                <a:latin typeface="Calisto MT" panose="02040603050505030304" pitchFamily="18" charset="0"/>
              </a:rPr>
              <a:t>: in flagrante </a:t>
            </a:r>
          </a:p>
          <a:p>
            <a:pPr>
              <a:buFont typeface="Wingdings" panose="05000000000000000000" pitchFamily="2" charset="2"/>
              <a:buChar char="§"/>
            </a:pPr>
            <a:r>
              <a:rPr lang="el-GR" sz="1600" b="1" dirty="0">
                <a:solidFill>
                  <a:schemeClr val="tx2"/>
                </a:solidFill>
                <a:latin typeface="Calisto MT" panose="02040603050505030304" pitchFamily="18" charset="0"/>
              </a:rPr>
              <a:t>ἑφήγεισθαι</a:t>
            </a:r>
            <a:r>
              <a:rPr lang="it-IT" sz="1600" dirty="0" smtClean="0">
                <a:latin typeface="Calisto MT" panose="02040603050505030304" pitchFamily="18" charset="0"/>
              </a:rPr>
              <a:t>: condurre un magistrato là dove un reo può essere arrestato.</a:t>
            </a:r>
            <a:endParaRPr lang="it-IT" sz="1600" b="1" dirty="0" smtClean="0">
              <a:solidFill>
                <a:schemeClr val="tx2"/>
              </a:solidFill>
              <a:latin typeface="Calisto MT" panose="02040603050505030304" pitchFamily="18" charset="0"/>
            </a:endParaRPr>
          </a:p>
          <a:p>
            <a:pPr>
              <a:buFont typeface="Wingdings" panose="05000000000000000000" pitchFamily="2" charset="2"/>
              <a:buChar char="§"/>
            </a:pPr>
            <a:r>
              <a:rPr lang="el-GR" sz="1600" b="1" dirty="0">
                <a:solidFill>
                  <a:schemeClr val="tx2"/>
                </a:solidFill>
                <a:latin typeface="Calisto MT" panose="02040603050505030304" pitchFamily="18" charset="0"/>
              </a:rPr>
              <a:t>ἔνδειξις, -εως, </a:t>
            </a:r>
            <a:r>
              <a:rPr lang="el-GR" sz="1600" b="1" dirty="0" smtClean="0">
                <a:solidFill>
                  <a:schemeClr val="tx2"/>
                </a:solidFill>
                <a:latin typeface="Calisto MT" panose="02040603050505030304" pitchFamily="18" charset="0"/>
              </a:rPr>
              <a:t>ἡ</a:t>
            </a:r>
            <a:r>
              <a:rPr lang="it-IT" sz="1600" dirty="0" smtClean="0">
                <a:latin typeface="Calisto MT" panose="02040603050505030304" pitchFamily="18" charset="0"/>
              </a:rPr>
              <a:t>: denuncia</a:t>
            </a:r>
            <a:endParaRPr lang="it-IT" sz="1600" b="1" dirty="0" smtClean="0">
              <a:solidFill>
                <a:schemeClr val="tx2"/>
              </a:solidFill>
              <a:latin typeface="Calisto MT" panose="02040603050505030304" pitchFamily="18" charset="0"/>
            </a:endParaRPr>
          </a:p>
          <a:p>
            <a:pPr>
              <a:buFont typeface="Wingdings" panose="05000000000000000000" pitchFamily="2" charset="2"/>
              <a:buChar char="§"/>
            </a:pPr>
            <a:r>
              <a:rPr lang="el-GR" sz="1600" b="1" dirty="0" smtClean="0">
                <a:solidFill>
                  <a:schemeClr val="tx2"/>
                </a:solidFill>
                <a:latin typeface="Calisto MT" panose="02040603050505030304" pitchFamily="18" charset="0"/>
              </a:rPr>
              <a:t>ὕστερος</a:t>
            </a:r>
            <a:r>
              <a:rPr lang="it-IT" sz="1600" b="1" dirty="0" smtClean="0">
                <a:solidFill>
                  <a:schemeClr val="tx2"/>
                </a:solidFill>
                <a:latin typeface="Calisto MT" panose="02040603050505030304" pitchFamily="18" charset="0"/>
              </a:rPr>
              <a:t> </a:t>
            </a:r>
            <a:r>
              <a:rPr lang="el-GR" sz="1600" b="1" dirty="0" smtClean="0">
                <a:solidFill>
                  <a:schemeClr val="tx2"/>
                </a:solidFill>
                <a:latin typeface="Calisto MT" panose="02040603050505030304" pitchFamily="18" charset="0"/>
              </a:rPr>
              <a:t>λόγος</a:t>
            </a:r>
            <a:r>
              <a:rPr lang="it-IT" sz="1600" dirty="0" smtClean="0">
                <a:latin typeface="Calisto MT" panose="02040603050505030304" pitchFamily="18" charset="0"/>
              </a:rPr>
              <a:t>: replica</a:t>
            </a:r>
            <a:endParaRPr lang="it-IT" sz="1600" b="1" dirty="0" smtClean="0">
              <a:solidFill>
                <a:schemeClr val="tx2"/>
              </a:solidFill>
              <a:latin typeface="Calisto MT" panose="02040603050505030304" pitchFamily="18" charset="0"/>
            </a:endParaRPr>
          </a:p>
          <a:p>
            <a:pPr>
              <a:buFont typeface="Wingdings" panose="05000000000000000000" pitchFamily="2" charset="2"/>
              <a:buChar char="§"/>
            </a:pPr>
            <a:r>
              <a:rPr lang="el-GR" sz="1600" b="1" dirty="0">
                <a:solidFill>
                  <a:schemeClr val="tx2"/>
                </a:solidFill>
                <a:latin typeface="Calisto MT" panose="02040603050505030304" pitchFamily="18" charset="0"/>
              </a:rPr>
              <a:t>ψήφοι κάλκαι</a:t>
            </a:r>
            <a:r>
              <a:rPr lang="it-IT" sz="1600" dirty="0" smtClean="0">
                <a:latin typeface="Calisto MT" panose="02040603050505030304" pitchFamily="18" charset="0"/>
              </a:rPr>
              <a:t>:</a:t>
            </a:r>
            <a:r>
              <a:rPr lang="el-GR" sz="1600" b="1" dirty="0" smtClean="0">
                <a:solidFill>
                  <a:schemeClr val="tx2"/>
                </a:solidFill>
                <a:latin typeface="Calisto MT" panose="02040603050505030304" pitchFamily="18" charset="0"/>
              </a:rPr>
              <a:t> </a:t>
            </a:r>
            <a:r>
              <a:rPr lang="it-IT" sz="1600" dirty="0" smtClean="0">
                <a:latin typeface="Calisto MT" panose="02040603050505030304" pitchFamily="18" charset="0"/>
              </a:rPr>
              <a:t>dischetti di bronzo coi quali i giudici votavano; erano di due tipi uno pieno con un perno al centro, e l’altro forato.</a:t>
            </a:r>
            <a:endParaRPr lang="it-IT" sz="1600" b="1" dirty="0" smtClean="0">
              <a:solidFill>
                <a:schemeClr val="tx2"/>
              </a:solidFill>
              <a:latin typeface="Calisto MT" panose="0204060305050503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8000" dirty="0" smtClean="0">
                <a:latin typeface="Freestyle Script" pitchFamily="66" charset="0"/>
              </a:rPr>
              <a:t>Lo Stile </a:t>
            </a:r>
            <a:endParaRPr lang="it-IT" sz="8000" dirty="0">
              <a:latin typeface="Freestyle Script" pitchFamily="66" charset="0"/>
            </a:endParaRPr>
          </a:p>
        </p:txBody>
      </p:sp>
      <p:sp>
        <p:nvSpPr>
          <p:cNvPr id="3" name="Segnaposto contenuto 2"/>
          <p:cNvSpPr>
            <a:spLocks noGrp="1"/>
          </p:cNvSpPr>
          <p:nvPr>
            <p:ph idx="1"/>
          </p:nvPr>
        </p:nvSpPr>
        <p:spPr>
          <a:xfrm>
            <a:off x="323529" y="1417638"/>
            <a:ext cx="8640960" cy="4881141"/>
          </a:xfrm>
        </p:spPr>
        <p:txBody>
          <a:bodyPr>
            <a:normAutofit/>
          </a:bodyPr>
          <a:lstStyle/>
          <a:p>
            <a:pPr marL="0" indent="0" algn="just">
              <a:buNone/>
            </a:pPr>
            <a:r>
              <a:rPr lang="it-IT" sz="1600" dirty="0">
                <a:latin typeface="Calisto MT" pitchFamily="18" charset="0"/>
              </a:rPr>
              <a:t>Gli antichi avevano ben chiara la nozione dello </a:t>
            </a:r>
            <a:r>
              <a:rPr lang="it-IT" sz="1600" b="1" dirty="0">
                <a:latin typeface="Calisto MT" pitchFamily="18" charset="0"/>
              </a:rPr>
              <a:t>stile </a:t>
            </a:r>
            <a:r>
              <a:rPr lang="it-IT" sz="1600" b="1" dirty="0" err="1" smtClean="0">
                <a:latin typeface="Calisto MT" pitchFamily="18" charset="0"/>
              </a:rPr>
              <a:t>lisiano</a:t>
            </a:r>
            <a:r>
              <a:rPr lang="it-IT" sz="1600" b="1" dirty="0" smtClean="0">
                <a:latin typeface="Calisto MT" pitchFamily="18" charset="0"/>
              </a:rPr>
              <a:t> ( </a:t>
            </a:r>
            <a:r>
              <a:rPr lang="it-IT" sz="1600" dirty="0" smtClean="0">
                <a:latin typeface="Calisto MT" pitchFamily="18" charset="0"/>
              </a:rPr>
              <a:t>come </a:t>
            </a:r>
            <a:r>
              <a:rPr lang="it-IT" sz="1600" b="1" dirty="0" smtClean="0">
                <a:latin typeface="Calisto MT" pitchFamily="18" charset="0"/>
              </a:rPr>
              <a:t>Dionisio da Alicarnasso scrisse nella sua opera “Su Lisia”)</a:t>
            </a:r>
            <a:r>
              <a:rPr lang="it-IT" sz="1600" dirty="0" smtClean="0">
                <a:latin typeface="Calisto MT" pitchFamily="18" charset="0"/>
              </a:rPr>
              <a:t>, </a:t>
            </a:r>
            <a:r>
              <a:rPr lang="it-IT" sz="1600" dirty="0">
                <a:latin typeface="Calisto MT" pitchFamily="18" charset="0"/>
              </a:rPr>
              <a:t>che coincideva con quello più appropriato all’oratoria giudiziaria: uno stile piano, moderato nell’ornamentazione, che privilegiava la chiarezza, la credibilità e la concisione, le tre virtù della narrazione. Classificato per questi motivi come campione dello </a:t>
            </a:r>
            <a:r>
              <a:rPr lang="it-IT" sz="1600" b="1" dirty="0">
                <a:latin typeface="Calisto MT" pitchFamily="18" charset="0"/>
              </a:rPr>
              <a:t>stile piano</a:t>
            </a:r>
            <a:r>
              <a:rPr lang="it-IT" sz="1600" dirty="0">
                <a:latin typeface="Calisto MT" pitchFamily="18" charset="0"/>
              </a:rPr>
              <a:t>, Lisia era automaticamente contrapposto a Demostene</a:t>
            </a:r>
            <a:r>
              <a:rPr lang="it-IT" sz="1600" dirty="0" smtClean="0">
                <a:latin typeface="Calisto MT" pitchFamily="18" charset="0"/>
              </a:rPr>
              <a:t>. </a:t>
            </a:r>
          </a:p>
          <a:p>
            <a:pPr marL="0" indent="0" algn="just">
              <a:buNone/>
            </a:pPr>
            <a:endParaRPr lang="it-IT" sz="1600" dirty="0">
              <a:latin typeface="Calisto MT" pitchFamily="18" charset="0"/>
            </a:endParaRPr>
          </a:p>
          <a:p>
            <a:pPr marL="0" indent="0" algn="just">
              <a:buNone/>
            </a:pPr>
            <a:r>
              <a:rPr lang="it-IT" sz="1600" smtClean="0">
                <a:latin typeface="Calisto MT" pitchFamily="18" charset="0"/>
              </a:rPr>
              <a:t>Dioniso</a:t>
            </a:r>
            <a:r>
              <a:rPr lang="it-IT" sz="1600" dirty="0">
                <a:latin typeface="Calisto MT" pitchFamily="18" charset="0"/>
              </a:rPr>
              <a:t>, nella sua opera, insiste soprattutto sull’accorto impiego dello stile colloquiale ,cioè sulla capacità di esprimere i concetti </a:t>
            </a:r>
            <a:r>
              <a:rPr lang="it-IT" sz="1600" dirty="0" smtClean="0">
                <a:latin typeface="Calisto MT" pitchFamily="18" charset="0"/>
              </a:rPr>
              <a:t>utilizzando </a:t>
            </a:r>
            <a:r>
              <a:rPr lang="it-IT" sz="1600" dirty="0">
                <a:latin typeface="Calisto MT" pitchFamily="18" charset="0"/>
              </a:rPr>
              <a:t>il vocabolario quotidiano dell’attico moderno. </a:t>
            </a:r>
            <a:r>
              <a:rPr lang="it-IT" sz="1600" b="1" dirty="0">
                <a:latin typeface="Calisto MT" pitchFamily="18" charset="0"/>
              </a:rPr>
              <a:t>Lisia ricorre ad un lessico semplice</a:t>
            </a:r>
            <a:r>
              <a:rPr lang="it-IT" sz="1600" dirty="0" smtClean="0">
                <a:latin typeface="Calisto MT" pitchFamily="18" charset="0"/>
              </a:rPr>
              <a:t>, innovazione </a:t>
            </a:r>
            <a:r>
              <a:rPr lang="it-IT" sz="1600" dirty="0">
                <a:latin typeface="Calisto MT" pitchFamily="18" charset="0"/>
              </a:rPr>
              <a:t>rispetto alle forme poetiche e colte dei predecessori, e rinuncia a ornamenti vistosi e figure retoriche preziose. In generale, le scelte espressive sono subordinate all’obiettivo primario del logografo, la persuasione dei giurati, e dunque valorizzano gli aspetti dell’argomentazione funzionali al successo della causa. </a:t>
            </a:r>
          </a:p>
          <a:p>
            <a:pPr>
              <a:buFont typeface="Wingdings" panose="05000000000000000000" pitchFamily="2" charset="2"/>
              <a:buChar char="§"/>
            </a:pPr>
            <a:endParaRPr lang="it-IT" sz="1600" dirty="0">
              <a:latin typeface="Calisto MT" pitchFamily="18" charset="0"/>
            </a:endParaRPr>
          </a:p>
          <a:p>
            <a:pPr marL="0" indent="0">
              <a:buNone/>
            </a:pPr>
            <a:endParaRPr lang="it-IT" sz="1600" dirty="0" smtClean="0">
              <a:latin typeface="Calisto MT" pitchFamily="18" charset="0"/>
            </a:endParaRPr>
          </a:p>
          <a:p>
            <a:pPr>
              <a:buNone/>
            </a:pPr>
            <a:endParaRPr lang="it-IT" dirty="0"/>
          </a:p>
        </p:txBody>
      </p:sp>
      <p:pic>
        <p:nvPicPr>
          <p:cNvPr id="13" name="Picture 3" descr="http://www.nuovatlantide.org/wp-content/uploads/2014/12/atene-assemblea-620x350.jpg"/>
          <p:cNvPicPr>
            <a:picLocks noChangeAspect="1" noChangeArrowheads="1"/>
          </p:cNvPicPr>
          <p:nvPr/>
        </p:nvPicPr>
        <p:blipFill>
          <a:blip r:embed="rId2" cstate="print"/>
          <a:srcRect/>
          <a:stretch>
            <a:fillRect/>
          </a:stretch>
        </p:blipFill>
        <p:spPr bwMode="auto">
          <a:xfrm>
            <a:off x="5076056" y="4581128"/>
            <a:ext cx="3779912" cy="2088232"/>
          </a:xfrm>
          <a:prstGeom prst="rect">
            <a:avLst/>
          </a:prstGeom>
          <a:noFill/>
        </p:spPr>
      </p:pic>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6010" y="5229200"/>
            <a:ext cx="9036496" cy="2016224"/>
          </a:xfrm>
        </p:spPr>
        <p:txBody>
          <a:bodyPr>
            <a:normAutofit/>
          </a:bodyPr>
          <a:lstStyle/>
          <a:p>
            <a:pPr algn="just">
              <a:buFont typeface="Wingdings" panose="05000000000000000000" pitchFamily="2" charset="2"/>
              <a:buChar char="§"/>
            </a:pPr>
            <a:r>
              <a:rPr lang="it-IT" sz="1600" b="1" dirty="0" smtClean="0">
                <a:latin typeface="Calisto MT" pitchFamily="18" charset="0"/>
              </a:rPr>
              <a:t>Si </a:t>
            </a:r>
            <a:r>
              <a:rPr lang="it-IT" sz="1600" b="1" dirty="0">
                <a:latin typeface="Calisto MT" pitchFamily="18" charset="0"/>
              </a:rPr>
              <a:t>ricorre inoltre alla denigrazione dell’avversario</a:t>
            </a:r>
            <a:r>
              <a:rPr lang="it-IT" sz="1600" dirty="0">
                <a:latin typeface="Calisto MT" pitchFamily="18" charset="0"/>
              </a:rPr>
              <a:t>, che ne mette a nudo la scarsa credibilità e spesso anche l’indegno comportamento sociale. Questo procedimento è ovviamente </a:t>
            </a:r>
            <a:r>
              <a:rPr lang="it-IT" sz="1600" dirty="0" smtClean="0">
                <a:latin typeface="Calisto MT" pitchFamily="18" charset="0"/>
              </a:rPr>
              <a:t>controllato </a:t>
            </a:r>
            <a:r>
              <a:rPr lang="it-IT" sz="1600" dirty="0">
                <a:latin typeface="Calisto MT" pitchFamily="18" charset="0"/>
              </a:rPr>
              <a:t>e sottile: un’aggressione astiosa non avrebbe lo stesso effetto di una premeditata macchinazione retorica</a:t>
            </a:r>
            <a:r>
              <a:rPr lang="it-IT" sz="1600" dirty="0" smtClean="0">
                <a:latin typeface="Calisto MT" pitchFamily="18" charset="0"/>
              </a:rPr>
              <a:t>.</a:t>
            </a:r>
          </a:p>
          <a:p>
            <a:pPr algn="just">
              <a:buFont typeface="Wingdings" panose="05000000000000000000" pitchFamily="2" charset="2"/>
              <a:buChar char="§"/>
            </a:pPr>
            <a:r>
              <a:rPr lang="it-IT" sz="1600" dirty="0">
                <a:latin typeface="Calisto MT" pitchFamily="18" charset="0"/>
              </a:rPr>
              <a:t> </a:t>
            </a:r>
            <a:r>
              <a:rPr lang="it-IT" sz="1600" b="1" dirty="0" smtClean="0">
                <a:latin typeface="Calisto MT" pitchFamily="18" charset="0"/>
              </a:rPr>
              <a:t>Il </a:t>
            </a:r>
            <a:r>
              <a:rPr lang="it-IT" sz="1600" b="1" dirty="0">
                <a:latin typeface="Calisto MT" pitchFamily="18" charset="0"/>
              </a:rPr>
              <a:t>pubblico è costantemente coinvolto</a:t>
            </a:r>
            <a:r>
              <a:rPr lang="it-IT" sz="1600" dirty="0">
                <a:latin typeface="Calisto MT" pitchFamily="18" charset="0"/>
              </a:rPr>
              <a:t>: la sua attenzione è richiamata dai frequenti vocativi che scandirono il discorso e che attirano </a:t>
            </a:r>
            <a:r>
              <a:rPr lang="it-IT" sz="1600" dirty="0" smtClean="0">
                <a:latin typeface="Calisto MT" pitchFamily="18" charset="0"/>
              </a:rPr>
              <a:t>l’uditorio.</a:t>
            </a:r>
          </a:p>
        </p:txBody>
      </p:sp>
      <p:sp>
        <p:nvSpPr>
          <p:cNvPr id="5" name="Titolo 1"/>
          <p:cNvSpPr>
            <a:spLocks noGrp="1"/>
          </p:cNvSpPr>
          <p:nvPr>
            <p:ph type="title"/>
          </p:nvPr>
        </p:nvSpPr>
        <p:spPr>
          <a:xfrm>
            <a:off x="457200" y="274638"/>
            <a:ext cx="8229600" cy="1143000"/>
          </a:xfrm>
        </p:spPr>
        <p:txBody>
          <a:bodyPr>
            <a:noAutofit/>
          </a:bodyPr>
          <a:lstStyle/>
          <a:p>
            <a:r>
              <a:rPr lang="it-IT" sz="8000" dirty="0" smtClean="0">
                <a:latin typeface="Freestyle Script" pitchFamily="66" charset="0"/>
              </a:rPr>
              <a:t>Lo Stile </a:t>
            </a:r>
            <a:endParaRPr lang="it-IT" sz="8000" dirty="0">
              <a:latin typeface="Freestyle Script" pitchFamily="66" charset="0"/>
            </a:endParaRPr>
          </a:p>
        </p:txBody>
      </p:sp>
      <p:sp>
        <p:nvSpPr>
          <p:cNvPr id="7" name="Rettangolo arrotondato 6"/>
          <p:cNvSpPr/>
          <p:nvPr/>
        </p:nvSpPr>
        <p:spPr>
          <a:xfrm>
            <a:off x="319592" y="1741327"/>
            <a:ext cx="1700212" cy="720080"/>
          </a:xfrm>
          <a:prstGeom prst="roundRect">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t>εἰκός</a:t>
            </a:r>
            <a:endParaRPr lang="it-IT" sz="2800" b="1" dirty="0"/>
          </a:p>
        </p:txBody>
      </p:sp>
      <p:sp>
        <p:nvSpPr>
          <p:cNvPr id="8" name="Segnaposto contenuto 2"/>
          <p:cNvSpPr txBox="1">
            <a:spLocks/>
          </p:cNvSpPr>
          <p:nvPr/>
        </p:nvSpPr>
        <p:spPr>
          <a:xfrm>
            <a:off x="2019805" y="1540670"/>
            <a:ext cx="7112701" cy="11521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lgn="just">
              <a:buNone/>
            </a:pPr>
            <a:r>
              <a:rPr lang="it-IT" sz="1600" dirty="0">
                <a:latin typeface="Calisto MT" panose="02040603050505030304" pitchFamily="18" charset="0"/>
              </a:rPr>
              <a:t>L’autore lavora con l’obiettivo di garantire al cliente il successo che ha pagato. La verità non è pertanto importante quanto la </a:t>
            </a:r>
            <a:r>
              <a:rPr lang="it-IT" sz="1600" b="1" dirty="0">
                <a:latin typeface="Calisto MT" panose="02040603050505030304" pitchFamily="18" charset="0"/>
              </a:rPr>
              <a:t>coerenza e la plausibilità</a:t>
            </a:r>
            <a:r>
              <a:rPr lang="it-IT" sz="1600" dirty="0">
                <a:latin typeface="Calisto MT" panose="02040603050505030304" pitchFamily="18" charset="0"/>
              </a:rPr>
              <a:t>: è la legge dell’</a:t>
            </a:r>
            <a:r>
              <a:rPr lang="it-IT" sz="1600" dirty="0" err="1">
                <a:latin typeface="Calisto MT" panose="02040603050505030304" pitchFamily="18" charset="0"/>
              </a:rPr>
              <a:t>eikòs</a:t>
            </a:r>
            <a:r>
              <a:rPr lang="it-IT" sz="1600" dirty="0">
                <a:latin typeface="Calisto MT" panose="02040603050505030304" pitchFamily="18" charset="0"/>
              </a:rPr>
              <a:t>, </a:t>
            </a:r>
            <a:r>
              <a:rPr lang="it-IT" sz="1600" b="1" dirty="0">
                <a:latin typeface="Calisto MT" panose="02040603050505030304" pitchFamily="18" charset="0"/>
              </a:rPr>
              <a:t>“ragionevole”. </a:t>
            </a:r>
            <a:r>
              <a:rPr lang="it-IT" sz="1600" dirty="0">
                <a:latin typeface="Calisto MT" panose="02040603050505030304" pitchFamily="18" charset="0"/>
              </a:rPr>
              <a:t>La ricostruzione fittizia, resa probabile dalle logiche dell’</a:t>
            </a:r>
            <a:r>
              <a:rPr lang="it-IT" sz="1600" dirty="0" err="1">
                <a:latin typeface="Calisto MT" panose="02040603050505030304" pitchFamily="18" charset="0"/>
              </a:rPr>
              <a:t>eikòs</a:t>
            </a:r>
            <a:r>
              <a:rPr lang="it-IT" sz="1600" dirty="0">
                <a:latin typeface="Calisto MT" panose="02040603050505030304" pitchFamily="18" charset="0"/>
              </a:rPr>
              <a:t>, viene presentata con sicurezza deduttiva e apparente </a:t>
            </a:r>
            <a:r>
              <a:rPr lang="it-IT" sz="1600" b="1" dirty="0">
                <a:latin typeface="Calisto MT" panose="02040603050505030304" pitchFamily="18" charset="0"/>
              </a:rPr>
              <a:t>consequenzialità</a:t>
            </a:r>
            <a:r>
              <a:rPr lang="it-IT" sz="1600" dirty="0">
                <a:latin typeface="Calisto MT" panose="02040603050505030304" pitchFamily="18" charset="0"/>
              </a:rPr>
              <a:t>.</a:t>
            </a:r>
          </a:p>
        </p:txBody>
      </p:sp>
      <p:sp>
        <p:nvSpPr>
          <p:cNvPr id="9" name="Rettangolo arrotondato 8"/>
          <p:cNvSpPr/>
          <p:nvPr/>
        </p:nvSpPr>
        <p:spPr>
          <a:xfrm>
            <a:off x="269772" y="3655179"/>
            <a:ext cx="1750032" cy="720080"/>
          </a:xfrm>
          <a:prstGeom prst="roundRect">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t>ἠθοποιΐα</a:t>
            </a:r>
            <a:endParaRPr lang="it-IT" sz="2800" b="1" dirty="0"/>
          </a:p>
        </p:txBody>
      </p:sp>
      <p:sp>
        <p:nvSpPr>
          <p:cNvPr id="10" name="Segnaposto contenuto 2"/>
          <p:cNvSpPr txBox="1">
            <a:spLocks/>
          </p:cNvSpPr>
          <p:nvPr/>
        </p:nvSpPr>
        <p:spPr>
          <a:xfrm>
            <a:off x="2019804" y="3083498"/>
            <a:ext cx="7112702" cy="20448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it-IT" sz="1600" b="1" dirty="0" smtClean="0">
                <a:latin typeface="Calisto MT" pitchFamily="18" charset="0"/>
              </a:rPr>
              <a:t>L’istanza del discorso non è logica, ma persuasiva. </a:t>
            </a:r>
            <a:r>
              <a:rPr lang="it-IT" sz="1600" dirty="0" smtClean="0">
                <a:latin typeface="Calisto MT" pitchFamily="18" charset="0"/>
              </a:rPr>
              <a:t>Questa prevedeva innanzitutto una presentazione del cliente sotto la miglior luce possibile, eventualmente ricorrendo all’</a:t>
            </a:r>
            <a:r>
              <a:rPr lang="it-IT" sz="1600" dirty="0" err="1" smtClean="0">
                <a:latin typeface="Calisto MT" pitchFamily="18" charset="0"/>
              </a:rPr>
              <a:t>etopoiìa</a:t>
            </a:r>
            <a:r>
              <a:rPr lang="it-IT" sz="1600" dirty="0" smtClean="0">
                <a:latin typeface="Calisto MT" pitchFamily="18" charset="0"/>
              </a:rPr>
              <a:t> (</a:t>
            </a:r>
            <a:r>
              <a:rPr lang="el-GR" sz="1600" dirty="0" smtClean="0"/>
              <a:t>ἠθοποιΐα</a:t>
            </a:r>
            <a:r>
              <a:rPr lang="it-IT" sz="1600" dirty="0" smtClean="0">
                <a:latin typeface="Calisto MT" pitchFamily="18" charset="0"/>
              </a:rPr>
              <a:t>), vale a dire vestire il cliente di una personalità nuova non necessariamente reale, ma che si adattasse bene ai fini persuasivi del discorso. Lo studio del personaggio, in Lisia, precedeva lo studio del caso giudiziario in se’ , nell’esatta convinzione che ciò che in certe situazioni si sente dire è tanto più verosimile quanto più risulta in sintonia </a:t>
            </a:r>
            <a:r>
              <a:rPr lang="it-IT" sz="1600" b="1" dirty="0" smtClean="0">
                <a:latin typeface="Calisto MT" pitchFamily="18" charset="0"/>
              </a:rPr>
              <a:t>dell’indole stessa </a:t>
            </a:r>
            <a:r>
              <a:rPr lang="it-IT" sz="1600" dirty="0" smtClean="0">
                <a:latin typeface="Calisto MT" pitchFamily="18" charset="0"/>
              </a:rPr>
              <a:t>di chi parla.</a:t>
            </a:r>
          </a:p>
        </p:txBody>
      </p:sp>
      <p:cxnSp>
        <p:nvCxnSpPr>
          <p:cNvPr id="11" name="Connettore 1 10"/>
          <p:cNvCxnSpPr/>
          <p:nvPr/>
        </p:nvCxnSpPr>
        <p:spPr>
          <a:xfrm>
            <a:off x="363620" y="2950097"/>
            <a:ext cx="86409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247584" y="5157192"/>
            <a:ext cx="86409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dirty="0" smtClean="0">
                <a:latin typeface="Freestyle Script" pitchFamily="66" charset="0"/>
              </a:rPr>
              <a:t>Opere</a:t>
            </a:r>
            <a:endParaRPr lang="it-IT" sz="6000" dirty="0">
              <a:latin typeface="Freestyle Script" pitchFamily="66" charset="0"/>
            </a:endParaRPr>
          </a:p>
        </p:txBody>
      </p:sp>
      <p:sp>
        <p:nvSpPr>
          <p:cNvPr id="3" name="Segnaposto contenuto 2"/>
          <p:cNvSpPr>
            <a:spLocks noGrp="1"/>
          </p:cNvSpPr>
          <p:nvPr>
            <p:ph idx="1"/>
          </p:nvPr>
        </p:nvSpPr>
        <p:spPr/>
        <p:txBody>
          <a:bodyPr>
            <a:normAutofit/>
          </a:bodyPr>
          <a:lstStyle/>
          <a:p>
            <a:pPr marL="0">
              <a:buNone/>
            </a:pPr>
            <a:r>
              <a:rPr lang="it-IT" sz="1600" dirty="0" smtClean="0">
                <a:latin typeface="Calisto MT" pitchFamily="18" charset="0"/>
              </a:rPr>
              <a:t>Della sua vasta produzione di 425 opere, sono sopravvissute solo 34 orazioni, tutte di genere giudiziario eccetto due, l’Olimpico e l’</a:t>
            </a:r>
            <a:r>
              <a:rPr lang="it-IT" sz="1600" dirty="0" err="1" smtClean="0">
                <a:latin typeface="Calisto MT" pitchFamily="18" charset="0"/>
              </a:rPr>
              <a:t>Epitafio</a:t>
            </a:r>
            <a:r>
              <a:rPr lang="it-IT" sz="1600" dirty="0" smtClean="0">
                <a:latin typeface="Calisto MT" pitchFamily="18" charset="0"/>
              </a:rPr>
              <a:t> che presenta problemi non risolti di attribuzione.</a:t>
            </a:r>
          </a:p>
          <a:p>
            <a:pPr marL="0">
              <a:buNone/>
            </a:pPr>
            <a:endParaRPr lang="it-IT" sz="1600" dirty="0">
              <a:latin typeface="Calisto MT" pitchFamily="18" charset="0"/>
            </a:endParaRPr>
          </a:p>
          <a:p>
            <a:pPr marL="0">
              <a:buNone/>
            </a:pPr>
            <a:endParaRPr lang="it-IT" sz="1600" dirty="0" smtClean="0">
              <a:latin typeface="Calisto MT" pitchFamily="18" charset="0"/>
            </a:endParaRPr>
          </a:p>
          <a:p>
            <a:pPr>
              <a:buFont typeface="Wingdings" pitchFamily="2" charset="2"/>
              <a:buChar char="Ø"/>
            </a:pPr>
            <a:endParaRPr lang="it-IT" dirty="0" smtClean="0">
              <a:latin typeface="Calisto MT" pitchFamily="18" charset="0"/>
            </a:endParaRPr>
          </a:p>
          <a:p>
            <a:endParaRPr lang="it-IT" dirty="0" smtClean="0">
              <a:latin typeface="Calisto MT" pitchFamily="18" charset="0"/>
            </a:endParaRPr>
          </a:p>
          <a:p>
            <a:endParaRPr lang="it-IT" dirty="0" smtClean="0">
              <a:latin typeface="Calisto MT" pitchFamily="18" charset="0"/>
            </a:endParaRPr>
          </a:p>
          <a:p>
            <a:pPr>
              <a:buFont typeface="Wingdings" pitchFamily="2" charset="2"/>
              <a:buChar char="Ø"/>
            </a:pPr>
            <a:endParaRPr lang="it-IT" dirty="0" smtClean="0">
              <a:latin typeface="Calisto MT" pitchFamily="18" charset="0"/>
            </a:endParaRPr>
          </a:p>
        </p:txBody>
      </p:sp>
      <p:grpSp>
        <p:nvGrpSpPr>
          <p:cNvPr id="4" name="Gruppo 3"/>
          <p:cNvGrpSpPr/>
          <p:nvPr/>
        </p:nvGrpSpPr>
        <p:grpSpPr>
          <a:xfrm>
            <a:off x="491401" y="2824480"/>
            <a:ext cx="8259958" cy="648073"/>
            <a:chOff x="426842" y="1405273"/>
            <a:chExt cx="8259958" cy="648073"/>
          </a:xfrm>
        </p:grpSpPr>
        <p:sp>
          <p:nvSpPr>
            <p:cNvPr id="5" name="Rettangolo arrotondato 4"/>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arrotondato 5"/>
            <p:cNvSpPr/>
            <p:nvPr/>
          </p:nvSpPr>
          <p:spPr>
            <a:xfrm>
              <a:off x="426842" y="1405273"/>
              <a:ext cx="1494250"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1</a:t>
              </a:r>
              <a:endParaRPr lang="it-IT" b="1" dirty="0"/>
            </a:p>
          </p:txBody>
        </p:sp>
        <p:sp>
          <p:nvSpPr>
            <p:cNvPr id="7" name="CasellaDiTesto 6"/>
            <p:cNvSpPr txBox="1"/>
            <p:nvPr/>
          </p:nvSpPr>
          <p:spPr>
            <a:xfrm>
              <a:off x="2203186" y="1527223"/>
              <a:ext cx="6483614" cy="338554"/>
            </a:xfrm>
            <a:prstGeom prst="rect">
              <a:avLst/>
            </a:prstGeom>
            <a:noFill/>
          </p:spPr>
          <p:txBody>
            <a:bodyPr wrap="square" rtlCol="0">
              <a:spAutoFit/>
            </a:bodyPr>
            <a:lstStyle/>
            <a:p>
              <a:r>
                <a:rPr lang="it-IT" sz="1600" dirty="0" smtClean="0">
                  <a:latin typeface="Calisto MT" pitchFamily="18" charset="0"/>
                  <a:sym typeface="Wingdings" pitchFamily="2" charset="2"/>
                </a:rPr>
                <a:t>Discorsi su temi politici</a:t>
              </a:r>
              <a:endParaRPr lang="it-IT" sz="1600" dirty="0">
                <a:latin typeface="Calisto MT" pitchFamily="18" charset="0"/>
                <a:sym typeface="Wingdings" pitchFamily="2" charset="2"/>
              </a:endParaRPr>
            </a:p>
          </p:txBody>
        </p:sp>
      </p:grpSp>
      <p:grpSp>
        <p:nvGrpSpPr>
          <p:cNvPr id="8" name="Gruppo 7"/>
          <p:cNvGrpSpPr/>
          <p:nvPr/>
        </p:nvGrpSpPr>
        <p:grpSpPr>
          <a:xfrm>
            <a:off x="490116" y="3601029"/>
            <a:ext cx="8280378" cy="648073"/>
            <a:chOff x="426842" y="1405273"/>
            <a:chExt cx="8280378" cy="648073"/>
          </a:xfrm>
        </p:grpSpPr>
        <p:sp>
          <p:nvSpPr>
            <p:cNvPr id="9" name="Rettangolo arrotondato 8"/>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a:off x="426842" y="1405273"/>
              <a:ext cx="1495535"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2</a:t>
              </a:r>
              <a:endParaRPr lang="it-IT" b="1" dirty="0"/>
            </a:p>
          </p:txBody>
        </p:sp>
        <p:sp>
          <p:nvSpPr>
            <p:cNvPr id="11" name="CasellaDiTesto 10"/>
            <p:cNvSpPr txBox="1"/>
            <p:nvPr/>
          </p:nvSpPr>
          <p:spPr>
            <a:xfrm>
              <a:off x="2204471" y="1575653"/>
              <a:ext cx="6502749" cy="338554"/>
            </a:xfrm>
            <a:prstGeom prst="rect">
              <a:avLst/>
            </a:prstGeom>
            <a:noFill/>
          </p:spPr>
          <p:txBody>
            <a:bodyPr wrap="square" rtlCol="0">
              <a:spAutoFit/>
            </a:bodyPr>
            <a:lstStyle/>
            <a:p>
              <a:r>
                <a:rPr lang="it-IT" sz="1600" dirty="0" smtClean="0">
                  <a:latin typeface="Calisto MT" pitchFamily="18" charset="0"/>
                  <a:sym typeface="Wingdings" pitchFamily="2" charset="2"/>
                </a:rPr>
                <a:t>Discorsi riguardanti cause patrimoniali</a:t>
              </a:r>
              <a:endParaRPr lang="it-IT" sz="1600" dirty="0">
                <a:latin typeface="Calisto MT" pitchFamily="18" charset="0"/>
                <a:sym typeface="Wingdings" pitchFamily="2" charset="2"/>
              </a:endParaRPr>
            </a:p>
          </p:txBody>
        </p:sp>
      </p:grpSp>
      <p:grpSp>
        <p:nvGrpSpPr>
          <p:cNvPr id="12" name="Gruppo 11"/>
          <p:cNvGrpSpPr/>
          <p:nvPr/>
        </p:nvGrpSpPr>
        <p:grpSpPr>
          <a:xfrm>
            <a:off x="504789" y="4365104"/>
            <a:ext cx="8259958" cy="648073"/>
            <a:chOff x="426842" y="1405273"/>
            <a:chExt cx="8259958" cy="648073"/>
          </a:xfrm>
        </p:grpSpPr>
        <p:sp>
          <p:nvSpPr>
            <p:cNvPr id="13" name="Rettangolo arrotondato 12"/>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arrotondato 13"/>
            <p:cNvSpPr/>
            <p:nvPr/>
          </p:nvSpPr>
          <p:spPr>
            <a:xfrm>
              <a:off x="426842" y="1405273"/>
              <a:ext cx="1480862"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3</a:t>
              </a:r>
              <a:endParaRPr lang="it-IT" b="1" dirty="0"/>
            </a:p>
          </p:txBody>
        </p:sp>
        <p:sp>
          <p:nvSpPr>
            <p:cNvPr id="15" name="CasellaDiTesto 14"/>
            <p:cNvSpPr txBox="1"/>
            <p:nvPr/>
          </p:nvSpPr>
          <p:spPr>
            <a:xfrm>
              <a:off x="2189797" y="1581011"/>
              <a:ext cx="5897453" cy="338554"/>
            </a:xfrm>
            <a:prstGeom prst="rect">
              <a:avLst/>
            </a:prstGeom>
            <a:noFill/>
          </p:spPr>
          <p:txBody>
            <a:bodyPr wrap="square" rtlCol="0">
              <a:spAutoFit/>
            </a:bodyPr>
            <a:lstStyle/>
            <a:p>
              <a:r>
                <a:rPr lang="it-IT" sz="1600" dirty="0" smtClean="0">
                  <a:latin typeface="Calisto MT" pitchFamily="18" charset="0"/>
                  <a:sym typeface="Wingdings" pitchFamily="2" charset="2"/>
                </a:rPr>
                <a:t>Discorsi riguardanti delitti contro la persona</a:t>
              </a:r>
              <a:endParaRPr lang="it-IT" sz="1600" dirty="0">
                <a:latin typeface="Calisto MT" pitchFamily="18" charset="0"/>
                <a:sym typeface="Wingdings" pitchFamily="2" charset="2"/>
              </a:endParaRPr>
            </a:p>
          </p:txBody>
        </p:sp>
      </p:gr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579296" cy="1143000"/>
          </a:xfrm>
        </p:spPr>
        <p:txBody>
          <a:bodyPr>
            <a:noAutofit/>
          </a:bodyPr>
          <a:lstStyle/>
          <a:p>
            <a:r>
              <a:rPr lang="it-IT" sz="6000" dirty="0" smtClean="0">
                <a:latin typeface="Freestyle Script" pitchFamily="66" charset="0"/>
              </a:rPr>
              <a:t>1 - Discorsi riguardanti cause patrimoniali </a:t>
            </a:r>
            <a:endParaRPr lang="it-IT" sz="6000" dirty="0">
              <a:latin typeface="Freestyle Script" pitchFamily="66" charset="0"/>
            </a:endParaRPr>
          </a:p>
        </p:txBody>
      </p:sp>
      <p:sp>
        <p:nvSpPr>
          <p:cNvPr id="3" name="Segnaposto contenuto 2"/>
          <p:cNvSpPr>
            <a:spLocks noGrp="1"/>
          </p:cNvSpPr>
          <p:nvPr>
            <p:ph idx="1"/>
          </p:nvPr>
        </p:nvSpPr>
        <p:spPr>
          <a:xfrm>
            <a:off x="179512" y="1196752"/>
            <a:ext cx="8526884" cy="5104506"/>
          </a:xfrm>
        </p:spPr>
        <p:txBody>
          <a:bodyPr>
            <a:noAutofit/>
          </a:bodyPr>
          <a:lstStyle/>
          <a:p>
            <a:pPr algn="just">
              <a:buFont typeface="Wingdings" panose="05000000000000000000" pitchFamily="2" charset="2"/>
              <a:buChar char="§"/>
            </a:pPr>
            <a:r>
              <a:rPr lang="it-IT" sz="1800" b="1" dirty="0" smtClean="0">
                <a:solidFill>
                  <a:schemeClr val="tx2"/>
                </a:solidFill>
                <a:latin typeface="Calisto MT" pitchFamily="18" charset="0"/>
              </a:rPr>
              <a:t>Contro Diogitone</a:t>
            </a:r>
            <a:r>
              <a:rPr lang="it-IT" sz="1600" b="1" dirty="0" smtClean="0">
                <a:latin typeface="Calisto MT" pitchFamily="18" charset="0"/>
              </a:rPr>
              <a:t>: </a:t>
            </a:r>
            <a:r>
              <a:rPr lang="it-IT" sz="1600" dirty="0" smtClean="0">
                <a:latin typeface="Calisto MT" pitchFamily="18" charset="0"/>
              </a:rPr>
              <a:t>causa di eredità dove il personaggio in questione, descritto come un losco figuro, disattende l’incarico datogli dal fratello, in partenza per la guerra, di provvedere ai suoi figlioletti, e si impossessa dei loro beni. </a:t>
            </a:r>
          </a:p>
          <a:p>
            <a:pPr algn="just">
              <a:buFont typeface="Wingdings" panose="05000000000000000000" pitchFamily="2" charset="2"/>
              <a:buChar char="§"/>
            </a:pPr>
            <a:r>
              <a:rPr lang="it-IT" sz="1800" b="1" dirty="0" smtClean="0">
                <a:solidFill>
                  <a:schemeClr val="tx2"/>
                </a:solidFill>
                <a:latin typeface="Calisto MT" pitchFamily="18" charset="0"/>
              </a:rPr>
              <a:t>Orazione XVII</a:t>
            </a:r>
            <a:r>
              <a:rPr lang="it-IT" sz="1600" b="1" dirty="0" smtClean="0">
                <a:latin typeface="Calisto MT" pitchFamily="18" charset="0"/>
              </a:rPr>
              <a:t>: </a:t>
            </a:r>
            <a:r>
              <a:rPr lang="it-IT" sz="1600" dirty="0" smtClean="0">
                <a:latin typeface="Calisto MT" pitchFamily="18" charset="0"/>
              </a:rPr>
              <a:t>dal  dubbio titolo “Per un reato di carattere fiscale”: si tratta di un’azione legale contro il fisco da parte di un cittadino il quale non riesce a rientrare in possesso di una forte somma prestata a un tal </a:t>
            </a:r>
            <a:r>
              <a:rPr lang="it-IT" sz="1600" dirty="0" err="1" smtClean="0">
                <a:latin typeface="Calisto MT" pitchFamily="18" charset="0"/>
              </a:rPr>
              <a:t>Eratone</a:t>
            </a:r>
            <a:r>
              <a:rPr lang="it-IT" sz="1600" dirty="0" smtClean="0">
                <a:latin typeface="Calisto MT" pitchFamily="18" charset="0"/>
              </a:rPr>
              <a:t> perché i beni di costui erano stati confiscati dallo Stato.</a:t>
            </a:r>
          </a:p>
        </p:txBody>
      </p:sp>
      <p:pic>
        <p:nvPicPr>
          <p:cNvPr id="4" name="Immagine 3" descr="contro eratostene.JPG"/>
          <p:cNvPicPr>
            <a:picLocks noChangeAspect="1"/>
          </p:cNvPicPr>
          <p:nvPr/>
        </p:nvPicPr>
        <p:blipFill>
          <a:blip r:embed="rId2" cstate="print"/>
          <a:stretch>
            <a:fillRect/>
          </a:stretch>
        </p:blipFill>
        <p:spPr>
          <a:xfrm>
            <a:off x="7020272" y="3126264"/>
            <a:ext cx="2012938" cy="2679000"/>
          </a:xfrm>
          <a:prstGeom prst="rect">
            <a:avLst/>
          </a:prstGeom>
        </p:spPr>
      </p:pic>
      <p:sp>
        <p:nvSpPr>
          <p:cNvPr id="6" name="Segnaposto contenuto 2"/>
          <p:cNvSpPr txBox="1">
            <a:spLocks/>
          </p:cNvSpPr>
          <p:nvPr/>
        </p:nvSpPr>
        <p:spPr>
          <a:xfrm>
            <a:off x="107504" y="2996952"/>
            <a:ext cx="7560840" cy="51045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t-IT" sz="1800" b="1" dirty="0" smtClean="0">
                <a:solidFill>
                  <a:schemeClr val="tx2"/>
                </a:solidFill>
                <a:latin typeface="Calisto MT" pitchFamily="18" charset="0"/>
              </a:rPr>
              <a:t>Contro Eratostene.  </a:t>
            </a:r>
            <a:r>
              <a:rPr lang="it-IT" sz="1600" dirty="0" smtClean="0">
                <a:latin typeface="Calisto MT" pitchFamily="18" charset="0"/>
              </a:rPr>
              <a:t>L’orazione “</a:t>
            </a:r>
            <a:r>
              <a:rPr lang="it-IT" sz="1600" i="1" dirty="0" smtClean="0">
                <a:latin typeface="Calisto MT" pitchFamily="18" charset="0"/>
              </a:rPr>
              <a:t>Contro Eratostene, che era uno dei Trenta</a:t>
            </a:r>
            <a:r>
              <a:rPr lang="it-IT" sz="1600" dirty="0" smtClean="0">
                <a:latin typeface="Calisto MT" pitchFamily="18" charset="0"/>
              </a:rPr>
              <a:t>” rappresenta per noi una fonte preziosa di notizie. Dopo un’attenta lettura, traccia un quadro degli avvenimenti in cui sono coinvolti Lisia e i componenti della sua famiglia, descrivendone separatamente le vicende.</a:t>
            </a:r>
          </a:p>
          <a:p>
            <a:pPr marL="324000" lvl="1" indent="0" algn="just">
              <a:buNone/>
            </a:pPr>
            <a:r>
              <a:rPr lang="it-IT" sz="1600" dirty="0" smtClean="0">
                <a:latin typeface="Calisto MT" pitchFamily="18" charset="0"/>
              </a:rPr>
              <a:t>Scritta in vista dell’azione legale da lui intentata contro l’omicida del fratello Polemarco negli anni tra il 403-401 </a:t>
            </a:r>
            <a:r>
              <a:rPr lang="it-IT" sz="1600" dirty="0" err="1" smtClean="0">
                <a:latin typeface="Calisto MT" pitchFamily="18" charset="0"/>
              </a:rPr>
              <a:t>a.C</a:t>
            </a:r>
            <a:r>
              <a:rPr lang="it-IT" sz="1600" dirty="0" smtClean="0">
                <a:latin typeface="Calisto MT" pitchFamily="18" charset="0"/>
              </a:rPr>
              <a:t> a democrazia restaurata. L'opera si apre con un brevissimo </a:t>
            </a:r>
            <a:r>
              <a:rPr lang="it-IT" sz="1600" i="1" dirty="0" smtClean="0">
                <a:latin typeface="Calisto MT" pitchFamily="18" charset="0"/>
              </a:rPr>
              <a:t>esordio</a:t>
            </a:r>
            <a:r>
              <a:rPr lang="it-IT" sz="1600" dirty="0" smtClean="0">
                <a:latin typeface="Calisto MT" pitchFamily="18" charset="0"/>
              </a:rPr>
              <a:t>, a cui fa seguito una </a:t>
            </a:r>
            <a:r>
              <a:rPr lang="it-IT" sz="1600" i="1" dirty="0" smtClean="0">
                <a:latin typeface="Calisto MT" pitchFamily="18" charset="0"/>
              </a:rPr>
              <a:t>narrazione</a:t>
            </a:r>
            <a:r>
              <a:rPr lang="it-IT" sz="1600" dirty="0" smtClean="0">
                <a:latin typeface="Calisto MT" pitchFamily="18" charset="0"/>
              </a:rPr>
              <a:t> chiara dei fatti avvenuti (l'arresto di Lisia, la sua fuga, l'uccisione del fratello Polemarco...). Quindi l'autore mette alle strette Eratostene con un </a:t>
            </a:r>
            <a:r>
              <a:rPr lang="it-IT" sz="1600" i="1" dirty="0" smtClean="0">
                <a:latin typeface="Calisto MT" pitchFamily="18" charset="0"/>
              </a:rPr>
              <a:t>interrogatorio</a:t>
            </a:r>
            <a:r>
              <a:rPr lang="it-IT" sz="1600" dirty="0" smtClean="0">
                <a:latin typeface="Calisto MT" pitchFamily="18" charset="0"/>
              </a:rPr>
              <a:t>, attraverso domande incalzanti. Nonostante la maestria di Lisia il processo deluse le sue attese; Eratostene non fu condannato. Nell’orazione commise un errore strategico, che contribuì a condizionare l’esito sfavorevole : coinvolgere nell’accusa </a:t>
            </a:r>
            <a:r>
              <a:rPr lang="it-IT" sz="1600" dirty="0" err="1" smtClean="0">
                <a:latin typeface="Calisto MT" pitchFamily="18" charset="0"/>
              </a:rPr>
              <a:t>Termane</a:t>
            </a:r>
            <a:r>
              <a:rPr lang="it-IT" sz="1600" dirty="0" smtClean="0">
                <a:latin typeface="Calisto MT" pitchFamily="18" charset="0"/>
              </a:rPr>
              <a:t> , amico di Eratostene, uomo politico di orientamento moderato ed apprezzato da molti la cui memoria era ancora viva presso i cittadini.</a:t>
            </a:r>
            <a:endParaRPr lang="it-IT" sz="1600" dirty="0">
              <a:latin typeface="Calisto MT" pitchFamily="18" charset="0"/>
            </a:endParaRPr>
          </a:p>
        </p:txBody>
      </p:sp>
    </p:spTree>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per l'uccisione di eratostene.jpg"/>
          <p:cNvPicPr>
            <a:picLocks noChangeAspect="1"/>
          </p:cNvPicPr>
          <p:nvPr/>
        </p:nvPicPr>
        <p:blipFill>
          <a:blip r:embed="rId2" cstate="print"/>
          <a:stretch>
            <a:fillRect/>
          </a:stretch>
        </p:blipFill>
        <p:spPr>
          <a:xfrm rot="1928482">
            <a:off x="6680102" y="3826044"/>
            <a:ext cx="1869883" cy="2650835"/>
          </a:xfrm>
          <a:prstGeom prst="rect">
            <a:avLst/>
          </a:prstGeom>
        </p:spPr>
      </p:pic>
      <p:sp>
        <p:nvSpPr>
          <p:cNvPr id="2" name="Titolo 1"/>
          <p:cNvSpPr>
            <a:spLocks noGrp="1"/>
          </p:cNvSpPr>
          <p:nvPr>
            <p:ph type="title"/>
          </p:nvPr>
        </p:nvSpPr>
        <p:spPr>
          <a:xfrm>
            <a:off x="-180528" y="116632"/>
            <a:ext cx="9577064" cy="1138138"/>
          </a:xfrm>
        </p:spPr>
        <p:txBody>
          <a:bodyPr>
            <a:noAutofit/>
          </a:bodyPr>
          <a:lstStyle/>
          <a:p>
            <a:r>
              <a:rPr lang="it-IT" sz="6000" dirty="0" smtClean="0">
                <a:latin typeface="Freestyle Script" pitchFamily="66" charset="0"/>
              </a:rPr>
              <a:t>2-Discorsi riguardanti delitti contro la persona </a:t>
            </a:r>
            <a:endParaRPr lang="it-IT" sz="6000" dirty="0">
              <a:latin typeface="Freestyle Script" pitchFamily="66" charset="0"/>
            </a:endParaRPr>
          </a:p>
        </p:txBody>
      </p:sp>
      <p:sp>
        <p:nvSpPr>
          <p:cNvPr id="3" name="Segnaposto contenuto 2"/>
          <p:cNvSpPr>
            <a:spLocks noGrp="1"/>
          </p:cNvSpPr>
          <p:nvPr>
            <p:ph idx="1"/>
          </p:nvPr>
        </p:nvSpPr>
        <p:spPr>
          <a:xfrm>
            <a:off x="330932" y="1438920"/>
            <a:ext cx="8229600" cy="3528392"/>
          </a:xfrm>
        </p:spPr>
        <p:txBody>
          <a:bodyPr>
            <a:noAutofit/>
          </a:bodyPr>
          <a:lstStyle/>
          <a:p>
            <a:pPr algn="just">
              <a:spcBef>
                <a:spcPts val="1200"/>
              </a:spcBef>
              <a:buFont typeface="Wingdings" panose="05000000000000000000" pitchFamily="2" charset="2"/>
              <a:buChar char="§"/>
            </a:pPr>
            <a:r>
              <a:rPr lang="it-IT" sz="1800" b="1" dirty="0" smtClean="0">
                <a:solidFill>
                  <a:schemeClr val="tx2"/>
                </a:solidFill>
                <a:latin typeface="Calisto MT" pitchFamily="18" charset="0"/>
              </a:rPr>
              <a:t>Contro Simone</a:t>
            </a:r>
            <a:r>
              <a:rPr lang="it-IT" sz="1600" b="1" dirty="0" smtClean="0">
                <a:solidFill>
                  <a:schemeClr val="tx2"/>
                </a:solidFill>
                <a:latin typeface="Calisto MT" pitchFamily="18" charset="0"/>
              </a:rPr>
              <a:t>: </a:t>
            </a:r>
            <a:r>
              <a:rPr lang="it-IT" sz="1600" dirty="0" smtClean="0">
                <a:latin typeface="Calisto MT" pitchFamily="18" charset="0"/>
              </a:rPr>
              <a:t>è il caso di un vecchio cittadino che si discolpa da una denuncia per aver furiosamente litigato e fatto a pugni con il querelante ,suo acceso rivale nell’amore verso un ragazzo.</a:t>
            </a:r>
          </a:p>
          <a:p>
            <a:pPr algn="just">
              <a:spcBef>
                <a:spcPts val="1200"/>
              </a:spcBef>
              <a:buFont typeface="Wingdings" panose="05000000000000000000" pitchFamily="2" charset="2"/>
              <a:buChar char="§"/>
            </a:pPr>
            <a:r>
              <a:rPr lang="it-IT" sz="1800" b="1" dirty="0" smtClean="0">
                <a:solidFill>
                  <a:schemeClr val="tx2"/>
                </a:solidFill>
                <a:latin typeface="Calisto MT" pitchFamily="18" charset="0"/>
              </a:rPr>
              <a:t>Per premeditato ferimento</a:t>
            </a:r>
            <a:r>
              <a:rPr lang="it-IT" sz="1600" b="1" dirty="0" smtClean="0">
                <a:latin typeface="Calisto MT" pitchFamily="18" charset="0"/>
              </a:rPr>
              <a:t>: </a:t>
            </a:r>
            <a:r>
              <a:rPr lang="it-IT" sz="1600" dirty="0" smtClean="0">
                <a:latin typeface="Calisto MT" pitchFamily="18" charset="0"/>
              </a:rPr>
              <a:t>tratta di un altro amore contrastato , questa volta verso un’etera, per cui un giovane denuncia  un amico, suo feritore durante una rissa.</a:t>
            </a:r>
          </a:p>
          <a:p>
            <a:pPr algn="just">
              <a:spcBef>
                <a:spcPts val="1200"/>
              </a:spcBef>
              <a:buFont typeface="Wingdings" panose="05000000000000000000" pitchFamily="2" charset="2"/>
              <a:buChar char="§"/>
            </a:pPr>
            <a:r>
              <a:rPr lang="it-IT" sz="1800" b="1" dirty="0" smtClean="0">
                <a:solidFill>
                  <a:schemeClr val="tx2"/>
                </a:solidFill>
                <a:latin typeface="Calisto MT" pitchFamily="18" charset="0"/>
              </a:rPr>
              <a:t>Per il soldato</a:t>
            </a:r>
            <a:r>
              <a:rPr lang="it-IT" sz="1600" b="1" dirty="0" smtClean="0">
                <a:solidFill>
                  <a:schemeClr val="tx2"/>
                </a:solidFill>
                <a:latin typeface="Calisto MT" pitchFamily="18" charset="0"/>
              </a:rPr>
              <a:t>: </a:t>
            </a:r>
            <a:r>
              <a:rPr lang="it-IT" sz="1600" dirty="0" smtClean="0">
                <a:latin typeface="Calisto MT" pitchFamily="18" charset="0"/>
              </a:rPr>
              <a:t>in difesa di un militare accusato di aver detto male e diffamato i suoi superiori.</a:t>
            </a:r>
          </a:p>
          <a:p>
            <a:pPr algn="just">
              <a:spcBef>
                <a:spcPts val="1200"/>
              </a:spcBef>
              <a:buFont typeface="Wingdings" panose="05000000000000000000" pitchFamily="2" charset="2"/>
              <a:buChar char="§"/>
            </a:pPr>
            <a:r>
              <a:rPr lang="it-IT" sz="1800" b="1" dirty="0" smtClean="0">
                <a:solidFill>
                  <a:schemeClr val="tx2"/>
                </a:solidFill>
                <a:latin typeface="Calisto MT" pitchFamily="18" charset="0"/>
              </a:rPr>
              <a:t>Per l’uccisione di Eratostene: </a:t>
            </a:r>
            <a:r>
              <a:rPr lang="it-IT" sz="1600" dirty="0">
                <a:latin typeface="Calisto MT" pitchFamily="18" charset="0"/>
              </a:rPr>
              <a:t>s</a:t>
            </a:r>
            <a:r>
              <a:rPr lang="it-IT" sz="1600" dirty="0" smtClean="0">
                <a:latin typeface="Calisto MT" pitchFamily="18" charset="0"/>
              </a:rPr>
              <a:t>copo </a:t>
            </a:r>
            <a:r>
              <a:rPr lang="it-IT" sz="1600" dirty="0">
                <a:latin typeface="Calisto MT" pitchFamily="18" charset="0"/>
              </a:rPr>
              <a:t>dell'opera è la difesa del cittadino ateniese </a:t>
            </a:r>
            <a:r>
              <a:rPr lang="it-IT" sz="1600" dirty="0" err="1">
                <a:latin typeface="Calisto MT" pitchFamily="18" charset="0"/>
              </a:rPr>
              <a:t>Eufileto</a:t>
            </a:r>
            <a:r>
              <a:rPr lang="it-IT" sz="1600" dirty="0">
                <a:latin typeface="Calisto MT" pitchFamily="18" charset="0"/>
              </a:rPr>
              <a:t> dall'accusa di omicidio premeditato, da parte dei parenti dell'ucciso, Eratostene di </a:t>
            </a:r>
            <a:r>
              <a:rPr lang="it-IT" sz="1600" dirty="0" err="1">
                <a:latin typeface="Calisto MT" pitchFamily="18" charset="0"/>
              </a:rPr>
              <a:t>Oe</a:t>
            </a:r>
            <a:r>
              <a:rPr lang="it-IT" sz="1600" dirty="0">
                <a:latin typeface="Calisto MT" pitchFamily="18" charset="0"/>
              </a:rPr>
              <a:t>. La strategia difensiva adottata dall'autore è semplice ed efficace: dimostrare la legittimità dell'omicidio, in quanto rientrante </a:t>
            </a:r>
            <a:r>
              <a:rPr lang="it-IT" sz="1600" dirty="0" err="1">
                <a:latin typeface="Calisto MT" pitchFamily="18" charset="0"/>
              </a:rPr>
              <a:t>nel"φόνος</a:t>
            </a:r>
            <a:r>
              <a:rPr lang="it-IT" sz="1600" dirty="0">
                <a:latin typeface="Calisto MT" pitchFamily="18" charset="0"/>
              </a:rPr>
              <a:t> </a:t>
            </a:r>
            <a:r>
              <a:rPr lang="it-IT" sz="1600" dirty="0" err="1">
                <a:latin typeface="Calisto MT" pitchFamily="18" charset="0"/>
              </a:rPr>
              <a:t>δίκ</a:t>
            </a:r>
            <a:r>
              <a:rPr lang="it-IT" sz="1600" dirty="0">
                <a:latin typeface="Calisto MT" pitchFamily="18" charset="0"/>
              </a:rPr>
              <a:t>αιος" (fonos dicaios), ossia delitto d'onore, previsto dalla legge di Dracone, sostenendo che l'accusato abbia compiuto tale gesto a causa della relazione adulterina stretta da Eratostene con la moglie di Eufileto</a:t>
            </a:r>
            <a:r>
              <a:rPr lang="it-IT" sz="1600" dirty="0" smtClean="0">
                <a:latin typeface="Calisto MT" pitchFamily="18" charset="0"/>
              </a:rPr>
              <a:t>. </a:t>
            </a:r>
            <a:endParaRPr lang="it-IT" sz="1000" dirty="0" smtClean="0">
              <a:latin typeface="Calisto MT" pitchFamily="18" charset="0"/>
            </a:endParaRPr>
          </a:p>
        </p:txBody>
      </p:sp>
    </p:spTree>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0528" y="116632"/>
            <a:ext cx="9540552" cy="1143000"/>
          </a:xfrm>
        </p:spPr>
        <p:txBody>
          <a:bodyPr>
            <a:noAutofit/>
          </a:bodyPr>
          <a:lstStyle/>
          <a:p>
            <a:r>
              <a:rPr lang="it-IT" sz="6000" dirty="0" smtClean="0">
                <a:latin typeface="Freestyle Script" pitchFamily="66" charset="0"/>
              </a:rPr>
              <a:t>2-Discorsi </a:t>
            </a:r>
            <a:r>
              <a:rPr lang="it-IT" sz="6000" dirty="0">
                <a:latin typeface="Freestyle Script" pitchFamily="66" charset="0"/>
              </a:rPr>
              <a:t>riguardanti delitti contro la persona </a:t>
            </a:r>
          </a:p>
        </p:txBody>
      </p:sp>
      <p:sp>
        <p:nvSpPr>
          <p:cNvPr id="3" name="Segnaposto contenuto 2"/>
          <p:cNvSpPr>
            <a:spLocks noGrp="1"/>
          </p:cNvSpPr>
          <p:nvPr>
            <p:ph idx="1"/>
          </p:nvPr>
        </p:nvSpPr>
        <p:spPr>
          <a:xfrm>
            <a:off x="107504" y="1308744"/>
            <a:ext cx="8712968" cy="4525963"/>
          </a:xfrm>
        </p:spPr>
        <p:txBody>
          <a:bodyPr>
            <a:noAutofit/>
          </a:bodyPr>
          <a:lstStyle/>
          <a:p>
            <a:pPr marL="0">
              <a:buNone/>
            </a:pPr>
            <a:r>
              <a:rPr lang="it-IT" sz="1800" b="1" dirty="0" smtClean="0">
                <a:solidFill>
                  <a:schemeClr val="tx2"/>
                </a:solidFill>
                <a:latin typeface="Calisto MT" pitchFamily="18" charset="0"/>
              </a:rPr>
              <a:t>Per l’Invalido</a:t>
            </a:r>
          </a:p>
          <a:p>
            <a:pPr marL="0" algn="just">
              <a:buNone/>
            </a:pPr>
            <a:r>
              <a:rPr lang="it-IT" sz="1600" dirty="0" smtClean="0">
                <a:latin typeface="Calisto MT" pitchFamily="18" charset="0"/>
              </a:rPr>
              <a:t>Un vecchio ateniese, titolare di una piccola pensione statale erogatagli per la sua infermità, vuole dimostrare a giudici la persistenza della menomazione e del suo diritto al sussidio, messi in dubbio da chi lo aveva denunciato definendolo benestante perché possessore di un cavallo e di un negozio.</a:t>
            </a:r>
          </a:p>
          <a:p>
            <a:pPr marL="0" algn="just">
              <a:buNone/>
            </a:pPr>
            <a:r>
              <a:rPr lang="it-IT" sz="1600" dirty="0" smtClean="0">
                <a:latin typeface="Calisto MT" pitchFamily="18" charset="0"/>
              </a:rPr>
              <a:t> </a:t>
            </a:r>
            <a:r>
              <a:rPr lang="it-IT" sz="1600" dirty="0">
                <a:latin typeface="Calisto MT" pitchFamily="18" charset="0"/>
              </a:rPr>
              <a:t>L’orazione </a:t>
            </a:r>
            <a:r>
              <a:rPr lang="it-IT" sz="1600" i="1" dirty="0" smtClean="0">
                <a:latin typeface="Calisto MT" pitchFamily="18" charset="0"/>
              </a:rPr>
              <a:t>è </a:t>
            </a:r>
            <a:r>
              <a:rPr lang="it-IT" sz="1600" i="1" dirty="0">
                <a:latin typeface="Calisto MT" pitchFamily="18" charset="0"/>
              </a:rPr>
              <a:t>un esempio di “docimasia</a:t>
            </a:r>
            <a:r>
              <a:rPr lang="it-IT" sz="1600" i="1" dirty="0" smtClean="0">
                <a:latin typeface="Calisto MT" pitchFamily="18" charset="0"/>
              </a:rPr>
              <a:t>”,</a:t>
            </a:r>
            <a:r>
              <a:rPr lang="it-IT" sz="1600" dirty="0" smtClean="0">
                <a:latin typeface="Calisto MT" pitchFamily="18" charset="0"/>
              </a:rPr>
              <a:t>cioè </a:t>
            </a:r>
            <a:r>
              <a:rPr lang="it-IT" sz="1600" dirty="0">
                <a:latin typeface="Calisto MT" pitchFamily="18" charset="0"/>
              </a:rPr>
              <a:t>di indagine sullo </a:t>
            </a:r>
            <a:r>
              <a:rPr lang="it-IT" sz="1600" i="1" dirty="0">
                <a:latin typeface="Calisto MT" pitchFamily="18" charset="0"/>
              </a:rPr>
              <a:t>status di una persona in rapporto al suo diritto </a:t>
            </a:r>
            <a:r>
              <a:rPr lang="it-IT" sz="1600" i="1" dirty="0" smtClean="0">
                <a:latin typeface="Calisto MT" pitchFamily="18" charset="0"/>
              </a:rPr>
              <a:t>di </a:t>
            </a:r>
            <a:r>
              <a:rPr lang="it-IT" sz="1600" dirty="0" smtClean="0">
                <a:latin typeface="Calisto MT" pitchFamily="18" charset="0"/>
              </a:rPr>
              <a:t>ricevere </a:t>
            </a:r>
            <a:r>
              <a:rPr lang="it-IT" sz="1600" dirty="0">
                <a:latin typeface="Calisto MT" pitchFamily="18" charset="0"/>
              </a:rPr>
              <a:t>o meno un sussidio statale, o di venir eletto a certe </a:t>
            </a:r>
            <a:r>
              <a:rPr lang="it-IT" sz="1600" dirty="0" smtClean="0">
                <a:latin typeface="Calisto MT" pitchFamily="18" charset="0"/>
              </a:rPr>
              <a:t>cariche.</a:t>
            </a:r>
            <a:endParaRPr lang="it-IT" sz="1600" dirty="0">
              <a:latin typeface="Calisto MT" pitchFamily="18" charset="0"/>
            </a:endParaRPr>
          </a:p>
          <a:p>
            <a:pPr algn="just">
              <a:buNone/>
            </a:pPr>
            <a:r>
              <a:rPr lang="it-IT" sz="1600" dirty="0">
                <a:latin typeface="Calisto MT" pitchFamily="18" charset="0"/>
              </a:rPr>
              <a:t>«Tre sono le accuse, gravi agli effetti giuridici», mosse contro il nostro personaggio:</a:t>
            </a:r>
          </a:p>
          <a:p>
            <a:pPr algn="just">
              <a:buNone/>
            </a:pPr>
            <a:r>
              <a:rPr lang="it-IT" sz="1600" dirty="0">
                <a:latin typeface="Calisto MT" pitchFamily="18" charset="0"/>
              </a:rPr>
              <a:t>«di essere fisicamente idoneo, di disporre di propri mezzi di sussistenza,</a:t>
            </a:r>
          </a:p>
          <a:p>
            <a:pPr algn="just">
              <a:buNone/>
            </a:pPr>
            <a:r>
              <a:rPr lang="it-IT" sz="1600" dirty="0">
                <a:latin typeface="Calisto MT" pitchFamily="18" charset="0"/>
              </a:rPr>
              <a:t>di condurre vita immorale. Il convenuto ha pronta per ognuna di esse la</a:t>
            </a:r>
          </a:p>
          <a:p>
            <a:pPr algn="just">
              <a:buNone/>
            </a:pPr>
            <a:r>
              <a:rPr lang="it-IT" sz="1600" dirty="0">
                <a:latin typeface="Calisto MT" pitchFamily="18" charset="0"/>
              </a:rPr>
              <a:t>risposta</a:t>
            </a:r>
            <a:r>
              <a:rPr lang="it-IT" sz="1600" dirty="0" smtClean="0">
                <a:latin typeface="Calisto MT" pitchFamily="18" charset="0"/>
              </a:rPr>
              <a:t>:</a:t>
            </a:r>
          </a:p>
          <a:p>
            <a:pPr lvl="1" algn="just"/>
            <a:r>
              <a:rPr lang="it-IT" sz="1600" dirty="0" smtClean="0">
                <a:latin typeface="Calisto MT" pitchFamily="18" charset="0"/>
              </a:rPr>
              <a:t>per </a:t>
            </a:r>
            <a:r>
              <a:rPr lang="it-IT" sz="1600" dirty="0">
                <a:latin typeface="Calisto MT" pitchFamily="18" charset="0"/>
              </a:rPr>
              <a:t>quel che concerne la propria ricchezza accenna alle difficoltà </a:t>
            </a:r>
            <a:r>
              <a:rPr lang="it-IT" sz="1600" dirty="0" smtClean="0">
                <a:latin typeface="Calisto MT" pitchFamily="18" charset="0"/>
              </a:rPr>
              <a:t>del  Mestiere.</a:t>
            </a:r>
            <a:endParaRPr lang="it-IT" sz="1600" dirty="0">
              <a:latin typeface="Calisto MT" pitchFamily="18" charset="0"/>
            </a:endParaRPr>
          </a:p>
          <a:p>
            <a:pPr lvl="1" algn="just"/>
            <a:r>
              <a:rPr lang="it-IT" sz="1600" dirty="0">
                <a:latin typeface="Calisto MT" pitchFamily="18" charset="0"/>
              </a:rPr>
              <a:t>Per quel che concerne l’idoneità </a:t>
            </a:r>
            <a:r>
              <a:rPr lang="it-IT" sz="1600" dirty="0" smtClean="0">
                <a:latin typeface="Calisto MT" pitchFamily="18" charset="0"/>
              </a:rPr>
              <a:t>fisica sull’adoperare </a:t>
            </a:r>
            <a:r>
              <a:rPr lang="it-IT" sz="1600" dirty="0">
                <a:latin typeface="Calisto MT" pitchFamily="18" charset="0"/>
              </a:rPr>
              <a:t>il cavallo </a:t>
            </a:r>
            <a:r>
              <a:rPr lang="it-IT" sz="1600" dirty="0" smtClean="0">
                <a:latin typeface="Calisto MT" pitchFamily="18" charset="0"/>
              </a:rPr>
              <a:t>degli altri </a:t>
            </a:r>
            <a:r>
              <a:rPr lang="it-IT" sz="1600" dirty="0">
                <a:latin typeface="Calisto MT" pitchFamily="18" charset="0"/>
              </a:rPr>
              <a:t>invece che una mula propria, </a:t>
            </a:r>
            <a:r>
              <a:rPr lang="it-IT" sz="1600" dirty="0" smtClean="0">
                <a:latin typeface="Calisto MT" pitchFamily="18" charset="0"/>
              </a:rPr>
              <a:t>ricorda </a:t>
            </a:r>
            <a:r>
              <a:rPr lang="it-IT" sz="1600" dirty="0">
                <a:latin typeface="Calisto MT" pitchFamily="18" charset="0"/>
              </a:rPr>
              <a:t>ai </a:t>
            </a:r>
            <a:r>
              <a:rPr lang="it-IT" sz="1600" dirty="0" smtClean="0">
                <a:latin typeface="Calisto MT" pitchFamily="18" charset="0"/>
              </a:rPr>
              <a:t>buleuti che</a:t>
            </a:r>
            <a:r>
              <a:rPr lang="it-IT" sz="1600" dirty="0">
                <a:latin typeface="Calisto MT" pitchFamily="18" charset="0"/>
              </a:rPr>
              <a:t>, riconosciuto sano, potrebbe essere eletto </a:t>
            </a:r>
            <a:r>
              <a:rPr lang="it-IT" sz="1600" dirty="0" smtClean="0">
                <a:latin typeface="Calisto MT" pitchFamily="18" charset="0"/>
              </a:rPr>
              <a:t>arconte.</a:t>
            </a:r>
          </a:p>
          <a:p>
            <a:pPr lvl="1" algn="just"/>
            <a:r>
              <a:rPr lang="it-IT" sz="1600" dirty="0" smtClean="0">
                <a:latin typeface="Calisto MT" pitchFamily="18" charset="0"/>
              </a:rPr>
              <a:t>Per </a:t>
            </a:r>
            <a:r>
              <a:rPr lang="it-IT" sz="1600" dirty="0">
                <a:latin typeface="Calisto MT" pitchFamily="18" charset="0"/>
              </a:rPr>
              <a:t>quel che </a:t>
            </a:r>
            <a:r>
              <a:rPr lang="it-IT" sz="1600" dirty="0" smtClean="0">
                <a:latin typeface="Calisto MT" pitchFamily="18" charset="0"/>
              </a:rPr>
              <a:t>riguarda la </a:t>
            </a:r>
            <a:r>
              <a:rPr lang="it-IT" sz="1600" dirty="0">
                <a:latin typeface="Calisto MT" pitchFamily="18" charset="0"/>
              </a:rPr>
              <a:t>condotta </a:t>
            </a:r>
            <a:r>
              <a:rPr lang="it-IT" sz="1600" dirty="0" smtClean="0">
                <a:latin typeface="Calisto MT" pitchFamily="18" charset="0"/>
              </a:rPr>
              <a:t>immorale, definisce </a:t>
            </a:r>
            <a:r>
              <a:rPr lang="it-IT" sz="1600" dirty="0">
                <a:latin typeface="Calisto MT" pitchFamily="18" charset="0"/>
              </a:rPr>
              <a:t>parole grosse quelle dell’accusa» </a:t>
            </a:r>
            <a:r>
              <a:rPr lang="it-IT" sz="1600" dirty="0" smtClean="0">
                <a:latin typeface="Calisto MT" pitchFamily="18" charset="0"/>
              </a:rPr>
              <a:t>e </a:t>
            </a:r>
            <a:r>
              <a:rPr lang="it-IT" sz="1600" dirty="0">
                <a:latin typeface="Calisto MT" pitchFamily="18" charset="0"/>
              </a:rPr>
              <a:t>adduce varie spiegazioni </a:t>
            </a:r>
            <a:r>
              <a:rPr lang="it-IT" sz="1600" dirty="0" smtClean="0">
                <a:latin typeface="Calisto MT" pitchFamily="18" charset="0"/>
              </a:rPr>
              <a:t>e </a:t>
            </a:r>
            <a:r>
              <a:rPr lang="it-IT" sz="1600" dirty="0">
                <a:latin typeface="Calisto MT" pitchFamily="18" charset="0"/>
              </a:rPr>
              <a:t>giustificazioni.</a:t>
            </a:r>
            <a:endParaRPr lang="it-IT" sz="1600" dirty="0" smtClean="0">
              <a:latin typeface="Calisto MT" pitchFamily="18" charset="0"/>
            </a:endParaRPr>
          </a:p>
          <a:p>
            <a:pPr algn="just">
              <a:buNone/>
            </a:pPr>
            <a:r>
              <a:rPr lang="it-IT" sz="1600" dirty="0" smtClean="0">
                <a:latin typeface="Calisto MT" pitchFamily="18" charset="0"/>
              </a:rPr>
              <a:t>Tratto </a:t>
            </a:r>
            <a:r>
              <a:rPr lang="it-IT" sz="1600" dirty="0">
                <a:latin typeface="Calisto MT" pitchFamily="18" charset="0"/>
              </a:rPr>
              <a:t>caratteristico infatti dell’opera è quello dell’ironia</a:t>
            </a:r>
            <a:r>
              <a:rPr lang="it-IT" sz="1600" dirty="0" smtClean="0">
                <a:latin typeface="Calisto MT" pitchFamily="18" charset="0"/>
              </a:rPr>
              <a:t>, che </a:t>
            </a:r>
            <a:r>
              <a:rPr lang="it-IT" sz="1600" dirty="0">
                <a:latin typeface="Calisto MT" pitchFamily="18" charset="0"/>
              </a:rPr>
              <a:t>«informa di </a:t>
            </a:r>
            <a:r>
              <a:rPr lang="it-IT" sz="1600" dirty="0" smtClean="0">
                <a:latin typeface="Calisto MT" pitchFamily="18" charset="0"/>
              </a:rPr>
              <a:t>sé l’orazione</a:t>
            </a:r>
            <a:r>
              <a:rPr lang="it-IT" sz="1600" dirty="0">
                <a:latin typeface="Calisto MT" pitchFamily="18" charset="0"/>
              </a:rPr>
              <a:t>, </a:t>
            </a:r>
            <a:endParaRPr lang="it-IT" sz="1600" dirty="0" smtClean="0">
              <a:latin typeface="Calisto MT" pitchFamily="18" charset="0"/>
            </a:endParaRPr>
          </a:p>
          <a:p>
            <a:pPr algn="just">
              <a:buNone/>
            </a:pPr>
            <a:r>
              <a:rPr lang="it-IT" sz="1600" dirty="0" smtClean="0">
                <a:latin typeface="Calisto MT" pitchFamily="18" charset="0"/>
              </a:rPr>
              <a:t>ne </a:t>
            </a:r>
            <a:r>
              <a:rPr lang="it-IT" sz="1600" dirty="0">
                <a:latin typeface="Calisto MT" pitchFamily="18" charset="0"/>
              </a:rPr>
              <a:t>costituisce il </a:t>
            </a:r>
            <a:r>
              <a:rPr lang="it-IT" sz="1600" dirty="0" smtClean="0">
                <a:latin typeface="Calisto MT" pitchFamily="18" charset="0"/>
              </a:rPr>
              <a:t>ritmo caratterizzato da battute vivaci.</a:t>
            </a:r>
          </a:p>
        </p:txBody>
      </p:sp>
      <p:pic>
        <p:nvPicPr>
          <p:cNvPr id="4" name="Immagine 3" descr="per l'nvalido.jpg"/>
          <p:cNvPicPr>
            <a:picLocks noChangeAspect="1"/>
          </p:cNvPicPr>
          <p:nvPr/>
        </p:nvPicPr>
        <p:blipFill>
          <a:blip r:embed="rId2" cstate="print"/>
          <a:stretch>
            <a:fillRect/>
          </a:stretch>
        </p:blipFill>
        <p:spPr>
          <a:xfrm>
            <a:off x="7915663" y="2697118"/>
            <a:ext cx="1228337" cy="1749213"/>
          </a:xfrm>
          <a:prstGeom prst="rect">
            <a:avLst/>
          </a:prstGeom>
        </p:spPr>
      </p:pic>
      <p:sp>
        <p:nvSpPr>
          <p:cNvPr id="5" name="Titolo 1"/>
          <p:cNvSpPr txBox="1">
            <a:spLocks/>
          </p:cNvSpPr>
          <p:nvPr/>
        </p:nvSpPr>
        <p:spPr>
          <a:xfrm>
            <a:off x="251520" y="1805839"/>
            <a:ext cx="9396536" cy="11381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it-IT" sz="6000" dirty="0">
              <a:latin typeface="Freestyle Script"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6784390" cy="4853136"/>
          </a:xfrm>
        </p:spPr>
        <p:txBody>
          <a:bodyPr>
            <a:normAutofit/>
          </a:bodyPr>
          <a:lstStyle/>
          <a:p>
            <a:endParaRPr lang="it-IT" sz="1600" dirty="0" smtClean="0">
              <a:latin typeface="Calisto MT" pitchFamily="18" charset="0"/>
            </a:endParaRPr>
          </a:p>
          <a:p>
            <a:pPr algn="just">
              <a:buFont typeface="Wingdings" panose="05000000000000000000" pitchFamily="2" charset="2"/>
              <a:buChar char="§"/>
            </a:pPr>
            <a:r>
              <a:rPr lang="it-IT" sz="1800" b="1" dirty="0" smtClean="0">
                <a:solidFill>
                  <a:schemeClr val="tx2"/>
                </a:solidFill>
                <a:latin typeface="Calisto MT" pitchFamily="18" charset="0"/>
              </a:rPr>
              <a:t>Per l’olivo sacro: </a:t>
            </a:r>
            <a:r>
              <a:rPr lang="it-IT" sz="1600" dirty="0" smtClean="0">
                <a:latin typeface="Calisto MT" pitchFamily="18" charset="0"/>
              </a:rPr>
              <a:t>riguarda un’accusa di empietà: un piccolo proprietario terriero è incolpato di aver sradicato un olivo sacro dal proprio terreno; la difesa è dignitosa,pacata,con l’accusato che si sforza di dimostrarsi persona profondamente religiosa e osservante delle leggi,a differenza –sostiene - del suo accusatore, appartenente alla trista e numerosa schiera dei famigerati sicofanti. L’orazione,fra le più note di </a:t>
            </a:r>
            <a:r>
              <a:rPr lang="it-IT" sz="1600" dirty="0" err="1" smtClean="0">
                <a:latin typeface="Calisto MT" pitchFamily="18" charset="0"/>
              </a:rPr>
              <a:t>Lisia,ha</a:t>
            </a:r>
            <a:r>
              <a:rPr lang="it-IT" sz="1600" dirty="0" smtClean="0">
                <a:latin typeface="Calisto MT" pitchFamily="18" charset="0"/>
              </a:rPr>
              <a:t> anche il titolo di “</a:t>
            </a:r>
            <a:r>
              <a:rPr lang="it-IT" sz="1600" dirty="0" err="1" smtClean="0">
                <a:latin typeface="Calisto MT" pitchFamily="18" charset="0"/>
              </a:rPr>
              <a:t>Aeropagitico</a:t>
            </a:r>
            <a:r>
              <a:rPr lang="it-IT" sz="1600" dirty="0" smtClean="0">
                <a:latin typeface="Calisto MT" pitchFamily="18" charset="0"/>
              </a:rPr>
              <a:t>”,dal nome del tribunale nel quale fu pronunciata.</a:t>
            </a:r>
          </a:p>
        </p:txBody>
      </p:sp>
      <p:pic>
        <p:nvPicPr>
          <p:cNvPr id="8194" name="Picture 2" descr="http://www.bellearti.de/radierung/werke/olivenbaum.jpg"/>
          <p:cNvPicPr>
            <a:picLocks noChangeAspect="1" noChangeArrowheads="1"/>
          </p:cNvPicPr>
          <p:nvPr/>
        </p:nvPicPr>
        <p:blipFill>
          <a:blip r:embed="rId2" cstate="print"/>
          <a:srcRect/>
          <a:stretch>
            <a:fillRect/>
          </a:stretch>
        </p:blipFill>
        <p:spPr bwMode="auto">
          <a:xfrm>
            <a:off x="7092280" y="1600200"/>
            <a:ext cx="1921425" cy="2332856"/>
          </a:xfrm>
          <a:prstGeom prst="rect">
            <a:avLst/>
          </a:prstGeom>
          <a:ln>
            <a:noFill/>
          </a:ln>
          <a:effectLst>
            <a:softEdge rad="112500"/>
          </a:effectLst>
        </p:spPr>
      </p:pic>
      <p:sp>
        <p:nvSpPr>
          <p:cNvPr id="6" name="Titolo 1"/>
          <p:cNvSpPr>
            <a:spLocks noGrp="1"/>
          </p:cNvSpPr>
          <p:nvPr>
            <p:ph type="title"/>
          </p:nvPr>
        </p:nvSpPr>
        <p:spPr>
          <a:xfrm>
            <a:off x="-180528" y="116632"/>
            <a:ext cx="9505056" cy="1143000"/>
          </a:xfrm>
        </p:spPr>
        <p:txBody>
          <a:bodyPr>
            <a:noAutofit/>
          </a:bodyPr>
          <a:lstStyle/>
          <a:p>
            <a:r>
              <a:rPr lang="it-IT" sz="6000" dirty="0" smtClean="0">
                <a:latin typeface="Freestyle Script" pitchFamily="66" charset="0"/>
              </a:rPr>
              <a:t>2-Discorsi </a:t>
            </a:r>
            <a:r>
              <a:rPr lang="it-IT" sz="6000" dirty="0">
                <a:latin typeface="Freestyle Script" pitchFamily="66" charset="0"/>
              </a:rPr>
              <a:t>riguardanti delitti contro la persona </a:t>
            </a:r>
          </a:p>
        </p:txBody>
      </p:sp>
      <p:sp>
        <p:nvSpPr>
          <p:cNvPr id="7" name="Segnaposto contenuto 2"/>
          <p:cNvSpPr txBox="1">
            <a:spLocks/>
          </p:cNvSpPr>
          <p:nvPr/>
        </p:nvSpPr>
        <p:spPr>
          <a:xfrm>
            <a:off x="374848" y="4367213"/>
            <a:ext cx="8229600" cy="154076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
            </a:pPr>
            <a:r>
              <a:rPr lang="it-IT" sz="1800" b="1" dirty="0" smtClean="0">
                <a:solidFill>
                  <a:schemeClr val="tx2"/>
                </a:solidFill>
                <a:latin typeface="Calisto MT" pitchFamily="18" charset="0"/>
              </a:rPr>
              <a:t>Contro </a:t>
            </a:r>
            <a:r>
              <a:rPr lang="it-IT" sz="1800" b="1" dirty="0" err="1" smtClean="0">
                <a:solidFill>
                  <a:schemeClr val="tx2"/>
                </a:solidFill>
                <a:latin typeface="Calisto MT" pitchFamily="18" charset="0"/>
              </a:rPr>
              <a:t>Ippoterse</a:t>
            </a:r>
            <a:r>
              <a:rPr lang="it-IT" sz="1600" dirty="0" smtClean="0">
                <a:latin typeface="Calisto MT" pitchFamily="18" charset="0"/>
              </a:rPr>
              <a:t>: per recuperare almeno in parte l’ingente patrimonio di famiglia di cui i tiranni erano entrati in possesso, Lisia intentò un’ulteriore azione legale e scrisse contro </a:t>
            </a:r>
            <a:r>
              <a:rPr lang="it-IT" sz="1600" dirty="0" err="1" smtClean="0">
                <a:latin typeface="Calisto MT" pitchFamily="18" charset="0"/>
              </a:rPr>
              <a:t>Ippoterse</a:t>
            </a:r>
            <a:r>
              <a:rPr lang="it-IT" sz="1600" dirty="0" smtClean="0">
                <a:latin typeface="Calisto MT" pitchFamily="18" charset="0"/>
              </a:rPr>
              <a:t> di cui ci è giunta solo una parte da fonti papiracee. Il tentativo probabilmente non riuscì: il prevalere della fazione </a:t>
            </a:r>
            <a:r>
              <a:rPr lang="it-IT" sz="1600" dirty="0" err="1" smtClean="0">
                <a:latin typeface="Calisto MT" pitchFamily="18" charset="0"/>
              </a:rPr>
              <a:t>condonista</a:t>
            </a:r>
            <a:r>
              <a:rPr lang="it-IT" sz="1600" dirty="0" smtClean="0">
                <a:latin typeface="Calisto MT" pitchFamily="18" charset="0"/>
              </a:rPr>
              <a:t> fra i democratici rientrati frustò le rive indicazioni sul patrimonio perduto. Fallito il tentativo di riprendersi i suoi beni, Lisia decise di dedicarsi all’attività di logografo.</a:t>
            </a:r>
            <a:endParaRPr lang="it-IT" sz="1600" dirty="0">
              <a:latin typeface="Calisto MT"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6000" dirty="0" smtClean="0">
                <a:latin typeface="Freestyle Script" pitchFamily="66" charset="0"/>
              </a:rPr>
              <a:t>3 - Discorsi su temi politici</a:t>
            </a:r>
            <a:endParaRPr lang="it-IT" sz="6000" dirty="0">
              <a:latin typeface="Freestyle Script" pitchFamily="66" charset="0"/>
            </a:endParaRPr>
          </a:p>
        </p:txBody>
      </p:sp>
      <p:sp>
        <p:nvSpPr>
          <p:cNvPr id="3" name="Segnaposto contenuto 2"/>
          <p:cNvSpPr>
            <a:spLocks noGrp="1"/>
          </p:cNvSpPr>
          <p:nvPr>
            <p:ph idx="1"/>
          </p:nvPr>
        </p:nvSpPr>
        <p:spPr>
          <a:xfrm>
            <a:off x="107504" y="1600200"/>
            <a:ext cx="8579296" cy="3268960"/>
          </a:xfrm>
        </p:spPr>
        <p:txBody>
          <a:bodyPr>
            <a:noAutofit/>
          </a:bodyPr>
          <a:lstStyle/>
          <a:p>
            <a:pPr algn="just">
              <a:buFont typeface="Wingdings" panose="05000000000000000000" pitchFamily="2" charset="2"/>
              <a:buChar char="§"/>
            </a:pPr>
            <a:r>
              <a:rPr lang="it-IT" sz="1800" b="1" dirty="0" smtClean="0">
                <a:solidFill>
                  <a:schemeClr val="tx2"/>
                </a:solidFill>
                <a:latin typeface="Calisto MT" pitchFamily="18" charset="0"/>
              </a:rPr>
              <a:t>Contro </a:t>
            </a:r>
            <a:r>
              <a:rPr lang="it-IT" sz="1800" b="1" dirty="0" err="1" smtClean="0">
                <a:solidFill>
                  <a:schemeClr val="tx2"/>
                </a:solidFill>
                <a:latin typeface="Calisto MT" pitchFamily="18" charset="0"/>
              </a:rPr>
              <a:t>Agorato</a:t>
            </a:r>
            <a:r>
              <a:rPr lang="it-IT" sz="1800" b="1" dirty="0" smtClean="0">
                <a:solidFill>
                  <a:schemeClr val="tx2"/>
                </a:solidFill>
                <a:latin typeface="Calisto MT" pitchFamily="18" charset="0"/>
              </a:rPr>
              <a:t> (398 a.C.)</a:t>
            </a:r>
            <a:r>
              <a:rPr lang="it-IT" sz="1600" dirty="0" smtClean="0">
                <a:latin typeface="Calisto MT" pitchFamily="18" charset="0"/>
              </a:rPr>
              <a:t>: è </a:t>
            </a:r>
            <a:r>
              <a:rPr lang="it-IT" sz="1600" dirty="0">
                <a:latin typeface="Calisto MT" pitchFamily="18" charset="0"/>
              </a:rPr>
              <a:t>un'orazione di accusa nei confronti di </a:t>
            </a:r>
            <a:r>
              <a:rPr lang="it-IT" sz="1600" dirty="0" err="1">
                <a:latin typeface="Calisto MT" pitchFamily="18" charset="0"/>
              </a:rPr>
              <a:t>Agorato</a:t>
            </a:r>
            <a:r>
              <a:rPr lang="it-IT" sz="1600" dirty="0">
                <a:latin typeface="Calisto MT" pitchFamily="18" charset="0"/>
              </a:rPr>
              <a:t>, che aveva atteggiamenti da sicofante. Muoveva false accuse contro i politici, sotto compenso, per eliminarli dalla scena politica. Era accusato di aver fatto arrestare i democratici. Le accuse politiche vengono mascherate da un fatto di cronaca: </a:t>
            </a:r>
            <a:r>
              <a:rPr lang="it-IT" sz="1600" dirty="0" err="1">
                <a:latin typeface="Calisto MT" pitchFamily="18" charset="0"/>
              </a:rPr>
              <a:t>Agorato</a:t>
            </a:r>
            <a:r>
              <a:rPr lang="it-IT" sz="1600" dirty="0">
                <a:latin typeface="Calisto MT" pitchFamily="18" charset="0"/>
              </a:rPr>
              <a:t> era accusato anche dell'omicidio di un cittadino</a:t>
            </a:r>
            <a:r>
              <a:rPr lang="it-IT" sz="1600" dirty="0" smtClean="0">
                <a:latin typeface="Calisto MT" pitchFamily="18" charset="0"/>
              </a:rPr>
              <a:t>.</a:t>
            </a:r>
          </a:p>
          <a:p>
            <a:pPr algn="just" fontAlgn="base">
              <a:buFont typeface="Wingdings" panose="05000000000000000000" pitchFamily="2" charset="2"/>
              <a:buChar char="§"/>
            </a:pPr>
            <a:r>
              <a:rPr lang="it-IT" sz="1800" b="1" dirty="0" smtClean="0">
                <a:solidFill>
                  <a:schemeClr val="tx2"/>
                </a:solidFill>
                <a:latin typeface="Calisto MT" pitchFamily="18" charset="0"/>
              </a:rPr>
              <a:t>Contro i mercanti di Grano</a:t>
            </a:r>
            <a:r>
              <a:rPr lang="it-IT" sz="1600" b="1" dirty="0" smtClean="0">
                <a:latin typeface="Calisto MT" pitchFamily="18" charset="0"/>
              </a:rPr>
              <a:t>:</a:t>
            </a:r>
            <a:r>
              <a:rPr lang="it-IT" sz="1600" dirty="0" smtClean="0">
                <a:latin typeface="Calisto MT" pitchFamily="18" charset="0"/>
              </a:rPr>
              <a:t> orazione in cui un cittadino accusa i mercanti di grano della speculazione sul prezzo del grano.</a:t>
            </a:r>
          </a:p>
          <a:p>
            <a:pPr algn="just" fontAlgn="base">
              <a:buFont typeface="Wingdings" panose="05000000000000000000" pitchFamily="2" charset="2"/>
              <a:buChar char="§"/>
            </a:pPr>
            <a:r>
              <a:rPr lang="it-IT" sz="1800" b="1" dirty="0" smtClean="0">
                <a:solidFill>
                  <a:schemeClr val="tx2"/>
                </a:solidFill>
                <a:latin typeface="Calisto MT" pitchFamily="18" charset="0"/>
              </a:rPr>
              <a:t>Per </a:t>
            </a:r>
            <a:r>
              <a:rPr lang="it-IT" sz="1800" b="1" dirty="0" err="1" smtClean="0">
                <a:solidFill>
                  <a:schemeClr val="tx2"/>
                </a:solidFill>
                <a:latin typeface="Calisto MT" pitchFamily="18" charset="0"/>
              </a:rPr>
              <a:t>Mantiteo</a:t>
            </a:r>
            <a:r>
              <a:rPr lang="it-IT" sz="1600" dirty="0" smtClean="0">
                <a:latin typeface="Calisto MT" pitchFamily="18" charset="0"/>
              </a:rPr>
              <a:t>: l'orazione è in difesa di </a:t>
            </a:r>
            <a:r>
              <a:rPr lang="it-IT" sz="1600" dirty="0" err="1" smtClean="0">
                <a:latin typeface="Calisto MT" pitchFamily="18" charset="0"/>
              </a:rPr>
              <a:t>Mantiteo</a:t>
            </a:r>
            <a:r>
              <a:rPr lang="it-IT" sz="1600" dirty="0" smtClean="0">
                <a:latin typeface="Calisto MT" pitchFamily="18" charset="0"/>
              </a:rPr>
              <a:t>, che era stato accusato di essersi iscritto alla classe dei cavalieri. </a:t>
            </a:r>
            <a:br>
              <a:rPr lang="it-IT" sz="1600" dirty="0" smtClean="0">
                <a:latin typeface="Calisto MT" pitchFamily="18" charset="0"/>
              </a:rPr>
            </a:br>
            <a:r>
              <a:rPr lang="it-IT" sz="1600" dirty="0" smtClean="0">
                <a:latin typeface="Calisto MT" pitchFamily="18" charset="0"/>
              </a:rPr>
              <a:t>In quell'epoca i cavalieri non erano più una classe sociale elevata. L'accusa era abbastanza paradossale, ma la difesa lo era ancor di più. </a:t>
            </a:r>
            <a:r>
              <a:rPr lang="it-IT" sz="1600" dirty="0" err="1" smtClean="0">
                <a:latin typeface="Calisto MT" pitchFamily="18" charset="0"/>
              </a:rPr>
              <a:t>Mantiteo</a:t>
            </a:r>
            <a:r>
              <a:rPr lang="it-IT" sz="1600" dirty="0" smtClean="0">
                <a:latin typeface="Calisto MT" pitchFamily="18" charset="0"/>
              </a:rPr>
              <a:t> si difende dicendo che si era trovato per puro caso in quella classe sociale. </a:t>
            </a:r>
          </a:p>
        </p:txBody>
      </p:sp>
      <p:pic>
        <p:nvPicPr>
          <p:cNvPr id="4" name="Immagine 3" descr="timthumb.jpg"/>
          <p:cNvPicPr>
            <a:picLocks noChangeAspect="1"/>
          </p:cNvPicPr>
          <p:nvPr/>
        </p:nvPicPr>
        <p:blipFill>
          <a:blip r:embed="rId2" cstate="print"/>
          <a:stretch>
            <a:fillRect/>
          </a:stretch>
        </p:blipFill>
        <p:spPr>
          <a:xfrm>
            <a:off x="5076056" y="4769768"/>
            <a:ext cx="3981175" cy="2088232"/>
          </a:xfrm>
          <a:prstGeom prst="rect">
            <a:avLst/>
          </a:prstGeom>
        </p:spPr>
      </p:pic>
    </p:spTree>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556792"/>
            <a:ext cx="8229600" cy="3020444"/>
          </a:xfrm>
        </p:spPr>
        <p:txBody>
          <a:bodyPr>
            <a:noAutofit/>
          </a:bodyPr>
          <a:lstStyle/>
          <a:p>
            <a:pPr algn="just" fontAlgn="base">
              <a:buFont typeface="Wingdings" panose="05000000000000000000" pitchFamily="2" charset="2"/>
              <a:buChar char="§"/>
            </a:pPr>
            <a:r>
              <a:rPr lang="it-IT" sz="1600" b="1" dirty="0" err="1" smtClean="0">
                <a:solidFill>
                  <a:schemeClr val="tx2"/>
                </a:solidFill>
                <a:latin typeface="Calisto MT" pitchFamily="18" charset="0"/>
              </a:rPr>
              <a:t>Epitafio</a:t>
            </a:r>
            <a:r>
              <a:rPr lang="it-IT" sz="1600" dirty="0" smtClean="0">
                <a:solidFill>
                  <a:schemeClr val="tx2"/>
                </a:solidFill>
                <a:latin typeface="Calisto MT" pitchFamily="18" charset="0"/>
              </a:rPr>
              <a:t>: </a:t>
            </a:r>
            <a:r>
              <a:rPr lang="it-IT" sz="1600" dirty="0" smtClean="0">
                <a:latin typeface="Calisto MT" pitchFamily="18" charset="0"/>
              </a:rPr>
              <a:t>venne composto come encomio dei caduti nella guerra corinzia, e pone non pochi problemi di attribuzione per l’impossibilità che un meteco potesse recitare in pubblico un discorso di tal genere. Comunque tale argomentazione non è di per sé decisiva, </a:t>
            </a:r>
            <a:r>
              <a:rPr lang="it-IT" sz="1600" dirty="0" err="1" smtClean="0">
                <a:latin typeface="Calisto MT" pitchFamily="18" charset="0"/>
              </a:rPr>
              <a:t>giacchè</a:t>
            </a:r>
            <a:r>
              <a:rPr lang="it-IT" sz="1600" dirty="0" smtClean="0">
                <a:latin typeface="Calisto MT" pitchFamily="18" charset="0"/>
              </a:rPr>
              <a:t> Lisia potrebbe aver diffuso l’orazione sol in forma scritta ovvero avere incaricato un’altra persona di recitarla. </a:t>
            </a:r>
          </a:p>
          <a:p>
            <a:pPr algn="just" fontAlgn="base">
              <a:buFont typeface="Wingdings" panose="05000000000000000000" pitchFamily="2" charset="2"/>
              <a:buChar char="§"/>
            </a:pPr>
            <a:r>
              <a:rPr lang="it-IT" sz="1600" b="1" dirty="0" smtClean="0">
                <a:solidFill>
                  <a:schemeClr val="tx2"/>
                </a:solidFill>
                <a:latin typeface="Calisto MT" pitchFamily="18" charset="0"/>
              </a:rPr>
              <a:t>Olimpico: </a:t>
            </a:r>
            <a:r>
              <a:rPr lang="it-IT" sz="1600" dirty="0" smtClean="0">
                <a:latin typeface="Calisto MT" pitchFamily="18" charset="0"/>
              </a:rPr>
              <a:t>in occasione dei giochi olimpici del 388 </a:t>
            </a:r>
            <a:r>
              <a:rPr lang="it-IT" sz="1600" dirty="0" err="1" smtClean="0">
                <a:latin typeface="Calisto MT" pitchFamily="18" charset="0"/>
              </a:rPr>
              <a:t>a.C</a:t>
            </a:r>
            <a:r>
              <a:rPr lang="it-IT" sz="1600" dirty="0" smtClean="0">
                <a:latin typeface="Calisto MT" pitchFamily="18" charset="0"/>
              </a:rPr>
              <a:t> ; esso contiene un vibrato attacco al tiranno Dionisio, che allora governava su Siracusa , patria dell’oratore (secondo la tradizione la folla, infiammata dal discorso, avrebbe assalito le tende della delegazione del tiranno, obbligandolo ad andare via), e un caldo incitamento ai greci perché si sforzano di lottare, concordi, contro simili forme di governo. </a:t>
            </a:r>
          </a:p>
          <a:p>
            <a:pPr algn="just" fontAlgn="base"/>
            <a:endParaRPr lang="it-IT" sz="1600" dirty="0" smtClean="0"/>
          </a:p>
          <a:p>
            <a:pPr algn="just" fontAlgn="base"/>
            <a:endParaRPr lang="it-IT" sz="1600" dirty="0" smtClean="0"/>
          </a:p>
          <a:p>
            <a:pPr algn="just" fontAlgn="base">
              <a:buNone/>
            </a:pPr>
            <a:r>
              <a:rPr lang="it-IT" sz="1600" dirty="0" smtClean="0"/>
              <a:t/>
            </a:r>
            <a:br>
              <a:rPr lang="it-IT" sz="1600" dirty="0" smtClean="0"/>
            </a:br>
            <a:endParaRPr lang="it-IT" sz="1600" dirty="0"/>
          </a:p>
        </p:txBody>
      </p:sp>
      <p:pic>
        <p:nvPicPr>
          <p:cNvPr id="4" name="Immagine 3" descr="Louis_entering_Kallimarmaron_at_the_1896_Athens_Olympics.jpg"/>
          <p:cNvPicPr>
            <a:picLocks noChangeAspect="1"/>
          </p:cNvPicPr>
          <p:nvPr/>
        </p:nvPicPr>
        <p:blipFill>
          <a:blip r:embed="rId2" cstate="print"/>
          <a:stretch>
            <a:fillRect/>
          </a:stretch>
        </p:blipFill>
        <p:spPr>
          <a:xfrm>
            <a:off x="5230416" y="4225170"/>
            <a:ext cx="3456384" cy="2395563"/>
          </a:xfrm>
          <a:prstGeom prst="rect">
            <a:avLst/>
          </a:prstGeom>
        </p:spPr>
      </p:pic>
      <p:pic>
        <p:nvPicPr>
          <p:cNvPr id="5" name="Immagine 4" descr="1011_1_1356631468_020.jpg"/>
          <p:cNvPicPr>
            <a:picLocks noChangeAspect="1"/>
          </p:cNvPicPr>
          <p:nvPr/>
        </p:nvPicPr>
        <p:blipFill>
          <a:blip r:embed="rId3" cstate="print"/>
          <a:stretch>
            <a:fillRect/>
          </a:stretch>
        </p:blipFill>
        <p:spPr>
          <a:xfrm>
            <a:off x="755576" y="4577236"/>
            <a:ext cx="3312368" cy="2006623"/>
          </a:xfrm>
          <a:prstGeom prst="rect">
            <a:avLst/>
          </a:prstGeom>
        </p:spPr>
      </p:pic>
      <p:sp>
        <p:nvSpPr>
          <p:cNvPr id="6" name="Titolo 1"/>
          <p:cNvSpPr>
            <a:spLocks noGrp="1"/>
          </p:cNvSpPr>
          <p:nvPr>
            <p:ph type="title"/>
          </p:nvPr>
        </p:nvSpPr>
        <p:spPr>
          <a:xfrm>
            <a:off x="457200" y="274638"/>
            <a:ext cx="8229600" cy="1143000"/>
          </a:xfrm>
        </p:spPr>
        <p:txBody>
          <a:bodyPr>
            <a:noAutofit/>
          </a:bodyPr>
          <a:lstStyle/>
          <a:p>
            <a:r>
              <a:rPr lang="it-IT" sz="6000" dirty="0" smtClean="0">
                <a:latin typeface="Freestyle Script" pitchFamily="66" charset="0"/>
              </a:rPr>
              <a:t>3 - Discorsi su temi politici</a:t>
            </a:r>
            <a:endParaRPr lang="it-IT" sz="6000" dirty="0">
              <a:latin typeface="Freestyle Script"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7200" dirty="0" smtClean="0">
                <a:latin typeface="Freestyle Script" pitchFamily="66" charset="0"/>
              </a:rPr>
              <a:t>Indice degli argomenti</a:t>
            </a:r>
            <a:endParaRPr lang="it-IT" sz="7200" dirty="0">
              <a:latin typeface="Freestyle Script" pitchFamily="66" charset="0"/>
            </a:endParaRPr>
          </a:p>
        </p:txBody>
      </p:sp>
      <p:sp>
        <p:nvSpPr>
          <p:cNvPr id="3" name="Segnaposto contenuto 2"/>
          <p:cNvSpPr>
            <a:spLocks noGrp="1"/>
          </p:cNvSpPr>
          <p:nvPr>
            <p:ph idx="1"/>
          </p:nvPr>
        </p:nvSpPr>
        <p:spPr>
          <a:xfrm>
            <a:off x="1547664" y="1844824"/>
            <a:ext cx="5122912" cy="3312368"/>
          </a:xfrm>
        </p:spPr>
        <p:txBody>
          <a:bodyPr>
            <a:noAutofit/>
          </a:bodyPr>
          <a:lstStyle/>
          <a:p>
            <a:pPr marL="0" indent="0" algn="just">
              <a:lnSpc>
                <a:spcPct val="150000"/>
              </a:lnSpc>
              <a:buNone/>
            </a:pPr>
            <a:r>
              <a:rPr lang="it-IT" sz="1800" b="1" dirty="0" smtClean="0">
                <a:latin typeface="Calisto MT" panose="02040603050505030304" pitchFamily="18" charset="0"/>
              </a:rPr>
              <a:t>LA VITA</a:t>
            </a:r>
          </a:p>
          <a:p>
            <a:pPr marL="0" indent="0" algn="just">
              <a:lnSpc>
                <a:spcPct val="150000"/>
              </a:lnSpc>
              <a:buNone/>
            </a:pPr>
            <a:r>
              <a:rPr lang="it-IT" sz="1800" b="1" dirty="0" smtClean="0">
                <a:latin typeface="Calisto MT" panose="02040603050505030304" pitchFamily="18" charset="0"/>
              </a:rPr>
              <a:t>IL CONTESTO STORICO</a:t>
            </a:r>
          </a:p>
          <a:p>
            <a:pPr lvl="1" algn="just">
              <a:buFont typeface="Wingdings" panose="05000000000000000000" pitchFamily="2" charset="2"/>
              <a:buChar char="§"/>
            </a:pPr>
            <a:r>
              <a:rPr lang="it-IT" sz="1400" dirty="0" smtClean="0">
                <a:latin typeface="Calisto MT" panose="02040603050505030304" pitchFamily="18" charset="0"/>
              </a:rPr>
              <a:t>Fonti sui «Trenta Tiranni»</a:t>
            </a:r>
          </a:p>
          <a:p>
            <a:pPr marL="0" indent="0" algn="just">
              <a:lnSpc>
                <a:spcPct val="150000"/>
              </a:lnSpc>
              <a:buNone/>
            </a:pPr>
            <a:r>
              <a:rPr lang="it-IT" sz="1800" b="1" dirty="0" smtClean="0">
                <a:latin typeface="Calisto MT" panose="02040603050505030304" pitchFamily="18" charset="0"/>
              </a:rPr>
              <a:t>L’ORATORIA</a:t>
            </a:r>
          </a:p>
          <a:p>
            <a:pPr lvl="1" algn="just">
              <a:buFont typeface="Wingdings" panose="05000000000000000000" pitchFamily="2" charset="2"/>
              <a:buChar char="§"/>
            </a:pPr>
            <a:r>
              <a:rPr lang="it-IT" sz="1400" dirty="0" smtClean="0">
                <a:latin typeface="Calisto MT" panose="02040603050505030304" pitchFamily="18" charset="0"/>
              </a:rPr>
              <a:t>L’oratoria Giudiziaria</a:t>
            </a:r>
          </a:p>
          <a:p>
            <a:pPr lvl="1" algn="just">
              <a:buFont typeface="Wingdings" panose="05000000000000000000" pitchFamily="2" charset="2"/>
              <a:buChar char="§"/>
            </a:pPr>
            <a:r>
              <a:rPr lang="it-IT" sz="1400" dirty="0" smtClean="0">
                <a:latin typeface="Calisto MT" panose="02040603050505030304" pitchFamily="18" charset="0"/>
              </a:rPr>
              <a:t>Il lessico del diritto</a:t>
            </a:r>
          </a:p>
          <a:p>
            <a:pPr marL="0" indent="0" algn="just">
              <a:lnSpc>
                <a:spcPct val="150000"/>
              </a:lnSpc>
              <a:buNone/>
            </a:pPr>
            <a:r>
              <a:rPr lang="it-IT" sz="1800" b="1" dirty="0" smtClean="0">
                <a:latin typeface="Calisto MT" panose="02040603050505030304" pitchFamily="18" charset="0"/>
              </a:rPr>
              <a:t>LO STILE</a:t>
            </a:r>
          </a:p>
          <a:p>
            <a:pPr marL="0" indent="0" algn="just">
              <a:lnSpc>
                <a:spcPct val="150000"/>
              </a:lnSpc>
              <a:buNone/>
            </a:pPr>
            <a:r>
              <a:rPr lang="it-IT" sz="1800" b="1" dirty="0" smtClean="0">
                <a:latin typeface="Calisto MT" panose="02040603050505030304" pitchFamily="18" charset="0"/>
              </a:rPr>
              <a:t>LE OPERE</a:t>
            </a:r>
          </a:p>
          <a:p>
            <a:pPr lvl="1" algn="just">
              <a:buFont typeface="Wingdings" panose="05000000000000000000" pitchFamily="2" charset="2"/>
              <a:buChar char="§"/>
            </a:pPr>
            <a:r>
              <a:rPr lang="it-IT" sz="1400" dirty="0" smtClean="0">
                <a:latin typeface="Calisto MT" panose="02040603050505030304" pitchFamily="18" charset="0"/>
              </a:rPr>
              <a:t>Discorsi sui temi politici</a:t>
            </a:r>
          </a:p>
          <a:p>
            <a:pPr lvl="1" algn="just">
              <a:buFont typeface="Wingdings" panose="05000000000000000000" pitchFamily="2" charset="2"/>
              <a:buChar char="§"/>
            </a:pPr>
            <a:r>
              <a:rPr lang="it-IT" sz="1400" dirty="0" smtClean="0">
                <a:latin typeface="Calisto MT" panose="02040603050505030304" pitchFamily="18" charset="0"/>
              </a:rPr>
              <a:t>Discorsi riguardanti cause patrimoniali</a:t>
            </a:r>
          </a:p>
          <a:p>
            <a:pPr lvl="1" algn="just">
              <a:buFont typeface="Wingdings" panose="05000000000000000000" pitchFamily="2" charset="2"/>
              <a:buChar char="§"/>
            </a:pPr>
            <a:r>
              <a:rPr lang="it-IT" sz="1400" dirty="0">
                <a:latin typeface="Calisto MT" pitchFamily="18" charset="0"/>
                <a:sym typeface="Wingdings" pitchFamily="2" charset="2"/>
              </a:rPr>
              <a:t>Discorsi riguardanti delitti contro la persona</a:t>
            </a:r>
          </a:p>
          <a:p>
            <a:pPr marL="457200" lvl="1" indent="0" algn="just">
              <a:buNone/>
            </a:pPr>
            <a:endParaRPr lang="it-IT" sz="1400" dirty="0" smtClean="0">
              <a:latin typeface="Calisto MT" panose="02040603050505030304" pitchFamily="18" charset="0"/>
            </a:endParaRPr>
          </a:p>
          <a:p>
            <a:pPr lvl="1" algn="just">
              <a:buFont typeface="Wingdings" panose="05000000000000000000" pitchFamily="2" charset="2"/>
              <a:buChar char="§"/>
            </a:pPr>
            <a:endParaRPr lang="it-IT" sz="1400" dirty="0" smtClean="0">
              <a:latin typeface="Calisto MT" panose="02040603050505030304" pitchFamily="18" charset="0"/>
            </a:endParaRPr>
          </a:p>
        </p:txBody>
      </p:sp>
    </p:spTree>
    <p:extLst>
      <p:ext uri="{BB962C8B-B14F-4D97-AF65-F5344CB8AC3E}">
        <p14:creationId xmlns:p14="http://schemas.microsoft.com/office/powerpoint/2010/main" val="2925600916"/>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6000" dirty="0" smtClean="0">
                <a:latin typeface="Freestyle Script" pitchFamily="66" charset="0"/>
              </a:rPr>
              <a:t>Fonti:</a:t>
            </a:r>
            <a:endParaRPr lang="it-IT" sz="6000" dirty="0">
              <a:latin typeface="Freestyle Script" pitchFamily="66" charset="0"/>
            </a:endParaRPr>
          </a:p>
        </p:txBody>
      </p:sp>
      <p:sp>
        <p:nvSpPr>
          <p:cNvPr id="3" name="Segnaposto contenuto 2"/>
          <p:cNvSpPr>
            <a:spLocks noGrp="1"/>
          </p:cNvSpPr>
          <p:nvPr>
            <p:ph idx="1"/>
          </p:nvPr>
        </p:nvSpPr>
        <p:spPr>
          <a:xfrm>
            <a:off x="179512" y="1124744"/>
            <a:ext cx="8373616" cy="4958011"/>
          </a:xfrm>
        </p:spPr>
        <p:txBody>
          <a:bodyPr>
            <a:normAutofit lnSpcReduction="10000"/>
          </a:bodyPr>
          <a:lstStyle/>
          <a:p>
            <a:pPr>
              <a:buNone/>
            </a:pPr>
            <a:r>
              <a:rPr lang="it-IT" sz="2600" b="1" dirty="0" smtClean="0">
                <a:solidFill>
                  <a:schemeClr val="tx2"/>
                </a:solidFill>
                <a:latin typeface="Bodoni MT" pitchFamily="18" charset="0"/>
              </a:rPr>
              <a:t>Siti web:</a:t>
            </a:r>
          </a:p>
          <a:p>
            <a:r>
              <a:rPr lang="it-IT" sz="2200" dirty="0" smtClean="0">
                <a:latin typeface="Bodoni MT" pitchFamily="18" charset="0"/>
              </a:rPr>
              <a:t>Poesia Latina,</a:t>
            </a:r>
          </a:p>
          <a:p>
            <a:r>
              <a:rPr lang="it-IT" sz="2200" dirty="0" err="1" smtClean="0">
                <a:latin typeface="Bodoni MT" pitchFamily="18" charset="0"/>
              </a:rPr>
              <a:t>Wikipedia</a:t>
            </a:r>
            <a:r>
              <a:rPr lang="it-IT" sz="2200" dirty="0" smtClean="0">
                <a:latin typeface="Bodoni MT" pitchFamily="18" charset="0"/>
              </a:rPr>
              <a:t>,</a:t>
            </a:r>
          </a:p>
          <a:p>
            <a:r>
              <a:rPr lang="it-IT" sz="2200" dirty="0" smtClean="0">
                <a:latin typeface="Bodoni MT" pitchFamily="18" charset="0"/>
              </a:rPr>
              <a:t>Enciclopedia Treccani,</a:t>
            </a:r>
          </a:p>
          <a:p>
            <a:r>
              <a:rPr lang="it-IT" sz="2200" dirty="0" err="1" smtClean="0">
                <a:latin typeface="Bodoni MT" pitchFamily="18" charset="0"/>
              </a:rPr>
              <a:t>SkuolaSprint</a:t>
            </a:r>
            <a:r>
              <a:rPr lang="it-IT" sz="2200" dirty="0" smtClean="0">
                <a:latin typeface="Bodoni MT" pitchFamily="18" charset="0"/>
              </a:rPr>
              <a:t>,</a:t>
            </a:r>
          </a:p>
          <a:p>
            <a:r>
              <a:rPr lang="it-IT" sz="2200" dirty="0" err="1" smtClean="0">
                <a:latin typeface="Bodoni MT" pitchFamily="18" charset="0"/>
              </a:rPr>
              <a:t>Studenti.it</a:t>
            </a:r>
            <a:r>
              <a:rPr lang="it-IT" sz="2200" dirty="0" smtClean="0">
                <a:latin typeface="Bodoni MT" pitchFamily="18" charset="0"/>
              </a:rPr>
              <a:t>,</a:t>
            </a:r>
          </a:p>
          <a:p>
            <a:r>
              <a:rPr lang="it-IT" sz="2200" dirty="0" err="1" smtClean="0">
                <a:latin typeface="Bodoni MT" pitchFamily="18" charset="0"/>
              </a:rPr>
              <a:t>Sapere.it</a:t>
            </a:r>
            <a:endParaRPr lang="it-IT" sz="2200" dirty="0" smtClean="0">
              <a:latin typeface="Bodoni MT" pitchFamily="18" charset="0"/>
            </a:endParaRPr>
          </a:p>
          <a:p>
            <a:pPr>
              <a:buNone/>
            </a:pPr>
            <a:endParaRPr lang="it-IT" dirty="0" smtClean="0">
              <a:latin typeface="Bodoni MT" pitchFamily="18" charset="0"/>
            </a:endParaRPr>
          </a:p>
          <a:p>
            <a:pPr>
              <a:buNone/>
            </a:pPr>
            <a:r>
              <a:rPr lang="it-IT" sz="2800" b="1" dirty="0" smtClean="0">
                <a:solidFill>
                  <a:schemeClr val="tx2"/>
                </a:solidFill>
                <a:latin typeface="Bodoni MT" pitchFamily="18" charset="0"/>
              </a:rPr>
              <a:t>Testi: </a:t>
            </a:r>
            <a:endParaRPr lang="it-IT" sz="2800" b="1" dirty="0">
              <a:solidFill>
                <a:schemeClr val="tx2"/>
              </a:solidFill>
              <a:latin typeface="Bodoni MT" pitchFamily="18" charset="0"/>
            </a:endParaRPr>
          </a:p>
          <a:p>
            <a:r>
              <a:rPr lang="it-IT" sz="2200" dirty="0" smtClean="0">
                <a:latin typeface="Bodoni MT" pitchFamily="18" charset="0"/>
              </a:rPr>
              <a:t>Apologia per l’Uccisione di Eratostene (a cura di Laura </a:t>
            </a:r>
            <a:r>
              <a:rPr lang="it-IT" sz="2200" dirty="0" err="1" smtClean="0">
                <a:latin typeface="Bodoni MT" pitchFamily="18" charset="0"/>
              </a:rPr>
              <a:t>Suardi</a:t>
            </a:r>
            <a:r>
              <a:rPr lang="it-IT" sz="2200" dirty="0" smtClean="0">
                <a:latin typeface="Bodoni MT" pitchFamily="18" charset="0"/>
              </a:rPr>
              <a:t>),</a:t>
            </a:r>
          </a:p>
          <a:p>
            <a:r>
              <a:rPr lang="it-IT" sz="2200" dirty="0" smtClean="0">
                <a:latin typeface="Bodoni MT" pitchFamily="18" charset="0"/>
              </a:rPr>
              <a:t>Storia e Testi della Letteratura Greca (Casertano, </a:t>
            </a:r>
            <a:r>
              <a:rPr lang="it-IT" sz="2200" dirty="0" err="1" smtClean="0">
                <a:latin typeface="Bodoni MT" pitchFamily="18" charset="0"/>
              </a:rPr>
              <a:t>Nuzzo</a:t>
            </a:r>
            <a:r>
              <a:rPr lang="it-IT" sz="2200" dirty="0" smtClean="0">
                <a:latin typeface="Bodoni MT" pitchFamily="18" charset="0"/>
              </a:rPr>
              <a:t>),</a:t>
            </a:r>
          </a:p>
          <a:p>
            <a:r>
              <a:rPr lang="it-IT" sz="2200" dirty="0" smtClean="0">
                <a:latin typeface="Bodoni MT" pitchFamily="18" charset="0"/>
              </a:rPr>
              <a:t>L’ordine delle Parole (Roberto Rossi).</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67000"/>
            <a:lum/>
          </a:blip>
          <a:srcRect/>
          <a:stretch>
            <a:fillRect l="-53000" r="-9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0728"/>
            <a:ext cx="8229600" cy="5145435"/>
          </a:xfrm>
        </p:spPr>
        <p:txBody>
          <a:bodyPr>
            <a:normAutofit fontScale="92500" lnSpcReduction="20000"/>
          </a:bodyPr>
          <a:lstStyle/>
          <a:p>
            <a:pPr>
              <a:buNone/>
            </a:pPr>
            <a:r>
              <a:rPr lang="it-IT" sz="6600" b="1" dirty="0" smtClean="0">
                <a:latin typeface="Edwardian Script ITC" pitchFamily="66" charset="0"/>
              </a:rPr>
              <a:t>                       </a:t>
            </a:r>
          </a:p>
          <a:p>
            <a:pPr>
              <a:buNone/>
            </a:pPr>
            <a:r>
              <a:rPr lang="it-IT" sz="6600" b="1" dirty="0" smtClean="0">
                <a:solidFill>
                  <a:schemeClr val="bg1">
                    <a:lumMod val="50000"/>
                  </a:schemeClr>
                </a:solidFill>
                <a:latin typeface="Edwardian Script ITC" pitchFamily="66" charset="0"/>
              </a:rPr>
              <a:t>Chiara</a:t>
            </a:r>
            <a:r>
              <a:rPr lang="it-IT" sz="6600" b="1" dirty="0" smtClean="0">
                <a:latin typeface="Edwardian Script ITC" pitchFamily="66" charset="0"/>
              </a:rPr>
              <a:t> </a:t>
            </a:r>
            <a:r>
              <a:rPr lang="it-IT" sz="6600" b="1" dirty="0" err="1" smtClean="0">
                <a:latin typeface="Edwardian Script ITC" pitchFamily="66" charset="0"/>
              </a:rPr>
              <a:t>Gallelli</a:t>
            </a:r>
            <a:r>
              <a:rPr lang="it-IT" sz="6600" b="1" dirty="0" smtClean="0">
                <a:latin typeface="Edwardian Script ITC" pitchFamily="66" charset="0"/>
              </a:rPr>
              <a:t> </a:t>
            </a:r>
          </a:p>
          <a:p>
            <a:pPr>
              <a:buNone/>
            </a:pPr>
            <a:r>
              <a:rPr lang="it-IT" sz="6600" b="1" dirty="0" smtClean="0">
                <a:solidFill>
                  <a:schemeClr val="bg1">
                    <a:lumMod val="50000"/>
                  </a:schemeClr>
                </a:solidFill>
                <a:latin typeface="Edwardian Script ITC" pitchFamily="66" charset="0"/>
              </a:rPr>
              <a:t>             Carlotta </a:t>
            </a:r>
            <a:r>
              <a:rPr lang="it-IT" sz="6600" b="1" dirty="0" err="1">
                <a:latin typeface="Edwardian Script ITC" pitchFamily="66" charset="0"/>
              </a:rPr>
              <a:t>Ketmaier</a:t>
            </a:r>
            <a:r>
              <a:rPr lang="it-IT" sz="6600" b="1" dirty="0">
                <a:latin typeface="Edwardian Script ITC" pitchFamily="66" charset="0"/>
              </a:rPr>
              <a:t> </a:t>
            </a:r>
            <a:endParaRPr lang="it-IT" sz="6600" b="1" dirty="0" smtClean="0">
              <a:latin typeface="Edwardian Script ITC" pitchFamily="66" charset="0"/>
            </a:endParaRPr>
          </a:p>
          <a:p>
            <a:pPr>
              <a:buNone/>
            </a:pPr>
            <a:r>
              <a:rPr lang="it-IT" sz="6600" b="1" dirty="0" smtClean="0">
                <a:solidFill>
                  <a:schemeClr val="bg1">
                    <a:lumMod val="50000"/>
                  </a:schemeClr>
                </a:solidFill>
                <a:latin typeface="Edwardian Script ITC" pitchFamily="66" charset="0"/>
              </a:rPr>
              <a:t>                       Ludovica </a:t>
            </a:r>
            <a:r>
              <a:rPr lang="it-IT" sz="6600" b="1" dirty="0" smtClean="0">
                <a:latin typeface="Edwardian Script ITC" pitchFamily="66" charset="0"/>
              </a:rPr>
              <a:t>Ruggiero </a:t>
            </a:r>
          </a:p>
          <a:p>
            <a:pPr>
              <a:buNone/>
            </a:pPr>
            <a:endParaRPr lang="it-IT" sz="3000" b="1" dirty="0" smtClean="0"/>
          </a:p>
          <a:p>
            <a:pPr>
              <a:buNone/>
            </a:pPr>
            <a:endParaRPr lang="it-IT" sz="2200" b="1" dirty="0">
              <a:latin typeface="Calisto MT" panose="02040603050505030304" pitchFamily="18" charset="0"/>
            </a:endParaRPr>
          </a:p>
          <a:p>
            <a:pPr>
              <a:buNone/>
            </a:pPr>
            <a:r>
              <a:rPr lang="it-IT" sz="1700" b="1" i="1" dirty="0" smtClean="0">
                <a:latin typeface="Calisto MT" panose="02040603050505030304" pitchFamily="18" charset="0"/>
              </a:rPr>
              <a:t>Anno Scolastico 2014-2015</a:t>
            </a:r>
          </a:p>
          <a:p>
            <a:pPr>
              <a:buNone/>
            </a:pPr>
            <a:r>
              <a:rPr lang="it-IT" sz="2200" b="1" dirty="0" smtClean="0">
                <a:latin typeface="Calisto MT" panose="02040603050505030304" pitchFamily="18" charset="0"/>
              </a:rPr>
              <a:t>Liceo Classico Giulio Cesare, II F </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7200" dirty="0" smtClean="0">
                <a:latin typeface="Freestyle Script" pitchFamily="66" charset="0"/>
              </a:rPr>
              <a:t>La </a:t>
            </a:r>
            <a:r>
              <a:rPr lang="it-IT" sz="6000" dirty="0" smtClean="0">
                <a:latin typeface="Freestyle Script" pitchFamily="66" charset="0"/>
              </a:rPr>
              <a:t>vita</a:t>
            </a:r>
            <a:r>
              <a:rPr lang="it-IT" sz="7200" dirty="0" smtClean="0">
                <a:latin typeface="Freestyle Script" pitchFamily="66" charset="0"/>
              </a:rPr>
              <a:t> </a:t>
            </a:r>
            <a:endParaRPr lang="it-IT" sz="7200" dirty="0">
              <a:latin typeface="Freestyle Script" pitchFamily="66" charset="0"/>
            </a:endParaRPr>
          </a:p>
        </p:txBody>
      </p:sp>
      <p:sp>
        <p:nvSpPr>
          <p:cNvPr id="3" name="Segnaposto contenuto 2"/>
          <p:cNvSpPr>
            <a:spLocks noGrp="1"/>
          </p:cNvSpPr>
          <p:nvPr>
            <p:ph idx="1"/>
          </p:nvPr>
        </p:nvSpPr>
        <p:spPr>
          <a:xfrm>
            <a:off x="457200" y="1124744"/>
            <a:ext cx="5122912" cy="4896545"/>
          </a:xfrm>
        </p:spPr>
        <p:txBody>
          <a:bodyPr>
            <a:noAutofit/>
          </a:bodyPr>
          <a:lstStyle/>
          <a:p>
            <a:pPr algn="just">
              <a:buFont typeface="Wingdings" panose="05000000000000000000" pitchFamily="2" charset="2"/>
              <a:buChar char="§"/>
            </a:pPr>
            <a:r>
              <a:rPr lang="it-IT" sz="1500" dirty="0" smtClean="0">
                <a:latin typeface="Calisto MT" panose="02040603050505030304" pitchFamily="18" charset="0"/>
              </a:rPr>
              <a:t>Lisia nacque ad Atene nel 445 a.C. Il padre, Cefalo, era un imprenditore originario di Siracusa e aveva accettato l’invito di Pericle a stabilirsi ad Atene, dove impiantò una grande e redditizia fabbrica di scudi. </a:t>
            </a:r>
          </a:p>
          <a:p>
            <a:pPr algn="just">
              <a:buFont typeface="Wingdings" panose="05000000000000000000" pitchFamily="2" charset="2"/>
              <a:buChar char="§"/>
            </a:pPr>
            <a:r>
              <a:rPr lang="it-IT" sz="1500" dirty="0" smtClean="0">
                <a:latin typeface="Calisto MT" panose="02040603050505030304" pitchFamily="18" charset="0"/>
              </a:rPr>
              <a:t> </a:t>
            </a:r>
            <a:r>
              <a:rPr lang="it-IT" sz="1500" dirty="0">
                <a:latin typeface="Calisto MT" panose="02040603050505030304" pitchFamily="18" charset="0"/>
              </a:rPr>
              <a:t>A</a:t>
            </a:r>
            <a:r>
              <a:rPr lang="it-IT" sz="1500" dirty="0" smtClean="0">
                <a:latin typeface="Calisto MT" panose="02040603050505030304" pitchFamily="18" charset="0"/>
              </a:rPr>
              <a:t>lla morte del padre (430 a.C.) Lisia </a:t>
            </a:r>
            <a:r>
              <a:rPr lang="it-IT" sz="1500" dirty="0">
                <a:latin typeface="Calisto MT" panose="02040603050505030304" pitchFamily="18" charset="0"/>
              </a:rPr>
              <a:t>soggiornò a Turi, in Magna Grecia, dove perfezionò la sua educazione </a:t>
            </a:r>
            <a:r>
              <a:rPr lang="it-IT" sz="1500" dirty="0" smtClean="0">
                <a:latin typeface="Calisto MT" panose="02040603050505030304" pitchFamily="18" charset="0"/>
              </a:rPr>
              <a:t>retorica sotto la guida del maestro </a:t>
            </a:r>
            <a:r>
              <a:rPr lang="it-IT" sz="1500" dirty="0" err="1" smtClean="0">
                <a:latin typeface="Calisto MT" panose="02040603050505030304" pitchFamily="18" charset="0"/>
              </a:rPr>
              <a:t>Tisia</a:t>
            </a:r>
            <a:r>
              <a:rPr lang="it-IT" sz="1500" dirty="0" smtClean="0">
                <a:latin typeface="Calisto MT" panose="02040603050505030304" pitchFamily="18" charset="0"/>
              </a:rPr>
              <a:t>; </a:t>
            </a:r>
            <a:r>
              <a:rPr lang="it-IT" sz="1500" dirty="0">
                <a:latin typeface="Calisto MT" panose="02040603050505030304" pitchFamily="18" charset="0"/>
              </a:rPr>
              <a:t>tornò ad Atene nel 413-412 a.C., dopo la sfortunata spedizione ateniese in Sicilia durante la guerra del Peloponneso. </a:t>
            </a:r>
            <a:endParaRPr lang="it-IT" sz="1500" dirty="0" smtClean="0">
              <a:latin typeface="Calisto MT" panose="02040603050505030304" pitchFamily="18" charset="0"/>
            </a:endParaRPr>
          </a:p>
          <a:p>
            <a:pPr algn="just">
              <a:buFont typeface="Wingdings" panose="05000000000000000000" pitchFamily="2" charset="2"/>
              <a:buChar char="§"/>
            </a:pPr>
            <a:r>
              <a:rPr lang="it-IT" sz="1500" dirty="0" smtClean="0">
                <a:latin typeface="Calisto MT" panose="02040603050505030304" pitchFamily="18" charset="0"/>
              </a:rPr>
              <a:t>Nel </a:t>
            </a:r>
            <a:r>
              <a:rPr lang="it-IT" sz="1500" dirty="0">
                <a:latin typeface="Calisto MT" panose="02040603050505030304" pitchFamily="18" charset="0"/>
              </a:rPr>
              <a:t>404 a.C. i Trenta tiranni accusarono Lisia e suo fratello Polemarco di cospirazione: in realtà, benché non fossero infondati i sospetti di dissidenza dalla politica del regime oligarchico, i due fratelli erano stati colpiti per le loro ingenti ricchezze</a:t>
            </a:r>
            <a:r>
              <a:rPr lang="it-IT" sz="1500" dirty="0" smtClean="0">
                <a:latin typeface="Calisto MT" panose="02040603050505030304" pitchFamily="18" charset="0"/>
              </a:rPr>
              <a:t>.</a:t>
            </a:r>
          </a:p>
          <a:p>
            <a:pPr algn="just">
              <a:buFont typeface="Wingdings" panose="05000000000000000000" pitchFamily="2" charset="2"/>
              <a:buChar char="§"/>
            </a:pPr>
            <a:r>
              <a:rPr lang="it-IT" sz="1500" dirty="0" smtClean="0">
                <a:latin typeface="Calisto MT" panose="02040603050505030304" pitchFamily="18" charset="0"/>
              </a:rPr>
              <a:t> </a:t>
            </a:r>
            <a:r>
              <a:rPr lang="it-IT" sz="1500" dirty="0">
                <a:latin typeface="Calisto MT" panose="02040603050505030304" pitchFamily="18" charset="0"/>
              </a:rPr>
              <a:t>Polemarco fu ucciso, ma Lisia riuscì a fuggire a </a:t>
            </a:r>
            <a:r>
              <a:rPr lang="it-IT" sz="1500" dirty="0" err="1">
                <a:latin typeface="Calisto MT" panose="02040603050505030304" pitchFamily="18" charset="0"/>
              </a:rPr>
              <a:t>Megara</a:t>
            </a:r>
            <a:r>
              <a:rPr lang="it-IT" sz="1500" dirty="0">
                <a:latin typeface="Calisto MT" panose="02040603050505030304" pitchFamily="18" charset="0"/>
              </a:rPr>
              <a:t> e, dopo la restaurazione della democrazia nel 403 a.C., tornò ad Atene, anche se non rientrò mai più in possesso dei beni confiscati. Qui, avviata un'azione legale contro Eratostene, responsabile della morte del fratello, si guadagnò da vivere per il resto dei suoi giorni dedicandosi all’attività </a:t>
            </a:r>
            <a:r>
              <a:rPr lang="it-IT" sz="1500" dirty="0" smtClean="0">
                <a:latin typeface="Calisto MT" panose="02040603050505030304" pitchFamily="18" charset="0"/>
              </a:rPr>
              <a:t>di logografo.</a:t>
            </a:r>
          </a:p>
          <a:p>
            <a:pPr algn="just">
              <a:buFont typeface="Wingdings" panose="05000000000000000000" pitchFamily="2" charset="2"/>
              <a:buChar char="§"/>
            </a:pPr>
            <a:r>
              <a:rPr lang="it-IT" sz="1500" dirty="0" smtClean="0">
                <a:latin typeface="Calisto MT" panose="02040603050505030304" pitchFamily="18" charset="0"/>
              </a:rPr>
              <a:t>Le tracce di lui si persero verso il 380 a.C., data che avrà preceduto di poco la sua morte.</a:t>
            </a:r>
            <a:endParaRPr lang="it-IT" sz="1500" dirty="0">
              <a:latin typeface="Calisto MT" panose="02040603050505030304" pitchFamily="18" charset="0"/>
            </a:endParaRPr>
          </a:p>
        </p:txBody>
      </p:sp>
      <p:pic>
        <p:nvPicPr>
          <p:cNvPr id="4" name="Immagine 3" descr="lisia.jpg"/>
          <p:cNvPicPr>
            <a:picLocks noChangeAspect="1"/>
          </p:cNvPicPr>
          <p:nvPr/>
        </p:nvPicPr>
        <p:blipFill>
          <a:blip r:embed="rId2" cstate="print">
            <a:lum bright="3000" contrast="29000"/>
          </a:blip>
          <a:stretch>
            <a:fillRect/>
          </a:stretch>
        </p:blipFill>
        <p:spPr>
          <a:xfrm>
            <a:off x="5865837" y="1417514"/>
            <a:ext cx="2809875" cy="3810000"/>
          </a:xfrm>
          <a:prstGeom prst="rect">
            <a:avLst/>
          </a:prstGeom>
          <a:effectLst>
            <a:outerShdw blurRad="355600" dist="1689100" dir="11940000" sx="1000" sy="1000" algn="ctr" rotWithShape="0">
              <a:srgbClr val="000000">
                <a:alpha val="81000"/>
              </a:srgbClr>
            </a:outerShdw>
          </a:effectLst>
        </p:spPr>
      </p:pic>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8800" dirty="0" smtClean="0">
                <a:latin typeface="Freestyle Script" pitchFamily="66" charset="0"/>
              </a:rPr>
              <a:t/>
            </a:r>
            <a:br>
              <a:rPr lang="it-IT" sz="8800" dirty="0" smtClean="0">
                <a:latin typeface="Freestyle Script" pitchFamily="66" charset="0"/>
              </a:rPr>
            </a:br>
            <a:r>
              <a:rPr lang="it-IT" sz="6000" dirty="0" smtClean="0">
                <a:latin typeface="Freestyle Script" pitchFamily="66" charset="0"/>
              </a:rPr>
              <a:t>Contesto storico: Atene nel V secolo </a:t>
            </a:r>
            <a:r>
              <a:rPr lang="it-IT" sz="7200" dirty="0" smtClean="0"/>
              <a:t/>
            </a:r>
            <a:br>
              <a:rPr lang="it-IT" sz="7200" dirty="0" smtClean="0"/>
            </a:br>
            <a:endParaRPr lang="it-IT" sz="7200" dirty="0"/>
          </a:p>
        </p:txBody>
      </p:sp>
      <p:sp>
        <p:nvSpPr>
          <p:cNvPr id="3" name="Segnaposto contenuto 2"/>
          <p:cNvSpPr>
            <a:spLocks noGrp="1"/>
          </p:cNvSpPr>
          <p:nvPr>
            <p:ph idx="1"/>
          </p:nvPr>
        </p:nvSpPr>
        <p:spPr>
          <a:xfrm>
            <a:off x="323528" y="980728"/>
            <a:ext cx="8229600" cy="5544616"/>
          </a:xfrm>
        </p:spPr>
        <p:txBody>
          <a:bodyPr>
            <a:normAutofit/>
          </a:bodyPr>
          <a:lstStyle/>
          <a:p>
            <a:pPr>
              <a:buFont typeface="Wingdings" pitchFamily="2" charset="2"/>
              <a:buChar char="Ø"/>
            </a:pPr>
            <a:endParaRPr lang="it-IT" dirty="0" smtClean="0">
              <a:latin typeface="Calisto MT" pitchFamily="18" charset="0"/>
            </a:endParaRPr>
          </a:p>
          <a:p>
            <a:pPr algn="just">
              <a:buFont typeface="Wingdings" panose="05000000000000000000" pitchFamily="2" charset="2"/>
              <a:buChar char="§"/>
            </a:pPr>
            <a:r>
              <a:rPr lang="it-IT" sz="1500" dirty="0" smtClean="0">
                <a:latin typeface="Calisto MT" pitchFamily="18" charset="0"/>
              </a:rPr>
              <a:t>In </a:t>
            </a:r>
            <a:r>
              <a:rPr lang="it-IT" sz="1500" dirty="0">
                <a:latin typeface="Calisto MT" pitchFamily="18" charset="0"/>
              </a:rPr>
              <a:t>seguito alla </a:t>
            </a:r>
            <a:r>
              <a:rPr lang="it-IT" sz="1500" dirty="0" smtClean="0">
                <a:latin typeface="Calisto MT" pitchFamily="18" charset="0"/>
              </a:rPr>
              <a:t>vittoria definitiva </a:t>
            </a:r>
            <a:r>
              <a:rPr lang="it-IT" sz="1500" dirty="0">
                <a:latin typeface="Calisto MT" pitchFamily="18" charset="0"/>
              </a:rPr>
              <a:t>conseguita sui </a:t>
            </a:r>
            <a:r>
              <a:rPr lang="it-IT" sz="1500" dirty="0" smtClean="0">
                <a:latin typeface="Calisto MT" pitchFamily="18" charset="0"/>
              </a:rPr>
              <a:t>persiani nel 479 con la battaglia di Platea e Micale, Atene </a:t>
            </a:r>
            <a:r>
              <a:rPr lang="it-IT" sz="1500" dirty="0">
                <a:latin typeface="Calisto MT" pitchFamily="18" charset="0"/>
              </a:rPr>
              <a:t>divenne la città-stato più influente della </a:t>
            </a:r>
            <a:r>
              <a:rPr lang="it-IT" sz="1500" dirty="0" smtClean="0">
                <a:latin typeface="Calisto MT" pitchFamily="18" charset="0"/>
              </a:rPr>
              <a:t>Grecia.</a:t>
            </a:r>
          </a:p>
          <a:p>
            <a:pPr algn="just">
              <a:buFont typeface="Wingdings" panose="05000000000000000000" pitchFamily="2" charset="2"/>
              <a:buChar char="§"/>
            </a:pPr>
            <a:r>
              <a:rPr lang="it-IT" sz="1500" dirty="0">
                <a:latin typeface="Calisto MT" pitchFamily="18" charset="0"/>
              </a:rPr>
              <a:t>Pericle, nipote del legislatore Clistene, divenuto stratega nel 460 a.C., governò Atene per trent'anni. Seguace dell'ideale democratico di Temistocle, portò Atene verso la democrazia radicale, favorendo la piena parità dei diritti politici dei cittadini</a:t>
            </a:r>
            <a:r>
              <a:rPr lang="it-IT" sz="1500" dirty="0" smtClean="0">
                <a:latin typeface="Calisto MT" pitchFamily="18" charset="0"/>
              </a:rPr>
              <a:t>.</a:t>
            </a:r>
          </a:p>
          <a:p>
            <a:pPr algn="just">
              <a:buFont typeface="Wingdings" panose="05000000000000000000" pitchFamily="2" charset="2"/>
              <a:buChar char="§"/>
            </a:pPr>
            <a:r>
              <a:rPr lang="it-IT" sz="1500" dirty="0" smtClean="0">
                <a:latin typeface="Calisto MT" pitchFamily="18" charset="0"/>
              </a:rPr>
              <a:t>Dal </a:t>
            </a:r>
            <a:r>
              <a:rPr lang="it-IT" sz="1500" dirty="0">
                <a:latin typeface="Calisto MT" pitchFamily="18" charset="0"/>
              </a:rPr>
              <a:t>431 al 404 a.C., la Grecia fu teatro di un aspro conflitto, la Guerra del Peloponneso, che oppose la Lega di Delo, guidata da Atene, alla Lega Peloponnesiaca, guidata da Sparta</a:t>
            </a:r>
            <a:r>
              <a:rPr lang="it-IT" sz="1500" dirty="0" smtClean="0">
                <a:latin typeface="Calisto MT" pitchFamily="18" charset="0"/>
              </a:rPr>
              <a:t>.</a:t>
            </a:r>
          </a:p>
          <a:p>
            <a:pPr algn="just">
              <a:buFont typeface="Wingdings" panose="05000000000000000000" pitchFamily="2" charset="2"/>
              <a:buChar char="§"/>
            </a:pPr>
            <a:r>
              <a:rPr lang="it-IT" sz="1500" dirty="0" smtClean="0">
                <a:latin typeface="Calisto MT" pitchFamily="18" charset="0"/>
              </a:rPr>
              <a:t>Con la vittoria Spartana ad Egospotami, nel 404 a.C., venne sostituito il regime democratico con </a:t>
            </a:r>
            <a:r>
              <a:rPr lang="it-IT" sz="1500" dirty="0">
                <a:latin typeface="Calisto MT" pitchFamily="18" charset="0"/>
              </a:rPr>
              <a:t>una commissione di trenta </a:t>
            </a:r>
            <a:r>
              <a:rPr lang="it-IT" sz="1500" dirty="0" smtClean="0">
                <a:latin typeface="Calisto MT" pitchFamily="18" charset="0"/>
              </a:rPr>
              <a:t>cittadini decisi a </a:t>
            </a:r>
            <a:r>
              <a:rPr lang="it-IT" sz="1500" dirty="0">
                <a:latin typeface="Calisto MT" pitchFamily="18" charset="0"/>
              </a:rPr>
              <a:t>modificare la costituzione ateniese </a:t>
            </a:r>
            <a:r>
              <a:rPr lang="it-IT" sz="1500" dirty="0" smtClean="0">
                <a:latin typeface="Calisto MT" pitchFamily="18" charset="0"/>
              </a:rPr>
              <a:t>per </a:t>
            </a:r>
            <a:r>
              <a:rPr lang="it-IT" sz="1500" dirty="0">
                <a:latin typeface="Calisto MT" pitchFamily="18" charset="0"/>
              </a:rPr>
              <a:t>imporre la restaurazione di un regime oligarchico filo-spartano. </a:t>
            </a:r>
            <a:endParaRPr lang="it-IT" sz="1500" dirty="0" smtClean="0">
              <a:latin typeface="Calisto MT" pitchFamily="18" charset="0"/>
            </a:endParaRPr>
          </a:p>
          <a:p>
            <a:endParaRPr lang="it-IT" dirty="0"/>
          </a:p>
        </p:txBody>
      </p:sp>
      <p:pic>
        <p:nvPicPr>
          <p:cNvPr id="1028" name="Picture 4" descr="Image result for oboli grec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9813" y="5436592"/>
            <a:ext cx="3028950" cy="13974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Segnaposto contenuto 2"/>
          <p:cNvSpPr txBox="1">
            <a:spLocks/>
          </p:cNvSpPr>
          <p:nvPr/>
        </p:nvSpPr>
        <p:spPr>
          <a:xfrm>
            <a:off x="320328" y="3725416"/>
            <a:ext cx="6627936" cy="32319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t-IT" sz="1500" dirty="0" smtClean="0">
                <a:latin typeface="Calisto MT" pitchFamily="18" charset="0"/>
              </a:rPr>
              <a:t> </a:t>
            </a:r>
          </a:p>
          <a:p>
            <a:pPr algn="just">
              <a:buFont typeface="Wingdings" panose="05000000000000000000" pitchFamily="2" charset="2"/>
              <a:buChar char="§"/>
            </a:pPr>
            <a:r>
              <a:rPr lang="it-IT" sz="1500" dirty="0" smtClean="0">
                <a:latin typeface="Calisto MT" pitchFamily="18" charset="0"/>
              </a:rPr>
              <a:t>Il governo oligarchico fu duro ed intransigente, tanto che si guadagnò la denominazione di governo dei "Trenta tiranni". Circa un migliaio di oppositori politici trovarono la morte ed almeno cinquemila furono esiliati. Il desiderio di ricchezza e la bramosia di potere avevano reso ciechi i governanti spingendoli ad iniziare una persecuzione contro i meteci, nelle liste di proscrizione furono inseriti trenta nominativi  tra cui anche quelli di Lisia e di suo fratello Polemarco.</a:t>
            </a:r>
          </a:p>
          <a:p>
            <a:endParaRPr lang="it-IT" dirty="0"/>
          </a:p>
        </p:txBody>
      </p:sp>
      <p:sp>
        <p:nvSpPr>
          <p:cNvPr id="8" name="Pentagono 7"/>
          <p:cNvSpPr/>
          <p:nvPr/>
        </p:nvSpPr>
        <p:spPr>
          <a:xfrm>
            <a:off x="7151588" y="4370462"/>
            <a:ext cx="1512168" cy="634082"/>
          </a:xfrm>
          <a:prstGeom prst="homePlat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Fonti</a:t>
            </a:r>
            <a:endParaRPr lang="it-IT" dirty="0"/>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90264"/>
            <a:ext cx="9793088" cy="1143000"/>
          </a:xfrm>
        </p:spPr>
        <p:txBody>
          <a:bodyPr>
            <a:noAutofit/>
          </a:bodyPr>
          <a:lstStyle/>
          <a:p>
            <a:r>
              <a:rPr lang="it-IT" sz="6000" dirty="0" smtClean="0">
                <a:latin typeface="Freestyle Script" pitchFamily="66" charset="0"/>
              </a:rPr>
              <a:t/>
            </a:r>
            <a:br>
              <a:rPr lang="it-IT" sz="6000" dirty="0" smtClean="0">
                <a:latin typeface="Freestyle Script" pitchFamily="66" charset="0"/>
              </a:rPr>
            </a:br>
            <a:r>
              <a:rPr lang="it-IT" sz="6000" dirty="0" smtClean="0">
                <a:latin typeface="Freestyle Script" pitchFamily="66" charset="0"/>
              </a:rPr>
              <a:t>Tratto da “Contro Eratostene”, Lisia</a:t>
            </a:r>
            <a:endParaRPr lang="it-IT" sz="6000" dirty="0">
              <a:latin typeface="Freestyle Script" pitchFamily="66" charset="0"/>
            </a:endParaRPr>
          </a:p>
        </p:txBody>
      </p:sp>
      <p:sp>
        <p:nvSpPr>
          <p:cNvPr id="7" name="Segnaposto contenuto 6"/>
          <p:cNvSpPr>
            <a:spLocks noGrp="1"/>
          </p:cNvSpPr>
          <p:nvPr>
            <p:ph idx="1"/>
          </p:nvPr>
        </p:nvSpPr>
        <p:spPr>
          <a:xfrm>
            <a:off x="-108520" y="1700808"/>
            <a:ext cx="3888432" cy="4680520"/>
          </a:xfrm>
        </p:spPr>
        <p:txBody>
          <a:bodyPr>
            <a:normAutofit lnSpcReduction="10000"/>
          </a:bodyPr>
          <a:lstStyle/>
          <a:p>
            <a:pPr>
              <a:buNone/>
            </a:pPr>
            <a:r>
              <a:rPr lang="it-IT" dirty="0" smtClean="0"/>
              <a:t>  </a:t>
            </a:r>
            <a:r>
              <a:rPr lang="it-IT" sz="1800" b="1" dirty="0" smtClean="0">
                <a:solidFill>
                  <a:schemeClr val="tx2"/>
                </a:solidFill>
                <a:latin typeface="Calisto MT" panose="02040603050505030304" pitchFamily="18" charset="0"/>
              </a:rPr>
              <a:t>Contro Eratostene, 5</a:t>
            </a:r>
            <a:endParaRPr lang="it-IT" sz="1800" b="1" dirty="0">
              <a:solidFill>
                <a:schemeClr val="tx2"/>
              </a:solidFill>
              <a:latin typeface="Calisto MT" panose="02040603050505030304" pitchFamily="18" charset="0"/>
            </a:endParaRPr>
          </a:p>
          <a:p>
            <a:pPr>
              <a:buNone/>
            </a:pPr>
            <a:r>
              <a:rPr lang="el-GR" sz="1600" dirty="0"/>
              <a:t> </a:t>
            </a:r>
            <a:r>
              <a:rPr lang="it-IT" sz="1600" dirty="0" smtClean="0"/>
              <a:t>	</a:t>
            </a:r>
            <a:r>
              <a:rPr lang="it-IT" sz="1600" i="1" dirty="0" smtClean="0"/>
              <a:t>"</a:t>
            </a:r>
            <a:r>
              <a:rPr lang="el-GR" sz="1600" i="1" dirty="0" smtClean="0"/>
              <a:t>ἐπειδὴ</a:t>
            </a:r>
            <a:r>
              <a:rPr lang="el-GR" sz="1600" i="1" dirty="0"/>
              <a:t> δ' οἱ </a:t>
            </a:r>
            <a:r>
              <a:rPr lang="el-GR" sz="1600" i="1" dirty="0" smtClean="0"/>
              <a:t>τριάκοντα</a:t>
            </a:r>
            <a:r>
              <a:rPr lang="it-IT" sz="1600" i="1" dirty="0" smtClean="0"/>
              <a:t> </a:t>
            </a:r>
            <a:r>
              <a:rPr lang="el-GR" sz="1600" i="1" u="sng" dirty="0" smtClean="0"/>
              <a:t>πονηροὶ</a:t>
            </a:r>
            <a:r>
              <a:rPr lang="el-GR" sz="1600" i="1" u="sng" dirty="0"/>
              <a:t> καὶ συκοφάνται ὄντες</a:t>
            </a:r>
            <a:r>
              <a:rPr lang="el-GR" sz="1600" i="1" dirty="0"/>
              <a:t> εἰς τὴν ἀρχὴν κατέστησαν, φάσκοντεςχρῆναι τῶν ἀδίκων καθαρὰν ποιῆσαι τὴν πόλιν καὶ τοὺς λοιποὺςπολίτας ἐπ' ἀρετὴν καὶ δικαιοσύνην τραπέσθαι, </a:t>
            </a:r>
            <a:r>
              <a:rPr lang="el-GR" sz="1600" i="1" u="sng" dirty="0"/>
              <a:t>τοιαῦτα λέγοντες </a:t>
            </a:r>
            <a:r>
              <a:rPr lang="el-GR" sz="1600" i="1" u="sng" dirty="0" smtClean="0"/>
              <a:t>οὐ</a:t>
            </a:r>
            <a:r>
              <a:rPr lang="it-IT" sz="1600" i="1" u="sng" dirty="0" smtClean="0"/>
              <a:t> </a:t>
            </a:r>
            <a:r>
              <a:rPr lang="el-GR" sz="1600" i="1" u="sng" dirty="0" smtClean="0"/>
              <a:t>τοιαῦτα</a:t>
            </a:r>
            <a:r>
              <a:rPr lang="el-GR" sz="1600" i="1" u="sng" dirty="0"/>
              <a:t> ποιεῖν ἐτόλμων</a:t>
            </a:r>
            <a:r>
              <a:rPr lang="el-GR" sz="1600" i="1" dirty="0"/>
              <a:t>, ὡς ἐγὼ περὶ τῶν ἐμαυτοῦ πρῶτον εἰπὼν καὶπερὶ τῶν ὑμετέρων ἀναμνῆσαι πειράσομαι. Θέογνις γὰρ καὶ Πείσωνἔλεγον ἐν τοῖς τριάκοντα περὶ τῶν μετοίκων, </a:t>
            </a:r>
            <a:r>
              <a:rPr lang="el-GR" sz="1600" i="1" u="sng" dirty="0"/>
              <a:t>ὡς εἶέν τινες τῇπολιτείᾳ ἀχθόμενοι</a:t>
            </a:r>
            <a:r>
              <a:rPr lang="el-GR" sz="1600" i="1" dirty="0"/>
              <a:t>·</a:t>
            </a:r>
            <a:r>
              <a:rPr lang="el-GR" sz="1600" i="1" u="sng" dirty="0"/>
              <a:t> καλλίστην οὖν εἶναι πρόφασιν τιμωρεῖσθαι </a:t>
            </a:r>
            <a:r>
              <a:rPr lang="el-GR" sz="1600" i="1" u="sng" dirty="0" smtClean="0"/>
              <a:t>μὲν</a:t>
            </a:r>
            <a:r>
              <a:rPr lang="it-IT" sz="1600" i="1" u="sng" dirty="0"/>
              <a:t> </a:t>
            </a:r>
            <a:r>
              <a:rPr lang="el-GR" sz="1600" i="1" u="sng" dirty="0" smtClean="0"/>
              <a:t>δοκεῖν</a:t>
            </a:r>
            <a:r>
              <a:rPr lang="el-GR" sz="1600" i="1" dirty="0"/>
              <a:t>, </a:t>
            </a:r>
            <a:r>
              <a:rPr lang="el-GR" sz="1600" i="1" u="sng" dirty="0"/>
              <a:t>τῷ δ' ἔργῳ χρηματίζεσθαι·</a:t>
            </a:r>
            <a:r>
              <a:rPr lang="el-GR" sz="1600" i="1" dirty="0"/>
              <a:t> πάντως δὲ τὴν μὲν πόλιν πένεσθαιτὴν ἀρχὴν δὲ δεῖσθαι χρημάτων</a:t>
            </a:r>
            <a:r>
              <a:rPr lang="el-GR" sz="1600" i="1" dirty="0" smtClean="0"/>
              <a:t>.</a:t>
            </a:r>
            <a:r>
              <a:rPr lang="it-IT" sz="1600" i="1" dirty="0" smtClean="0"/>
              <a:t>”</a:t>
            </a:r>
            <a:endParaRPr lang="it-IT" sz="1600" i="1" dirty="0"/>
          </a:p>
        </p:txBody>
      </p:sp>
      <p:sp>
        <p:nvSpPr>
          <p:cNvPr id="9" name="Rettangolo 8"/>
          <p:cNvSpPr/>
          <p:nvPr/>
        </p:nvSpPr>
        <p:spPr>
          <a:xfrm>
            <a:off x="4860032" y="2342768"/>
            <a:ext cx="4283968" cy="4016484"/>
          </a:xfrm>
          <a:prstGeom prst="rect">
            <a:avLst/>
          </a:prstGeom>
        </p:spPr>
        <p:txBody>
          <a:bodyPr wrap="square">
            <a:spAutoFit/>
          </a:bodyPr>
          <a:lstStyle/>
          <a:p>
            <a:r>
              <a:rPr lang="it-IT" sz="1500" dirty="0" smtClean="0">
                <a:latin typeface="Calisto MT" pitchFamily="18" charset="0"/>
              </a:rPr>
              <a:t>«Ma</a:t>
            </a:r>
            <a:r>
              <a:rPr lang="it-IT" sz="1500" dirty="0">
                <a:latin typeface="Calisto MT" pitchFamily="18" charset="0"/>
              </a:rPr>
              <a:t> quando i Trenta, che </a:t>
            </a:r>
            <a:r>
              <a:rPr lang="it-IT" sz="1500" b="1" u="sng" dirty="0">
                <a:latin typeface="Calisto MT" pitchFamily="18" charset="0"/>
              </a:rPr>
              <a:t>erano malvagi </a:t>
            </a:r>
            <a:r>
              <a:rPr lang="it-IT" sz="1500" b="1" u="sng" dirty="0" smtClean="0">
                <a:latin typeface="Calisto MT" pitchFamily="18" charset="0"/>
              </a:rPr>
              <a:t>e approfittatori</a:t>
            </a:r>
            <a:r>
              <a:rPr lang="it-IT" sz="1500" b="1" u="sng" dirty="0">
                <a:latin typeface="Calisto MT" pitchFamily="18" charset="0"/>
              </a:rPr>
              <a:t> </a:t>
            </a:r>
            <a:r>
              <a:rPr lang="it-IT" sz="1500" dirty="0">
                <a:latin typeface="Calisto MT" pitchFamily="18" charset="0"/>
              </a:rPr>
              <a:t>giunsero al potere, affermando che era necessario </a:t>
            </a:r>
            <a:r>
              <a:rPr lang="it-IT" sz="1500" dirty="0" smtClean="0">
                <a:latin typeface="Calisto MT" pitchFamily="18" charset="0"/>
              </a:rPr>
              <a:t>rendere pulita</a:t>
            </a:r>
            <a:r>
              <a:rPr lang="it-IT" sz="1500" dirty="0">
                <a:latin typeface="Calisto MT" pitchFamily="18" charset="0"/>
              </a:rPr>
              <a:t> la città dagli ingiusti e indirizzare i </a:t>
            </a:r>
            <a:endParaRPr lang="it-IT" sz="1500" dirty="0" smtClean="0">
              <a:latin typeface="Calisto MT" pitchFamily="18" charset="0"/>
            </a:endParaRPr>
          </a:p>
          <a:p>
            <a:r>
              <a:rPr lang="it-IT" sz="1500" dirty="0" smtClean="0">
                <a:latin typeface="Calisto MT" pitchFamily="18" charset="0"/>
              </a:rPr>
              <a:t>rimanenti cittadini</a:t>
            </a:r>
            <a:r>
              <a:rPr lang="it-IT" sz="1500" dirty="0">
                <a:latin typeface="Calisto MT" pitchFamily="18" charset="0"/>
              </a:rPr>
              <a:t> </a:t>
            </a:r>
            <a:r>
              <a:rPr lang="it-IT" sz="1500" dirty="0" smtClean="0">
                <a:latin typeface="Calisto MT" pitchFamily="18" charset="0"/>
              </a:rPr>
              <a:t>alla rettitudine</a:t>
            </a:r>
            <a:r>
              <a:rPr lang="it-IT" sz="1500" dirty="0">
                <a:latin typeface="Calisto MT" pitchFamily="18" charset="0"/>
              </a:rPr>
              <a:t> e alla giustizia, (pur) </a:t>
            </a:r>
            <a:r>
              <a:rPr lang="it-IT" sz="1500" b="1" u="sng" dirty="0">
                <a:latin typeface="Calisto MT" pitchFamily="18" charset="0"/>
              </a:rPr>
              <a:t>dicendo tali cose non osavano fare tali cose</a:t>
            </a:r>
            <a:r>
              <a:rPr lang="it-IT" sz="1500" dirty="0">
                <a:latin typeface="Calisto MT" pitchFamily="18" charset="0"/>
              </a:rPr>
              <a:t>, come io parlando innanzitutto sulle mie vicende e sulle </a:t>
            </a:r>
            <a:r>
              <a:rPr lang="it-IT" sz="1500" dirty="0" smtClean="0">
                <a:latin typeface="Calisto MT" pitchFamily="18" charset="0"/>
              </a:rPr>
              <a:t>vostre cercherò</a:t>
            </a:r>
            <a:r>
              <a:rPr lang="it-IT" sz="1500" dirty="0">
                <a:latin typeface="Calisto MT" pitchFamily="18" charset="0"/>
              </a:rPr>
              <a:t> di rammentare. Teognide infatti e Pisone </a:t>
            </a:r>
            <a:r>
              <a:rPr lang="it-IT" sz="1500" dirty="0" smtClean="0">
                <a:latin typeface="Calisto MT" pitchFamily="18" charset="0"/>
              </a:rPr>
              <a:t>dicevano</a:t>
            </a:r>
            <a:r>
              <a:rPr lang="it-IT" sz="1500" dirty="0">
                <a:latin typeface="Calisto MT" pitchFamily="18" charset="0"/>
              </a:rPr>
              <a:t> </a:t>
            </a:r>
            <a:r>
              <a:rPr lang="it-IT" sz="1500" dirty="0" smtClean="0">
                <a:latin typeface="Calisto MT" pitchFamily="18" charset="0"/>
              </a:rPr>
              <a:t>trai</a:t>
            </a:r>
            <a:r>
              <a:rPr lang="it-IT" sz="1500" dirty="0">
                <a:latin typeface="Calisto MT" pitchFamily="18" charset="0"/>
              </a:rPr>
              <a:t> </a:t>
            </a:r>
            <a:r>
              <a:rPr lang="it-IT" sz="1500" dirty="0" smtClean="0">
                <a:latin typeface="Calisto MT" pitchFamily="18" charset="0"/>
              </a:rPr>
              <a:t>Trenta riguardo</a:t>
            </a:r>
            <a:r>
              <a:rPr lang="it-IT" sz="1500" dirty="0">
                <a:latin typeface="Calisto MT" pitchFamily="18" charset="0"/>
              </a:rPr>
              <a:t> ai </a:t>
            </a:r>
            <a:r>
              <a:rPr lang="it-IT" sz="1500" b="1" u="sng" dirty="0">
                <a:latin typeface="Calisto MT" pitchFamily="18" charset="0"/>
              </a:rPr>
              <a:t>meteci, che alcuni erano ostili al </a:t>
            </a:r>
            <a:endParaRPr lang="it-IT" sz="1500" b="1" u="sng" dirty="0" smtClean="0">
              <a:latin typeface="Calisto MT" pitchFamily="18" charset="0"/>
            </a:endParaRPr>
          </a:p>
          <a:p>
            <a:r>
              <a:rPr lang="it-IT" sz="1500" b="1" u="sng" dirty="0" smtClean="0">
                <a:latin typeface="Calisto MT" pitchFamily="18" charset="0"/>
              </a:rPr>
              <a:t>governo</a:t>
            </a:r>
            <a:r>
              <a:rPr lang="it-IT" sz="1500" b="1" u="sng" dirty="0">
                <a:latin typeface="Calisto MT" pitchFamily="18" charset="0"/>
              </a:rPr>
              <a:t>;</a:t>
            </a:r>
            <a:r>
              <a:rPr lang="it-IT" sz="1500" dirty="0">
                <a:latin typeface="Calisto MT" pitchFamily="18" charset="0"/>
              </a:rPr>
              <a:t> era dunque un ottimo pretesto per sembrare di punirli, </a:t>
            </a:r>
            <a:r>
              <a:rPr lang="it-IT" sz="1500" b="1" u="sng" dirty="0">
                <a:latin typeface="Calisto MT" pitchFamily="18" charset="0"/>
              </a:rPr>
              <a:t>ma di fatto guadagnare denaro</a:t>
            </a:r>
            <a:r>
              <a:rPr lang="it-IT" sz="1500" dirty="0">
                <a:latin typeface="Calisto MT" pitchFamily="18" charset="0"/>
              </a:rPr>
              <a:t>; d'altra parte lo stato era assolutamente privo di risorse e </a:t>
            </a:r>
            <a:r>
              <a:rPr lang="it-IT" sz="1500" dirty="0" smtClean="0">
                <a:latin typeface="Calisto MT" pitchFamily="18" charset="0"/>
              </a:rPr>
              <a:t>il regime</a:t>
            </a:r>
            <a:r>
              <a:rPr lang="it-IT" sz="1500" dirty="0">
                <a:latin typeface="Calisto MT" pitchFamily="18" charset="0"/>
              </a:rPr>
              <a:t> aveva bisogno di denaro</a:t>
            </a:r>
            <a:r>
              <a:rPr lang="it-IT" sz="1500" dirty="0" smtClean="0">
                <a:latin typeface="Calisto MT" pitchFamily="18" charset="0"/>
              </a:rPr>
              <a:t>.»</a:t>
            </a:r>
            <a:endParaRPr lang="it-IT" sz="1500" dirty="0">
              <a:latin typeface="Calisto MT" pitchFamily="18" charset="0"/>
            </a:endParaRPr>
          </a:p>
        </p:txBody>
      </p:sp>
      <p:sp>
        <p:nvSpPr>
          <p:cNvPr id="3" name="Triangolo isoscele 2"/>
          <p:cNvSpPr/>
          <p:nvPr/>
        </p:nvSpPr>
        <p:spPr>
          <a:xfrm rot="5400000">
            <a:off x="3002558" y="3492986"/>
            <a:ext cx="2880320" cy="605532"/>
          </a:xfrm>
          <a:prstGeom prst="triangle">
            <a:avLst/>
          </a:prstGeom>
          <a:solidFill>
            <a:schemeClr val="bg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Pentagono 7"/>
          <p:cNvSpPr/>
          <p:nvPr/>
        </p:nvSpPr>
        <p:spPr>
          <a:xfrm>
            <a:off x="107504" y="540681"/>
            <a:ext cx="1512168" cy="634082"/>
          </a:xfrm>
          <a:prstGeom prst="homePlat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Fonte 1</a:t>
            </a:r>
            <a:endParaRPr lang="it-IT"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86222"/>
            <a:ext cx="8229600" cy="1143000"/>
          </a:xfrm>
        </p:spPr>
        <p:txBody>
          <a:bodyPr>
            <a:noAutofit/>
          </a:bodyPr>
          <a:lstStyle/>
          <a:p>
            <a:r>
              <a:rPr lang="it-IT" sz="6000" dirty="0" smtClean="0">
                <a:latin typeface="Freestyle Script" panose="030804020302050B0404" pitchFamily="66" charset="0"/>
              </a:rPr>
              <a:t>Tratto da le "Elleniche", Senofonte </a:t>
            </a:r>
            <a:endParaRPr lang="it-IT" sz="6000" dirty="0">
              <a:latin typeface="Freestyle Script" panose="030804020302050B0404" pitchFamily="66" charset="0"/>
            </a:endParaRPr>
          </a:p>
        </p:txBody>
      </p:sp>
      <p:pic>
        <p:nvPicPr>
          <p:cNvPr id="5" name="Immagine 4"/>
          <p:cNvPicPr>
            <a:picLocks noChangeAspect="1"/>
          </p:cNvPicPr>
          <p:nvPr/>
        </p:nvPicPr>
        <p:blipFill>
          <a:blip r:embed="rId2"/>
          <a:stretch>
            <a:fillRect/>
          </a:stretch>
        </p:blipFill>
        <p:spPr>
          <a:xfrm>
            <a:off x="6948264" y="4365104"/>
            <a:ext cx="1882552" cy="2378291"/>
          </a:xfrm>
          <a:prstGeom prst="rect">
            <a:avLst/>
          </a:prstGeom>
          <a:effectLst>
            <a:softEdge rad="152400"/>
          </a:effectLst>
        </p:spPr>
      </p:pic>
      <p:sp>
        <p:nvSpPr>
          <p:cNvPr id="3" name="Segnaposto contenuto 2"/>
          <p:cNvSpPr>
            <a:spLocks noGrp="1"/>
          </p:cNvSpPr>
          <p:nvPr>
            <p:ph idx="1"/>
          </p:nvPr>
        </p:nvSpPr>
        <p:spPr/>
        <p:txBody>
          <a:bodyPr>
            <a:normAutofit/>
          </a:bodyPr>
          <a:lstStyle/>
          <a:p>
            <a:pPr marL="0" indent="0">
              <a:buNone/>
            </a:pPr>
            <a:r>
              <a:rPr lang="it-IT" sz="1800" b="1" dirty="0">
                <a:solidFill>
                  <a:schemeClr val="tx2"/>
                </a:solidFill>
                <a:latin typeface="Calisto MT" panose="02040603050505030304" pitchFamily="18" charset="0"/>
              </a:rPr>
              <a:t>Elleniche II, 3, 21 di Senofonte</a:t>
            </a:r>
          </a:p>
          <a:p>
            <a:pPr marL="0" indent="0" algn="just">
              <a:buNone/>
            </a:pPr>
            <a:r>
              <a:rPr lang="it-IT" sz="1600" dirty="0" smtClean="0"/>
              <a:t>«</a:t>
            </a:r>
            <a:r>
              <a:rPr lang="el-GR" sz="1600" dirty="0" smtClean="0"/>
              <a:t>τούτων </a:t>
            </a:r>
            <a:r>
              <a:rPr lang="el-GR" sz="1600" dirty="0"/>
              <a:t>δὲ γενομένων, ὡς ἐξὸν ἤδη ποιεῖν αὐτοῖς ὅ τι βούλοιντο, πολλοὺς μὲν ἔχθρας ἕνεκα ἀπέκτεινον, πολλοὺς δὲ χρημάτων. ἔδοξε δ᾽ αὐτοῖς, ὅπως ἔχοιεν καὶ τοῖς φρουροῖς χρήματα διδόναι, καὶ τῶν μετοίκων ἕνα ἕκαστον λαβεῖν, καὶ αὐτοὺς μὲν ἀποκτεῖναι, τὰ δὲ χρήματα αὐτῶν ἀποσημήνασθαι</a:t>
            </a:r>
            <a:r>
              <a:rPr lang="el-GR" sz="1600" dirty="0" smtClean="0"/>
              <a:t>.</a:t>
            </a:r>
            <a:r>
              <a:rPr lang="it-IT" sz="1600" dirty="0" smtClean="0"/>
              <a:t>»</a:t>
            </a:r>
            <a:endParaRPr lang="it-IT" sz="1600" dirty="0"/>
          </a:p>
          <a:p>
            <a:pPr marL="0" lvl="0" indent="0" algn="just">
              <a:buNone/>
            </a:pPr>
            <a:endParaRPr lang="it-IT" sz="1600" dirty="0" smtClean="0">
              <a:solidFill>
                <a:prstClr val="black"/>
              </a:solidFill>
              <a:latin typeface="Calisto MT" panose="02040603050505030304" pitchFamily="18" charset="0"/>
            </a:endParaRPr>
          </a:p>
          <a:p>
            <a:pPr marL="0" lvl="0" indent="0" algn="just">
              <a:buNone/>
            </a:pPr>
            <a:endParaRPr lang="it-IT" sz="1600" dirty="0">
              <a:solidFill>
                <a:prstClr val="black"/>
              </a:solidFill>
              <a:latin typeface="Calisto MT" panose="02040603050505030304" pitchFamily="18" charset="0"/>
            </a:endParaRPr>
          </a:p>
          <a:p>
            <a:pPr marL="0" lvl="0" indent="0" algn="just">
              <a:buNone/>
            </a:pPr>
            <a:endParaRPr lang="it-IT" sz="1600" dirty="0" smtClean="0">
              <a:solidFill>
                <a:prstClr val="black"/>
              </a:solidFill>
              <a:latin typeface="Calisto MT" panose="02040603050505030304" pitchFamily="18" charset="0"/>
            </a:endParaRPr>
          </a:p>
          <a:p>
            <a:pPr marL="0" lvl="0" indent="0" algn="just">
              <a:buNone/>
            </a:pPr>
            <a:r>
              <a:rPr lang="it-IT" sz="1600" dirty="0" smtClean="0">
                <a:solidFill>
                  <a:prstClr val="black"/>
                </a:solidFill>
                <a:latin typeface="Calisto MT" panose="02040603050505030304" pitchFamily="18" charset="0"/>
              </a:rPr>
              <a:t>«</a:t>
            </a:r>
            <a:r>
              <a:rPr lang="it-IT" sz="1600" dirty="0">
                <a:solidFill>
                  <a:prstClr val="black"/>
                </a:solidFill>
                <a:latin typeface="Calisto MT" panose="02040603050505030304" pitchFamily="18" charset="0"/>
              </a:rPr>
              <a:t>Dopo di che, come se potessero ormai compiere ciò che volevano, mandarono a morte molti per rancore personale e molti altri per confiscarne i beni. decretarono inoltre, per avere di che pagare il presidio che ciascuno di loro arrestasse un meteco lo facesse giustiziare e ne confiscasse i beni.»</a:t>
            </a:r>
          </a:p>
          <a:p>
            <a:pPr marL="0" indent="0">
              <a:buNone/>
            </a:pPr>
            <a:endParaRPr lang="it-IT" dirty="0"/>
          </a:p>
        </p:txBody>
      </p:sp>
      <p:sp>
        <p:nvSpPr>
          <p:cNvPr id="6" name="Pentagono 5"/>
          <p:cNvSpPr/>
          <p:nvPr/>
        </p:nvSpPr>
        <p:spPr>
          <a:xfrm>
            <a:off x="107504" y="540681"/>
            <a:ext cx="1404664" cy="634082"/>
          </a:xfrm>
          <a:prstGeom prst="homePlat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Fonte 2</a:t>
            </a:r>
            <a:endParaRPr lang="it-IT" dirty="0"/>
          </a:p>
        </p:txBody>
      </p:sp>
      <p:sp>
        <p:nvSpPr>
          <p:cNvPr id="4" name="Triangolo isoscele 3"/>
          <p:cNvSpPr/>
          <p:nvPr/>
        </p:nvSpPr>
        <p:spPr>
          <a:xfrm rot="10800000">
            <a:off x="2699792" y="3068960"/>
            <a:ext cx="3096344" cy="576064"/>
          </a:xfrm>
          <a:prstGeom prst="triangle">
            <a:avLst>
              <a:gd name="adj" fmla="val 48900"/>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562896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6000" dirty="0" smtClean="0">
                <a:latin typeface="Freestyle Script" pitchFamily="66" charset="0"/>
              </a:rPr>
              <a:t>L’Oratoria</a:t>
            </a:r>
            <a:endParaRPr lang="it-IT" sz="6000" dirty="0">
              <a:latin typeface="Freestyle Script" pitchFamily="66" charset="0"/>
            </a:endParaRPr>
          </a:p>
        </p:txBody>
      </p:sp>
      <p:sp>
        <p:nvSpPr>
          <p:cNvPr id="3" name="Segnaposto contenuto 2"/>
          <p:cNvSpPr>
            <a:spLocks noGrp="1"/>
          </p:cNvSpPr>
          <p:nvPr>
            <p:ph idx="1"/>
          </p:nvPr>
        </p:nvSpPr>
        <p:spPr>
          <a:xfrm>
            <a:off x="450000" y="1315827"/>
            <a:ext cx="8514488" cy="3960439"/>
          </a:xfrm>
          <a:effectLst>
            <a:outerShdw blurRad="50800" dist="50800" dir="5400000" sx="3000" sy="3000" algn="ctr" rotWithShape="0">
              <a:srgbClr val="000000">
                <a:alpha val="43137"/>
              </a:srgbClr>
            </a:outerShdw>
          </a:effectLst>
        </p:spPr>
        <p:txBody>
          <a:bodyPr>
            <a:normAutofit/>
          </a:bodyPr>
          <a:lstStyle/>
          <a:p>
            <a:pPr algn="just">
              <a:buFont typeface="Wingdings" panose="05000000000000000000" pitchFamily="2" charset="2"/>
              <a:buChar char="§"/>
            </a:pPr>
            <a:r>
              <a:rPr lang="it-IT" sz="1600" dirty="0">
                <a:latin typeface="Calisto MT" pitchFamily="18" charset="0"/>
              </a:rPr>
              <a:t> In una </a:t>
            </a:r>
            <a:r>
              <a:rPr lang="it-IT" sz="1600" dirty="0" smtClean="0">
                <a:latin typeface="Calisto MT" pitchFamily="18" charset="0"/>
              </a:rPr>
              <a:t>cultura come </a:t>
            </a:r>
            <a:r>
              <a:rPr lang="it-IT" sz="1600" dirty="0">
                <a:latin typeface="Calisto MT" pitchFamily="18" charset="0"/>
              </a:rPr>
              <a:t>quella greca, la cui </a:t>
            </a:r>
            <a:r>
              <a:rPr lang="it-IT" sz="1600" dirty="0" smtClean="0">
                <a:latin typeface="Calisto MT" pitchFamily="18" charset="0"/>
              </a:rPr>
              <a:t>trasmissione fu affidata per </a:t>
            </a:r>
            <a:r>
              <a:rPr lang="it-IT" sz="1600" dirty="0">
                <a:latin typeface="Calisto MT" pitchFamily="18" charset="0"/>
              </a:rPr>
              <a:t>secoli all’oralità, la capacità di parlare in pubblico, di persuadere un uditorio e </a:t>
            </a:r>
            <a:r>
              <a:rPr lang="it-IT" sz="1600" dirty="0" smtClean="0">
                <a:latin typeface="Calisto MT" pitchFamily="18" charset="0"/>
              </a:rPr>
              <a:t>di far </a:t>
            </a:r>
            <a:r>
              <a:rPr lang="it-IT" sz="1600" dirty="0">
                <a:latin typeface="Calisto MT" pitchFamily="18" charset="0"/>
              </a:rPr>
              <a:t>prevalere la propria posizione su quella dell’avversario ebbe un ruolo cruciale.</a:t>
            </a:r>
          </a:p>
          <a:p>
            <a:pPr algn="just">
              <a:buFont typeface="Wingdings" panose="05000000000000000000" pitchFamily="2" charset="2"/>
              <a:buChar char="§"/>
            </a:pPr>
            <a:r>
              <a:rPr lang="it-IT" sz="1600" dirty="0">
                <a:latin typeface="Calisto MT" pitchFamily="18" charset="0"/>
              </a:rPr>
              <a:t>Ma </a:t>
            </a:r>
            <a:r>
              <a:rPr lang="it-IT" sz="1600" dirty="0" smtClean="0">
                <a:latin typeface="Calisto MT" pitchFamily="18" charset="0"/>
              </a:rPr>
              <a:t>le condizioni per cui </a:t>
            </a:r>
            <a:r>
              <a:rPr lang="it-IT" sz="1600" dirty="0">
                <a:latin typeface="Calisto MT" pitchFamily="18" charset="0"/>
              </a:rPr>
              <a:t>l’arte della </a:t>
            </a:r>
            <a:r>
              <a:rPr lang="it-IT" sz="1600" dirty="0" smtClean="0">
                <a:latin typeface="Calisto MT" pitchFamily="18" charset="0"/>
              </a:rPr>
              <a:t>produzione e dell’esecuzione in </a:t>
            </a:r>
            <a:r>
              <a:rPr lang="it-IT" sz="1600" dirty="0">
                <a:latin typeface="Calisto MT" pitchFamily="18" charset="0"/>
              </a:rPr>
              <a:t>pubblico di discorsi si </a:t>
            </a:r>
            <a:r>
              <a:rPr lang="it-IT" sz="1600" dirty="0" smtClean="0">
                <a:latin typeface="Calisto MT" pitchFamily="18" charset="0"/>
              </a:rPr>
              <a:t>sviluppasse </a:t>
            </a:r>
            <a:r>
              <a:rPr lang="it-IT" sz="1600" dirty="0">
                <a:latin typeface="Calisto MT" pitchFamily="18" charset="0"/>
              </a:rPr>
              <a:t>nelle forme di un genere letterario in prosa, </a:t>
            </a:r>
            <a:r>
              <a:rPr lang="it-IT" sz="1600" dirty="0" smtClean="0">
                <a:latin typeface="Calisto MT" pitchFamily="18" charset="0"/>
              </a:rPr>
              <a:t>legato alla </a:t>
            </a:r>
            <a:r>
              <a:rPr lang="it-IT" sz="1600" dirty="0">
                <a:latin typeface="Calisto MT" pitchFamily="18" charset="0"/>
              </a:rPr>
              <a:t>prassi giudiziaria e politica, si verificarono soltanto a partire dal V secolo a.C</a:t>
            </a:r>
            <a:r>
              <a:rPr lang="it-IT" sz="1600" dirty="0" smtClean="0">
                <a:latin typeface="Calisto MT" pitchFamily="18" charset="0"/>
              </a:rPr>
              <a:t>. Infatti, fu la struttura stessa della </a:t>
            </a:r>
            <a:r>
              <a:rPr lang="it-IT" sz="1600" i="1" dirty="0" smtClean="0">
                <a:latin typeface="Calisto MT" pitchFamily="18" charset="0"/>
              </a:rPr>
              <a:t>polis, </a:t>
            </a:r>
            <a:r>
              <a:rPr lang="it-IT" sz="1600" dirty="0" smtClean="0">
                <a:latin typeface="Calisto MT" pitchFamily="18" charset="0"/>
              </a:rPr>
              <a:t>con l’esercizio della democrazia attraverso il tribunale e l’assemblea, a imporre un costante impiego della parola ai propri membri, favorendo così la nascita dell’oratoria.</a:t>
            </a:r>
            <a:endParaRPr lang="it-IT" sz="1600" dirty="0">
              <a:latin typeface="Calisto MT" pitchFamily="18" charset="0"/>
            </a:endParaRPr>
          </a:p>
          <a:p>
            <a:pPr algn="just">
              <a:buFont typeface="Wingdings" panose="05000000000000000000" pitchFamily="2" charset="2"/>
              <a:buChar char="§"/>
            </a:pPr>
            <a:r>
              <a:rPr lang="it-IT" sz="1600" dirty="0" smtClean="0">
                <a:latin typeface="Calisto MT" pitchFamily="18" charset="0"/>
              </a:rPr>
              <a:t>Tre sono i tipi </a:t>
            </a:r>
            <a:r>
              <a:rPr lang="it-IT" sz="1600" dirty="0">
                <a:latin typeface="Calisto MT" pitchFamily="18" charset="0"/>
              </a:rPr>
              <a:t>di oratoria:  </a:t>
            </a:r>
            <a:endParaRPr lang="it-IT" sz="1600" dirty="0" smtClean="0">
              <a:latin typeface="Calisto MT" pitchFamily="18" charset="0"/>
            </a:endParaRPr>
          </a:p>
          <a:p>
            <a:pPr marL="1714500" lvl="3" indent="-457200" algn="just">
              <a:buFont typeface="+mj-lt"/>
              <a:buAutoNum type="arabicPeriod"/>
            </a:pPr>
            <a:r>
              <a:rPr lang="it-IT" sz="1600" b="1" i="1" dirty="0" smtClean="0">
                <a:latin typeface="Calisto MT" pitchFamily="18" charset="0"/>
              </a:rPr>
              <a:t>deliberativa</a:t>
            </a:r>
            <a:r>
              <a:rPr lang="it-IT" sz="1600" b="1" dirty="0" smtClean="0">
                <a:latin typeface="Calisto MT" pitchFamily="18" charset="0"/>
              </a:rPr>
              <a:t>, </a:t>
            </a:r>
            <a:r>
              <a:rPr lang="it-IT" sz="1600" dirty="0">
                <a:latin typeface="Calisto MT" pitchFamily="18" charset="0"/>
              </a:rPr>
              <a:t>cioè orazioni tenute in </a:t>
            </a:r>
            <a:r>
              <a:rPr lang="it-IT" sz="1600" dirty="0" smtClean="0">
                <a:latin typeface="Calisto MT" pitchFamily="18" charset="0"/>
              </a:rPr>
              <a:t>una </a:t>
            </a:r>
            <a:r>
              <a:rPr lang="it-IT" sz="1600" dirty="0">
                <a:latin typeface="Calisto MT" pitchFamily="18" charset="0"/>
              </a:rPr>
              <a:t>sede e con </a:t>
            </a:r>
            <a:r>
              <a:rPr lang="it-IT" sz="1600" dirty="0" smtClean="0">
                <a:latin typeface="Calisto MT" pitchFamily="18" charset="0"/>
              </a:rPr>
              <a:t>finalità politiche, il cui massimo esponente era Demostene,</a:t>
            </a:r>
          </a:p>
          <a:p>
            <a:pPr marL="1714500" lvl="3" indent="-457200" algn="just">
              <a:buFont typeface="+mj-lt"/>
              <a:buAutoNum type="arabicPeriod"/>
            </a:pPr>
            <a:r>
              <a:rPr lang="it-IT" sz="1600" b="1" i="1" dirty="0" smtClean="0">
                <a:latin typeface="Calisto MT" pitchFamily="18" charset="0"/>
              </a:rPr>
              <a:t>giudiziaria</a:t>
            </a:r>
            <a:r>
              <a:rPr lang="it-IT" sz="1600" b="1" dirty="0" smtClean="0">
                <a:latin typeface="Calisto MT" pitchFamily="18" charset="0"/>
              </a:rPr>
              <a:t>: </a:t>
            </a:r>
            <a:r>
              <a:rPr lang="it-IT" sz="1600" dirty="0">
                <a:latin typeface="Calisto MT" pitchFamily="18" charset="0"/>
              </a:rPr>
              <a:t>discorsi d’accusa e </a:t>
            </a:r>
            <a:r>
              <a:rPr lang="it-IT" sz="1600" dirty="0" smtClean="0">
                <a:latin typeface="Calisto MT" pitchFamily="18" charset="0"/>
              </a:rPr>
              <a:t>difesa</a:t>
            </a:r>
            <a:r>
              <a:rPr lang="it-IT" sz="1600" dirty="0">
                <a:latin typeface="Calisto MT" pitchFamily="18" charset="0"/>
              </a:rPr>
              <a:t>  </a:t>
            </a:r>
          </a:p>
          <a:p>
            <a:pPr marL="1714500" lvl="3" indent="-457200" algn="just">
              <a:buFont typeface="+mj-lt"/>
              <a:buAutoNum type="arabicPeriod"/>
            </a:pPr>
            <a:r>
              <a:rPr lang="it-IT" sz="1600" b="1" i="1" dirty="0">
                <a:latin typeface="Calisto MT" pitchFamily="18" charset="0"/>
              </a:rPr>
              <a:t>e</a:t>
            </a:r>
            <a:r>
              <a:rPr lang="it-IT" sz="1600" b="1" i="1" dirty="0" smtClean="0">
                <a:latin typeface="Calisto MT" pitchFamily="18" charset="0"/>
              </a:rPr>
              <a:t>pidittica o dimostrativa</a:t>
            </a:r>
            <a:r>
              <a:rPr lang="it-IT" sz="1600" dirty="0">
                <a:latin typeface="Calisto MT" pitchFamily="18" charset="0"/>
              </a:rPr>
              <a:t>: discorsi </a:t>
            </a:r>
            <a:r>
              <a:rPr lang="it-IT" sz="1600" dirty="0" smtClean="0">
                <a:latin typeface="Calisto MT" pitchFamily="18" charset="0"/>
              </a:rPr>
              <a:t>pubblici </a:t>
            </a:r>
            <a:r>
              <a:rPr lang="it-IT" sz="1600" dirty="0">
                <a:latin typeface="Calisto MT" pitchFamily="18" charset="0"/>
              </a:rPr>
              <a:t>in occasione di cerimonie </a:t>
            </a:r>
            <a:r>
              <a:rPr lang="it-IT" sz="1600" dirty="0" smtClean="0">
                <a:latin typeface="Calisto MT" pitchFamily="18" charset="0"/>
              </a:rPr>
              <a:t>e festività, che ebbe maggior diffusione con Isocrate.</a:t>
            </a:r>
          </a:p>
          <a:p>
            <a:pPr>
              <a:buNone/>
            </a:pPr>
            <a:endParaRPr lang="it-IT" sz="1600" dirty="0">
              <a:latin typeface="Calisto MT" pitchFamily="18" charset="0"/>
            </a:endParaRPr>
          </a:p>
          <a:p>
            <a:pPr>
              <a:buNone/>
            </a:pPr>
            <a:endParaRPr lang="it-IT" sz="1600" dirty="0"/>
          </a:p>
        </p:txBody>
      </p:sp>
      <p:pic>
        <p:nvPicPr>
          <p:cNvPr id="5" name="Picture 2" descr="http://www.ilsussidiario.net/img/WEB/ciceroneR375.jpg"/>
          <p:cNvPicPr preferRelativeResize="0">
            <a:picLocks noChangeArrowheads="1"/>
          </p:cNvPicPr>
          <p:nvPr/>
        </p:nvPicPr>
        <p:blipFill rotWithShape="1">
          <a:blip r:embed="rId2" cstate="print"/>
          <a:srcRect/>
          <a:stretch/>
        </p:blipFill>
        <p:spPr bwMode="auto">
          <a:xfrm>
            <a:off x="6397700" y="53052"/>
            <a:ext cx="2289100" cy="1262775"/>
          </a:xfrm>
          <a:prstGeom prst="rect">
            <a:avLst/>
          </a:prstGeom>
          <a:noFill/>
          <a:ln>
            <a:solidFill>
              <a:schemeClr val="bg1">
                <a:lumMod val="85000"/>
              </a:schemeClr>
            </a:solidFill>
          </a:ln>
          <a:effectLst>
            <a:outerShdw blurRad="50800" dist="38100" dir="2700000" algn="tl" rotWithShape="0">
              <a:prstClr val="black">
                <a:alpha val="40000"/>
              </a:prstClr>
            </a:outerShdw>
          </a:effectLst>
        </p:spPr>
      </p:pic>
      <p:sp>
        <p:nvSpPr>
          <p:cNvPr id="6" name="Pentagono 5"/>
          <p:cNvSpPr/>
          <p:nvPr/>
        </p:nvSpPr>
        <p:spPr>
          <a:xfrm>
            <a:off x="165887" y="3940112"/>
            <a:ext cx="1525791" cy="864096"/>
          </a:xfrm>
          <a:prstGeom prst="homePlate">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t>ORATORIA</a:t>
            </a:r>
            <a:endParaRPr lang="it-IT" sz="1600" b="1" dirty="0"/>
          </a:p>
        </p:txBody>
      </p:sp>
      <p:cxnSp>
        <p:nvCxnSpPr>
          <p:cNvPr id="8" name="Connettore 1 7"/>
          <p:cNvCxnSpPr/>
          <p:nvPr/>
        </p:nvCxnSpPr>
        <p:spPr>
          <a:xfrm>
            <a:off x="450000" y="5152837"/>
            <a:ext cx="8389032" cy="0"/>
          </a:xfrm>
          <a:prstGeom prst="line">
            <a:avLst/>
          </a:prstGeom>
          <a:ln w="28575">
            <a:solidFill>
              <a:schemeClr val="bg1">
                <a:lumMod val="50000"/>
              </a:schemeClr>
            </a:solidFill>
          </a:ln>
          <a:effectLst>
            <a:outerShdw blurRad="101600" dist="50800" dir="5400000" sx="33000" sy="33000" algn="ctr" rotWithShape="0">
              <a:srgbClr val="000000">
                <a:alpha val="43137"/>
              </a:srgbClr>
            </a:outerShdw>
          </a:effectLst>
        </p:spPr>
        <p:style>
          <a:lnRef idx="1">
            <a:schemeClr val="accent1"/>
          </a:lnRef>
          <a:fillRef idx="0">
            <a:schemeClr val="accent1"/>
          </a:fillRef>
          <a:effectRef idx="0">
            <a:schemeClr val="accent1"/>
          </a:effectRef>
          <a:fontRef idx="minor">
            <a:schemeClr val="tx1"/>
          </a:fontRef>
        </p:style>
      </p:cxnSp>
      <p:sp>
        <p:nvSpPr>
          <p:cNvPr id="10" name="Segnaposto contenuto 2"/>
          <p:cNvSpPr txBox="1">
            <a:spLocks/>
          </p:cNvSpPr>
          <p:nvPr/>
        </p:nvSpPr>
        <p:spPr>
          <a:xfrm>
            <a:off x="450000" y="5170882"/>
            <a:ext cx="3564091" cy="15841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buFont typeface="Arial" pitchFamily="34" charset="0"/>
              <a:buNone/>
            </a:pPr>
            <a:r>
              <a:rPr lang="it-IT" sz="1600" dirty="0" smtClean="0">
                <a:latin typeface="Calisto MT" pitchFamily="18" charset="0"/>
              </a:rPr>
              <a:t>Gli Alessandrini stilarono un elenco dei migliori oratori attici, 10 in tutto fra cui Lisia fra gli esponenti </a:t>
            </a:r>
            <a:r>
              <a:rPr lang="it-IT" sz="1600" dirty="0" smtClean="0">
                <a:latin typeface="Calisto MT" pitchFamily="18" charset="0"/>
              </a:rPr>
              <a:t>dell’oratoria </a:t>
            </a:r>
            <a:r>
              <a:rPr lang="it-IT" sz="1600" dirty="0">
                <a:latin typeface="Calisto MT" pitchFamily="18" charset="0"/>
              </a:rPr>
              <a:t>g</a:t>
            </a:r>
            <a:r>
              <a:rPr lang="it-IT" sz="1600" dirty="0" smtClean="0">
                <a:latin typeface="Calisto MT" pitchFamily="18" charset="0"/>
              </a:rPr>
              <a:t>iudiziaria</a:t>
            </a:r>
            <a:r>
              <a:rPr lang="it-IT" sz="1600" dirty="0" smtClean="0">
                <a:latin typeface="Calisto MT" pitchFamily="18" charset="0"/>
              </a:rPr>
              <a:t>. I nomi di costoro costituirono il cosiddetto canone. </a:t>
            </a:r>
            <a:endParaRPr lang="it-IT" dirty="0"/>
          </a:p>
        </p:txBody>
      </p:sp>
      <p:sp>
        <p:nvSpPr>
          <p:cNvPr id="11" name="Segnaposto contenuto 2"/>
          <p:cNvSpPr txBox="1">
            <a:spLocks/>
          </p:cNvSpPr>
          <p:nvPr/>
        </p:nvSpPr>
        <p:spPr>
          <a:xfrm>
            <a:off x="4677736" y="4897846"/>
            <a:ext cx="2494520" cy="19018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endParaRPr lang="it-IT" sz="1600" dirty="0" smtClean="0">
              <a:latin typeface="Calisto MT" pitchFamily="18" charset="0"/>
              <a:sym typeface="Wingdings" pitchFamily="2" charset="2"/>
            </a:endParaRPr>
          </a:p>
          <a:p>
            <a:pPr marL="514350" indent="-514350">
              <a:buClr>
                <a:schemeClr val="tx2">
                  <a:lumMod val="75000"/>
                </a:schemeClr>
              </a:buClr>
              <a:buSzPct val="110000"/>
              <a:buFont typeface="+mj-lt"/>
              <a:buAutoNum type="arabicPeriod"/>
            </a:pPr>
            <a:r>
              <a:rPr lang="it-IT" sz="1400" dirty="0" err="1" smtClean="0">
                <a:latin typeface="Calisto MT" pitchFamily="18" charset="0"/>
                <a:sym typeface="Wingdings" pitchFamily="2" charset="2"/>
              </a:rPr>
              <a:t>Andocide</a:t>
            </a:r>
            <a:endParaRPr lang="it-IT" sz="1400" dirty="0" smtClean="0">
              <a:latin typeface="Calisto MT" pitchFamily="18" charset="0"/>
              <a:sym typeface="Wingdings" pitchFamily="2" charset="2"/>
            </a:endParaRPr>
          </a:p>
          <a:p>
            <a:pPr marL="514350" indent="-514350">
              <a:buClr>
                <a:schemeClr val="tx2">
                  <a:lumMod val="75000"/>
                </a:schemeClr>
              </a:buClr>
              <a:buSzPct val="110000"/>
              <a:buFont typeface="+mj-lt"/>
              <a:buAutoNum type="arabicPeriod"/>
            </a:pPr>
            <a:r>
              <a:rPr lang="it-IT" sz="1400" dirty="0" err="1" smtClean="0">
                <a:latin typeface="Calisto MT" pitchFamily="18" charset="0"/>
                <a:sym typeface="Wingdings" pitchFamily="2" charset="2"/>
              </a:rPr>
              <a:t>Antifonte</a:t>
            </a:r>
            <a:endParaRPr lang="it-IT" sz="1400" dirty="0" smtClean="0">
              <a:latin typeface="Calisto MT" pitchFamily="18" charset="0"/>
              <a:sym typeface="Wingdings" pitchFamily="2" charset="2"/>
            </a:endParaRPr>
          </a:p>
          <a:p>
            <a:pPr marL="514350" indent="-514350">
              <a:buClr>
                <a:schemeClr val="tx2">
                  <a:lumMod val="75000"/>
                </a:schemeClr>
              </a:buClr>
              <a:buSzPct val="110000"/>
              <a:buFont typeface="+mj-lt"/>
              <a:buAutoNum type="arabicPeriod"/>
            </a:pPr>
            <a:r>
              <a:rPr lang="it-IT" sz="1400" dirty="0" smtClean="0">
                <a:latin typeface="Calisto MT" pitchFamily="18" charset="0"/>
                <a:sym typeface="Wingdings" pitchFamily="2" charset="2"/>
              </a:rPr>
              <a:t>Demostene</a:t>
            </a:r>
          </a:p>
          <a:p>
            <a:pPr marL="514350" indent="-514350">
              <a:buClr>
                <a:schemeClr val="tx2">
                  <a:lumMod val="75000"/>
                </a:schemeClr>
              </a:buClr>
              <a:buSzPct val="110000"/>
              <a:buFont typeface="+mj-lt"/>
              <a:buAutoNum type="arabicPeriod"/>
            </a:pPr>
            <a:r>
              <a:rPr lang="it-IT" sz="1400" dirty="0" err="1" smtClean="0">
                <a:latin typeface="Calisto MT" pitchFamily="18" charset="0"/>
              </a:rPr>
              <a:t>Dinarco</a:t>
            </a:r>
            <a:endParaRPr lang="it-IT" sz="1400" dirty="0" smtClean="0">
              <a:latin typeface="Calisto MT" pitchFamily="18" charset="0"/>
            </a:endParaRPr>
          </a:p>
          <a:p>
            <a:pPr marL="514350" indent="-514350">
              <a:buClr>
                <a:schemeClr val="tx2">
                  <a:lumMod val="75000"/>
                </a:schemeClr>
              </a:buClr>
              <a:buSzPct val="110000"/>
              <a:buFont typeface="+mj-lt"/>
              <a:buAutoNum type="arabicPeriod"/>
            </a:pPr>
            <a:r>
              <a:rPr lang="it-IT" sz="1400" dirty="0" err="1" smtClean="0">
                <a:latin typeface="Calisto MT" pitchFamily="18" charset="0"/>
              </a:rPr>
              <a:t>Eschine</a:t>
            </a:r>
            <a:endParaRPr lang="it-IT" sz="1400" dirty="0" smtClean="0">
              <a:latin typeface="Calisto MT" pitchFamily="18" charset="0"/>
            </a:endParaRPr>
          </a:p>
          <a:p>
            <a:pPr marL="0" indent="0">
              <a:buFont typeface="Arial" pitchFamily="34" charset="0"/>
              <a:buNone/>
            </a:pPr>
            <a:endParaRPr lang="it-IT" dirty="0"/>
          </a:p>
        </p:txBody>
      </p:sp>
      <p:sp>
        <p:nvSpPr>
          <p:cNvPr id="12" name="Segnaposto contenuto 2"/>
          <p:cNvSpPr txBox="1">
            <a:spLocks/>
          </p:cNvSpPr>
          <p:nvPr/>
        </p:nvSpPr>
        <p:spPr>
          <a:xfrm>
            <a:off x="6990593" y="4940045"/>
            <a:ext cx="2258008" cy="201846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endParaRPr lang="it-IT" sz="1600" dirty="0" smtClean="0">
              <a:latin typeface="Calisto MT" pitchFamily="18" charset="0"/>
              <a:sym typeface="Wingdings" pitchFamily="2" charset="2"/>
            </a:endParaRPr>
          </a:p>
          <a:p>
            <a:pPr>
              <a:buClr>
                <a:schemeClr val="tx2">
                  <a:lumMod val="75000"/>
                </a:schemeClr>
              </a:buClr>
              <a:buSzPct val="100000"/>
              <a:buFont typeface="+mj-lt"/>
              <a:buAutoNum type="arabicPeriod" startAt="6"/>
            </a:pPr>
            <a:r>
              <a:rPr lang="it-IT" sz="1400" dirty="0" smtClean="0">
                <a:latin typeface="Calisto MT" pitchFamily="18" charset="0"/>
              </a:rPr>
              <a:t>Iperide </a:t>
            </a:r>
          </a:p>
          <a:p>
            <a:pPr>
              <a:buClr>
                <a:schemeClr val="tx2">
                  <a:lumMod val="75000"/>
                </a:schemeClr>
              </a:buClr>
              <a:buSzPct val="100000"/>
              <a:buFont typeface="+mj-lt"/>
              <a:buAutoNum type="arabicPeriod" startAt="6"/>
            </a:pPr>
            <a:r>
              <a:rPr lang="it-IT" sz="1400" dirty="0" smtClean="0">
                <a:latin typeface="Calisto MT" pitchFamily="18" charset="0"/>
              </a:rPr>
              <a:t>Iseo</a:t>
            </a:r>
          </a:p>
          <a:p>
            <a:pPr>
              <a:buClr>
                <a:schemeClr val="tx2">
                  <a:lumMod val="75000"/>
                </a:schemeClr>
              </a:buClr>
              <a:buSzPct val="100000"/>
              <a:buFont typeface="+mj-lt"/>
              <a:buAutoNum type="arabicPeriod" startAt="6"/>
            </a:pPr>
            <a:r>
              <a:rPr lang="it-IT" sz="1400" dirty="0" smtClean="0">
                <a:latin typeface="Calisto MT" pitchFamily="18" charset="0"/>
              </a:rPr>
              <a:t>Isocrate</a:t>
            </a:r>
          </a:p>
          <a:p>
            <a:pPr>
              <a:buClr>
                <a:schemeClr val="tx2">
                  <a:lumMod val="75000"/>
                </a:schemeClr>
              </a:buClr>
              <a:buSzPct val="100000"/>
              <a:buFont typeface="+mj-lt"/>
              <a:buAutoNum type="arabicPeriod" startAt="6"/>
            </a:pPr>
            <a:r>
              <a:rPr lang="it-IT" sz="1400" dirty="0" err="1" smtClean="0">
                <a:latin typeface="Calisto MT" pitchFamily="18" charset="0"/>
              </a:rPr>
              <a:t>Licurgo</a:t>
            </a:r>
            <a:endParaRPr lang="it-IT" sz="1400" dirty="0" smtClean="0">
              <a:latin typeface="Calisto MT" pitchFamily="18" charset="0"/>
            </a:endParaRPr>
          </a:p>
          <a:p>
            <a:pPr>
              <a:buClr>
                <a:schemeClr val="tx2">
                  <a:lumMod val="75000"/>
                </a:schemeClr>
              </a:buClr>
              <a:buSzPct val="100000"/>
              <a:buFont typeface="+mj-lt"/>
              <a:buAutoNum type="arabicPeriod" startAt="6"/>
            </a:pPr>
            <a:r>
              <a:rPr lang="it-IT" sz="1400" dirty="0" smtClean="0">
                <a:latin typeface="Calisto MT" pitchFamily="18" charset="0"/>
              </a:rPr>
              <a:t>Lisia </a:t>
            </a:r>
          </a:p>
          <a:p>
            <a:pPr marL="0" indent="0">
              <a:buFont typeface="Arial" pitchFamily="34" charset="0"/>
              <a:buNone/>
            </a:pPr>
            <a:endParaRPr lang="it-IT" dirty="0"/>
          </a:p>
        </p:txBody>
      </p:sp>
      <p:sp>
        <p:nvSpPr>
          <p:cNvPr id="9" name="Triangolo isoscele 8"/>
          <p:cNvSpPr/>
          <p:nvPr/>
        </p:nvSpPr>
        <p:spPr>
          <a:xfrm rot="5400000">
            <a:off x="3665403" y="5740752"/>
            <a:ext cx="1144996" cy="216024"/>
          </a:xfrm>
          <a:prstGeom prst="triangl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16632"/>
            <a:ext cx="8229600" cy="1143000"/>
          </a:xfrm>
        </p:spPr>
        <p:txBody>
          <a:bodyPr>
            <a:normAutofit/>
          </a:bodyPr>
          <a:lstStyle/>
          <a:p>
            <a:r>
              <a:rPr lang="it-IT" sz="6000" dirty="0" smtClean="0">
                <a:latin typeface="Freestyle Script" pitchFamily="66" charset="0"/>
              </a:rPr>
              <a:t>Oratoria Giudiziaria</a:t>
            </a:r>
            <a:endParaRPr lang="it-IT" sz="6000" dirty="0">
              <a:latin typeface="Freestyle Script" pitchFamily="66" charset="0"/>
            </a:endParaRPr>
          </a:p>
        </p:txBody>
      </p:sp>
      <p:sp>
        <p:nvSpPr>
          <p:cNvPr id="3" name="Segnaposto contenuto 2"/>
          <p:cNvSpPr>
            <a:spLocks noGrp="1"/>
          </p:cNvSpPr>
          <p:nvPr>
            <p:ph idx="1"/>
          </p:nvPr>
        </p:nvSpPr>
        <p:spPr/>
        <p:txBody>
          <a:bodyPr/>
          <a:lstStyle/>
          <a:p>
            <a:endParaRPr lang="it-IT" dirty="0" smtClean="0"/>
          </a:p>
          <a:p>
            <a:endParaRPr lang="it-IT" dirty="0"/>
          </a:p>
        </p:txBody>
      </p:sp>
      <p:sp>
        <p:nvSpPr>
          <p:cNvPr id="4" name="Rettangolo 3"/>
          <p:cNvSpPr/>
          <p:nvPr/>
        </p:nvSpPr>
        <p:spPr>
          <a:xfrm>
            <a:off x="875898" y="1153614"/>
            <a:ext cx="8268102" cy="1877437"/>
          </a:xfrm>
          <a:prstGeom prst="rect">
            <a:avLst/>
          </a:prstGeom>
        </p:spPr>
        <p:txBody>
          <a:bodyPr wrap="square">
            <a:spAutoFit/>
          </a:bodyPr>
          <a:lstStyle/>
          <a:p>
            <a:r>
              <a:rPr lang="it-IT" sz="1600" dirty="0" smtClean="0">
                <a:latin typeface="Calisto MT" pitchFamily="18" charset="0"/>
              </a:rPr>
              <a:t>L’oratoria giudiziaria era per esigenza schematica, e formata da </a:t>
            </a:r>
            <a:r>
              <a:rPr lang="it-IT" sz="2000" b="1" dirty="0" smtClean="0">
                <a:latin typeface="Calisto MT" pitchFamily="18" charset="0"/>
              </a:rPr>
              <a:t>6</a:t>
            </a:r>
            <a:r>
              <a:rPr lang="it-IT" sz="2000" dirty="0" smtClean="0">
                <a:latin typeface="Calisto MT" pitchFamily="18" charset="0"/>
              </a:rPr>
              <a:t> </a:t>
            </a:r>
            <a:r>
              <a:rPr lang="it-IT" sz="1600" dirty="0" smtClean="0">
                <a:latin typeface="Calisto MT" pitchFamily="18" charset="0"/>
              </a:rPr>
              <a:t>fasi fondamentali:</a:t>
            </a:r>
          </a:p>
          <a:p>
            <a:endParaRPr lang="it-IT" sz="1600" dirty="0">
              <a:latin typeface="Calisto MT" pitchFamily="18" charset="0"/>
            </a:endParaRPr>
          </a:p>
          <a:p>
            <a:endParaRPr lang="it-IT" sz="1600" dirty="0" smtClean="0">
              <a:latin typeface="Calisto MT" pitchFamily="18" charset="0"/>
            </a:endParaRPr>
          </a:p>
          <a:p>
            <a:endParaRPr lang="it-IT" sz="1600" dirty="0">
              <a:latin typeface="Calisto MT" pitchFamily="18" charset="0"/>
            </a:endParaRPr>
          </a:p>
          <a:p>
            <a:endParaRPr lang="it-IT" sz="1600" dirty="0" smtClean="0">
              <a:latin typeface="Calisto MT" pitchFamily="18" charset="0"/>
            </a:endParaRPr>
          </a:p>
          <a:p>
            <a:endParaRPr lang="it-IT" sz="1600" dirty="0">
              <a:latin typeface="Calisto MT" pitchFamily="18" charset="0"/>
            </a:endParaRPr>
          </a:p>
          <a:p>
            <a:endParaRPr lang="it-IT" sz="1600" dirty="0" smtClean="0">
              <a:latin typeface="Calisto MT" pitchFamily="18" charset="0"/>
            </a:endParaRPr>
          </a:p>
        </p:txBody>
      </p:sp>
      <p:grpSp>
        <p:nvGrpSpPr>
          <p:cNvPr id="10" name="Gruppo 9"/>
          <p:cNvGrpSpPr/>
          <p:nvPr/>
        </p:nvGrpSpPr>
        <p:grpSpPr>
          <a:xfrm>
            <a:off x="478971" y="1701300"/>
            <a:ext cx="8259958" cy="648073"/>
            <a:chOff x="426842" y="1405273"/>
            <a:chExt cx="8259958" cy="648073"/>
          </a:xfrm>
        </p:grpSpPr>
        <p:sp>
          <p:nvSpPr>
            <p:cNvPr id="6" name="Rettangolo arrotondato 5"/>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arrotondato 4"/>
            <p:cNvSpPr/>
            <p:nvPr/>
          </p:nvSpPr>
          <p:spPr>
            <a:xfrm>
              <a:off x="426842" y="1405273"/>
              <a:ext cx="2232248"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EXORDIUM</a:t>
              </a:r>
              <a:endParaRPr lang="it-IT" b="1" dirty="0"/>
            </a:p>
          </p:txBody>
        </p:sp>
        <p:sp>
          <p:nvSpPr>
            <p:cNvPr id="7" name="CasellaDiTesto 6"/>
            <p:cNvSpPr txBox="1"/>
            <p:nvPr/>
          </p:nvSpPr>
          <p:spPr>
            <a:xfrm>
              <a:off x="2789346" y="1412776"/>
              <a:ext cx="5897453" cy="584775"/>
            </a:xfrm>
            <a:prstGeom prst="rect">
              <a:avLst/>
            </a:prstGeom>
            <a:noFill/>
          </p:spPr>
          <p:txBody>
            <a:bodyPr wrap="square" rtlCol="0">
              <a:spAutoFit/>
            </a:bodyPr>
            <a:lstStyle/>
            <a:p>
              <a:r>
                <a:rPr lang="it-IT" sz="1600" dirty="0">
                  <a:latin typeface="Calisto MT" pitchFamily="18" charset="0"/>
                  <a:sym typeface="Wingdings" pitchFamily="2" charset="2"/>
                </a:rPr>
                <a:t>l’imputato </a:t>
              </a:r>
              <a:r>
                <a:rPr lang="it-IT" sz="1600" dirty="0" smtClean="0">
                  <a:latin typeface="Calisto MT" pitchFamily="18" charset="0"/>
                  <a:sym typeface="Wingdings" pitchFamily="2" charset="2"/>
                </a:rPr>
                <a:t>cerca </a:t>
              </a:r>
              <a:r>
                <a:rPr lang="it-IT" sz="1600" dirty="0">
                  <a:latin typeface="Calisto MT" pitchFamily="18" charset="0"/>
                  <a:sym typeface="Wingdings" pitchFamily="2" charset="2"/>
                </a:rPr>
                <a:t>di ottenere benevolenza dai giudici e </a:t>
              </a:r>
              <a:r>
                <a:rPr lang="it-IT" sz="1600" dirty="0" smtClean="0">
                  <a:latin typeface="Calisto MT" pitchFamily="18" charset="0"/>
                  <a:sym typeface="Wingdings" pitchFamily="2" charset="2"/>
                </a:rPr>
                <a:t>anticipa </a:t>
              </a:r>
              <a:r>
                <a:rPr lang="it-IT" sz="1600" dirty="0">
                  <a:latin typeface="Calisto MT" pitchFamily="18" charset="0"/>
                  <a:sym typeface="Wingdings" pitchFamily="2" charset="2"/>
                </a:rPr>
                <a:t>le linee generali della propria difesa</a:t>
              </a:r>
            </a:p>
          </p:txBody>
        </p:sp>
      </p:grpSp>
      <p:grpSp>
        <p:nvGrpSpPr>
          <p:cNvPr id="13" name="Gruppo 12"/>
          <p:cNvGrpSpPr/>
          <p:nvPr/>
        </p:nvGrpSpPr>
        <p:grpSpPr>
          <a:xfrm>
            <a:off x="477686" y="2477849"/>
            <a:ext cx="8280378" cy="648073"/>
            <a:chOff x="426842" y="1405273"/>
            <a:chExt cx="8280378" cy="648073"/>
          </a:xfrm>
        </p:grpSpPr>
        <p:sp>
          <p:nvSpPr>
            <p:cNvPr id="14" name="Rettangolo arrotondato 13"/>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arrotondato 14"/>
            <p:cNvSpPr/>
            <p:nvPr/>
          </p:nvSpPr>
          <p:spPr>
            <a:xfrm>
              <a:off x="426842" y="1405273"/>
              <a:ext cx="2232248"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PROPOSITIO</a:t>
              </a:r>
              <a:endParaRPr lang="it-IT" b="1" dirty="0"/>
            </a:p>
          </p:txBody>
        </p:sp>
        <p:sp>
          <p:nvSpPr>
            <p:cNvPr id="16" name="CasellaDiTesto 15"/>
            <p:cNvSpPr txBox="1"/>
            <p:nvPr/>
          </p:nvSpPr>
          <p:spPr>
            <a:xfrm>
              <a:off x="2809767" y="1575653"/>
              <a:ext cx="5897453" cy="338554"/>
            </a:xfrm>
            <a:prstGeom prst="rect">
              <a:avLst/>
            </a:prstGeom>
            <a:noFill/>
          </p:spPr>
          <p:txBody>
            <a:bodyPr wrap="square" rtlCol="0">
              <a:spAutoFit/>
            </a:bodyPr>
            <a:lstStyle/>
            <a:p>
              <a:r>
                <a:rPr lang="it-IT" sz="1600" dirty="0">
                  <a:latin typeface="Calisto MT" pitchFamily="18" charset="0"/>
                  <a:sym typeface="Wingdings" pitchFamily="2" charset="2"/>
                </a:rPr>
                <a:t>l’imputato </a:t>
              </a:r>
              <a:r>
                <a:rPr lang="it-IT" sz="1600" dirty="0" smtClean="0">
                  <a:latin typeface="Calisto MT" pitchFamily="18" charset="0"/>
                  <a:sym typeface="Wingdings" pitchFamily="2" charset="2"/>
                </a:rPr>
                <a:t>enuncia in maniera esplicita la sua tesi</a:t>
              </a:r>
              <a:endParaRPr lang="it-IT" sz="1600" dirty="0">
                <a:latin typeface="Calisto MT" pitchFamily="18" charset="0"/>
                <a:sym typeface="Wingdings" pitchFamily="2" charset="2"/>
              </a:endParaRPr>
            </a:p>
          </p:txBody>
        </p:sp>
      </p:grpSp>
      <p:grpSp>
        <p:nvGrpSpPr>
          <p:cNvPr id="17" name="Gruppo 16"/>
          <p:cNvGrpSpPr/>
          <p:nvPr/>
        </p:nvGrpSpPr>
        <p:grpSpPr>
          <a:xfrm>
            <a:off x="492359" y="3241924"/>
            <a:ext cx="8259958" cy="648073"/>
            <a:chOff x="426842" y="1405273"/>
            <a:chExt cx="8259958" cy="648073"/>
          </a:xfrm>
        </p:grpSpPr>
        <p:sp>
          <p:nvSpPr>
            <p:cNvPr id="18" name="Rettangolo arrotondato 17"/>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arrotondato 18"/>
            <p:cNvSpPr/>
            <p:nvPr/>
          </p:nvSpPr>
          <p:spPr>
            <a:xfrm>
              <a:off x="426842" y="1405273"/>
              <a:ext cx="2232248"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NARRATIO</a:t>
              </a:r>
              <a:endParaRPr lang="it-IT" b="1" dirty="0"/>
            </a:p>
          </p:txBody>
        </p:sp>
        <p:sp>
          <p:nvSpPr>
            <p:cNvPr id="20" name="CasellaDiTesto 19"/>
            <p:cNvSpPr txBox="1"/>
            <p:nvPr/>
          </p:nvSpPr>
          <p:spPr>
            <a:xfrm>
              <a:off x="2789346" y="1412776"/>
              <a:ext cx="5897453" cy="584775"/>
            </a:xfrm>
            <a:prstGeom prst="rect">
              <a:avLst/>
            </a:prstGeom>
            <a:noFill/>
          </p:spPr>
          <p:txBody>
            <a:bodyPr wrap="square" rtlCol="0">
              <a:spAutoFit/>
            </a:bodyPr>
            <a:lstStyle/>
            <a:p>
              <a:r>
                <a:rPr lang="it-IT" sz="1600" dirty="0" smtClean="0">
                  <a:latin typeface="Calisto MT" pitchFamily="18" charset="0"/>
                  <a:sym typeface="Wingdings" pitchFamily="2" charset="2"/>
                </a:rPr>
                <a:t>la narrazione degli eventi che vedono imputato il protagonista con possibili digressioni sui fatti accaduti </a:t>
              </a:r>
              <a:endParaRPr lang="it-IT" sz="1600" dirty="0">
                <a:latin typeface="Calisto MT" pitchFamily="18" charset="0"/>
                <a:sym typeface="Wingdings" pitchFamily="2" charset="2"/>
              </a:endParaRPr>
            </a:p>
          </p:txBody>
        </p:sp>
      </p:grpSp>
      <p:grpSp>
        <p:nvGrpSpPr>
          <p:cNvPr id="21" name="Gruppo 20"/>
          <p:cNvGrpSpPr/>
          <p:nvPr/>
        </p:nvGrpSpPr>
        <p:grpSpPr>
          <a:xfrm>
            <a:off x="477822" y="4038645"/>
            <a:ext cx="8280378" cy="648073"/>
            <a:chOff x="426842" y="1405273"/>
            <a:chExt cx="8280378" cy="648073"/>
          </a:xfrm>
        </p:grpSpPr>
        <p:sp>
          <p:nvSpPr>
            <p:cNvPr id="22" name="Rettangolo arrotondato 21"/>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arrotondato 22"/>
            <p:cNvSpPr/>
            <p:nvPr/>
          </p:nvSpPr>
          <p:spPr>
            <a:xfrm>
              <a:off x="426842" y="1405273"/>
              <a:ext cx="2232248"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ARGUMENTATIO</a:t>
              </a:r>
              <a:endParaRPr lang="it-IT" b="1" dirty="0"/>
            </a:p>
          </p:txBody>
        </p:sp>
        <p:sp>
          <p:nvSpPr>
            <p:cNvPr id="24" name="CasellaDiTesto 23"/>
            <p:cNvSpPr txBox="1"/>
            <p:nvPr/>
          </p:nvSpPr>
          <p:spPr>
            <a:xfrm>
              <a:off x="2809767" y="1575653"/>
              <a:ext cx="5897453" cy="338554"/>
            </a:xfrm>
            <a:prstGeom prst="rect">
              <a:avLst/>
            </a:prstGeom>
            <a:noFill/>
          </p:spPr>
          <p:txBody>
            <a:bodyPr wrap="square" rtlCol="0">
              <a:spAutoFit/>
            </a:bodyPr>
            <a:lstStyle/>
            <a:p>
              <a:pPr marL="342900" indent="-342900"/>
              <a:r>
                <a:rPr lang="it-IT" sz="1600" dirty="0" smtClean="0">
                  <a:latin typeface="Calisto MT" pitchFamily="18" charset="0"/>
                  <a:sym typeface="Wingdings" pitchFamily="2" charset="2"/>
                </a:rPr>
                <a:t>dimostrazione </a:t>
              </a:r>
              <a:r>
                <a:rPr lang="it-IT" sz="1600" dirty="0">
                  <a:latin typeface="Calisto MT" pitchFamily="18" charset="0"/>
                  <a:sym typeface="Wingdings" pitchFamily="2" charset="2"/>
                </a:rPr>
                <a:t>tramite prove  ed elementi a favore dell’imputato</a:t>
              </a:r>
            </a:p>
          </p:txBody>
        </p:sp>
      </p:grpSp>
      <p:grpSp>
        <p:nvGrpSpPr>
          <p:cNvPr id="25" name="Gruppo 24"/>
          <p:cNvGrpSpPr/>
          <p:nvPr/>
        </p:nvGrpSpPr>
        <p:grpSpPr>
          <a:xfrm>
            <a:off x="488506" y="5655528"/>
            <a:ext cx="8259958" cy="648073"/>
            <a:chOff x="426842" y="1405273"/>
            <a:chExt cx="8259958" cy="648073"/>
          </a:xfrm>
        </p:grpSpPr>
        <p:sp>
          <p:nvSpPr>
            <p:cNvPr id="26" name="Rettangolo arrotondato 25"/>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Rettangolo arrotondato 26"/>
            <p:cNvSpPr/>
            <p:nvPr/>
          </p:nvSpPr>
          <p:spPr>
            <a:xfrm>
              <a:off x="426842" y="1405273"/>
              <a:ext cx="2232248"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PERORATIO</a:t>
              </a:r>
              <a:endParaRPr lang="it-IT" b="1" dirty="0"/>
            </a:p>
          </p:txBody>
        </p:sp>
        <p:sp>
          <p:nvSpPr>
            <p:cNvPr id="28" name="CasellaDiTesto 27"/>
            <p:cNvSpPr txBox="1"/>
            <p:nvPr/>
          </p:nvSpPr>
          <p:spPr>
            <a:xfrm>
              <a:off x="2789346" y="1602415"/>
              <a:ext cx="5897453" cy="338554"/>
            </a:xfrm>
            <a:prstGeom prst="rect">
              <a:avLst/>
            </a:prstGeom>
            <a:noFill/>
          </p:spPr>
          <p:txBody>
            <a:bodyPr wrap="square" rtlCol="0">
              <a:spAutoFit/>
            </a:bodyPr>
            <a:lstStyle/>
            <a:p>
              <a:r>
                <a:rPr lang="it-IT" sz="1600" dirty="0">
                  <a:latin typeface="Calisto MT" pitchFamily="18" charset="0"/>
                  <a:sym typeface="Wingdings" pitchFamily="2" charset="2"/>
                </a:rPr>
                <a:t>conclusione </a:t>
              </a:r>
              <a:r>
                <a:rPr lang="it-IT" sz="1600" dirty="0">
                  <a:latin typeface="Calisto MT" pitchFamily="18" charset="0"/>
                </a:rPr>
                <a:t>per ottenere definitivamente il voto favorevole </a:t>
              </a:r>
              <a:endParaRPr lang="it-IT" sz="1600" dirty="0">
                <a:latin typeface="Calisto MT" pitchFamily="18" charset="0"/>
                <a:sym typeface="Wingdings" pitchFamily="2" charset="2"/>
              </a:endParaRPr>
            </a:p>
          </p:txBody>
        </p:sp>
      </p:grpSp>
      <p:grpSp>
        <p:nvGrpSpPr>
          <p:cNvPr id="29" name="Gruppo 28"/>
          <p:cNvGrpSpPr/>
          <p:nvPr/>
        </p:nvGrpSpPr>
        <p:grpSpPr>
          <a:xfrm>
            <a:off x="488774" y="4837171"/>
            <a:ext cx="8280378" cy="648073"/>
            <a:chOff x="426842" y="1405273"/>
            <a:chExt cx="8280378" cy="648073"/>
          </a:xfrm>
        </p:grpSpPr>
        <p:sp>
          <p:nvSpPr>
            <p:cNvPr id="30" name="Rettangolo arrotondato 29"/>
            <p:cNvSpPr/>
            <p:nvPr/>
          </p:nvSpPr>
          <p:spPr>
            <a:xfrm>
              <a:off x="1907704" y="1405274"/>
              <a:ext cx="6779096" cy="648072"/>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arrotondato 30"/>
            <p:cNvSpPr/>
            <p:nvPr/>
          </p:nvSpPr>
          <p:spPr>
            <a:xfrm>
              <a:off x="426842" y="1405273"/>
              <a:ext cx="2232248" cy="648072"/>
            </a:xfrm>
            <a:prstGeom prst="round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REFUTATIO</a:t>
              </a:r>
              <a:endParaRPr lang="it-IT" b="1" dirty="0"/>
            </a:p>
          </p:txBody>
        </p:sp>
        <p:sp>
          <p:nvSpPr>
            <p:cNvPr id="32" name="CasellaDiTesto 31"/>
            <p:cNvSpPr txBox="1"/>
            <p:nvPr/>
          </p:nvSpPr>
          <p:spPr>
            <a:xfrm>
              <a:off x="2809767" y="1575653"/>
              <a:ext cx="5897453" cy="338554"/>
            </a:xfrm>
            <a:prstGeom prst="rect">
              <a:avLst/>
            </a:prstGeom>
            <a:noFill/>
          </p:spPr>
          <p:txBody>
            <a:bodyPr wrap="square" rtlCol="0">
              <a:spAutoFit/>
            </a:bodyPr>
            <a:lstStyle/>
            <a:p>
              <a:pPr marL="342900" indent="-342900"/>
              <a:r>
                <a:rPr lang="it-IT" sz="1600" dirty="0">
                  <a:latin typeface="Calisto MT" pitchFamily="18" charset="0"/>
                  <a:sym typeface="Wingdings" pitchFamily="2" charset="2"/>
                </a:rPr>
                <a:t>confutazione delle prove a sfavore dell’imputato</a:t>
              </a: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16632"/>
            <a:ext cx="8229600" cy="1143000"/>
          </a:xfrm>
        </p:spPr>
        <p:txBody>
          <a:bodyPr>
            <a:normAutofit/>
          </a:bodyPr>
          <a:lstStyle/>
          <a:p>
            <a:r>
              <a:rPr lang="it-IT" sz="6000" dirty="0" smtClean="0">
                <a:latin typeface="Freestyle Script" pitchFamily="66" charset="0"/>
              </a:rPr>
              <a:t>Oratoria Giudiziaria</a:t>
            </a:r>
            <a:endParaRPr lang="it-IT" sz="6000" dirty="0">
              <a:latin typeface="Freestyle Script" pitchFamily="66" charset="0"/>
            </a:endParaRPr>
          </a:p>
        </p:txBody>
      </p:sp>
      <p:sp>
        <p:nvSpPr>
          <p:cNvPr id="3" name="Segnaposto contenuto 2"/>
          <p:cNvSpPr>
            <a:spLocks noGrp="1"/>
          </p:cNvSpPr>
          <p:nvPr>
            <p:ph idx="1"/>
          </p:nvPr>
        </p:nvSpPr>
        <p:spPr>
          <a:xfrm>
            <a:off x="387393" y="2060848"/>
            <a:ext cx="8229600" cy="4525963"/>
          </a:xfrm>
        </p:spPr>
        <p:txBody>
          <a:bodyPr/>
          <a:lstStyle/>
          <a:p>
            <a:endParaRPr lang="it-IT" dirty="0" smtClean="0"/>
          </a:p>
          <a:p>
            <a:endParaRPr lang="it-IT" dirty="0"/>
          </a:p>
        </p:txBody>
      </p:sp>
      <p:sp>
        <p:nvSpPr>
          <p:cNvPr id="4" name="Rettangolo 3"/>
          <p:cNvSpPr/>
          <p:nvPr/>
        </p:nvSpPr>
        <p:spPr>
          <a:xfrm>
            <a:off x="341010" y="1455244"/>
            <a:ext cx="4951070" cy="5016758"/>
          </a:xfrm>
          <a:prstGeom prst="rect">
            <a:avLst/>
          </a:prstGeom>
        </p:spPr>
        <p:txBody>
          <a:bodyPr wrap="square">
            <a:spAutoFit/>
          </a:bodyPr>
          <a:lstStyle/>
          <a:p>
            <a:pPr algn="just"/>
            <a:r>
              <a:rPr lang="it-IT" sz="1600" dirty="0" smtClean="0">
                <a:latin typeface="Calisto MT" pitchFamily="18" charset="0"/>
              </a:rPr>
              <a:t>La pratica </a:t>
            </a:r>
            <a:r>
              <a:rPr lang="it-IT" sz="1600" dirty="0">
                <a:latin typeface="Calisto MT" pitchFamily="18" charset="0"/>
              </a:rPr>
              <a:t>del genere </a:t>
            </a:r>
            <a:r>
              <a:rPr lang="it-IT" sz="1600" dirty="0" smtClean="0">
                <a:latin typeface="Calisto MT" pitchFamily="18" charset="0"/>
              </a:rPr>
              <a:t>giudiziario, oltre a richiedere capacità suasorie nel ricorrere ad argomenti di carattere generale e astratto per coinvolgere emotivamente la giuria,  necessitava </a:t>
            </a:r>
            <a:r>
              <a:rPr lang="it-IT" sz="1600" dirty="0">
                <a:latin typeface="Calisto MT" pitchFamily="18" charset="0"/>
              </a:rPr>
              <a:t>anche </a:t>
            </a:r>
            <a:r>
              <a:rPr lang="it-IT" sz="1600" dirty="0" smtClean="0">
                <a:latin typeface="Calisto MT" pitchFamily="18" charset="0"/>
              </a:rPr>
              <a:t>di una </a:t>
            </a:r>
            <a:r>
              <a:rPr lang="it-IT" sz="1600" dirty="0">
                <a:latin typeface="Calisto MT" pitchFamily="18" charset="0"/>
              </a:rPr>
              <a:t>buona conoscenza della dottrina </a:t>
            </a:r>
            <a:r>
              <a:rPr lang="it-IT" sz="1600" dirty="0" smtClean="0">
                <a:latin typeface="Calisto MT" pitchFamily="18" charset="0"/>
              </a:rPr>
              <a:t>giuridica e </a:t>
            </a:r>
            <a:r>
              <a:rPr lang="it-IT" sz="1600" dirty="0">
                <a:latin typeface="Calisto MT" pitchFamily="18" charset="0"/>
              </a:rPr>
              <a:t>degli strumenti </a:t>
            </a:r>
            <a:r>
              <a:rPr lang="it-IT" sz="1600" dirty="0" smtClean="0">
                <a:latin typeface="Calisto MT" pitchFamily="18" charset="0"/>
              </a:rPr>
              <a:t>legali</a:t>
            </a:r>
            <a:r>
              <a:rPr lang="it-IT" sz="1600" dirty="0">
                <a:latin typeface="Calisto MT" pitchFamily="18" charset="0"/>
              </a:rPr>
              <a:t>.</a:t>
            </a:r>
            <a:r>
              <a:rPr lang="it-IT" sz="1600" dirty="0" smtClean="0">
                <a:latin typeface="Calisto MT" pitchFamily="18" charset="0"/>
              </a:rPr>
              <a:t> Così </a:t>
            </a:r>
            <a:r>
              <a:rPr lang="it-IT" sz="1600" dirty="0">
                <a:latin typeface="Calisto MT" pitchFamily="18" charset="0"/>
              </a:rPr>
              <a:t>si affermò ben presto </a:t>
            </a:r>
            <a:r>
              <a:rPr lang="it-IT" sz="1600" dirty="0" smtClean="0">
                <a:latin typeface="Calisto MT" pitchFamily="18" charset="0"/>
              </a:rPr>
              <a:t>una categoria professionale </a:t>
            </a:r>
            <a:r>
              <a:rPr lang="it-IT" sz="1600" dirty="0">
                <a:latin typeface="Calisto MT" pitchFamily="18" charset="0"/>
              </a:rPr>
              <a:t>di esperti di diritto, detti </a:t>
            </a:r>
            <a:r>
              <a:rPr lang="it-IT" sz="1600" b="1" dirty="0">
                <a:latin typeface="Calisto MT" pitchFamily="18" charset="0"/>
              </a:rPr>
              <a:t>logografi</a:t>
            </a:r>
            <a:r>
              <a:rPr lang="it-IT" sz="1600" dirty="0">
                <a:latin typeface="Calisto MT" pitchFamily="18" charset="0"/>
              </a:rPr>
              <a:t>. Costoro si incaricavano, dietro </a:t>
            </a:r>
            <a:r>
              <a:rPr lang="it-IT" sz="1600" dirty="0" smtClean="0">
                <a:latin typeface="Calisto MT" pitchFamily="18" charset="0"/>
              </a:rPr>
              <a:t>compenso, di </a:t>
            </a:r>
            <a:r>
              <a:rPr lang="it-IT" sz="1600" dirty="0">
                <a:latin typeface="Calisto MT" pitchFamily="18" charset="0"/>
              </a:rPr>
              <a:t>scrivere orazioni di accusa o di difesa per conto di terzi, che ne </a:t>
            </a:r>
            <a:r>
              <a:rPr lang="it-IT" sz="1600" dirty="0" smtClean="0">
                <a:latin typeface="Calisto MT" pitchFamily="18" charset="0"/>
              </a:rPr>
              <a:t>avrebbero poi </a:t>
            </a:r>
            <a:r>
              <a:rPr lang="it-IT" sz="1600" dirty="0">
                <a:latin typeface="Calisto MT" pitchFamily="18" charset="0"/>
              </a:rPr>
              <a:t>memorizzato il testo per pronunciarlo in tribunale: nel diritto ateniese, </a:t>
            </a:r>
            <a:r>
              <a:rPr lang="it-IT" sz="1600" dirty="0" smtClean="0">
                <a:latin typeface="Calisto MT" pitchFamily="18" charset="0"/>
              </a:rPr>
              <a:t>infatti, l’iniziativa </a:t>
            </a:r>
            <a:r>
              <a:rPr lang="it-IT" sz="1600" dirty="0">
                <a:latin typeface="Calisto MT" pitchFamily="18" charset="0"/>
              </a:rPr>
              <a:t>di intentare un’azione legale e la responsabilità della difesa spettavano </a:t>
            </a:r>
            <a:r>
              <a:rPr lang="it-IT" sz="1600" dirty="0" smtClean="0">
                <a:latin typeface="Calisto MT" pitchFamily="18" charset="0"/>
              </a:rPr>
              <a:t>ai singoli cittadini, che erano </a:t>
            </a:r>
            <a:r>
              <a:rPr lang="it-IT" sz="1600" dirty="0">
                <a:latin typeface="Calisto MT" pitchFamily="18" charset="0"/>
              </a:rPr>
              <a:t>tenuti a farsi </a:t>
            </a:r>
            <a:r>
              <a:rPr lang="it-IT" sz="1600" dirty="0" smtClean="0">
                <a:latin typeface="Calisto MT" pitchFamily="18" charset="0"/>
              </a:rPr>
              <a:t>portavoce </a:t>
            </a:r>
            <a:r>
              <a:rPr lang="it-IT" sz="1600" dirty="0">
                <a:latin typeface="Calisto MT" pitchFamily="18" charset="0"/>
              </a:rPr>
              <a:t>in prima persona della propria </a:t>
            </a:r>
            <a:r>
              <a:rPr lang="it-IT" sz="1600" dirty="0" smtClean="0">
                <a:latin typeface="Calisto MT" pitchFamily="18" charset="0"/>
              </a:rPr>
              <a:t>causa. </a:t>
            </a:r>
          </a:p>
          <a:p>
            <a:pPr algn="just"/>
            <a:r>
              <a:rPr lang="it-IT" sz="1600" dirty="0" smtClean="0">
                <a:latin typeface="Calisto MT" pitchFamily="18" charset="0"/>
              </a:rPr>
              <a:t>L’oratoria politica e quella epidittica erano meno schematiche e tendevano ad adattarsi ogni volta alla situazione, ed erano narrate in prima persona dall’autore, per cui la sua personalità acquistava particolare rilievo. </a:t>
            </a:r>
          </a:p>
        </p:txBody>
      </p:sp>
      <p:pic>
        <p:nvPicPr>
          <p:cNvPr id="36866" name="Picture 2" descr="http://www.claudiapalocci.it/wp-content/uploads/2012/04/Cicerone_3.jpg"/>
          <p:cNvPicPr>
            <a:picLocks noChangeAspect="1" noChangeArrowheads="1"/>
          </p:cNvPicPr>
          <p:nvPr/>
        </p:nvPicPr>
        <p:blipFill>
          <a:blip r:embed="rId2" cstate="print"/>
          <a:srcRect/>
          <a:stretch>
            <a:fillRect/>
          </a:stretch>
        </p:blipFill>
        <p:spPr bwMode="auto">
          <a:xfrm>
            <a:off x="5552012" y="1556792"/>
            <a:ext cx="3040821" cy="2265412"/>
          </a:xfrm>
          <a:prstGeom prst="rect">
            <a:avLst/>
          </a:prstGeom>
          <a:noFill/>
        </p:spPr>
      </p:pic>
      <p:pic>
        <p:nvPicPr>
          <p:cNvPr id="36870" name="Picture 6" descr="http://www.umsoi.com/italiano/wp-content/uploads/tempio_greco.jpg"/>
          <p:cNvPicPr>
            <a:picLocks noChangeAspect="1" noChangeArrowheads="1"/>
          </p:cNvPicPr>
          <p:nvPr/>
        </p:nvPicPr>
        <p:blipFill>
          <a:blip r:embed="rId3" cstate="print"/>
          <a:srcRect/>
          <a:stretch>
            <a:fillRect/>
          </a:stretch>
        </p:blipFill>
        <p:spPr bwMode="auto">
          <a:xfrm>
            <a:off x="5338463" y="4869160"/>
            <a:ext cx="3622954" cy="1296144"/>
          </a:xfrm>
          <a:prstGeom prst="rect">
            <a:avLst/>
          </a:prstGeom>
          <a:noFill/>
        </p:spPr>
      </p:pic>
    </p:spTree>
    <p:extLst>
      <p:ext uri="{BB962C8B-B14F-4D97-AF65-F5344CB8AC3E}">
        <p14:creationId xmlns:p14="http://schemas.microsoft.com/office/powerpoint/2010/main" val="16872706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2293</Words>
  <Application>Microsoft Office PowerPoint</Application>
  <PresentationFormat>Presentazione su schermo (4:3)</PresentationFormat>
  <Paragraphs>198</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Λυσίας </vt:lpstr>
      <vt:lpstr>Indice degli argomenti</vt:lpstr>
      <vt:lpstr>La vita </vt:lpstr>
      <vt:lpstr> Contesto storico: Atene nel V secolo  </vt:lpstr>
      <vt:lpstr> Tratto da “Contro Eratostene”, Lisia</vt:lpstr>
      <vt:lpstr>Tratto da le "Elleniche", Senofonte </vt:lpstr>
      <vt:lpstr>L’Oratoria</vt:lpstr>
      <vt:lpstr>Oratoria Giudiziaria</vt:lpstr>
      <vt:lpstr>Oratoria Giudiziaria</vt:lpstr>
      <vt:lpstr>Oratoria giudiziaria - Lessico del diritto</vt:lpstr>
      <vt:lpstr>Lo Stile </vt:lpstr>
      <vt:lpstr>Lo Stile </vt:lpstr>
      <vt:lpstr>Opere</vt:lpstr>
      <vt:lpstr>1 - Discorsi riguardanti cause patrimoniali </vt:lpstr>
      <vt:lpstr>2-Discorsi riguardanti delitti contro la persona </vt:lpstr>
      <vt:lpstr>2-Discorsi riguardanti delitti contro la persona </vt:lpstr>
      <vt:lpstr>2-Discorsi riguardanti delitti contro la persona </vt:lpstr>
      <vt:lpstr>3 - Discorsi su temi politici</vt:lpstr>
      <vt:lpstr>3 - Discorsi su temi politici</vt:lpstr>
      <vt:lpstr>Fonti: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Scan</dc:creator>
  <cp:lastModifiedBy>aula 205</cp:lastModifiedBy>
  <cp:revision>83</cp:revision>
  <dcterms:created xsi:type="dcterms:W3CDTF">2015-03-01T09:56:49Z</dcterms:created>
  <dcterms:modified xsi:type="dcterms:W3CDTF">2015-03-06T07:26:25Z</dcterms:modified>
</cp:coreProperties>
</file>