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comments/comment2.xml" ContentType="application/vnd.openxmlformats-officedocument.presentationml.comment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1" r:id="rId1"/>
  </p:sldMasterIdLst>
  <p:notesMasterIdLst>
    <p:notesMasterId r:id="rId65"/>
  </p:notesMasterIdLst>
  <p:sldIdLst>
    <p:sldId id="256" r:id="rId2"/>
    <p:sldId id="258" r:id="rId3"/>
    <p:sldId id="344" r:id="rId4"/>
    <p:sldId id="328" r:id="rId5"/>
    <p:sldId id="257" r:id="rId6"/>
    <p:sldId id="327" r:id="rId7"/>
    <p:sldId id="260" r:id="rId8"/>
    <p:sldId id="268" r:id="rId9"/>
    <p:sldId id="333" r:id="rId10"/>
    <p:sldId id="306" r:id="rId11"/>
    <p:sldId id="263" r:id="rId12"/>
    <p:sldId id="264" r:id="rId13"/>
    <p:sldId id="265" r:id="rId14"/>
    <p:sldId id="266" r:id="rId15"/>
    <p:sldId id="298" r:id="rId16"/>
    <p:sldId id="303" r:id="rId17"/>
    <p:sldId id="267" r:id="rId18"/>
    <p:sldId id="330" r:id="rId19"/>
    <p:sldId id="274" r:id="rId20"/>
    <p:sldId id="275" r:id="rId21"/>
    <p:sldId id="300" r:id="rId22"/>
    <p:sldId id="276" r:id="rId23"/>
    <p:sldId id="279" r:id="rId24"/>
    <p:sldId id="347" r:id="rId25"/>
    <p:sldId id="278" r:id="rId26"/>
    <p:sldId id="334" r:id="rId27"/>
    <p:sldId id="321" r:id="rId28"/>
    <p:sldId id="322" r:id="rId29"/>
    <p:sldId id="323" r:id="rId30"/>
    <p:sldId id="324" r:id="rId31"/>
    <p:sldId id="345" r:id="rId32"/>
    <p:sldId id="277" r:id="rId33"/>
    <p:sldId id="335" r:id="rId34"/>
    <p:sldId id="342" r:id="rId35"/>
    <p:sldId id="336" r:id="rId36"/>
    <p:sldId id="337" r:id="rId37"/>
    <p:sldId id="338" r:id="rId38"/>
    <p:sldId id="281" r:id="rId39"/>
    <p:sldId id="346" r:id="rId40"/>
    <p:sldId id="341" r:id="rId41"/>
    <p:sldId id="325" r:id="rId42"/>
    <p:sldId id="339" r:id="rId43"/>
    <p:sldId id="340" r:id="rId44"/>
    <p:sldId id="343" r:id="rId45"/>
    <p:sldId id="283" r:id="rId46"/>
    <p:sldId id="282" r:id="rId47"/>
    <p:sldId id="288" r:id="rId48"/>
    <p:sldId id="289" r:id="rId49"/>
    <p:sldId id="348" r:id="rId50"/>
    <p:sldId id="309" r:id="rId51"/>
    <p:sldId id="312" r:id="rId52"/>
    <p:sldId id="313" r:id="rId53"/>
    <p:sldId id="314" r:id="rId54"/>
    <p:sldId id="315" r:id="rId55"/>
    <p:sldId id="317" r:id="rId56"/>
    <p:sldId id="318" r:id="rId57"/>
    <p:sldId id="319" r:id="rId58"/>
    <p:sldId id="320" r:id="rId59"/>
    <p:sldId id="316" r:id="rId60"/>
    <p:sldId id="310" r:id="rId61"/>
    <p:sldId id="349" r:id="rId62"/>
    <p:sldId id="304" r:id="rId63"/>
    <p:sldId id="285"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Teologia: la logica dell'amore" id="{749C3DB3-7E9E-47F4-869E-4BAD534EAB6B}">
          <p14:sldIdLst>
            <p14:sldId id="256"/>
            <p14:sldId id="258"/>
            <p14:sldId id="344"/>
            <p14:sldId id="328"/>
            <p14:sldId id="257"/>
            <p14:sldId id="327"/>
            <p14:sldId id="260"/>
            <p14:sldId id="268"/>
            <p14:sldId id="333"/>
          </p14:sldIdLst>
        </p14:section>
        <p14:section name="Teologia nelle scienze" id="{B2817B3A-8E27-436D-9A0B-FBE0F899901D}">
          <p14:sldIdLst>
            <p14:sldId id="306"/>
            <p14:sldId id="263"/>
            <p14:sldId id="264"/>
            <p14:sldId id="265"/>
            <p14:sldId id="266"/>
            <p14:sldId id="298"/>
            <p14:sldId id="303"/>
            <p14:sldId id="267"/>
            <p14:sldId id="330"/>
            <p14:sldId id="274"/>
            <p14:sldId id="275"/>
            <p14:sldId id="300"/>
            <p14:sldId id="276"/>
            <p14:sldId id="279"/>
            <p14:sldId id="347"/>
            <p14:sldId id="278"/>
            <p14:sldId id="334"/>
            <p14:sldId id="321"/>
            <p14:sldId id="322"/>
            <p14:sldId id="323"/>
            <p14:sldId id="324"/>
            <p14:sldId id="345"/>
            <p14:sldId id="277"/>
          </p14:sldIdLst>
        </p14:section>
        <p14:section name="Primato della mistica nella teologia" id="{CB90FF03-1C70-453A-A854-1D8DD4BB4C7A}">
          <p14:sldIdLst>
            <p14:sldId id="335"/>
            <p14:sldId id="342"/>
            <p14:sldId id="336"/>
            <p14:sldId id="337"/>
            <p14:sldId id="338"/>
          </p14:sldIdLst>
        </p14:section>
        <p14:section name="Teologia cristiana: Trinità e Incarnazione" id="{80A33D64-2305-45B1-86B9-A0F9D0362EB5}">
          <p14:sldIdLst>
            <p14:sldId id="281"/>
            <p14:sldId id="346"/>
            <p14:sldId id="341"/>
            <p14:sldId id="325"/>
            <p14:sldId id="339"/>
            <p14:sldId id="340"/>
            <p14:sldId id="343"/>
            <p14:sldId id="283"/>
            <p14:sldId id="282"/>
            <p14:sldId id="288"/>
            <p14:sldId id="289"/>
            <p14:sldId id="348"/>
            <p14:sldId id="309"/>
            <p14:sldId id="312"/>
            <p14:sldId id="313"/>
            <p14:sldId id="314"/>
            <p14:sldId id="315"/>
            <p14:sldId id="317"/>
            <p14:sldId id="318"/>
            <p14:sldId id="319"/>
            <p14:sldId id="320"/>
            <p14:sldId id="316"/>
          </p14:sldIdLst>
        </p14:section>
        <p14:section name="Sguardo panoramico in-concluso" id="{258E92B4-0484-45AC-8BEC-0B23B2C59578}">
          <p14:sldIdLst>
            <p14:sldId id="310"/>
            <p14:sldId id="304"/>
            <p14:sldId id="285"/>
          </p14:sldIdLst>
        </p14:section>
      </p14:sectionLst>
    </p:ex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tonella Jori" initials="AJ" lastIdx="3" clrIdx="0">
    <p:extLst>
      <p:ext uri="{19B8F6BF-5375-455C-9EA6-DF929625EA0E}">
        <p15:presenceInfo xmlns:p15="http://schemas.microsoft.com/office/powerpoint/2012/main" xmlns="" userId="9b3ab7c59a6d50d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31" autoAdjust="0"/>
    <p:restoredTop sz="94660"/>
  </p:normalViewPr>
  <p:slideViewPr>
    <p:cSldViewPr snapToGrid="0">
      <p:cViewPr varScale="1">
        <p:scale>
          <a:sx n="60" d="100"/>
          <a:sy n="60" d="100"/>
        </p:scale>
        <p:origin x="-78" y="-192"/>
      </p:cViewPr>
      <p:guideLst>
        <p:guide orient="horz" pos="2160"/>
        <p:guide pos="3840"/>
      </p:guideLst>
    </p:cSldViewPr>
  </p:slideViewPr>
  <p:notesTextViewPr>
    <p:cViewPr>
      <p:scale>
        <a:sx n="1" d="1"/>
        <a:sy n="1" d="1"/>
      </p:scale>
      <p:origin x="0" y="0"/>
    </p:cViewPr>
  </p:notesTextViewPr>
  <p:notesViewPr>
    <p:cSldViewPr snapToGrid="0">
      <p:cViewPr varScale="1">
        <p:scale>
          <a:sx n="75" d="100"/>
          <a:sy n="75" d="100"/>
        </p:scale>
        <p:origin x="2244" y="78"/>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4-04-06T14:42:33.248" idx="2">
    <p:pos x="10" y="10"/>
    <p:text/>
    <p:extLst>
      <p:ext uri="{C676402C-5697-4E1C-873F-D02D1690AC5C}">
        <p15:threadingInfo xmlns:p15="http://schemas.microsoft.com/office/powerpoint/2012/main" xmlns=""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4-04-06T14:43:00.095" idx="3">
    <p:pos x="10" y="10"/>
    <p:text>Per un passaggio leggero dall’esposizione del prof. Fulci alla mia. Il passaggio alla teologia avviene così attraverso la realtà dell’amore, ancorché qui si tratti di amore umano mentre la teologia ci apre all’orizzonte di quello divino, quello sguardo di Dante che infine sale rapidissimo fin su nel «alto lume» prima ancora che la danza di sguardi si compia con il consenso de «li occhi da Dio diletti e venerati» dato da Maria a Bernardo che intercede (Paradiso Canto XXXIII). Ma vedremo ben presto che le due realtà dell’amore umano e divino possono essere percepiti e dati nella nostra esperienza come aperti l’uno sull’altro e incastonati l’uno dentro l’altro come un unico «amor che move il sole e l’altre stelle» di cui siamo resi partecipi.</p:text>
    <p:extLst>
      <p:ext uri="{C676402C-5697-4E1C-873F-D02D1690AC5C}">
        <p15:threadingInfo xmlns:p15="http://schemas.microsoft.com/office/powerpoint/2012/main" xmlns=""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8FD8BC-31C3-4A10-9C2A-7B0260001B17}" type="datetimeFigureOut">
              <a:rPr lang="it-IT" smtClean="0"/>
              <a:pPr/>
              <a:t>09/04/2014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98411B-7242-49B4-9529-24F5B8C6CB77}" type="slidenum">
              <a:rPr lang="it-IT" smtClean="0"/>
              <a:pPr/>
              <a:t>‹N›</a:t>
            </a:fld>
            <a:endParaRPr lang="it-IT"/>
          </a:p>
        </p:txBody>
      </p:sp>
    </p:spTree>
    <p:extLst>
      <p:ext uri="{BB962C8B-B14F-4D97-AF65-F5344CB8AC3E}">
        <p14:creationId xmlns:p14="http://schemas.microsoft.com/office/powerpoint/2010/main" xmlns="" val="2341191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D98411B-7242-49B4-9529-24F5B8C6CB77}" type="slidenum">
              <a:rPr lang="it-IT" smtClean="0"/>
              <a:pPr/>
              <a:t>1</a:t>
            </a:fld>
            <a:endParaRPr lang="it-IT"/>
          </a:p>
        </p:txBody>
      </p:sp>
    </p:spTree>
    <p:extLst>
      <p:ext uri="{BB962C8B-B14F-4D97-AF65-F5344CB8AC3E}">
        <p14:creationId xmlns:p14="http://schemas.microsoft.com/office/powerpoint/2010/main" xmlns="" val="1494669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Di Paul Charles William Davies </a:t>
            </a:r>
          </a:p>
          <a:p>
            <a:endParaRPr lang="it-IT" dirty="0"/>
          </a:p>
        </p:txBody>
      </p:sp>
      <p:sp>
        <p:nvSpPr>
          <p:cNvPr id="4" name="Segnaposto numero diapositiva 3"/>
          <p:cNvSpPr>
            <a:spLocks noGrp="1"/>
          </p:cNvSpPr>
          <p:nvPr>
            <p:ph type="sldNum" sz="quarter" idx="10"/>
          </p:nvPr>
        </p:nvSpPr>
        <p:spPr/>
        <p:txBody>
          <a:bodyPr/>
          <a:lstStyle/>
          <a:p>
            <a:fld id="{7D98411B-7242-49B4-9529-24F5B8C6CB77}" type="slidenum">
              <a:rPr lang="it-IT" smtClean="0"/>
              <a:pPr/>
              <a:t>13</a:t>
            </a:fld>
            <a:endParaRPr lang="it-IT"/>
          </a:p>
        </p:txBody>
      </p:sp>
    </p:spTree>
    <p:extLst>
      <p:ext uri="{BB962C8B-B14F-4D97-AF65-F5344CB8AC3E}">
        <p14:creationId xmlns:p14="http://schemas.microsoft.com/office/powerpoint/2010/main" xmlns="" val="14827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Di Paul Charles William Davies</a:t>
            </a:r>
          </a:p>
          <a:p>
            <a:endParaRPr lang="it-IT" dirty="0"/>
          </a:p>
        </p:txBody>
      </p:sp>
      <p:sp>
        <p:nvSpPr>
          <p:cNvPr id="4" name="Segnaposto numero diapositiva 3"/>
          <p:cNvSpPr>
            <a:spLocks noGrp="1"/>
          </p:cNvSpPr>
          <p:nvPr>
            <p:ph type="sldNum" sz="quarter" idx="10"/>
          </p:nvPr>
        </p:nvSpPr>
        <p:spPr/>
        <p:txBody>
          <a:bodyPr/>
          <a:lstStyle/>
          <a:p>
            <a:fld id="{7D98411B-7242-49B4-9529-24F5B8C6CB77}" type="slidenum">
              <a:rPr lang="it-IT" smtClean="0"/>
              <a:pPr/>
              <a:t>14</a:t>
            </a:fld>
            <a:endParaRPr lang="it-IT"/>
          </a:p>
        </p:txBody>
      </p:sp>
    </p:spTree>
    <p:extLst>
      <p:ext uri="{BB962C8B-B14F-4D97-AF65-F5344CB8AC3E}">
        <p14:creationId xmlns:p14="http://schemas.microsoft.com/office/powerpoint/2010/main" xmlns="" val="2023400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Di </a:t>
            </a:r>
            <a:r>
              <a:rPr lang="it-IT" dirty="0" err="1" smtClean="0"/>
              <a:t>Fritjoy</a:t>
            </a:r>
            <a:r>
              <a:rPr lang="it-IT" dirty="0" smtClean="0"/>
              <a:t> CAPRA (Vienna, 1º febbraio 1939) : fisico e teorico dei sistemi, è saggista di fama internazionale.</a:t>
            </a:r>
          </a:p>
          <a:p>
            <a:r>
              <a:rPr lang="it-IT" dirty="0" smtClean="0"/>
              <a:t>Cfr. anche Brian GREEN (New York, 9 febbraio 1963): fisico, L’universo elegante. </a:t>
            </a:r>
            <a:r>
              <a:rPr lang="it-IT" dirty="0" err="1" smtClean="0"/>
              <a:t>Superstringhe</a:t>
            </a:r>
            <a:r>
              <a:rPr lang="it-IT" dirty="0" smtClean="0"/>
              <a:t>, dimensioni nascoste e la ricerca della teoria ultima, </a:t>
            </a:r>
            <a:r>
              <a:rPr lang="it-IT" dirty="0" err="1" smtClean="0"/>
              <a:t>trad</a:t>
            </a:r>
            <a:r>
              <a:rPr lang="it-IT" dirty="0" smtClean="0"/>
              <a:t>. </a:t>
            </a:r>
            <a:r>
              <a:rPr lang="it-IT" dirty="0" err="1" smtClean="0"/>
              <a:t>it</a:t>
            </a:r>
            <a:r>
              <a:rPr lang="it-IT" dirty="0" smtClean="0"/>
              <a:t>., Einaudi 2000; La realtà nascosta - Universi paralleli e leggi profonde del cosmo, </a:t>
            </a:r>
            <a:r>
              <a:rPr lang="it-IT" dirty="0" err="1" smtClean="0"/>
              <a:t>trad</a:t>
            </a:r>
            <a:r>
              <a:rPr lang="it-IT" dirty="0" smtClean="0"/>
              <a:t>. </a:t>
            </a:r>
            <a:r>
              <a:rPr lang="it-IT" dirty="0" err="1" smtClean="0"/>
              <a:t>it</a:t>
            </a:r>
            <a:r>
              <a:rPr lang="it-IT" dirty="0" smtClean="0"/>
              <a:t>., Einaudi 2012. </a:t>
            </a:r>
          </a:p>
          <a:p>
            <a:endParaRPr lang="it-IT" dirty="0"/>
          </a:p>
        </p:txBody>
      </p:sp>
      <p:sp>
        <p:nvSpPr>
          <p:cNvPr id="4" name="Segnaposto numero diapositiva 3"/>
          <p:cNvSpPr>
            <a:spLocks noGrp="1"/>
          </p:cNvSpPr>
          <p:nvPr>
            <p:ph type="sldNum" sz="quarter" idx="10"/>
          </p:nvPr>
        </p:nvSpPr>
        <p:spPr/>
        <p:txBody>
          <a:bodyPr/>
          <a:lstStyle/>
          <a:p>
            <a:fld id="{7D98411B-7242-49B4-9529-24F5B8C6CB77}" type="slidenum">
              <a:rPr lang="it-IT" smtClean="0"/>
              <a:pPr/>
              <a:t>15</a:t>
            </a:fld>
            <a:endParaRPr lang="it-IT"/>
          </a:p>
        </p:txBody>
      </p:sp>
    </p:spTree>
    <p:extLst>
      <p:ext uri="{BB962C8B-B14F-4D97-AF65-F5344CB8AC3E}">
        <p14:creationId xmlns:p14="http://schemas.microsoft.com/office/powerpoint/2010/main" xmlns="" val="3935970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Di Jean </a:t>
            </a:r>
            <a:r>
              <a:rPr lang="it-IT" dirty="0" err="1" smtClean="0"/>
              <a:t>Guitton</a:t>
            </a:r>
            <a:r>
              <a:rPr lang="it-IT" dirty="0" smtClean="0"/>
              <a:t> (Saint-Étienne, 18 agosto 1901 – Parigi, 21 marzo 1999): filosofo e scrittore francese cattolico papa Paolo VI lo nominò primo uditore laico al Concilio Vaticano II. </a:t>
            </a:r>
          </a:p>
          <a:p>
            <a:endParaRPr lang="it-IT" dirty="0"/>
          </a:p>
        </p:txBody>
      </p:sp>
      <p:sp>
        <p:nvSpPr>
          <p:cNvPr id="4" name="Segnaposto numero diapositiva 3"/>
          <p:cNvSpPr>
            <a:spLocks noGrp="1"/>
          </p:cNvSpPr>
          <p:nvPr>
            <p:ph type="sldNum" sz="quarter" idx="10"/>
          </p:nvPr>
        </p:nvSpPr>
        <p:spPr/>
        <p:txBody>
          <a:bodyPr/>
          <a:lstStyle/>
          <a:p>
            <a:fld id="{7D98411B-7242-49B4-9529-24F5B8C6CB77}" type="slidenum">
              <a:rPr lang="it-IT" smtClean="0"/>
              <a:pPr/>
              <a:t>17</a:t>
            </a:fld>
            <a:endParaRPr lang="it-IT"/>
          </a:p>
        </p:txBody>
      </p:sp>
    </p:spTree>
    <p:extLst>
      <p:ext uri="{BB962C8B-B14F-4D97-AF65-F5344CB8AC3E}">
        <p14:creationId xmlns:p14="http://schemas.microsoft.com/office/powerpoint/2010/main" xmlns="" val="2337339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Di John LOCKE (</a:t>
            </a:r>
            <a:r>
              <a:rPr lang="it-IT" dirty="0" err="1" smtClean="0"/>
              <a:t>Wrington</a:t>
            </a:r>
            <a:r>
              <a:rPr lang="it-IT" dirty="0" smtClean="0"/>
              <a:t>, 29 agosto 1632 – </a:t>
            </a:r>
            <a:r>
              <a:rPr lang="it-IT" dirty="0" err="1" smtClean="0"/>
              <a:t>Oates</a:t>
            </a:r>
            <a:r>
              <a:rPr lang="it-IT" dirty="0" smtClean="0"/>
              <a:t>, 28 ottobre 1704): filosofo e medico britannico</a:t>
            </a:r>
          </a:p>
          <a:p>
            <a:r>
              <a:rPr lang="it-IT" dirty="0" smtClean="0"/>
              <a:t>Da: Saggio sull’intelletto umano, l. III cap. X</a:t>
            </a:r>
          </a:p>
          <a:p>
            <a:endParaRPr lang="it-IT" dirty="0"/>
          </a:p>
        </p:txBody>
      </p:sp>
      <p:sp>
        <p:nvSpPr>
          <p:cNvPr id="4" name="Segnaposto numero diapositiva 3"/>
          <p:cNvSpPr>
            <a:spLocks noGrp="1"/>
          </p:cNvSpPr>
          <p:nvPr>
            <p:ph type="sldNum" sz="quarter" idx="10"/>
          </p:nvPr>
        </p:nvSpPr>
        <p:spPr/>
        <p:txBody>
          <a:bodyPr/>
          <a:lstStyle/>
          <a:p>
            <a:fld id="{7D98411B-7242-49B4-9529-24F5B8C6CB77}" type="slidenum">
              <a:rPr lang="it-IT" smtClean="0"/>
              <a:pPr/>
              <a:t>18</a:t>
            </a:fld>
            <a:endParaRPr lang="it-IT"/>
          </a:p>
        </p:txBody>
      </p:sp>
    </p:spTree>
    <p:extLst>
      <p:ext uri="{BB962C8B-B14F-4D97-AF65-F5344CB8AC3E}">
        <p14:creationId xmlns:p14="http://schemas.microsoft.com/office/powerpoint/2010/main" xmlns="" val="4125662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Di </a:t>
            </a:r>
            <a:r>
              <a:rPr lang="it-IT" dirty="0" err="1" smtClean="0"/>
              <a:t>Rabindranath</a:t>
            </a:r>
            <a:r>
              <a:rPr lang="it-IT" dirty="0" smtClean="0"/>
              <a:t> </a:t>
            </a:r>
            <a:r>
              <a:rPr lang="it-IT" dirty="0" err="1" smtClean="0"/>
              <a:t>Tagore</a:t>
            </a:r>
            <a:r>
              <a:rPr lang="it-IT" dirty="0" smtClean="0"/>
              <a:t>, chiamato talvolta anche con il titolo di </a:t>
            </a:r>
            <a:r>
              <a:rPr lang="it-IT" dirty="0" err="1" smtClean="0"/>
              <a:t>Gurudev</a:t>
            </a:r>
            <a:r>
              <a:rPr lang="it-IT" dirty="0" smtClean="0"/>
              <a:t>, è il nome anglicizzato di </a:t>
            </a:r>
            <a:r>
              <a:rPr lang="it-IT" dirty="0" err="1" smtClean="0"/>
              <a:t>Rabíndranáth</a:t>
            </a:r>
            <a:r>
              <a:rPr lang="it-IT" dirty="0" smtClean="0"/>
              <a:t> </a:t>
            </a:r>
            <a:r>
              <a:rPr lang="it-IT" dirty="0" err="1" smtClean="0"/>
              <a:t>Thákhur</a:t>
            </a:r>
            <a:r>
              <a:rPr lang="it-IT" dirty="0" smtClean="0"/>
              <a:t> (Calcutta, 6 maggio 1861-Santi </a:t>
            </a:r>
            <a:r>
              <a:rPr lang="it-IT" dirty="0" err="1" smtClean="0"/>
              <a:t>Neketan</a:t>
            </a:r>
            <a:r>
              <a:rPr lang="it-IT" dirty="0" smtClean="0"/>
              <a:t>, 7 agosto 1941) : poeta, drammaturgo, scrittore e filosofo indiano. </a:t>
            </a:r>
            <a:endParaRPr lang="it-IT" dirty="0"/>
          </a:p>
        </p:txBody>
      </p:sp>
      <p:sp>
        <p:nvSpPr>
          <p:cNvPr id="4" name="Segnaposto numero diapositiva 3"/>
          <p:cNvSpPr>
            <a:spLocks noGrp="1"/>
          </p:cNvSpPr>
          <p:nvPr>
            <p:ph type="sldNum" sz="quarter" idx="10"/>
          </p:nvPr>
        </p:nvSpPr>
        <p:spPr/>
        <p:txBody>
          <a:bodyPr/>
          <a:lstStyle/>
          <a:p>
            <a:fld id="{7D98411B-7242-49B4-9529-24F5B8C6CB77}" type="slidenum">
              <a:rPr lang="it-IT" smtClean="0"/>
              <a:pPr/>
              <a:t>19</a:t>
            </a:fld>
            <a:endParaRPr lang="it-IT"/>
          </a:p>
        </p:txBody>
      </p:sp>
    </p:spTree>
    <p:extLst>
      <p:ext uri="{BB962C8B-B14F-4D97-AF65-F5344CB8AC3E}">
        <p14:creationId xmlns:p14="http://schemas.microsoft.com/office/powerpoint/2010/main" xmlns="" val="2987450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Di Pierre </a:t>
            </a:r>
            <a:r>
              <a:rPr lang="it-IT" dirty="0" err="1" smtClean="0"/>
              <a:t>Teilhard</a:t>
            </a:r>
            <a:r>
              <a:rPr lang="it-IT" dirty="0" smtClean="0"/>
              <a:t> de </a:t>
            </a:r>
            <a:r>
              <a:rPr lang="it-IT" dirty="0" err="1" smtClean="0"/>
              <a:t>Chardin</a:t>
            </a:r>
            <a:r>
              <a:rPr lang="it-IT" dirty="0" smtClean="0"/>
              <a:t> (</a:t>
            </a:r>
            <a:r>
              <a:rPr lang="it-IT" dirty="0" err="1" smtClean="0"/>
              <a:t>Orcines</a:t>
            </a:r>
            <a:r>
              <a:rPr lang="it-IT" dirty="0" smtClean="0"/>
              <a:t>, 1º maggio 1881 – New York, 10 aprile 1955) : gesuita, filosofo e paleontologo francese, fra i primi uomini di scienza e fede a riconoscere la verità scientifica dell’evoluzionismo, assunto quale fondamento della sua fisica totale.</a:t>
            </a:r>
          </a:p>
          <a:p>
            <a:r>
              <a:rPr lang="it-IT" dirty="0" smtClean="0"/>
              <a:t>Da In che modo io credo, 1934. Gli spaziati sono miei. </a:t>
            </a:r>
          </a:p>
          <a:p>
            <a:endParaRPr lang="it-IT" dirty="0" smtClean="0"/>
          </a:p>
          <a:p>
            <a:endParaRPr lang="it-IT" dirty="0"/>
          </a:p>
        </p:txBody>
      </p:sp>
      <p:sp>
        <p:nvSpPr>
          <p:cNvPr id="4" name="Segnaposto numero diapositiva 3"/>
          <p:cNvSpPr>
            <a:spLocks noGrp="1"/>
          </p:cNvSpPr>
          <p:nvPr>
            <p:ph type="sldNum" sz="quarter" idx="10"/>
          </p:nvPr>
        </p:nvSpPr>
        <p:spPr/>
        <p:txBody>
          <a:bodyPr/>
          <a:lstStyle/>
          <a:p>
            <a:fld id="{7D98411B-7242-49B4-9529-24F5B8C6CB77}" type="slidenum">
              <a:rPr lang="it-IT" smtClean="0"/>
              <a:pPr/>
              <a:t>20</a:t>
            </a:fld>
            <a:endParaRPr lang="it-IT"/>
          </a:p>
        </p:txBody>
      </p:sp>
    </p:spTree>
    <p:extLst>
      <p:ext uri="{BB962C8B-B14F-4D97-AF65-F5344CB8AC3E}">
        <p14:creationId xmlns:p14="http://schemas.microsoft.com/office/powerpoint/2010/main" xmlns="" val="4220373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Cfr. le esperienze di John BROOKER di OBE attraverso la meditazione in </a:t>
            </a:r>
            <a:r>
              <a:rPr lang="it-IT" i="1" dirty="0" smtClean="0"/>
              <a:t>Se il Paradiso è così bello … perché siamo qui?</a:t>
            </a:r>
            <a:r>
              <a:rPr lang="it-IT" dirty="0" smtClean="0"/>
              <a:t> Per quale scopo esiste l’aldilà? La nostra missione sulla terra, Armenia 2007, pp. 79-80.</a:t>
            </a:r>
          </a:p>
          <a:p>
            <a:r>
              <a:rPr lang="it-IT" dirty="0" smtClean="0"/>
              <a:t>Cfr. l’esperienza di rapimento fino al terzo cielo di cui parla Paolo di Tarso</a:t>
            </a:r>
            <a:r>
              <a:rPr lang="it-IT" baseline="0" dirty="0" smtClean="0"/>
              <a:t> in 2Corinzi 12,1-10 e a cui fa riferimento Dante. Esperienze possibili, a volte imprevedibilmente confermate da terze persone. </a:t>
            </a:r>
            <a:endParaRPr lang="it-IT" dirty="0"/>
          </a:p>
        </p:txBody>
      </p:sp>
      <p:sp>
        <p:nvSpPr>
          <p:cNvPr id="4" name="Segnaposto numero diapositiva 3"/>
          <p:cNvSpPr>
            <a:spLocks noGrp="1"/>
          </p:cNvSpPr>
          <p:nvPr>
            <p:ph type="sldNum" sz="quarter" idx="10"/>
          </p:nvPr>
        </p:nvSpPr>
        <p:spPr/>
        <p:txBody>
          <a:bodyPr/>
          <a:lstStyle/>
          <a:p>
            <a:fld id="{7D98411B-7242-49B4-9529-24F5B8C6CB77}" type="slidenum">
              <a:rPr lang="it-IT" smtClean="0"/>
              <a:pPr/>
              <a:t>27</a:t>
            </a:fld>
            <a:endParaRPr lang="it-IT"/>
          </a:p>
        </p:txBody>
      </p:sp>
    </p:spTree>
    <p:extLst>
      <p:ext uri="{BB962C8B-B14F-4D97-AF65-F5344CB8AC3E}">
        <p14:creationId xmlns:p14="http://schemas.microsoft.com/office/powerpoint/2010/main" xmlns="" val="1972781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John BROOKER, op. cit., pp. 35; 52:</a:t>
            </a:r>
          </a:p>
          <a:p>
            <a:r>
              <a:rPr lang="it-IT" dirty="0" smtClean="0"/>
              <a:t>L’aspetto</a:t>
            </a:r>
            <a:r>
              <a:rPr lang="it-IT" baseline="0" dirty="0" smtClean="0"/>
              <a:t> dell’incontro con un Amore Immenso, Gratuito e Incondizionato caratterizza tutte le esperienze di questo tipo, con uscita dal corpo o con visione interiore o entrambe, da qualunque persona, cultura, tradizione religiosa provengano. </a:t>
            </a:r>
            <a:endParaRPr lang="it-IT" dirty="0"/>
          </a:p>
        </p:txBody>
      </p:sp>
      <p:sp>
        <p:nvSpPr>
          <p:cNvPr id="4" name="Segnaposto numero diapositiva 3"/>
          <p:cNvSpPr>
            <a:spLocks noGrp="1"/>
          </p:cNvSpPr>
          <p:nvPr>
            <p:ph type="sldNum" sz="quarter" idx="10"/>
          </p:nvPr>
        </p:nvSpPr>
        <p:spPr/>
        <p:txBody>
          <a:bodyPr/>
          <a:lstStyle/>
          <a:p>
            <a:fld id="{7D98411B-7242-49B4-9529-24F5B8C6CB77}" type="slidenum">
              <a:rPr lang="it-IT" smtClean="0"/>
              <a:pPr/>
              <a:t>28</a:t>
            </a:fld>
            <a:endParaRPr lang="it-IT"/>
          </a:p>
        </p:txBody>
      </p:sp>
    </p:spTree>
    <p:extLst>
      <p:ext uri="{BB962C8B-B14F-4D97-AF65-F5344CB8AC3E}">
        <p14:creationId xmlns:p14="http://schemas.microsoft.com/office/powerpoint/2010/main" xmlns="" val="600571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400" dirty="0" smtClean="0"/>
              <a:t>John BROOKER, op. cit., p. 75.</a:t>
            </a:r>
          </a:p>
          <a:p>
            <a:endParaRPr lang="it-IT" dirty="0"/>
          </a:p>
        </p:txBody>
      </p:sp>
      <p:sp>
        <p:nvSpPr>
          <p:cNvPr id="4" name="Segnaposto numero diapositiva 3"/>
          <p:cNvSpPr>
            <a:spLocks noGrp="1"/>
          </p:cNvSpPr>
          <p:nvPr>
            <p:ph type="sldNum" sz="quarter" idx="10"/>
          </p:nvPr>
        </p:nvSpPr>
        <p:spPr/>
        <p:txBody>
          <a:bodyPr/>
          <a:lstStyle/>
          <a:p>
            <a:fld id="{7D98411B-7242-49B4-9529-24F5B8C6CB77}" type="slidenum">
              <a:rPr lang="it-IT" smtClean="0"/>
              <a:pPr/>
              <a:t>29</a:t>
            </a:fld>
            <a:endParaRPr lang="it-IT"/>
          </a:p>
        </p:txBody>
      </p:sp>
    </p:spTree>
    <p:extLst>
      <p:ext uri="{BB962C8B-B14F-4D97-AF65-F5344CB8AC3E}">
        <p14:creationId xmlns:p14="http://schemas.microsoft.com/office/powerpoint/2010/main" xmlns="" val="2718728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Cfr. Roberto BENIGNI: «Fatti di Dio», Raidue 2009 (http://youtu.be/J2auz14yHq4).</a:t>
            </a:r>
          </a:p>
          <a:p>
            <a:r>
              <a:rPr lang="it-IT" dirty="0" smtClean="0"/>
              <a:t>Cfr. Francesco, </a:t>
            </a:r>
            <a:r>
              <a:rPr lang="it-IT" dirty="0" err="1" smtClean="0"/>
              <a:t>Evangelii</a:t>
            </a:r>
            <a:r>
              <a:rPr lang="it-IT" dirty="0" smtClean="0"/>
              <a:t> </a:t>
            </a:r>
            <a:r>
              <a:rPr lang="it-IT" dirty="0" err="1" smtClean="0"/>
              <a:t>Gaudium</a:t>
            </a:r>
            <a:r>
              <a:rPr lang="it-IT" dirty="0" smtClean="0"/>
              <a:t> - chi vive questa gioia non può tacere né si può respingere la dimensione di fede/religiosa in una zona intimistica e privata</a:t>
            </a:r>
          </a:p>
          <a:p>
            <a:endParaRPr lang="it-IT" dirty="0"/>
          </a:p>
        </p:txBody>
      </p:sp>
      <p:sp>
        <p:nvSpPr>
          <p:cNvPr id="4" name="Segnaposto numero diapositiva 3"/>
          <p:cNvSpPr>
            <a:spLocks noGrp="1"/>
          </p:cNvSpPr>
          <p:nvPr>
            <p:ph type="sldNum" sz="quarter" idx="10"/>
          </p:nvPr>
        </p:nvSpPr>
        <p:spPr/>
        <p:txBody>
          <a:bodyPr/>
          <a:lstStyle/>
          <a:p>
            <a:fld id="{7D98411B-7242-49B4-9529-24F5B8C6CB77}" type="slidenum">
              <a:rPr lang="it-IT" smtClean="0"/>
              <a:pPr/>
              <a:t>2</a:t>
            </a:fld>
            <a:endParaRPr lang="it-IT"/>
          </a:p>
        </p:txBody>
      </p:sp>
    </p:spTree>
    <p:extLst>
      <p:ext uri="{BB962C8B-B14F-4D97-AF65-F5344CB8AC3E}">
        <p14:creationId xmlns:p14="http://schemas.microsoft.com/office/powerpoint/2010/main" xmlns="" val="3720920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John BROOKER, op. cit., p. 185; 187; 189.</a:t>
            </a:r>
          </a:p>
          <a:p>
            <a:endParaRPr lang="it-IT" dirty="0"/>
          </a:p>
        </p:txBody>
      </p:sp>
      <p:sp>
        <p:nvSpPr>
          <p:cNvPr id="4" name="Segnaposto numero diapositiva 3"/>
          <p:cNvSpPr>
            <a:spLocks noGrp="1"/>
          </p:cNvSpPr>
          <p:nvPr>
            <p:ph type="sldNum" sz="quarter" idx="10"/>
          </p:nvPr>
        </p:nvSpPr>
        <p:spPr/>
        <p:txBody>
          <a:bodyPr/>
          <a:lstStyle/>
          <a:p>
            <a:fld id="{7D98411B-7242-49B4-9529-24F5B8C6CB77}" type="slidenum">
              <a:rPr lang="it-IT" smtClean="0"/>
              <a:pPr/>
              <a:t>30</a:t>
            </a:fld>
            <a:endParaRPr lang="it-IT"/>
          </a:p>
        </p:txBody>
      </p:sp>
    </p:spTree>
    <p:extLst>
      <p:ext uri="{BB962C8B-B14F-4D97-AF65-F5344CB8AC3E}">
        <p14:creationId xmlns:p14="http://schemas.microsoft.com/office/powerpoint/2010/main" xmlns="" val="2876162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Al di qua della</a:t>
            </a:r>
            <a:r>
              <a:rPr lang="it-IT" baseline="0" dirty="0" smtClean="0"/>
              <a:t> dimensione mistica non c’è vera relazione e il cristianesimo rimane un’idea e/o un’adesione sociologica, un esercizio di pensiero o una nuova occasione per dare corpo al proprio narcisismo. La vita mistica è partecipazione a quella stessa dimensione intelligente, amante, relazionante, di cui abbiamo letto in uno dei primi testi. </a:t>
            </a:r>
          </a:p>
          <a:p>
            <a:r>
              <a:rPr lang="it-IT" baseline="0" dirty="0" smtClean="0"/>
              <a:t>Cfr. il Saggio «FONDAMENTI» sul rinnovamento della teologia spirituale: http://www.pftim.it/</a:t>
            </a:r>
            <a:r>
              <a:rPr lang="it-IT" baseline="0" dirty="0" err="1" smtClean="0"/>
              <a:t>ppd_pftim</a:t>
            </a:r>
            <a:r>
              <a:rPr lang="it-IT" baseline="0" dirty="0" smtClean="0"/>
              <a:t>/2/materiale/Fondamenti_cap1.pdf; e Paolo GAMBERINI </a:t>
            </a:r>
            <a:r>
              <a:rPr lang="it-IT" baseline="0" dirty="0" err="1" smtClean="0"/>
              <a:t>s.j.</a:t>
            </a:r>
            <a:r>
              <a:rPr lang="it-IT" baseline="0" dirty="0" smtClean="0"/>
              <a:t>,, </a:t>
            </a:r>
            <a:r>
              <a:rPr lang="it-IT" i="1" baseline="0" dirty="0" smtClean="0"/>
              <a:t>E’ la mistica una via al dialogo interreligioso?</a:t>
            </a:r>
            <a:r>
              <a:rPr lang="it-IT" baseline="0" dirty="0" smtClean="0"/>
              <a:t>, Roma marzo 2014</a:t>
            </a:r>
            <a:endParaRPr lang="it-IT" dirty="0"/>
          </a:p>
        </p:txBody>
      </p:sp>
      <p:sp>
        <p:nvSpPr>
          <p:cNvPr id="4" name="Segnaposto numero diapositiva 3"/>
          <p:cNvSpPr>
            <a:spLocks noGrp="1"/>
          </p:cNvSpPr>
          <p:nvPr>
            <p:ph type="sldNum" sz="quarter" idx="10"/>
          </p:nvPr>
        </p:nvSpPr>
        <p:spPr/>
        <p:txBody>
          <a:bodyPr/>
          <a:lstStyle/>
          <a:p>
            <a:fld id="{7D98411B-7242-49B4-9529-24F5B8C6CB77}" type="slidenum">
              <a:rPr lang="it-IT" smtClean="0"/>
              <a:pPr/>
              <a:t>33</a:t>
            </a:fld>
            <a:endParaRPr lang="it-IT"/>
          </a:p>
        </p:txBody>
      </p:sp>
    </p:spTree>
    <p:extLst>
      <p:ext uri="{BB962C8B-B14F-4D97-AF65-F5344CB8AC3E}">
        <p14:creationId xmlns:p14="http://schemas.microsoft.com/office/powerpoint/2010/main" xmlns="" val="1891655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Cfr. anche </a:t>
            </a:r>
            <a:r>
              <a:rPr lang="it-IT" dirty="0" err="1" smtClean="0"/>
              <a:t>Anselm</a:t>
            </a:r>
            <a:r>
              <a:rPr lang="it-IT" dirty="0" smtClean="0"/>
              <a:t> GRUN, </a:t>
            </a:r>
            <a:r>
              <a:rPr lang="it-IT" i="1" dirty="0" smtClean="0"/>
              <a:t>Mistica.</a:t>
            </a:r>
            <a:r>
              <a:rPr lang="it-IT" i="1" baseline="0" dirty="0" smtClean="0"/>
              <a:t> </a:t>
            </a:r>
            <a:r>
              <a:rPr lang="it-IT" i="0" baseline="0" dirty="0" smtClean="0"/>
              <a:t>Scoprire lo spazio interiore, </a:t>
            </a:r>
            <a:r>
              <a:rPr lang="it-IT" i="0" baseline="0" dirty="0" err="1" smtClean="0"/>
              <a:t>trad</a:t>
            </a:r>
            <a:r>
              <a:rPr lang="it-IT" i="0" baseline="0" dirty="0" smtClean="0"/>
              <a:t>. </a:t>
            </a:r>
            <a:r>
              <a:rPr lang="it-IT" i="0" baseline="0" dirty="0" err="1" smtClean="0"/>
              <a:t>it</a:t>
            </a:r>
            <a:r>
              <a:rPr lang="it-IT" i="0" baseline="0" dirty="0" smtClean="0"/>
              <a:t>., </a:t>
            </a:r>
            <a:r>
              <a:rPr lang="it-IT" i="0" baseline="0" dirty="0" err="1" smtClean="0"/>
              <a:t>Queriniana</a:t>
            </a:r>
            <a:r>
              <a:rPr lang="it-IT" i="0" baseline="0" dirty="0" smtClean="0"/>
              <a:t>, Brescia 2011; Un eremita, </a:t>
            </a:r>
            <a:r>
              <a:rPr lang="it-IT" i="1" baseline="0" dirty="0" smtClean="0"/>
              <a:t>Introduzione alla orazione mistica, </a:t>
            </a:r>
            <a:r>
              <a:rPr lang="it-IT" i="0" baseline="0" dirty="0" err="1" smtClean="0"/>
              <a:t>Effatà</a:t>
            </a:r>
            <a:r>
              <a:rPr lang="it-IT" i="0" baseline="0" dirty="0" smtClean="0"/>
              <a:t>, Cantalupa (TO) 2008; Juan Martin VELASCO, </a:t>
            </a:r>
            <a:r>
              <a:rPr lang="it-IT" i="1" baseline="0" dirty="0" smtClean="0"/>
              <a:t>La </a:t>
            </a:r>
            <a:r>
              <a:rPr lang="it-IT" i="1" baseline="0" dirty="0" err="1" smtClean="0"/>
              <a:t>experiencia</a:t>
            </a:r>
            <a:r>
              <a:rPr lang="it-IT" i="1" baseline="0" dirty="0" smtClean="0"/>
              <a:t> cristiana de </a:t>
            </a:r>
            <a:r>
              <a:rPr lang="it-IT" i="1" baseline="0" dirty="0" err="1" smtClean="0"/>
              <a:t>Dios</a:t>
            </a:r>
            <a:r>
              <a:rPr lang="it-IT" i="0" baseline="0" dirty="0" smtClean="0"/>
              <a:t>, Trotta, Madrid 1997 (3^ ed).; </a:t>
            </a:r>
            <a:r>
              <a:rPr lang="it-IT" i="1" baseline="0" dirty="0" smtClean="0"/>
              <a:t>Jacques</a:t>
            </a:r>
            <a:r>
              <a:rPr lang="it-IT" i="0" baseline="0" dirty="0" smtClean="0"/>
              <a:t> VIGNE, </a:t>
            </a:r>
            <a:r>
              <a:rPr lang="it-IT" i="1" baseline="0" dirty="0" smtClean="0"/>
              <a:t>Il matrimonio interiore </a:t>
            </a:r>
            <a:r>
              <a:rPr lang="it-IT" i="0" baseline="0" dirty="0" smtClean="0"/>
              <a:t>tra Oriente e Occidente, </a:t>
            </a:r>
            <a:r>
              <a:rPr lang="it-IT" i="0" baseline="0" dirty="0" err="1" smtClean="0"/>
              <a:t>trad</a:t>
            </a:r>
            <a:r>
              <a:rPr lang="it-IT" i="0" baseline="0" dirty="0" smtClean="0"/>
              <a:t>. </a:t>
            </a:r>
            <a:r>
              <a:rPr lang="it-IT" i="0" baseline="0" dirty="0" err="1" smtClean="0"/>
              <a:t>it</a:t>
            </a:r>
            <a:r>
              <a:rPr lang="it-IT" i="0" baseline="0" dirty="0" smtClean="0"/>
              <a:t>., La Lepre, Roma, 2009. </a:t>
            </a:r>
            <a:endParaRPr lang="it-IT" dirty="0"/>
          </a:p>
        </p:txBody>
      </p:sp>
      <p:sp>
        <p:nvSpPr>
          <p:cNvPr id="4" name="Segnaposto numero diapositiva 3"/>
          <p:cNvSpPr>
            <a:spLocks noGrp="1"/>
          </p:cNvSpPr>
          <p:nvPr>
            <p:ph type="sldNum" sz="quarter" idx="10"/>
          </p:nvPr>
        </p:nvSpPr>
        <p:spPr/>
        <p:txBody>
          <a:bodyPr/>
          <a:lstStyle/>
          <a:p>
            <a:fld id="{7D98411B-7242-49B4-9529-24F5B8C6CB77}" type="slidenum">
              <a:rPr lang="it-IT" smtClean="0"/>
              <a:pPr/>
              <a:t>34</a:t>
            </a:fld>
            <a:endParaRPr lang="it-IT"/>
          </a:p>
        </p:txBody>
      </p:sp>
    </p:spTree>
    <p:extLst>
      <p:ext uri="{BB962C8B-B14F-4D97-AF65-F5344CB8AC3E}">
        <p14:creationId xmlns:p14="http://schemas.microsoft.com/office/powerpoint/2010/main" xmlns="" val="2025701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Pavel Nikolaevic </a:t>
            </a:r>
            <a:r>
              <a:rPr lang="it-IT" dirty="0" err="1" smtClean="0"/>
              <a:t>Evdokimov</a:t>
            </a:r>
            <a:r>
              <a:rPr lang="it-IT" dirty="0" smtClean="0"/>
              <a:t> (San Pietroburgo, 2 agosto 1901 – </a:t>
            </a:r>
            <a:r>
              <a:rPr lang="it-IT" dirty="0" err="1" smtClean="0"/>
              <a:t>Meudon</a:t>
            </a:r>
            <a:r>
              <a:rPr lang="it-IT" dirty="0" smtClean="0"/>
              <a:t>, 16 settembre 1970):</a:t>
            </a:r>
            <a:r>
              <a:rPr lang="it-IT" baseline="0" dirty="0" smtClean="0"/>
              <a:t> </a:t>
            </a:r>
            <a:r>
              <a:rPr lang="it-IT" dirty="0" smtClean="0"/>
              <a:t>filosofo e teologo russo,</a:t>
            </a:r>
            <a:r>
              <a:rPr lang="it-IT" baseline="0" dirty="0" smtClean="0"/>
              <a:t> a commento dell’icona della </a:t>
            </a:r>
            <a:r>
              <a:rPr lang="it-IT" baseline="0" dirty="0" err="1" smtClean="0"/>
              <a:t>Trinityà</a:t>
            </a:r>
            <a:r>
              <a:rPr lang="it-IT" baseline="0" dirty="0" smtClean="0"/>
              <a:t> di </a:t>
            </a:r>
            <a:r>
              <a:rPr lang="it-IT" baseline="0" dirty="0" err="1" smtClean="0"/>
              <a:t>Andreij</a:t>
            </a:r>
            <a:r>
              <a:rPr lang="it-IT" baseline="0" dirty="0" smtClean="0"/>
              <a:t> </a:t>
            </a:r>
            <a:r>
              <a:rPr lang="it-IT" baseline="0" dirty="0" err="1" smtClean="0"/>
              <a:t>Rublev</a:t>
            </a:r>
            <a:r>
              <a:rPr lang="it-IT" baseline="0" dirty="0" smtClean="0"/>
              <a:t>. </a:t>
            </a:r>
            <a:endParaRPr lang="it-IT" dirty="0"/>
          </a:p>
        </p:txBody>
      </p:sp>
      <p:sp>
        <p:nvSpPr>
          <p:cNvPr id="4" name="Segnaposto numero diapositiva 3"/>
          <p:cNvSpPr>
            <a:spLocks noGrp="1"/>
          </p:cNvSpPr>
          <p:nvPr>
            <p:ph type="sldNum" sz="quarter" idx="10"/>
          </p:nvPr>
        </p:nvSpPr>
        <p:spPr/>
        <p:txBody>
          <a:bodyPr/>
          <a:lstStyle/>
          <a:p>
            <a:fld id="{7D98411B-7242-49B4-9529-24F5B8C6CB77}" type="slidenum">
              <a:rPr lang="it-IT" smtClean="0"/>
              <a:pPr/>
              <a:t>35</a:t>
            </a:fld>
            <a:endParaRPr lang="it-IT"/>
          </a:p>
        </p:txBody>
      </p:sp>
    </p:spTree>
    <p:extLst>
      <p:ext uri="{BB962C8B-B14F-4D97-AF65-F5344CB8AC3E}">
        <p14:creationId xmlns:p14="http://schemas.microsoft.com/office/powerpoint/2010/main" xmlns="" val="3098121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Dio</a:t>
            </a:r>
            <a:r>
              <a:rPr lang="it-IT" baseline="0" dirty="0" smtClean="0"/>
              <a:t> impersonale: vita mistica come dissolvimento dell’identità personale nel Tutto divino.</a:t>
            </a:r>
          </a:p>
          <a:p>
            <a:r>
              <a:rPr lang="it-IT" baseline="0" dirty="0" smtClean="0"/>
              <a:t>Dio personale: vita mistica come partecipazione all’essenza divina che è personalizzazione massima nella più alta ampia profonda comunione di diversità relazionate fra loro.</a:t>
            </a:r>
          </a:p>
          <a:p>
            <a:r>
              <a:rPr lang="it-IT" baseline="0" dirty="0" smtClean="0"/>
              <a:t>Monoteismo rigoroso: Dio unico come Totalmente Altro, sebbene interlocutore di Dio</a:t>
            </a:r>
          </a:p>
          <a:p>
            <a:r>
              <a:rPr lang="it-IT" baseline="0" dirty="0" smtClean="0"/>
              <a:t>Monoteismo trinitario: la relazione umana con Dio è partecipazione alla vita trinitaria, alla </a:t>
            </a:r>
            <a:r>
              <a:rPr lang="it-IT" baseline="0" dirty="0" err="1" smtClean="0"/>
              <a:t>pericorèsi</a:t>
            </a:r>
            <a:r>
              <a:rPr lang="it-IT" baseline="0" dirty="0" smtClean="0"/>
              <a:t> trinitaria, circolazione di vita fra le tre persone. Cfr. la visione finale di Dante nel Paradiso Canto XXXIII. «Quelle cose che occhio non vide né orecchio udì né mai entrarono in cuore umano, queste ha preparato Dio per coloro che lo amano» (1Cor 2,9). Dalla sottomissione al servizio all’amicizia alla coniugazione. </a:t>
            </a:r>
            <a:endParaRPr lang="it-IT" dirty="0"/>
          </a:p>
        </p:txBody>
      </p:sp>
      <p:sp>
        <p:nvSpPr>
          <p:cNvPr id="4" name="Segnaposto numero diapositiva 3"/>
          <p:cNvSpPr>
            <a:spLocks noGrp="1"/>
          </p:cNvSpPr>
          <p:nvPr>
            <p:ph type="sldNum" sz="quarter" idx="10"/>
          </p:nvPr>
        </p:nvSpPr>
        <p:spPr/>
        <p:txBody>
          <a:bodyPr/>
          <a:lstStyle/>
          <a:p>
            <a:fld id="{7D98411B-7242-49B4-9529-24F5B8C6CB77}" type="slidenum">
              <a:rPr lang="it-IT" smtClean="0"/>
              <a:pPr/>
              <a:t>36</a:t>
            </a:fld>
            <a:endParaRPr lang="it-IT"/>
          </a:p>
        </p:txBody>
      </p:sp>
    </p:spTree>
    <p:extLst>
      <p:ext uri="{BB962C8B-B14F-4D97-AF65-F5344CB8AC3E}">
        <p14:creationId xmlns:p14="http://schemas.microsoft.com/office/powerpoint/2010/main" xmlns="" val="27456354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(Teresa d’</a:t>
            </a:r>
            <a:r>
              <a:rPr lang="it-IT" dirty="0" err="1" smtClean="0"/>
              <a:t>Avila</a:t>
            </a:r>
            <a:r>
              <a:rPr lang="it-IT" dirty="0" smtClean="0"/>
              <a:t>: Ávila, 28 marzo 1515 – Alba de </a:t>
            </a:r>
            <a:r>
              <a:rPr lang="it-IT" dirty="0" err="1" smtClean="0"/>
              <a:t>Tormes</a:t>
            </a:r>
            <a:r>
              <a:rPr lang="it-IT" dirty="0" smtClean="0"/>
              <a:t>, 15 ottobre 1582): religiosa, mistica spagnola, riconosciuta dottore della Chiesa pur dopo essere stata sottoposta all’Inquisizione; riformatrice del Carmelo femminile insieme a Juan de la Cruz, mistico e dottore della Chiesa anche lui sottoposto all’Inquisizione e riformatore del Carmelo maschile).</a:t>
            </a:r>
          </a:p>
          <a:p>
            <a:endParaRPr lang="it-IT" dirty="0"/>
          </a:p>
        </p:txBody>
      </p:sp>
      <p:sp>
        <p:nvSpPr>
          <p:cNvPr id="4" name="Segnaposto numero diapositiva 3"/>
          <p:cNvSpPr>
            <a:spLocks noGrp="1"/>
          </p:cNvSpPr>
          <p:nvPr>
            <p:ph type="sldNum" sz="quarter" idx="10"/>
          </p:nvPr>
        </p:nvSpPr>
        <p:spPr/>
        <p:txBody>
          <a:bodyPr/>
          <a:lstStyle/>
          <a:p>
            <a:fld id="{7D98411B-7242-49B4-9529-24F5B8C6CB77}" type="slidenum">
              <a:rPr lang="it-IT" smtClean="0"/>
              <a:pPr/>
              <a:t>37</a:t>
            </a:fld>
            <a:endParaRPr lang="it-IT"/>
          </a:p>
        </p:txBody>
      </p:sp>
    </p:spTree>
    <p:extLst>
      <p:ext uri="{BB962C8B-B14F-4D97-AF65-F5344CB8AC3E}">
        <p14:creationId xmlns:p14="http://schemas.microsoft.com/office/powerpoint/2010/main" xmlns="" val="13404927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Cfr. la visione finale di Dante nel Canto XXXIII del Paradiso, dislocata</a:t>
            </a:r>
            <a:r>
              <a:rPr lang="it-IT" baseline="0" dirty="0" smtClean="0"/>
              <a:t> lungo quattro momenti successivi che corrispondono alla sua capacità di penetrazione profonda in altezza e luce. </a:t>
            </a:r>
            <a:endParaRPr lang="it-IT" dirty="0"/>
          </a:p>
        </p:txBody>
      </p:sp>
      <p:sp>
        <p:nvSpPr>
          <p:cNvPr id="4" name="Segnaposto numero diapositiva 3"/>
          <p:cNvSpPr>
            <a:spLocks noGrp="1"/>
          </p:cNvSpPr>
          <p:nvPr>
            <p:ph type="sldNum" sz="quarter" idx="10"/>
          </p:nvPr>
        </p:nvSpPr>
        <p:spPr/>
        <p:txBody>
          <a:bodyPr/>
          <a:lstStyle/>
          <a:p>
            <a:fld id="{7D98411B-7242-49B4-9529-24F5B8C6CB77}" type="slidenum">
              <a:rPr lang="it-IT" smtClean="0"/>
              <a:pPr/>
              <a:t>38</a:t>
            </a:fld>
            <a:endParaRPr lang="it-IT"/>
          </a:p>
        </p:txBody>
      </p:sp>
    </p:spTree>
    <p:extLst>
      <p:ext uri="{BB962C8B-B14F-4D97-AF65-F5344CB8AC3E}">
        <p14:creationId xmlns:p14="http://schemas.microsoft.com/office/powerpoint/2010/main" xmlns="" val="35549385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FRANCESCO,</a:t>
            </a:r>
            <a:r>
              <a:rPr lang="it-IT" baseline="0" dirty="0" smtClean="0"/>
              <a:t> Esortazione Apostolica</a:t>
            </a:r>
            <a:r>
              <a:rPr lang="it-IT" i="1" baseline="0" dirty="0" smtClean="0"/>
              <a:t> </a:t>
            </a:r>
            <a:r>
              <a:rPr lang="it-IT" i="1" baseline="0" dirty="0" err="1" smtClean="0"/>
              <a:t>Evangelii</a:t>
            </a:r>
            <a:r>
              <a:rPr lang="it-IT" i="1" baseline="0" dirty="0" smtClean="0"/>
              <a:t> </a:t>
            </a:r>
            <a:r>
              <a:rPr lang="it-IT" i="1" baseline="0" dirty="0" err="1" smtClean="0"/>
              <a:t>Gaudium</a:t>
            </a:r>
            <a:r>
              <a:rPr lang="it-IT" i="1" baseline="0" dirty="0" smtClean="0"/>
              <a:t>, n. 119.</a:t>
            </a:r>
            <a:r>
              <a:rPr lang="it-IT" baseline="0" dirty="0" smtClean="0"/>
              <a:t> </a:t>
            </a:r>
          </a:p>
          <a:p>
            <a:r>
              <a:rPr lang="it-IT" baseline="0" dirty="0" smtClean="0"/>
              <a:t>Cfr. l’espressione di Paolo di Tarso: «concittadini dei santi, familiari di Dio» (</a:t>
            </a:r>
            <a:r>
              <a:rPr lang="it-IT" baseline="0" dirty="0" err="1" smtClean="0"/>
              <a:t>Ef</a:t>
            </a:r>
            <a:r>
              <a:rPr lang="it-IT" baseline="0" dirty="0" smtClean="0"/>
              <a:t> 2,9). </a:t>
            </a:r>
            <a:endParaRPr lang="it-IT" dirty="0"/>
          </a:p>
        </p:txBody>
      </p:sp>
      <p:sp>
        <p:nvSpPr>
          <p:cNvPr id="4" name="Segnaposto numero diapositiva 3"/>
          <p:cNvSpPr>
            <a:spLocks noGrp="1"/>
          </p:cNvSpPr>
          <p:nvPr>
            <p:ph type="sldNum" sz="quarter" idx="10"/>
          </p:nvPr>
        </p:nvSpPr>
        <p:spPr/>
        <p:txBody>
          <a:bodyPr/>
          <a:lstStyle/>
          <a:p>
            <a:fld id="{7D98411B-7242-49B4-9529-24F5B8C6CB77}" type="slidenum">
              <a:rPr lang="it-IT" smtClean="0"/>
              <a:pPr/>
              <a:t>39</a:t>
            </a:fld>
            <a:endParaRPr lang="it-IT"/>
          </a:p>
        </p:txBody>
      </p:sp>
    </p:spTree>
    <p:extLst>
      <p:ext uri="{BB962C8B-B14F-4D97-AF65-F5344CB8AC3E}">
        <p14:creationId xmlns:p14="http://schemas.microsoft.com/office/powerpoint/2010/main" xmlns="" val="35666139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Di Guido CERONETTI, Cantico dei Cantici, Adelphi, Milano 2000, 5^ ed. (Torino, 24 agosto 1927: poeta, filosofo, scrittore, giornalista e drammaturgo).</a:t>
            </a:r>
          </a:p>
          <a:p>
            <a:r>
              <a:rPr lang="it-IT" dirty="0" smtClean="0"/>
              <a:t>La dinamica dell’incarnazione e dell’unione di umano e divino, l’uno nell’altro.</a:t>
            </a:r>
          </a:p>
          <a:p>
            <a:r>
              <a:rPr lang="it-IT" dirty="0" smtClean="0"/>
              <a:t>“Si commenta il Cantico per un’oscura intolleranza del suo vuoto: riempirlo, metterci Dio. Se non c’è Dio, allora è più che mai divino. Se c’è l’amore umano allora è la noce dell’amore angelico. Santo </a:t>
            </a:r>
            <a:r>
              <a:rPr lang="it-IT" dirty="0" err="1" smtClean="0"/>
              <a:t>Aqibà</a:t>
            </a:r>
            <a:r>
              <a:rPr lang="it-IT" dirty="0" smtClean="0"/>
              <a:t>, tutti ripetono presi dall’incantesimo quel che il furore di amare ti ha fatto proclamare del Cantico (…). La bocca di un visionario l’ha scagliato nel canone come un proiettile, e nel canone si è conficcato così profondamente da togliere a chiunque la tentazione di sradicarlo. Al furore di amare di </a:t>
            </a:r>
            <a:r>
              <a:rPr lang="it-IT" dirty="0" err="1" smtClean="0"/>
              <a:t>Aqibà</a:t>
            </a:r>
            <a:r>
              <a:rPr lang="it-IT" dirty="0" smtClean="0"/>
              <a:t> segue un furore di consacrare ineguagliato” (p. 50). </a:t>
            </a:r>
          </a:p>
          <a:p>
            <a:r>
              <a:rPr lang="it-IT" dirty="0" smtClean="0"/>
              <a:t>“Il Cantico una volta introdotto nel canone è stato incaricato di significare tutto l’amore possibile, assunti come segni una simbolica coppia umana” (p. 59). </a:t>
            </a:r>
          </a:p>
          <a:p>
            <a:r>
              <a:rPr lang="it-IT" dirty="0" smtClean="0"/>
              <a:t>“Il Cantico non distingue tra puro e impuro, tra amaro e dolce, delicato e forte, la sua parola è ubriaca di totalità” (p. 78). </a:t>
            </a:r>
          </a:p>
          <a:p>
            <a:endParaRPr lang="it-IT" dirty="0"/>
          </a:p>
        </p:txBody>
      </p:sp>
      <p:sp>
        <p:nvSpPr>
          <p:cNvPr id="4" name="Segnaposto numero diapositiva 3"/>
          <p:cNvSpPr>
            <a:spLocks noGrp="1"/>
          </p:cNvSpPr>
          <p:nvPr>
            <p:ph type="sldNum" sz="quarter" idx="10"/>
          </p:nvPr>
        </p:nvSpPr>
        <p:spPr/>
        <p:txBody>
          <a:bodyPr/>
          <a:lstStyle/>
          <a:p>
            <a:fld id="{7D98411B-7242-49B4-9529-24F5B8C6CB77}" type="slidenum">
              <a:rPr lang="it-IT" smtClean="0"/>
              <a:pPr/>
              <a:t>40</a:t>
            </a:fld>
            <a:endParaRPr lang="it-IT"/>
          </a:p>
        </p:txBody>
      </p:sp>
    </p:spTree>
    <p:extLst>
      <p:ext uri="{BB962C8B-B14F-4D97-AF65-F5344CB8AC3E}">
        <p14:creationId xmlns:p14="http://schemas.microsoft.com/office/powerpoint/2010/main" xmlns="" val="37007924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(Benedetto XVI, Enciclica Deus Caritas Est, n. 217, cit. da Francesco, Esortazione Apostolica </a:t>
            </a:r>
            <a:r>
              <a:rPr lang="it-IT" dirty="0" err="1" smtClean="0"/>
              <a:t>Evangelii</a:t>
            </a:r>
            <a:r>
              <a:rPr lang="it-IT" dirty="0" smtClean="0"/>
              <a:t> </a:t>
            </a:r>
            <a:r>
              <a:rPr lang="it-IT" dirty="0" err="1" smtClean="0"/>
              <a:t>Gaudium</a:t>
            </a:r>
            <a:r>
              <a:rPr lang="it-IT" dirty="0" smtClean="0"/>
              <a:t>, n. 7. </a:t>
            </a:r>
          </a:p>
          <a:p>
            <a:endParaRPr lang="it-IT" dirty="0"/>
          </a:p>
        </p:txBody>
      </p:sp>
      <p:sp>
        <p:nvSpPr>
          <p:cNvPr id="4" name="Segnaposto numero diapositiva 3"/>
          <p:cNvSpPr>
            <a:spLocks noGrp="1"/>
          </p:cNvSpPr>
          <p:nvPr>
            <p:ph type="sldNum" sz="quarter" idx="10"/>
          </p:nvPr>
        </p:nvSpPr>
        <p:spPr/>
        <p:txBody>
          <a:bodyPr/>
          <a:lstStyle/>
          <a:p>
            <a:fld id="{7D98411B-7242-49B4-9529-24F5B8C6CB77}" type="slidenum">
              <a:rPr lang="it-IT" smtClean="0"/>
              <a:pPr/>
              <a:t>41</a:t>
            </a:fld>
            <a:endParaRPr lang="it-IT"/>
          </a:p>
        </p:txBody>
      </p:sp>
    </p:spTree>
    <p:extLst>
      <p:ext uri="{BB962C8B-B14F-4D97-AF65-F5344CB8AC3E}">
        <p14:creationId xmlns:p14="http://schemas.microsoft.com/office/powerpoint/2010/main" xmlns="" val="3004020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Per un passaggio leggero dall’esposizione del prof. Fulci alla mia.</a:t>
            </a:r>
            <a:r>
              <a:rPr lang="it-IT" baseline="0" dirty="0" smtClean="0"/>
              <a:t> Il passaggio alla teologia avviene così attraverso la realtà dell’amore, ancorché qui si tratti di amore umano mentre la teologia ci apre all’orizzonte di quello divino, quello sguardo di Dante che infine sale rapidissimo fin su nel «alto lume» prima ancora che la danza di sguardi si compia con il consenso de «li occhi da Dio diletti e venerati» dato da Maria a Bernardo che intercede (Paradiso Canto XXXIII). Ma vedremo ben presto che le due realtà dell’amore umano e divino possono essere percepiti e dati nella nostra esperienza come aperti l’uno sull’altro e incastonati l’uno dentro l’altro come un unico «amor che </a:t>
            </a:r>
            <a:r>
              <a:rPr lang="it-IT" baseline="0" dirty="0" err="1" smtClean="0"/>
              <a:t>move</a:t>
            </a:r>
            <a:r>
              <a:rPr lang="it-IT" baseline="0" dirty="0" smtClean="0"/>
              <a:t> il sole e </a:t>
            </a:r>
            <a:r>
              <a:rPr lang="it-IT" baseline="0" dirty="0" err="1" smtClean="0"/>
              <a:t>l’altre</a:t>
            </a:r>
            <a:r>
              <a:rPr lang="it-IT" baseline="0" dirty="0" smtClean="0"/>
              <a:t> stelle» di cui siamo resi partecipi.   </a:t>
            </a:r>
            <a:endParaRPr lang="it-IT" dirty="0"/>
          </a:p>
        </p:txBody>
      </p:sp>
      <p:sp>
        <p:nvSpPr>
          <p:cNvPr id="4" name="Segnaposto numero diapositiva 3"/>
          <p:cNvSpPr>
            <a:spLocks noGrp="1"/>
          </p:cNvSpPr>
          <p:nvPr>
            <p:ph type="sldNum" sz="quarter" idx="10"/>
          </p:nvPr>
        </p:nvSpPr>
        <p:spPr/>
        <p:txBody>
          <a:bodyPr/>
          <a:lstStyle/>
          <a:p>
            <a:fld id="{7D98411B-7242-49B4-9529-24F5B8C6CB77}" type="slidenum">
              <a:rPr lang="it-IT" smtClean="0"/>
              <a:pPr/>
              <a:t>3</a:t>
            </a:fld>
            <a:endParaRPr lang="it-IT"/>
          </a:p>
        </p:txBody>
      </p:sp>
    </p:spTree>
    <p:extLst>
      <p:ext uri="{BB962C8B-B14F-4D97-AF65-F5344CB8AC3E}">
        <p14:creationId xmlns:p14="http://schemas.microsoft.com/office/powerpoint/2010/main" xmlns="" val="29617422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2Balaam alzò gli occhi e vide Israele accampato, tribù per tribù. Allora lo spirito di Dio fu sopra di lui. 3Egli pronunciò il suo poema e disse:</a:t>
            </a:r>
          </a:p>
          <a:p>
            <a:endParaRPr lang="it-IT" dirty="0" smtClean="0"/>
          </a:p>
          <a:p>
            <a:r>
              <a:rPr lang="it-IT" dirty="0" smtClean="0"/>
              <a:t>"Oracolo di </a:t>
            </a:r>
            <a:r>
              <a:rPr lang="it-IT" dirty="0" err="1" smtClean="0"/>
              <a:t>Balaam</a:t>
            </a:r>
            <a:r>
              <a:rPr lang="it-IT" dirty="0" smtClean="0"/>
              <a:t>, figlio di </a:t>
            </a:r>
            <a:r>
              <a:rPr lang="it-IT" dirty="0" err="1" smtClean="0"/>
              <a:t>Beor</a:t>
            </a:r>
            <a:r>
              <a:rPr lang="it-IT" dirty="0" smtClean="0"/>
              <a:t>,</a:t>
            </a:r>
          </a:p>
          <a:p>
            <a:r>
              <a:rPr lang="it-IT" dirty="0" smtClean="0"/>
              <a:t>e oracolo dell'uomo dall'occhio penetrante;</a:t>
            </a:r>
          </a:p>
          <a:p>
            <a:r>
              <a:rPr lang="it-IT" dirty="0" smtClean="0"/>
              <a:t>4oracolo di chi ode le parole di Dio,</a:t>
            </a:r>
          </a:p>
          <a:p>
            <a:r>
              <a:rPr lang="it-IT" dirty="0" smtClean="0"/>
              <a:t>    di chi vede la visione dell'Onnipotente,</a:t>
            </a:r>
          </a:p>
          <a:p>
            <a:r>
              <a:rPr lang="it-IT" dirty="0" smtClean="0"/>
              <a:t>    cade e gli è tolto il velo dagli occhi.</a:t>
            </a:r>
          </a:p>
          <a:p>
            <a:r>
              <a:rPr lang="it-IT" dirty="0" smtClean="0"/>
              <a:t>    5Come sono belle le tue tende, Giacobbe,</a:t>
            </a:r>
          </a:p>
          <a:p>
            <a:r>
              <a:rPr lang="it-IT" dirty="0" smtClean="0"/>
              <a:t>    le tue dimore, Israele!</a:t>
            </a:r>
          </a:p>
          <a:p>
            <a:r>
              <a:rPr lang="it-IT" dirty="0" smtClean="0"/>
              <a:t>    6Si estendono come vallate,</a:t>
            </a:r>
          </a:p>
          <a:p>
            <a:r>
              <a:rPr lang="it-IT" dirty="0" smtClean="0"/>
              <a:t>    come giardini lungo un fiume,</a:t>
            </a:r>
          </a:p>
          <a:p>
            <a:r>
              <a:rPr lang="it-IT" dirty="0" smtClean="0"/>
              <a:t>    come </a:t>
            </a:r>
            <a:r>
              <a:rPr lang="it-IT" dirty="0" err="1" smtClean="0"/>
              <a:t>àloe</a:t>
            </a:r>
            <a:r>
              <a:rPr lang="it-IT" dirty="0" smtClean="0"/>
              <a:t>, che il Signore ha piantato,</a:t>
            </a:r>
          </a:p>
          <a:p>
            <a:r>
              <a:rPr lang="it-IT" dirty="0" smtClean="0"/>
              <a:t>    come cedri lungo le acque.</a:t>
            </a:r>
          </a:p>
          <a:p>
            <a:r>
              <a:rPr lang="it-IT" dirty="0" smtClean="0"/>
              <a:t>    7Fluiranno acque dalle sue secchie</a:t>
            </a:r>
          </a:p>
          <a:p>
            <a:r>
              <a:rPr lang="it-IT" dirty="0" smtClean="0"/>
              <a:t>    e il suo seme come acque copiose.</a:t>
            </a:r>
          </a:p>
          <a:p>
            <a:r>
              <a:rPr lang="it-IT" dirty="0" smtClean="0"/>
              <a:t>    Il suo re sarà più grande di </a:t>
            </a:r>
            <a:r>
              <a:rPr lang="it-IT" dirty="0" err="1" smtClean="0"/>
              <a:t>Agag</a:t>
            </a:r>
            <a:endParaRPr lang="it-IT" dirty="0" smtClean="0"/>
          </a:p>
          <a:p>
            <a:r>
              <a:rPr lang="it-IT" dirty="0" smtClean="0"/>
              <a:t>    e il suo regno sarà esaltato</a:t>
            </a:r>
          </a:p>
          <a:p>
            <a:r>
              <a:rPr lang="it-IT" dirty="0" smtClean="0"/>
              <a:t>(Nm 24,3-7). </a:t>
            </a:r>
          </a:p>
          <a:p>
            <a:endParaRPr lang="it-IT" dirty="0"/>
          </a:p>
        </p:txBody>
      </p:sp>
      <p:sp>
        <p:nvSpPr>
          <p:cNvPr id="4" name="Segnaposto numero diapositiva 3"/>
          <p:cNvSpPr>
            <a:spLocks noGrp="1"/>
          </p:cNvSpPr>
          <p:nvPr>
            <p:ph type="sldNum" sz="quarter" idx="10"/>
          </p:nvPr>
        </p:nvSpPr>
        <p:spPr/>
        <p:txBody>
          <a:bodyPr/>
          <a:lstStyle/>
          <a:p>
            <a:fld id="{7D98411B-7242-49B4-9529-24F5B8C6CB77}" type="slidenum">
              <a:rPr lang="it-IT" smtClean="0"/>
              <a:pPr/>
              <a:t>42</a:t>
            </a:fld>
            <a:endParaRPr lang="it-IT"/>
          </a:p>
        </p:txBody>
      </p:sp>
    </p:spTree>
    <p:extLst>
      <p:ext uri="{BB962C8B-B14F-4D97-AF65-F5344CB8AC3E}">
        <p14:creationId xmlns:p14="http://schemas.microsoft.com/office/powerpoint/2010/main" xmlns="" val="5913008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Approfondimento:</a:t>
            </a:r>
            <a:r>
              <a:rPr lang="it-IT" baseline="0" dirty="0" smtClean="0"/>
              <a:t> </a:t>
            </a:r>
            <a:r>
              <a:rPr lang="it-IT" dirty="0" smtClean="0"/>
              <a:t>DOTTRINA SOCIALE DELLA CHIESA</a:t>
            </a:r>
            <a:endParaRPr lang="it-IT" dirty="0"/>
          </a:p>
        </p:txBody>
      </p:sp>
      <p:sp>
        <p:nvSpPr>
          <p:cNvPr id="4" name="Segnaposto numero diapositiva 3"/>
          <p:cNvSpPr>
            <a:spLocks noGrp="1"/>
          </p:cNvSpPr>
          <p:nvPr>
            <p:ph type="sldNum" sz="quarter" idx="10"/>
          </p:nvPr>
        </p:nvSpPr>
        <p:spPr/>
        <p:txBody>
          <a:bodyPr/>
          <a:lstStyle/>
          <a:p>
            <a:fld id="{7D98411B-7242-49B4-9529-24F5B8C6CB77}" type="slidenum">
              <a:rPr lang="it-IT" smtClean="0"/>
              <a:pPr/>
              <a:t>43</a:t>
            </a:fld>
            <a:endParaRPr lang="it-IT"/>
          </a:p>
        </p:txBody>
      </p:sp>
    </p:spTree>
    <p:extLst>
      <p:ext uri="{BB962C8B-B14F-4D97-AF65-F5344CB8AC3E}">
        <p14:creationId xmlns:p14="http://schemas.microsoft.com/office/powerpoint/2010/main" xmlns="" val="5009171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Paolo Gamberini, </a:t>
            </a:r>
            <a:r>
              <a:rPr lang="it-IT" i="1" dirty="0" smtClean="0"/>
              <a:t>Questo Gesù (At 2, 32).</a:t>
            </a:r>
            <a:r>
              <a:rPr lang="it-IT" i="1" baseline="0" dirty="0" smtClean="0"/>
              <a:t> </a:t>
            </a:r>
            <a:r>
              <a:rPr lang="it-IT" baseline="0" dirty="0" smtClean="0"/>
              <a:t>Pensare la singolarità di Gesù Cristo,</a:t>
            </a:r>
            <a:r>
              <a:rPr lang="it-IT" dirty="0" smtClean="0"/>
              <a:t> EDB, Bologna 2007 (pp. 139-140). </a:t>
            </a:r>
          </a:p>
          <a:p>
            <a:endParaRPr lang="it-IT" dirty="0"/>
          </a:p>
        </p:txBody>
      </p:sp>
      <p:sp>
        <p:nvSpPr>
          <p:cNvPr id="4" name="Segnaposto numero diapositiva 3"/>
          <p:cNvSpPr>
            <a:spLocks noGrp="1"/>
          </p:cNvSpPr>
          <p:nvPr>
            <p:ph type="sldNum" sz="quarter" idx="10"/>
          </p:nvPr>
        </p:nvSpPr>
        <p:spPr/>
        <p:txBody>
          <a:bodyPr/>
          <a:lstStyle/>
          <a:p>
            <a:fld id="{7D98411B-7242-49B4-9529-24F5B8C6CB77}" type="slidenum">
              <a:rPr lang="it-IT" smtClean="0"/>
              <a:pPr/>
              <a:t>44</a:t>
            </a:fld>
            <a:endParaRPr lang="it-IT"/>
          </a:p>
        </p:txBody>
      </p:sp>
    </p:spTree>
    <p:extLst>
      <p:ext uri="{BB962C8B-B14F-4D97-AF65-F5344CB8AC3E}">
        <p14:creationId xmlns:p14="http://schemas.microsoft.com/office/powerpoint/2010/main" xmlns="" val="36831879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Teresa di Gesù (d’</a:t>
            </a:r>
            <a:r>
              <a:rPr lang="it-IT" dirty="0" err="1" smtClean="0"/>
              <a:t>Avila</a:t>
            </a:r>
            <a:r>
              <a:rPr lang="it-IT" dirty="0" smtClean="0"/>
              <a:t>): </a:t>
            </a:r>
            <a:r>
              <a:rPr lang="it-IT" i="1" dirty="0" smtClean="0"/>
              <a:t>Castello Interiore</a:t>
            </a:r>
            <a:r>
              <a:rPr lang="it-IT" i="1" baseline="0" dirty="0" smtClean="0"/>
              <a:t> </a:t>
            </a:r>
            <a:r>
              <a:rPr lang="it-IT" baseline="0" dirty="0" smtClean="0"/>
              <a:t>(</a:t>
            </a:r>
            <a:r>
              <a:rPr lang="it-IT" i="1" baseline="0" dirty="0" smtClean="0"/>
              <a:t>Las </a:t>
            </a:r>
            <a:r>
              <a:rPr lang="it-IT" i="1" baseline="0" dirty="0" err="1" smtClean="0"/>
              <a:t>Moradas</a:t>
            </a:r>
            <a:r>
              <a:rPr lang="it-IT" baseline="0" dirty="0" smtClean="0"/>
              <a:t>): dalle Settime Mansioni cap. 1:</a:t>
            </a:r>
          </a:p>
          <a:p>
            <a:r>
              <a:rPr lang="it-IT" baseline="0" dirty="0" smtClean="0"/>
              <a:t>(…) quello che vale è che il Signore unisce l'anima a sé, rendendola cieca e muta, come S. Paolo al momento della conversione, e impedendole di conoscere la grazia che gode e come la gode. </a:t>
            </a:r>
          </a:p>
          <a:p>
            <a:r>
              <a:rPr lang="it-IT" baseline="0" dirty="0" smtClean="0"/>
              <a:t>La gran gioia che allora l'anima sperimenta è solo in quanto si vede vicina a Dio, mentre quando Egli la unisce a sé, non intende nulla perché le potenze si perdono. </a:t>
            </a:r>
          </a:p>
          <a:p>
            <a:r>
              <a:rPr lang="it-IT" baseline="0" dirty="0" smtClean="0"/>
              <a:t>6 - Ma qui la cosa è diversa. Il nostro buon Dio vuol levarle le squame dagli occhi, affinché veda ed intenda qualche cosa della grazia che sta per farle, e ciò in un modo assai strano. </a:t>
            </a:r>
          </a:p>
          <a:p>
            <a:r>
              <a:rPr lang="it-IT" baseline="0" dirty="0" smtClean="0"/>
              <a:t>Una volta introdotta in questa mansione, le si scoprono, in visione intellettuale, le tre Persone della santissima Trinità, come in una rappresentazione della verità, in mezzo a un incendio, simile a una nube </a:t>
            </a:r>
            <a:r>
              <a:rPr lang="it-IT" baseline="0" dirty="0" err="1" smtClean="0"/>
              <a:t>risplendentissima</a:t>
            </a:r>
            <a:r>
              <a:rPr lang="it-IT" baseline="0" dirty="0" smtClean="0"/>
              <a:t> che viene al suo spirito. Le tre Persone si vedono distintamente, e l'anima, per una nozione ammirabile di cui viene favorita, conosce con certezza assoluta che tutte e tre sono una sola sostanza, una sola potenza, una sola sapienza, un solo Dio. </a:t>
            </a:r>
          </a:p>
          <a:p>
            <a:r>
              <a:rPr lang="it-IT" baseline="0" dirty="0" smtClean="0"/>
              <a:t>Ciò che crediamo per fede, ella lo conosce quasi per vista, benché non con gli occhi del corpo né con quelli dell'anima, non essendo visione immaginaria. </a:t>
            </a:r>
          </a:p>
          <a:p>
            <a:r>
              <a:rPr lang="it-IT" baseline="0" dirty="0" smtClean="0"/>
              <a:t>Qui le tre Persone si comunicano con lei, le parlano e le fanno intendere le parole con cui il Signore disse nel Vangelo che Egli col Padre e con lo Spirito Santo scende ad abitare nell'anima che lo ama ed osserva i suoi comandamenti. </a:t>
            </a:r>
          </a:p>
          <a:p>
            <a:r>
              <a:rPr lang="it-IT" baseline="0" dirty="0" smtClean="0"/>
              <a:t>7 - O Dio! Che differenza udire e credere a queste parole dall'intenderne la verità nel modo che ho detto! Lo stupore dell'anima va ogni giorno aumentando, perché le pare che le tre divine Persone non l'abbandonino più. </a:t>
            </a:r>
          </a:p>
          <a:p>
            <a:r>
              <a:rPr lang="it-IT" baseline="0" dirty="0" smtClean="0"/>
              <a:t>Le vede risiedere nel suo interno, nella maniera già detta, e sente la loro divina compagnia nella parte più intima di se stessa, come in un abisso molto profondo che per difetto di scienza non sa definire. </a:t>
            </a:r>
          </a:p>
          <a:p>
            <a:r>
              <a:rPr lang="it-IT" baseline="0" dirty="0" smtClean="0"/>
              <a:t>8 - Stando a quello che ho detto, vi sembrerà che l'anima non sia in se stessa, ma tanto assorbita da non intendere nulla. Eppure, per ciò che riguarda il servizio di Dio, è molto più in sé di prima, tanto che appena espletate le sue occupazioni, si raccoglie con quella dolce compagnia, mentre il Signore non lascia di farle sentire la sua continua presenza, né mai più l'abbandona se non sia prima lei a lasciarlo. </a:t>
            </a:r>
          </a:p>
          <a:p>
            <a:r>
              <a:rPr lang="it-IT" baseline="0" dirty="0" smtClean="0"/>
              <a:t>Ma grande è là sua fiducia che Dio, dopo averle concesso questa grazia non permetterà che la perda. E così infatti può credere, malgrado che non lasci di comportarsi con la maggior attenzione possibile per non offenderlo in nulla.</a:t>
            </a:r>
          </a:p>
          <a:p>
            <a:r>
              <a:rPr lang="it-IT" baseline="0" dirty="0" smtClean="0"/>
              <a:t>9 - Dovete sapere che la vista di questa divina presenza non dura sempre così perfetta - dico in modo così chiaro - come al momento della sua prima manifestazione, o come quando il Signore si compiace di ripeterne la grazia. </a:t>
            </a:r>
          </a:p>
          <a:p>
            <a:r>
              <a:rPr lang="it-IT" baseline="0" dirty="0" smtClean="0"/>
              <a:t>Se fosse così, sarebbe impossibile non solo occuparsi in altra cosa, ma neppur vivere fra gli uomini. Però, quantunque la visione non sia sempre così chiara, tuttavia l'anima non lascia mai di avvertire di essere in quella compagnia. </a:t>
            </a:r>
          </a:p>
          <a:p>
            <a:r>
              <a:rPr lang="it-IT" baseline="0" dirty="0" smtClean="0"/>
              <a:t>Ecco un paragone: una persona si trova con molte altre in una stanza inondata di luce. Si chiudono le finestre e si rimane al buio. Ora, quella persona non lascia certo di credere che le altre siano là per il fatto che, mancando la luce, non le vede e non le vedrà fino al ritorno della luce. </a:t>
            </a:r>
          </a:p>
          <a:p>
            <a:r>
              <a:rPr lang="it-IT" baseline="0" dirty="0" smtClean="0"/>
              <a:t>Sarebbe ora da chiedere se, tornata la luce, ella volendolo, possa rivedere le persone. No, non è in suo potere: occorre che Dio si compiaccia di aprire la finestra dell'intelletto. Ma è già per una sua grande misericordia se non si allontana da lei e permette che lo comprenda in quel modo! </a:t>
            </a:r>
          </a:p>
          <a:p>
            <a:r>
              <a:rPr lang="it-IT" baseline="0" dirty="0" smtClean="0"/>
              <a:t>10 - Sembra che Sua Divina Maestà voglia disporre l'anima con quest'amabile compagnia per delle cose più sublimi. In essa infatti trova un grande aiuto per avanzarsi in perfezione, e liberarsi dal timore che le altre grazie di Dio talvolta le ispiravano. </a:t>
            </a:r>
          </a:p>
          <a:p>
            <a:r>
              <a:rPr lang="it-IT" baseline="0" dirty="0" smtClean="0"/>
              <a:t>Infatti, quella persona si trovò migliorata in ogni cosa, persuasa che l'essenziale della sua anima non si muovesse più da quella mansione, per pene ed affari che avesse. </a:t>
            </a:r>
          </a:p>
          <a:p>
            <a:endParaRPr lang="it-IT" baseline="0" smtClean="0"/>
          </a:p>
          <a:p>
            <a:endParaRPr lang="it-IT" baseline="0" dirty="0" smtClean="0"/>
          </a:p>
          <a:p>
            <a:endParaRPr lang="it-IT" dirty="0"/>
          </a:p>
        </p:txBody>
      </p:sp>
      <p:sp>
        <p:nvSpPr>
          <p:cNvPr id="4" name="Segnaposto numero diapositiva 3"/>
          <p:cNvSpPr>
            <a:spLocks noGrp="1"/>
          </p:cNvSpPr>
          <p:nvPr>
            <p:ph type="sldNum" sz="quarter" idx="10"/>
          </p:nvPr>
        </p:nvSpPr>
        <p:spPr/>
        <p:txBody>
          <a:bodyPr/>
          <a:lstStyle/>
          <a:p>
            <a:fld id="{7D98411B-7242-49B4-9529-24F5B8C6CB77}" type="slidenum">
              <a:rPr lang="it-IT" smtClean="0"/>
              <a:pPr/>
              <a:t>49</a:t>
            </a:fld>
            <a:endParaRPr lang="it-IT"/>
          </a:p>
        </p:txBody>
      </p:sp>
    </p:spTree>
    <p:extLst>
      <p:ext uri="{BB962C8B-B14F-4D97-AF65-F5344CB8AC3E}">
        <p14:creationId xmlns:p14="http://schemas.microsoft.com/office/powerpoint/2010/main" xmlns="" val="3531159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Paolo Gamberini, </a:t>
            </a:r>
            <a:r>
              <a:rPr lang="it-IT" i="1" dirty="0" smtClean="0"/>
              <a:t>Questo Gesù (At 2, 32)</a:t>
            </a:r>
            <a:r>
              <a:rPr lang="it-IT" i="1" baseline="0" dirty="0" smtClean="0"/>
              <a:t> op. cit., </a:t>
            </a:r>
            <a:r>
              <a:rPr lang="it-IT" dirty="0" smtClean="0"/>
              <a:t>EDB, Bologna 2007. </a:t>
            </a:r>
          </a:p>
          <a:p>
            <a:r>
              <a:rPr lang="it-IT" dirty="0" smtClean="0"/>
              <a:t>Gli spaziati sono miei.</a:t>
            </a:r>
            <a:endParaRPr lang="it-IT" dirty="0"/>
          </a:p>
        </p:txBody>
      </p:sp>
      <p:sp>
        <p:nvSpPr>
          <p:cNvPr id="4" name="Segnaposto numero diapositiva 3"/>
          <p:cNvSpPr>
            <a:spLocks noGrp="1"/>
          </p:cNvSpPr>
          <p:nvPr>
            <p:ph type="sldNum" sz="quarter" idx="10"/>
          </p:nvPr>
        </p:nvSpPr>
        <p:spPr/>
        <p:txBody>
          <a:bodyPr/>
          <a:lstStyle/>
          <a:p>
            <a:fld id="{7D98411B-7242-49B4-9529-24F5B8C6CB77}" type="slidenum">
              <a:rPr lang="it-IT" smtClean="0"/>
              <a:pPr/>
              <a:t>50</a:t>
            </a:fld>
            <a:endParaRPr lang="it-IT"/>
          </a:p>
        </p:txBody>
      </p:sp>
    </p:spTree>
    <p:extLst>
      <p:ext uri="{BB962C8B-B14F-4D97-AF65-F5344CB8AC3E}">
        <p14:creationId xmlns:p14="http://schemas.microsoft.com/office/powerpoint/2010/main" xmlns="" val="1710107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Paolo Gamberini, </a:t>
            </a:r>
            <a:r>
              <a:rPr lang="it-IT" i="1" dirty="0" smtClean="0"/>
              <a:t>Questo Gesù (At 2, 32)</a:t>
            </a:r>
            <a:r>
              <a:rPr lang="it-IT" i="1" baseline="0" dirty="0" smtClean="0"/>
              <a:t> op. cit</a:t>
            </a:r>
            <a:r>
              <a:rPr lang="it-IT" baseline="0" dirty="0" smtClean="0"/>
              <a:t>., </a:t>
            </a:r>
            <a:r>
              <a:rPr lang="it-IT" dirty="0" smtClean="0"/>
              <a:t>EDB, Bologna 2007 p. 182 n. 15, cit. </a:t>
            </a:r>
            <a:r>
              <a:rPr lang="it-IT" dirty="0" err="1" smtClean="0"/>
              <a:t>Grillmeier</a:t>
            </a:r>
            <a:r>
              <a:rPr lang="it-IT" dirty="0" smtClean="0"/>
              <a:t>). </a:t>
            </a:r>
          </a:p>
          <a:p>
            <a:r>
              <a:rPr lang="it-IT" dirty="0" smtClean="0"/>
              <a:t>Lo spaziato</a:t>
            </a:r>
            <a:r>
              <a:rPr lang="it-IT" baseline="0" dirty="0" smtClean="0"/>
              <a:t> è mio. </a:t>
            </a:r>
            <a:endParaRPr lang="it-IT" dirty="0" smtClean="0"/>
          </a:p>
          <a:p>
            <a:endParaRPr lang="it-IT" dirty="0"/>
          </a:p>
        </p:txBody>
      </p:sp>
      <p:sp>
        <p:nvSpPr>
          <p:cNvPr id="4" name="Segnaposto numero diapositiva 3"/>
          <p:cNvSpPr>
            <a:spLocks noGrp="1"/>
          </p:cNvSpPr>
          <p:nvPr>
            <p:ph type="sldNum" sz="quarter" idx="10"/>
          </p:nvPr>
        </p:nvSpPr>
        <p:spPr/>
        <p:txBody>
          <a:bodyPr/>
          <a:lstStyle/>
          <a:p>
            <a:fld id="{7D98411B-7242-49B4-9529-24F5B8C6CB77}" type="slidenum">
              <a:rPr lang="it-IT" smtClean="0"/>
              <a:pPr/>
              <a:t>51</a:t>
            </a:fld>
            <a:endParaRPr lang="it-IT"/>
          </a:p>
        </p:txBody>
      </p:sp>
    </p:spTree>
    <p:extLst>
      <p:ext uri="{BB962C8B-B14F-4D97-AF65-F5344CB8AC3E}">
        <p14:creationId xmlns:p14="http://schemas.microsoft.com/office/powerpoint/2010/main" xmlns="" val="4165000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Paolo Gamberini, </a:t>
            </a:r>
            <a:r>
              <a:rPr lang="it-IT" i="1" dirty="0" smtClean="0"/>
              <a:t>Questo Gesù (At 2, 32)</a:t>
            </a:r>
            <a:r>
              <a:rPr lang="it-IT" i="1" baseline="0" dirty="0" smtClean="0"/>
              <a:t> op. cit.,</a:t>
            </a:r>
            <a:r>
              <a:rPr lang="it-IT" i="1" dirty="0" smtClean="0"/>
              <a:t> </a:t>
            </a:r>
            <a:r>
              <a:rPr lang="it-IT" dirty="0" smtClean="0"/>
              <a:t>EDB, Bologna 2007 p. 204.</a:t>
            </a:r>
            <a:r>
              <a:rPr lang="it-IT" baseline="0" dirty="0" smtClean="0"/>
              <a:t> </a:t>
            </a:r>
            <a:r>
              <a:rPr lang="it-IT" dirty="0" smtClean="0"/>
              <a:t>Gli spaziati sono miei. </a:t>
            </a:r>
            <a:endParaRPr lang="it-IT" dirty="0"/>
          </a:p>
        </p:txBody>
      </p:sp>
      <p:sp>
        <p:nvSpPr>
          <p:cNvPr id="4" name="Segnaposto numero diapositiva 3"/>
          <p:cNvSpPr>
            <a:spLocks noGrp="1"/>
          </p:cNvSpPr>
          <p:nvPr>
            <p:ph type="sldNum" sz="quarter" idx="10"/>
          </p:nvPr>
        </p:nvSpPr>
        <p:spPr/>
        <p:txBody>
          <a:bodyPr/>
          <a:lstStyle/>
          <a:p>
            <a:fld id="{7D98411B-7242-49B4-9529-24F5B8C6CB77}" type="slidenum">
              <a:rPr lang="it-IT" smtClean="0"/>
              <a:pPr/>
              <a:t>52</a:t>
            </a:fld>
            <a:endParaRPr lang="it-IT"/>
          </a:p>
        </p:txBody>
      </p:sp>
    </p:spTree>
    <p:extLst>
      <p:ext uri="{BB962C8B-B14F-4D97-AF65-F5344CB8AC3E}">
        <p14:creationId xmlns:p14="http://schemas.microsoft.com/office/powerpoint/2010/main" xmlns="" val="283014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Paolo Gamberini, </a:t>
            </a:r>
            <a:r>
              <a:rPr lang="it-IT" i="1" dirty="0" smtClean="0"/>
              <a:t>Questo Gesù (At 2, 32)</a:t>
            </a:r>
            <a:r>
              <a:rPr lang="it-IT" i="1" baseline="0" dirty="0" smtClean="0"/>
              <a:t> op.cit.,</a:t>
            </a:r>
            <a:r>
              <a:rPr lang="it-IT" i="1" dirty="0" smtClean="0"/>
              <a:t> </a:t>
            </a:r>
            <a:r>
              <a:rPr lang="it-IT" dirty="0" smtClean="0"/>
              <a:t>EDB, Bologna 2007 p. 205-206. Gli spaziati</a:t>
            </a:r>
            <a:r>
              <a:rPr lang="it-IT" baseline="0" dirty="0" smtClean="0"/>
              <a:t> sono miei. </a:t>
            </a:r>
            <a:endParaRPr lang="it-IT" dirty="0"/>
          </a:p>
        </p:txBody>
      </p:sp>
      <p:sp>
        <p:nvSpPr>
          <p:cNvPr id="4" name="Segnaposto numero diapositiva 3"/>
          <p:cNvSpPr>
            <a:spLocks noGrp="1"/>
          </p:cNvSpPr>
          <p:nvPr>
            <p:ph type="sldNum" sz="quarter" idx="10"/>
          </p:nvPr>
        </p:nvSpPr>
        <p:spPr/>
        <p:txBody>
          <a:bodyPr/>
          <a:lstStyle/>
          <a:p>
            <a:fld id="{7D98411B-7242-49B4-9529-24F5B8C6CB77}" type="slidenum">
              <a:rPr lang="it-IT" smtClean="0"/>
              <a:pPr/>
              <a:t>53</a:t>
            </a:fld>
            <a:endParaRPr lang="it-IT"/>
          </a:p>
        </p:txBody>
      </p:sp>
    </p:spTree>
    <p:extLst>
      <p:ext uri="{BB962C8B-B14F-4D97-AF65-F5344CB8AC3E}">
        <p14:creationId xmlns:p14="http://schemas.microsoft.com/office/powerpoint/2010/main" xmlns="" val="11711842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Paolo Gamberini, </a:t>
            </a:r>
            <a:r>
              <a:rPr lang="it-IT" i="1" dirty="0" smtClean="0"/>
              <a:t>Questo Gesù (At 2, 32)</a:t>
            </a:r>
            <a:r>
              <a:rPr lang="it-IT" i="1" baseline="0" dirty="0" smtClean="0"/>
              <a:t> op. cit.,</a:t>
            </a:r>
            <a:r>
              <a:rPr lang="it-IT" i="1" dirty="0" smtClean="0"/>
              <a:t> </a:t>
            </a:r>
            <a:r>
              <a:rPr lang="it-IT" dirty="0" smtClean="0"/>
              <a:t>EDB, Bologna 2007 p. 225-226.</a:t>
            </a:r>
          </a:p>
          <a:p>
            <a:r>
              <a:rPr lang="it-IT" dirty="0" smtClean="0"/>
              <a:t>Gli spaziati sono miei. </a:t>
            </a:r>
            <a:endParaRPr lang="it-IT" dirty="0"/>
          </a:p>
        </p:txBody>
      </p:sp>
      <p:sp>
        <p:nvSpPr>
          <p:cNvPr id="4" name="Segnaposto numero diapositiva 3"/>
          <p:cNvSpPr>
            <a:spLocks noGrp="1"/>
          </p:cNvSpPr>
          <p:nvPr>
            <p:ph type="sldNum" sz="quarter" idx="10"/>
          </p:nvPr>
        </p:nvSpPr>
        <p:spPr/>
        <p:txBody>
          <a:bodyPr/>
          <a:lstStyle/>
          <a:p>
            <a:fld id="{7D98411B-7242-49B4-9529-24F5B8C6CB77}" type="slidenum">
              <a:rPr lang="it-IT" smtClean="0"/>
              <a:pPr/>
              <a:t>54</a:t>
            </a:fld>
            <a:endParaRPr lang="it-IT"/>
          </a:p>
        </p:txBody>
      </p:sp>
    </p:spTree>
    <p:extLst>
      <p:ext uri="{BB962C8B-B14F-4D97-AF65-F5344CB8AC3E}">
        <p14:creationId xmlns:p14="http://schemas.microsoft.com/office/powerpoint/2010/main" xmlns="" val="19498107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Paolo Gamberini, </a:t>
            </a:r>
            <a:r>
              <a:rPr lang="it-IT" i="1" dirty="0" smtClean="0"/>
              <a:t>Questo Gesù (At 2, 32),</a:t>
            </a:r>
            <a:r>
              <a:rPr lang="it-IT" i="1" baseline="0" dirty="0" smtClean="0"/>
              <a:t> op. cit., </a:t>
            </a:r>
            <a:r>
              <a:rPr lang="it-IT" dirty="0" smtClean="0"/>
              <a:t>EDB, Bologna 2007 p. 226-227. Gli spaziati sono miei. </a:t>
            </a:r>
            <a:endParaRPr lang="it-IT" dirty="0"/>
          </a:p>
        </p:txBody>
      </p:sp>
      <p:sp>
        <p:nvSpPr>
          <p:cNvPr id="4" name="Segnaposto numero diapositiva 3"/>
          <p:cNvSpPr>
            <a:spLocks noGrp="1"/>
          </p:cNvSpPr>
          <p:nvPr>
            <p:ph type="sldNum" sz="quarter" idx="10"/>
          </p:nvPr>
        </p:nvSpPr>
        <p:spPr/>
        <p:txBody>
          <a:bodyPr/>
          <a:lstStyle/>
          <a:p>
            <a:fld id="{7D98411B-7242-49B4-9529-24F5B8C6CB77}" type="slidenum">
              <a:rPr lang="it-IT" smtClean="0"/>
              <a:pPr/>
              <a:t>55</a:t>
            </a:fld>
            <a:endParaRPr lang="it-IT"/>
          </a:p>
        </p:txBody>
      </p:sp>
    </p:spTree>
    <p:extLst>
      <p:ext uri="{BB962C8B-B14F-4D97-AF65-F5344CB8AC3E}">
        <p14:creationId xmlns:p14="http://schemas.microsoft.com/office/powerpoint/2010/main" xmlns="" val="745832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D98411B-7242-49B4-9529-24F5B8C6CB77}" type="slidenum">
              <a:rPr lang="it-IT" smtClean="0"/>
              <a:pPr/>
              <a:t>4</a:t>
            </a:fld>
            <a:endParaRPr lang="it-IT"/>
          </a:p>
        </p:txBody>
      </p:sp>
    </p:spTree>
    <p:extLst>
      <p:ext uri="{BB962C8B-B14F-4D97-AF65-F5344CB8AC3E}">
        <p14:creationId xmlns:p14="http://schemas.microsoft.com/office/powerpoint/2010/main" xmlns="" val="28353745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Paolo Gamberini, </a:t>
            </a:r>
            <a:r>
              <a:rPr lang="it-IT" i="1" dirty="0" smtClean="0"/>
              <a:t>Un Dio relazione</a:t>
            </a:r>
            <a:r>
              <a:rPr lang="it-IT" dirty="0" smtClean="0"/>
              <a:t>. Breve manuale di dottrina trinitaria, Città Nuova, Roma 2007, p. 172. </a:t>
            </a:r>
          </a:p>
          <a:p>
            <a:r>
              <a:rPr lang="it-IT" dirty="0" smtClean="0"/>
              <a:t>Gli spaziati sono miei</a:t>
            </a:r>
            <a:endParaRPr lang="it-IT" dirty="0"/>
          </a:p>
        </p:txBody>
      </p:sp>
      <p:sp>
        <p:nvSpPr>
          <p:cNvPr id="4" name="Segnaposto numero diapositiva 3"/>
          <p:cNvSpPr>
            <a:spLocks noGrp="1"/>
          </p:cNvSpPr>
          <p:nvPr>
            <p:ph type="sldNum" sz="quarter" idx="10"/>
          </p:nvPr>
        </p:nvSpPr>
        <p:spPr/>
        <p:txBody>
          <a:bodyPr/>
          <a:lstStyle/>
          <a:p>
            <a:fld id="{7D98411B-7242-49B4-9529-24F5B8C6CB77}" type="slidenum">
              <a:rPr lang="it-IT" smtClean="0"/>
              <a:pPr/>
              <a:t>56</a:t>
            </a:fld>
            <a:endParaRPr lang="it-IT"/>
          </a:p>
        </p:txBody>
      </p:sp>
    </p:spTree>
    <p:extLst>
      <p:ext uri="{BB962C8B-B14F-4D97-AF65-F5344CB8AC3E}">
        <p14:creationId xmlns:p14="http://schemas.microsoft.com/office/powerpoint/2010/main" xmlns="" val="16664568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Paolo Gamberini, </a:t>
            </a:r>
            <a:r>
              <a:rPr lang="it-IT" i="1" dirty="0" smtClean="0"/>
              <a:t>Un Dio relazione</a:t>
            </a:r>
            <a:r>
              <a:rPr lang="it-IT" i="1" baseline="0" dirty="0" smtClean="0"/>
              <a:t>, op. cit.</a:t>
            </a:r>
            <a:r>
              <a:rPr lang="it-IT" dirty="0" smtClean="0"/>
              <a:t>, Città Nuova, Roma 2007, pp. 173-174. </a:t>
            </a:r>
          </a:p>
          <a:p>
            <a:r>
              <a:rPr lang="it-IT" dirty="0" smtClean="0"/>
              <a:t>Gli spaziati sono miei. </a:t>
            </a:r>
            <a:endParaRPr lang="it-IT" dirty="0"/>
          </a:p>
        </p:txBody>
      </p:sp>
      <p:sp>
        <p:nvSpPr>
          <p:cNvPr id="4" name="Segnaposto numero diapositiva 3"/>
          <p:cNvSpPr>
            <a:spLocks noGrp="1"/>
          </p:cNvSpPr>
          <p:nvPr>
            <p:ph type="sldNum" sz="quarter" idx="10"/>
          </p:nvPr>
        </p:nvSpPr>
        <p:spPr/>
        <p:txBody>
          <a:bodyPr/>
          <a:lstStyle/>
          <a:p>
            <a:fld id="{7D98411B-7242-49B4-9529-24F5B8C6CB77}" type="slidenum">
              <a:rPr lang="it-IT" smtClean="0"/>
              <a:pPr/>
              <a:t>57</a:t>
            </a:fld>
            <a:endParaRPr lang="it-IT"/>
          </a:p>
        </p:txBody>
      </p:sp>
    </p:spTree>
    <p:extLst>
      <p:ext uri="{BB962C8B-B14F-4D97-AF65-F5344CB8AC3E}">
        <p14:creationId xmlns:p14="http://schemas.microsoft.com/office/powerpoint/2010/main" xmlns="" val="21225109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Paolo Gamberini, </a:t>
            </a:r>
            <a:r>
              <a:rPr lang="it-IT" i="1" dirty="0" smtClean="0"/>
              <a:t>Un Dio relazione</a:t>
            </a:r>
            <a:r>
              <a:rPr lang="it-IT" i="0" dirty="0" smtClean="0"/>
              <a:t>,</a:t>
            </a:r>
            <a:r>
              <a:rPr lang="it-IT" i="0" baseline="0" dirty="0" smtClean="0"/>
              <a:t> </a:t>
            </a:r>
            <a:r>
              <a:rPr lang="it-IT" i="1" baseline="0" dirty="0" smtClean="0"/>
              <a:t>op. cit., </a:t>
            </a:r>
            <a:r>
              <a:rPr lang="it-IT" dirty="0" smtClean="0"/>
              <a:t>Città Nuova, Roma 2007, p.174.</a:t>
            </a:r>
          </a:p>
          <a:p>
            <a:r>
              <a:rPr lang="it-IT" dirty="0" smtClean="0"/>
              <a:t>Gli spaziati sono miei.</a:t>
            </a:r>
            <a:endParaRPr lang="it-IT" dirty="0"/>
          </a:p>
        </p:txBody>
      </p:sp>
      <p:sp>
        <p:nvSpPr>
          <p:cNvPr id="4" name="Segnaposto numero diapositiva 3"/>
          <p:cNvSpPr>
            <a:spLocks noGrp="1"/>
          </p:cNvSpPr>
          <p:nvPr>
            <p:ph type="sldNum" sz="quarter" idx="10"/>
          </p:nvPr>
        </p:nvSpPr>
        <p:spPr/>
        <p:txBody>
          <a:bodyPr/>
          <a:lstStyle/>
          <a:p>
            <a:fld id="{7D98411B-7242-49B4-9529-24F5B8C6CB77}" type="slidenum">
              <a:rPr lang="it-IT" smtClean="0"/>
              <a:pPr/>
              <a:t>58</a:t>
            </a:fld>
            <a:endParaRPr lang="it-IT"/>
          </a:p>
        </p:txBody>
      </p:sp>
    </p:spTree>
    <p:extLst>
      <p:ext uri="{BB962C8B-B14F-4D97-AF65-F5344CB8AC3E}">
        <p14:creationId xmlns:p14="http://schemas.microsoft.com/office/powerpoint/2010/main" xmlns="" val="40654225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de-DE" dirty="0" smtClean="0"/>
              <a:t>(W. </a:t>
            </a:r>
            <a:r>
              <a:rPr lang="de-DE" dirty="0" err="1" smtClean="0"/>
              <a:t>Beinert</a:t>
            </a:r>
            <a:r>
              <a:rPr lang="de-DE" dirty="0" smtClean="0"/>
              <a:t>, Was ist ein Wunder, </a:t>
            </a:r>
            <a:r>
              <a:rPr lang="de-DE" dirty="0" err="1" smtClean="0"/>
              <a:t>cit</a:t>
            </a:r>
            <a:r>
              <a:rPr lang="de-DE" dirty="0" smtClean="0"/>
              <a:t>. in P. </a:t>
            </a:r>
            <a:r>
              <a:rPr lang="de-DE" dirty="0" err="1" smtClean="0"/>
              <a:t>Gamberini</a:t>
            </a:r>
            <a:r>
              <a:rPr lang="de-DE" dirty="0" smtClean="0"/>
              <a:t>, op. </a:t>
            </a:r>
            <a:r>
              <a:rPr lang="de-DE" dirty="0" err="1" smtClean="0"/>
              <a:t>cit</a:t>
            </a:r>
            <a:r>
              <a:rPr lang="de-DE" dirty="0" smtClean="0"/>
              <a:t>., p. 24 n. 6).</a:t>
            </a:r>
            <a:endParaRPr lang="it-IT" dirty="0"/>
          </a:p>
        </p:txBody>
      </p:sp>
      <p:sp>
        <p:nvSpPr>
          <p:cNvPr id="4" name="Segnaposto numero diapositiva 3"/>
          <p:cNvSpPr>
            <a:spLocks noGrp="1"/>
          </p:cNvSpPr>
          <p:nvPr>
            <p:ph type="sldNum" sz="quarter" idx="10"/>
          </p:nvPr>
        </p:nvSpPr>
        <p:spPr/>
        <p:txBody>
          <a:bodyPr/>
          <a:lstStyle/>
          <a:p>
            <a:fld id="{7D98411B-7242-49B4-9529-24F5B8C6CB77}" type="slidenum">
              <a:rPr lang="it-IT" smtClean="0"/>
              <a:pPr/>
              <a:t>60</a:t>
            </a:fld>
            <a:endParaRPr lang="it-IT"/>
          </a:p>
        </p:txBody>
      </p:sp>
    </p:spTree>
    <p:extLst>
      <p:ext uri="{BB962C8B-B14F-4D97-AF65-F5344CB8AC3E}">
        <p14:creationId xmlns:p14="http://schemas.microsoft.com/office/powerpoint/2010/main" xmlns="" val="33729975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Romano PENNA, </a:t>
            </a:r>
            <a:r>
              <a:rPr lang="it-IT" i="1" dirty="0" smtClean="0"/>
              <a:t>Il DNA del cristianesimo. </a:t>
            </a:r>
            <a:r>
              <a:rPr lang="it-IT" dirty="0" smtClean="0"/>
              <a:t>L’identità cristiana allo stato nascente, San Paolo, Cinisello Balsamo (</a:t>
            </a:r>
            <a:r>
              <a:rPr lang="it-IT" dirty="0" err="1" smtClean="0"/>
              <a:t>MI</a:t>
            </a:r>
            <a:r>
              <a:rPr lang="it-IT" dirty="0" smtClean="0"/>
              <a:t>) 2010,</a:t>
            </a:r>
            <a:r>
              <a:rPr lang="it-IT" baseline="0" dirty="0" smtClean="0"/>
              <a:t> pp. 362-363.</a:t>
            </a:r>
            <a:endParaRPr lang="it-IT" dirty="0"/>
          </a:p>
        </p:txBody>
      </p:sp>
      <p:sp>
        <p:nvSpPr>
          <p:cNvPr id="4" name="Segnaposto numero diapositiva 3"/>
          <p:cNvSpPr>
            <a:spLocks noGrp="1"/>
          </p:cNvSpPr>
          <p:nvPr>
            <p:ph type="sldNum" sz="quarter" idx="10"/>
          </p:nvPr>
        </p:nvSpPr>
        <p:spPr/>
        <p:txBody>
          <a:bodyPr/>
          <a:lstStyle/>
          <a:p>
            <a:fld id="{7D98411B-7242-49B4-9529-24F5B8C6CB77}" type="slidenum">
              <a:rPr lang="it-IT" smtClean="0"/>
              <a:pPr/>
              <a:t>61</a:t>
            </a:fld>
            <a:endParaRPr 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Cfr. il bellissimo studio</a:t>
            </a:r>
            <a:r>
              <a:rPr lang="it-IT" baseline="0" dirty="0" smtClean="0"/>
              <a:t> </a:t>
            </a:r>
            <a:r>
              <a:rPr lang="it-IT" dirty="0" smtClean="0"/>
              <a:t>di </a:t>
            </a:r>
            <a:r>
              <a:rPr lang="it-IT" i="0" dirty="0" smtClean="0"/>
              <a:t>Romano</a:t>
            </a:r>
            <a:r>
              <a:rPr lang="it-IT" dirty="0" smtClean="0"/>
              <a:t> PENNA,</a:t>
            </a:r>
            <a:r>
              <a:rPr lang="it-IT" baseline="0" dirty="0" smtClean="0"/>
              <a:t> </a:t>
            </a:r>
            <a:r>
              <a:rPr lang="it-IT" i="1" baseline="0" dirty="0" smtClean="0"/>
              <a:t>Il DNA del cristianesimo. </a:t>
            </a:r>
            <a:r>
              <a:rPr lang="it-IT" i="0" baseline="0" dirty="0" smtClean="0"/>
              <a:t>L’identità cristiana allo stato nascente, San Paolo, Cinisello Balsamo (MI) 2010. </a:t>
            </a:r>
            <a:r>
              <a:rPr lang="it-IT" i="0" baseline="0" dirty="0" smtClean="0"/>
              <a:t>In particolare: </a:t>
            </a:r>
            <a:r>
              <a:rPr lang="it-IT" sz="1200" kern="1200" dirty="0" smtClean="0">
                <a:solidFill>
                  <a:schemeClr val="tx1"/>
                </a:solidFill>
                <a:latin typeface="+mn-lt"/>
                <a:ea typeface="+mn-ea"/>
                <a:cs typeface="+mn-cs"/>
              </a:rPr>
              <a:t>“Kierkegaard (…) coglieva bene nel segno l’importanza del cristianesimo quando scriveva nel suo </a:t>
            </a:r>
            <a:r>
              <a:rPr lang="it-IT" sz="1200" i="1" kern="1200" dirty="0" smtClean="0">
                <a:solidFill>
                  <a:schemeClr val="tx1"/>
                </a:solidFill>
                <a:latin typeface="+mn-lt"/>
                <a:ea typeface="+mn-ea"/>
                <a:cs typeface="+mn-cs"/>
              </a:rPr>
              <a:t>Diario </a:t>
            </a:r>
            <a:r>
              <a:rPr lang="it-IT" sz="1200" kern="1200" dirty="0" smtClean="0">
                <a:solidFill>
                  <a:schemeClr val="tx1"/>
                </a:solidFill>
                <a:latin typeface="+mn-lt"/>
                <a:ea typeface="+mn-ea"/>
                <a:cs typeface="+mn-cs"/>
              </a:rPr>
              <a:t>che, a essere cristiani, si attinge nuovo vigore per la propria attività di uomo. Il cristianesimo, infatti, sarebbe inutile, anzi dannoso, se non fosse al servizio della dignità umana e della sua promozione. Ma proprio questo è il suo intento originario, la sua anima. A nient’altro che a questo, del resto, tende l’inaudita affermazione cristiana dell’incarnazione, cioè dell’umanizzazione di Dio, per quanto i suoi risvolti sociali abbiano storicamente tardato a imporsi (…). A tale proposito è quanto mai istruttivo tornare alla pagina di </a:t>
            </a:r>
            <a:r>
              <a:rPr lang="it-IT" sz="1200" i="1" kern="1200" dirty="0" smtClean="0">
                <a:solidFill>
                  <a:schemeClr val="tx1"/>
                </a:solidFill>
                <a:latin typeface="+mn-lt"/>
                <a:ea typeface="+mn-ea"/>
                <a:cs typeface="+mn-cs"/>
              </a:rPr>
              <a:t>Matteo</a:t>
            </a:r>
            <a:r>
              <a:rPr lang="it-IT" sz="1200" kern="1200" dirty="0" smtClean="0">
                <a:solidFill>
                  <a:schemeClr val="tx1"/>
                </a:solidFill>
                <a:latin typeface="+mn-lt"/>
                <a:ea typeface="+mn-ea"/>
                <a:cs typeface="+mn-cs"/>
              </a:rPr>
              <a:t> 25 concernente il giudizio finale. Sorprendentemente, la descrizione di quel giudizio non fa che sottolineare le cose più minute della vita quotidiana (…). Questa accentuazione del quotidiano, del consueto, quasi del banale, sottolinea per contrasto l’assenza totale della religione” (pp. 362-363).</a:t>
            </a:r>
            <a:r>
              <a:rPr lang="it-IT" sz="1200" i="1" kern="1200" dirty="0" smtClean="0">
                <a:solidFill>
                  <a:schemeClr val="tx1"/>
                </a:solidFill>
                <a:latin typeface="+mn-lt"/>
                <a:ea typeface="+mn-ea"/>
                <a:cs typeface="+mn-cs"/>
              </a:rPr>
              <a:t> </a:t>
            </a:r>
            <a:endParaRPr lang="it-IT" sz="1200" kern="1200" dirty="0" smtClean="0">
              <a:solidFill>
                <a:schemeClr val="tx1"/>
              </a:solidFill>
              <a:latin typeface="+mn-lt"/>
              <a:ea typeface="+mn-ea"/>
              <a:cs typeface="+mn-cs"/>
            </a:endParaRPr>
          </a:p>
          <a:p>
            <a:r>
              <a:rPr lang="it-IT" sz="1200" kern="1200" dirty="0" smtClean="0">
                <a:solidFill>
                  <a:schemeClr val="tx1"/>
                </a:solidFill>
                <a:latin typeface="+mn-lt"/>
                <a:ea typeface="+mn-ea"/>
                <a:cs typeface="+mn-cs"/>
              </a:rPr>
              <a:t> </a:t>
            </a:r>
          </a:p>
          <a:p>
            <a:endParaRPr lang="it-IT" i="0" dirty="0"/>
          </a:p>
        </p:txBody>
      </p:sp>
      <p:sp>
        <p:nvSpPr>
          <p:cNvPr id="4" name="Segnaposto numero diapositiva 3"/>
          <p:cNvSpPr>
            <a:spLocks noGrp="1"/>
          </p:cNvSpPr>
          <p:nvPr>
            <p:ph type="sldNum" sz="quarter" idx="10"/>
          </p:nvPr>
        </p:nvSpPr>
        <p:spPr/>
        <p:txBody>
          <a:bodyPr/>
          <a:lstStyle/>
          <a:p>
            <a:fld id="{7D98411B-7242-49B4-9529-24F5B8C6CB77}" type="slidenum">
              <a:rPr lang="it-IT" smtClean="0"/>
              <a:pPr/>
              <a:t>62</a:t>
            </a:fld>
            <a:endParaRPr lang="it-IT"/>
          </a:p>
        </p:txBody>
      </p:sp>
    </p:spTree>
    <p:extLst>
      <p:ext uri="{BB962C8B-B14F-4D97-AF65-F5344CB8AC3E}">
        <p14:creationId xmlns:p14="http://schemas.microsoft.com/office/powerpoint/2010/main" xmlns="" val="7562908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Dal titolo del libro di Lorenzo Blasetti, edito da Il Pozzo di Giacobbe. </a:t>
            </a:r>
          </a:p>
          <a:p>
            <a:endParaRPr lang="it-IT" dirty="0"/>
          </a:p>
        </p:txBody>
      </p:sp>
      <p:sp>
        <p:nvSpPr>
          <p:cNvPr id="4" name="Segnaposto numero diapositiva 3"/>
          <p:cNvSpPr>
            <a:spLocks noGrp="1"/>
          </p:cNvSpPr>
          <p:nvPr>
            <p:ph type="sldNum" sz="quarter" idx="10"/>
          </p:nvPr>
        </p:nvSpPr>
        <p:spPr/>
        <p:txBody>
          <a:bodyPr/>
          <a:lstStyle/>
          <a:p>
            <a:fld id="{7D98411B-7242-49B4-9529-24F5B8C6CB77}" type="slidenum">
              <a:rPr lang="it-IT" smtClean="0"/>
              <a:pPr/>
              <a:t>63</a:t>
            </a:fld>
            <a:endParaRPr lang="it-IT"/>
          </a:p>
        </p:txBody>
      </p:sp>
    </p:spTree>
    <p:extLst>
      <p:ext uri="{BB962C8B-B14F-4D97-AF65-F5344CB8AC3E}">
        <p14:creationId xmlns:p14="http://schemas.microsoft.com/office/powerpoint/2010/main" xmlns="" val="2786886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Cfr. Giorgio di SIMONE,</a:t>
            </a:r>
            <a:r>
              <a:rPr lang="it-IT" baseline="0" dirty="0" smtClean="0"/>
              <a:t> </a:t>
            </a:r>
            <a:r>
              <a:rPr lang="it-IT" i="1" baseline="0" dirty="0" smtClean="0"/>
              <a:t>Il Soffio di Dio, </a:t>
            </a:r>
            <a:r>
              <a:rPr lang="it-IT" i="0" baseline="0" dirty="0" smtClean="0"/>
              <a:t>Mediterranee </a:t>
            </a:r>
          </a:p>
          <a:p>
            <a:r>
              <a:rPr lang="it-IT" i="0" baseline="0" dirty="0" smtClean="0"/>
              <a:t>, Roma 2013 in cui molto insiste sul limite di qualunque nostro dire di Dio, che è sempre oltre e a cui ci approssimiamo soltanto per analogia, consapevoli del limite del nostro linguaggio e del nostro esperirlo. Sono in debito con lui anche di alcuni testi che qui cito. </a:t>
            </a:r>
            <a:endParaRPr lang="it-IT" i="1" dirty="0"/>
          </a:p>
        </p:txBody>
      </p:sp>
      <p:sp>
        <p:nvSpPr>
          <p:cNvPr id="4" name="Segnaposto numero diapositiva 3"/>
          <p:cNvSpPr>
            <a:spLocks noGrp="1"/>
          </p:cNvSpPr>
          <p:nvPr>
            <p:ph type="sldNum" sz="quarter" idx="10"/>
          </p:nvPr>
        </p:nvSpPr>
        <p:spPr/>
        <p:txBody>
          <a:bodyPr/>
          <a:lstStyle/>
          <a:p>
            <a:fld id="{7D98411B-7242-49B4-9529-24F5B8C6CB77}" type="slidenum">
              <a:rPr lang="it-IT" smtClean="0"/>
              <a:pPr/>
              <a:t>5</a:t>
            </a:fld>
            <a:endParaRPr lang="it-IT"/>
          </a:p>
        </p:txBody>
      </p:sp>
    </p:spTree>
    <p:extLst>
      <p:ext uri="{BB962C8B-B14F-4D97-AF65-F5344CB8AC3E}">
        <p14:creationId xmlns:p14="http://schemas.microsoft.com/office/powerpoint/2010/main" xmlns="" val="2047452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b="0" kern="1200" dirty="0" smtClean="0">
                <a:solidFill>
                  <a:schemeClr val="tx1"/>
                </a:solidFill>
                <a:effectLst/>
                <a:latin typeface="+mn-lt"/>
                <a:ea typeface="+mn-ea"/>
                <a:cs typeface="+mn-cs"/>
              </a:rPr>
              <a:t>«Ne lo profondo</a:t>
            </a:r>
            <a:r>
              <a:rPr lang="it-IT" sz="1200" b="0" kern="1200" baseline="0" dirty="0" smtClean="0">
                <a:solidFill>
                  <a:schemeClr val="tx1"/>
                </a:solidFill>
                <a:effectLst/>
                <a:latin typeface="+mn-lt"/>
                <a:ea typeface="+mn-ea"/>
                <a:cs typeface="+mn-cs"/>
              </a:rPr>
              <a:t> vidi che s’interna legato con amore in un volume </a:t>
            </a:r>
            <a:r>
              <a:rPr lang="it-IT" sz="1200" b="0" kern="1200" baseline="0" dirty="0" err="1" smtClean="0">
                <a:solidFill>
                  <a:schemeClr val="tx1"/>
                </a:solidFill>
                <a:effectLst/>
                <a:latin typeface="+mn-lt"/>
                <a:ea typeface="+mn-ea"/>
                <a:cs typeface="+mn-cs"/>
              </a:rPr>
              <a:t>sustanze</a:t>
            </a:r>
            <a:r>
              <a:rPr lang="it-IT" sz="1200" b="0" kern="1200" baseline="0" dirty="0" smtClean="0">
                <a:solidFill>
                  <a:schemeClr val="tx1"/>
                </a:solidFill>
                <a:effectLst/>
                <a:latin typeface="+mn-lt"/>
                <a:ea typeface="+mn-ea"/>
                <a:cs typeface="+mn-cs"/>
              </a:rPr>
              <a:t> e accidenti e lor costume» (Dante Paradiso Canto XXXIII). </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b="0" kern="1200" baseline="0" dirty="0" smtClean="0">
                <a:solidFill>
                  <a:schemeClr val="tx1"/>
                </a:solidFill>
                <a:effectLst/>
                <a:latin typeface="+mn-lt"/>
                <a:ea typeface="+mn-ea"/>
                <a:cs typeface="+mn-cs"/>
              </a:rPr>
              <a:t>Non c’è un unico modo di pensare Dio / parlare di Dio: chi fa teologia epicurea tiene separati divino e umano. Ritengo però importante che ognuno ne parli partendo da sé, dalla propria esperienza, in fedeltà alla propria esperienza umana prima ancora che a Dio (a Dio in quanto si è fedeli alla propria interiorità) e con passione. </a:t>
            </a:r>
            <a:r>
              <a:rPr lang="it-IT" sz="1200" b="0" kern="1200" dirty="0" smtClean="0">
                <a:solidFill>
                  <a:schemeClr val="tx1"/>
                </a:solidFill>
                <a:effectLst/>
                <a:latin typeface="+mn-lt"/>
                <a:ea typeface="+mn-ea"/>
                <a:cs typeface="+mn-cs"/>
              </a:rPr>
              <a:t/>
            </a:r>
            <a:br>
              <a:rPr lang="it-IT" sz="1200" b="0" kern="1200" dirty="0" smtClean="0">
                <a:solidFill>
                  <a:schemeClr val="tx1"/>
                </a:solidFill>
                <a:effectLst/>
                <a:latin typeface="+mn-lt"/>
                <a:ea typeface="+mn-ea"/>
                <a:cs typeface="+mn-cs"/>
              </a:rPr>
            </a:br>
            <a:endParaRPr lang="it-IT" b="0" dirty="0"/>
          </a:p>
        </p:txBody>
      </p:sp>
      <p:sp>
        <p:nvSpPr>
          <p:cNvPr id="4" name="Segnaposto numero diapositiva 3"/>
          <p:cNvSpPr>
            <a:spLocks noGrp="1"/>
          </p:cNvSpPr>
          <p:nvPr>
            <p:ph type="sldNum" sz="quarter" idx="10"/>
          </p:nvPr>
        </p:nvSpPr>
        <p:spPr/>
        <p:txBody>
          <a:bodyPr/>
          <a:lstStyle/>
          <a:p>
            <a:fld id="{7D98411B-7242-49B4-9529-24F5B8C6CB77}" type="slidenum">
              <a:rPr lang="it-IT" smtClean="0"/>
              <a:pPr/>
              <a:t>6</a:t>
            </a:fld>
            <a:endParaRPr lang="it-IT"/>
          </a:p>
        </p:txBody>
      </p:sp>
    </p:spTree>
    <p:extLst>
      <p:ext uri="{BB962C8B-B14F-4D97-AF65-F5344CB8AC3E}">
        <p14:creationId xmlns:p14="http://schemas.microsoft.com/office/powerpoint/2010/main" xmlns="" val="2872508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kern="1200" dirty="0" smtClean="0">
                <a:solidFill>
                  <a:schemeClr val="tx1"/>
                </a:solidFill>
                <a:effectLst/>
                <a:latin typeface="+mn-lt"/>
                <a:ea typeface="+mn-ea"/>
                <a:cs typeface="+mn-cs"/>
              </a:rPr>
              <a:t>Dai «Commenti dal </a:t>
            </a:r>
            <a:r>
              <a:rPr lang="it-IT" sz="1200" kern="1200" dirty="0" err="1" smtClean="0">
                <a:solidFill>
                  <a:schemeClr val="tx1"/>
                </a:solidFill>
                <a:effectLst/>
                <a:latin typeface="+mn-lt"/>
                <a:ea typeface="+mn-ea"/>
                <a:cs typeface="+mn-cs"/>
              </a:rPr>
              <a:t>Diatessaron</a:t>
            </a:r>
            <a:r>
              <a:rPr lang="it-IT" sz="1200" kern="1200" dirty="0" smtClean="0">
                <a:solidFill>
                  <a:schemeClr val="tx1"/>
                </a:solidFill>
                <a:effectLst/>
                <a:latin typeface="+mn-lt"/>
                <a:ea typeface="+mn-ea"/>
                <a:cs typeface="+mn-cs"/>
              </a:rPr>
              <a:t>» di sant'Efrem, diacono</a:t>
            </a:r>
            <a:br>
              <a:rPr lang="it-IT" sz="1200" kern="1200" dirty="0" smtClean="0">
                <a:solidFill>
                  <a:schemeClr val="tx1"/>
                </a:solidFill>
                <a:effectLst/>
                <a:latin typeface="+mn-lt"/>
                <a:ea typeface="+mn-ea"/>
                <a:cs typeface="+mn-cs"/>
              </a:rPr>
            </a:br>
            <a:r>
              <a:rPr lang="it-IT" sz="1200" kern="1200" dirty="0" smtClean="0">
                <a:solidFill>
                  <a:schemeClr val="tx1"/>
                </a:solidFill>
                <a:effectLst/>
                <a:latin typeface="+mn-lt"/>
                <a:ea typeface="+mn-ea"/>
                <a:cs typeface="+mn-cs"/>
              </a:rPr>
              <a:t>(1, 18-19; SC 121, 52-53)</a:t>
            </a:r>
            <a:r>
              <a:rPr lang="it-IT" sz="1200" b="1" kern="1200" dirty="0" smtClean="0">
                <a:solidFill>
                  <a:schemeClr val="tx1"/>
                </a:solidFill>
                <a:effectLst/>
                <a:latin typeface="+mn-lt"/>
                <a:ea typeface="+mn-ea"/>
                <a:cs typeface="+mn-cs"/>
              </a:rPr>
              <a:t/>
            </a:r>
            <a:br>
              <a:rPr lang="it-IT" sz="1200" b="1" kern="1200" dirty="0" smtClean="0">
                <a:solidFill>
                  <a:schemeClr val="tx1"/>
                </a:solidFill>
                <a:effectLst/>
                <a:latin typeface="+mn-lt"/>
                <a:ea typeface="+mn-ea"/>
                <a:cs typeface="+mn-cs"/>
              </a:rPr>
            </a:br>
            <a:r>
              <a:rPr lang="it-IT" sz="1200" b="1" kern="1200" dirty="0" smtClean="0">
                <a:solidFill>
                  <a:schemeClr val="tx1"/>
                </a:solidFill>
                <a:effectLst/>
                <a:latin typeface="+mn-lt"/>
                <a:ea typeface="+mn-ea"/>
                <a:cs typeface="+mn-cs"/>
              </a:rPr>
              <a:t/>
            </a:r>
            <a:br>
              <a:rPr lang="it-IT" sz="1200" b="1" kern="1200" dirty="0" smtClean="0">
                <a:solidFill>
                  <a:schemeClr val="tx1"/>
                </a:solidFill>
                <a:effectLst/>
                <a:latin typeface="+mn-lt"/>
                <a:ea typeface="+mn-ea"/>
                <a:cs typeface="+mn-cs"/>
              </a:rPr>
            </a:br>
            <a:r>
              <a:rPr lang="it-IT" sz="1200" b="1" kern="1200" dirty="0" smtClean="0">
                <a:solidFill>
                  <a:schemeClr val="tx1"/>
                </a:solidFill>
                <a:effectLst/>
                <a:latin typeface="+mn-lt"/>
                <a:ea typeface="+mn-ea"/>
                <a:cs typeface="+mn-cs"/>
              </a:rPr>
              <a:t>La parola di Dio è sorgente inesauribile di vita</a:t>
            </a:r>
            <a:r>
              <a:rPr lang="it-IT" sz="1200" kern="1200" dirty="0" smtClean="0">
                <a:solidFill>
                  <a:schemeClr val="tx1"/>
                </a:solidFill>
                <a:effectLst/>
                <a:latin typeface="+mn-lt"/>
                <a:ea typeface="+mn-ea"/>
                <a:cs typeface="+mn-cs"/>
              </a:rPr>
              <a:t/>
            </a:r>
            <a:br>
              <a:rPr lang="it-IT" sz="1200" kern="1200" dirty="0" smtClean="0">
                <a:solidFill>
                  <a:schemeClr val="tx1"/>
                </a:solidFill>
                <a:effectLst/>
                <a:latin typeface="+mn-lt"/>
                <a:ea typeface="+mn-ea"/>
                <a:cs typeface="+mn-cs"/>
              </a:rPr>
            </a:br>
            <a:r>
              <a:rPr lang="it-IT" sz="1200" kern="1200" dirty="0" smtClean="0">
                <a:solidFill>
                  <a:schemeClr val="tx1"/>
                </a:solidFill>
                <a:effectLst/>
                <a:latin typeface="+mn-lt"/>
                <a:ea typeface="+mn-ea"/>
                <a:cs typeface="+mn-cs"/>
              </a:rPr>
              <a:t>Chi è capace di comprendere, Signore, tutta la ricchezza di una sola delle tue parole? E' molto più ciò che ci sfugge di quanto riusciamo a comprendere. Siamo proprio come gli assetati che bevono ad una fonte. La tua parola offre molti aspetti diversi, come numerose sono le prospettive di coloro che la studiano. Il Signore ha colorato la sua parola di bellezze svariate, perché coloro che la scrutano possano contemplare ciò che preferiscono. Ha nascosto nella sua parola tutti i tesori, perché ciascuno di noi trovi una ricchezza in ciò che contempla.</a:t>
            </a:r>
            <a:br>
              <a:rPr lang="it-IT" sz="1200" kern="1200" dirty="0" smtClean="0">
                <a:solidFill>
                  <a:schemeClr val="tx1"/>
                </a:solidFill>
                <a:effectLst/>
                <a:latin typeface="+mn-lt"/>
                <a:ea typeface="+mn-ea"/>
                <a:cs typeface="+mn-cs"/>
              </a:rPr>
            </a:br>
            <a:r>
              <a:rPr lang="it-IT" sz="1200" kern="1200" dirty="0" smtClean="0">
                <a:solidFill>
                  <a:schemeClr val="tx1"/>
                </a:solidFill>
                <a:effectLst/>
                <a:latin typeface="+mn-lt"/>
                <a:ea typeface="+mn-ea"/>
                <a:cs typeface="+mn-cs"/>
              </a:rPr>
              <a:t>La sua parola è un albero di vita che, da ogni parte, ti porge dei frutti benedetti. Essa è come quella roccia aperta nel deserto, che divenne per ogni uomo, da ogni parte, una bevanda spirituale. Essi mangiarono, dice l'Apostolo, un cibo spirituale e bevvero una bevanda spirituale (cfr. 1 </a:t>
            </a:r>
            <a:r>
              <a:rPr lang="it-IT" sz="1200" kern="1200" dirty="0" err="1" smtClean="0">
                <a:solidFill>
                  <a:schemeClr val="tx1"/>
                </a:solidFill>
                <a:effectLst/>
                <a:latin typeface="+mn-lt"/>
                <a:ea typeface="+mn-ea"/>
                <a:cs typeface="+mn-cs"/>
              </a:rPr>
              <a:t>Cor</a:t>
            </a:r>
            <a:r>
              <a:rPr lang="it-IT" sz="1200" kern="1200" dirty="0" smtClean="0">
                <a:solidFill>
                  <a:schemeClr val="tx1"/>
                </a:solidFill>
                <a:effectLst/>
                <a:latin typeface="+mn-lt"/>
                <a:ea typeface="+mn-ea"/>
                <a:cs typeface="+mn-cs"/>
              </a:rPr>
              <a:t> 10, 2).</a:t>
            </a:r>
            <a:br>
              <a:rPr lang="it-IT" sz="1200" kern="1200" dirty="0" smtClean="0">
                <a:solidFill>
                  <a:schemeClr val="tx1"/>
                </a:solidFill>
                <a:effectLst/>
                <a:latin typeface="+mn-lt"/>
                <a:ea typeface="+mn-ea"/>
                <a:cs typeface="+mn-cs"/>
              </a:rPr>
            </a:br>
            <a:r>
              <a:rPr lang="it-IT" sz="1200" kern="1200" dirty="0" smtClean="0">
                <a:solidFill>
                  <a:schemeClr val="tx1"/>
                </a:solidFill>
                <a:effectLst/>
                <a:latin typeface="+mn-lt"/>
                <a:ea typeface="+mn-ea"/>
                <a:cs typeface="+mn-cs"/>
              </a:rPr>
              <a:t>Colui al quale tocca una di queste ricchezze non creda che non vi sia altro nella parola di Dio oltre ciò che egli ha trovato. Si renda conto piuttosto che egli non è stato capace di scoprirvi se non una sola cosa fra molte altre. Dopo essersi arricchito della parola, non creda che questa venga da ciò impoverita. Incapace di esaurirne la ricchezza, renda grazie per la immensità di essa. Rallegrati perché sei stato saziato, ma non rattristarti per il fatto che la ricchezza della parola ti superi. Colui che ha sete è lieto di bere, ma non si rattrista perché non riesce a prosciugare la fonte. E` meglio che la fonte soddisfi la tua sete, piuttosto che la sete esaurisca la fonte. Se la tua sete è spenta senza che la fonte sia inaridita, potrai bervi di nuovo ogni volta che ne avrai bisogno. Se invece saziandoti seccassi la sorgente, la tua vittoria sarebbe la tua sciagura. Ringrazia per quanto hai ricevuto e non mormorare per ciò che resta inutilizzato. Quello che hai preso o portato via è cosa tua, ma quello che resta è ancora tua eredità. Ciò che non hai potuto ricevere subito a causa della tua debolezza, ricevilo in altri momenti con la tua perseveranza. Non avere l'impudenza di voler prendere in un sol colpo ciò che non può essere prelevato se non a più riprese, e non allontanarti da ciò che potresti ricevere solo un po' alla volta.</a:t>
            </a:r>
          </a:p>
          <a:p>
            <a:endParaRPr lang="it-IT" dirty="0"/>
          </a:p>
        </p:txBody>
      </p:sp>
      <p:sp>
        <p:nvSpPr>
          <p:cNvPr id="4" name="Segnaposto numero diapositiva 3"/>
          <p:cNvSpPr>
            <a:spLocks noGrp="1"/>
          </p:cNvSpPr>
          <p:nvPr>
            <p:ph type="sldNum" sz="quarter" idx="10"/>
          </p:nvPr>
        </p:nvSpPr>
        <p:spPr/>
        <p:txBody>
          <a:bodyPr/>
          <a:lstStyle/>
          <a:p>
            <a:fld id="{7D98411B-7242-49B4-9529-24F5B8C6CB77}" type="slidenum">
              <a:rPr lang="it-IT" smtClean="0"/>
              <a:pPr/>
              <a:t>9</a:t>
            </a:fld>
            <a:endParaRPr lang="it-IT"/>
          </a:p>
        </p:txBody>
      </p:sp>
    </p:spTree>
    <p:extLst>
      <p:ext uri="{BB962C8B-B14F-4D97-AF65-F5344CB8AC3E}">
        <p14:creationId xmlns:p14="http://schemas.microsoft.com/office/powerpoint/2010/main" xmlns="" val="349689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Di David </a:t>
            </a:r>
            <a:r>
              <a:rPr lang="it-IT" dirty="0" err="1" smtClean="0"/>
              <a:t>Bohm</a:t>
            </a:r>
            <a:r>
              <a:rPr lang="it-IT" dirty="0" smtClean="0"/>
              <a:t>, (Wilkes-Barre, 20 dicembre 1917 – Londra, 27 ottobre 1992): fisico e filosofo statunitense </a:t>
            </a:r>
          </a:p>
          <a:p>
            <a:endParaRPr lang="it-IT" dirty="0"/>
          </a:p>
        </p:txBody>
      </p:sp>
      <p:sp>
        <p:nvSpPr>
          <p:cNvPr id="4" name="Segnaposto numero diapositiva 3"/>
          <p:cNvSpPr>
            <a:spLocks noGrp="1"/>
          </p:cNvSpPr>
          <p:nvPr>
            <p:ph type="sldNum" sz="quarter" idx="10"/>
          </p:nvPr>
        </p:nvSpPr>
        <p:spPr/>
        <p:txBody>
          <a:bodyPr/>
          <a:lstStyle/>
          <a:p>
            <a:fld id="{7D98411B-7242-49B4-9529-24F5B8C6CB77}" type="slidenum">
              <a:rPr lang="it-IT" smtClean="0"/>
              <a:pPr/>
              <a:t>11</a:t>
            </a:fld>
            <a:endParaRPr lang="it-IT"/>
          </a:p>
        </p:txBody>
      </p:sp>
    </p:spTree>
    <p:extLst>
      <p:ext uri="{BB962C8B-B14F-4D97-AF65-F5344CB8AC3E}">
        <p14:creationId xmlns:p14="http://schemas.microsoft.com/office/powerpoint/2010/main" xmlns="" val="506394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Di Paul Charles William Davies (Londra, 22 aprile 1946): fisico, saggista e divulgatore scientifico inglese, famoso anche per i suoi studi di cosmologia e di esobiologia. </a:t>
            </a:r>
          </a:p>
          <a:p>
            <a:endParaRPr lang="it-IT" dirty="0"/>
          </a:p>
        </p:txBody>
      </p:sp>
      <p:sp>
        <p:nvSpPr>
          <p:cNvPr id="4" name="Segnaposto numero diapositiva 3"/>
          <p:cNvSpPr>
            <a:spLocks noGrp="1"/>
          </p:cNvSpPr>
          <p:nvPr>
            <p:ph type="sldNum" sz="quarter" idx="10"/>
          </p:nvPr>
        </p:nvSpPr>
        <p:spPr/>
        <p:txBody>
          <a:bodyPr/>
          <a:lstStyle/>
          <a:p>
            <a:fld id="{7D98411B-7242-49B4-9529-24F5B8C6CB77}" type="slidenum">
              <a:rPr lang="it-IT" smtClean="0"/>
              <a:pPr/>
              <a:t>12</a:t>
            </a:fld>
            <a:endParaRPr lang="it-IT"/>
          </a:p>
        </p:txBody>
      </p:sp>
    </p:spTree>
    <p:extLst>
      <p:ext uri="{BB962C8B-B14F-4D97-AF65-F5344CB8AC3E}">
        <p14:creationId xmlns:p14="http://schemas.microsoft.com/office/powerpoint/2010/main" xmlns="" val="626365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pPr/>
              <a:t>4/9/2014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‹N›</a:t>
            </a:fld>
            <a:endParaRPr lang="en-US" dirty="0"/>
          </a:p>
        </p:txBody>
      </p:sp>
    </p:spTree>
    <p:extLst>
      <p:ext uri="{BB962C8B-B14F-4D97-AF65-F5344CB8AC3E}">
        <p14:creationId xmlns:p14="http://schemas.microsoft.com/office/powerpoint/2010/main" xmlns="" val="3292826605"/>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4509A250-FF31-4206-8172-F9D3106AACB1}" type="datetimeFigureOut">
              <a:rPr lang="en-US" smtClean="0"/>
              <a:pPr/>
              <a:t>4/9/2014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pPr/>
              <a:t>‹N›</a:t>
            </a:fld>
            <a:endParaRPr lang="en-US" dirty="0"/>
          </a:p>
        </p:txBody>
      </p:sp>
    </p:spTree>
    <p:extLst>
      <p:ext uri="{BB962C8B-B14F-4D97-AF65-F5344CB8AC3E}">
        <p14:creationId xmlns:p14="http://schemas.microsoft.com/office/powerpoint/2010/main" xmlns="" val="3449257357"/>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it-IT" smtClean="0"/>
              <a:t>Fare clic per modificare lo stile del titolo</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4509A250-FF31-4206-8172-F9D3106AACB1}" type="datetimeFigureOut">
              <a:rPr lang="en-US" smtClean="0"/>
              <a:pPr/>
              <a:t>4/9/2014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‹N›</a:t>
            </a:fld>
            <a:endParaRPr lang="en-US" dirty="0"/>
          </a:p>
        </p:txBody>
      </p:sp>
    </p:spTree>
    <p:extLst>
      <p:ext uri="{BB962C8B-B14F-4D97-AF65-F5344CB8AC3E}">
        <p14:creationId xmlns:p14="http://schemas.microsoft.com/office/powerpoint/2010/main" xmlns="" val="4077302505"/>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it-IT" smtClean="0"/>
              <a:t>Fare clic per modificare lo stile del titolo</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it-IT" smtClean="0"/>
              <a:t>Fare clic per modificare stili del testo dello schema</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4509A250-FF31-4206-8172-F9D3106AACB1}" type="datetimeFigureOut">
              <a:rPr lang="en-US" smtClean="0"/>
              <a:pPr/>
              <a:t>4/9/2014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‹N›</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xmlns="" val="128008133"/>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4509A250-FF31-4206-8172-F9D3106AACB1}" type="datetimeFigureOut">
              <a:rPr lang="en-US" smtClean="0"/>
              <a:pPr/>
              <a:t>4/9/2014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‹N›</a:t>
            </a:fld>
            <a:endParaRPr lang="en-US" dirty="0"/>
          </a:p>
        </p:txBody>
      </p:sp>
    </p:spTree>
    <p:extLst>
      <p:ext uri="{BB962C8B-B14F-4D97-AF65-F5344CB8AC3E}">
        <p14:creationId xmlns:p14="http://schemas.microsoft.com/office/powerpoint/2010/main" xmlns="" val="1712633239"/>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pPr/>
              <a:t>4/9/2014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‹N›</a:t>
            </a:fld>
            <a:endParaRPr lang="en-US" dirty="0"/>
          </a:p>
        </p:txBody>
      </p:sp>
    </p:spTree>
    <p:extLst>
      <p:ext uri="{BB962C8B-B14F-4D97-AF65-F5344CB8AC3E}">
        <p14:creationId xmlns:p14="http://schemas.microsoft.com/office/powerpoint/2010/main" xmlns="" val="1123707997"/>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pPr/>
              <a:t>4/9/2014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‹N›</a:t>
            </a:fld>
            <a:endParaRPr lang="en-US" dirty="0"/>
          </a:p>
        </p:txBody>
      </p:sp>
    </p:spTree>
    <p:extLst>
      <p:ext uri="{BB962C8B-B14F-4D97-AF65-F5344CB8AC3E}">
        <p14:creationId xmlns:p14="http://schemas.microsoft.com/office/powerpoint/2010/main" xmlns="" val="309471179"/>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nchor="t" anchorCtr="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pPr/>
              <a:t>4/9/2014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‹N›</a:t>
            </a:fld>
            <a:endParaRPr lang="en-US" dirty="0"/>
          </a:p>
        </p:txBody>
      </p:sp>
    </p:spTree>
    <p:extLst>
      <p:ext uri="{BB962C8B-B14F-4D97-AF65-F5344CB8AC3E}">
        <p14:creationId xmlns:p14="http://schemas.microsoft.com/office/powerpoint/2010/main" xmlns="" val="4235729270"/>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pPr/>
              <a:t>4/9/2014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‹N›</a:t>
            </a:fld>
            <a:endParaRPr lang="en-US" dirty="0"/>
          </a:p>
        </p:txBody>
      </p:sp>
    </p:spTree>
    <p:extLst>
      <p:ext uri="{BB962C8B-B14F-4D97-AF65-F5344CB8AC3E}">
        <p14:creationId xmlns:p14="http://schemas.microsoft.com/office/powerpoint/2010/main" xmlns="" val="83023386"/>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smtClean="0"/>
              <a:pPr/>
              <a:t>4/9/2014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‹N›</a:t>
            </a:fld>
            <a:endParaRPr lang="en-US" dirty="0"/>
          </a:p>
        </p:txBody>
      </p:sp>
    </p:spTree>
    <p:extLst>
      <p:ext uri="{BB962C8B-B14F-4D97-AF65-F5344CB8AC3E}">
        <p14:creationId xmlns:p14="http://schemas.microsoft.com/office/powerpoint/2010/main" xmlns="" val="1505979215"/>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9796027F-7875-4030-9381-8BD8C4F21935}" type="datetimeFigureOut">
              <a:rPr lang="en-US" smtClean="0"/>
              <a:pPr/>
              <a:t>4/9/2014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‹N›</a:t>
            </a:fld>
            <a:endParaRPr lang="en-US" dirty="0"/>
          </a:p>
        </p:txBody>
      </p:sp>
    </p:spTree>
    <p:extLst>
      <p:ext uri="{BB962C8B-B14F-4D97-AF65-F5344CB8AC3E}">
        <p14:creationId xmlns:p14="http://schemas.microsoft.com/office/powerpoint/2010/main" xmlns="" val="512041084"/>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pPr/>
              <a:t>4/9/2014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pPr/>
              <a:t>‹N›</a:t>
            </a:fld>
            <a:endParaRPr lang="en-US" dirty="0"/>
          </a:p>
        </p:txBody>
      </p:sp>
    </p:spTree>
    <p:extLst>
      <p:ext uri="{BB962C8B-B14F-4D97-AF65-F5344CB8AC3E}">
        <p14:creationId xmlns:p14="http://schemas.microsoft.com/office/powerpoint/2010/main" xmlns="" val="1302237046"/>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pPr/>
              <a:t>4/9/2014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pPr/>
              <a:t>‹N›</a:t>
            </a:fld>
            <a:endParaRPr lang="en-US" dirty="0"/>
          </a:p>
        </p:txBody>
      </p:sp>
    </p:spTree>
    <p:extLst>
      <p:ext uri="{BB962C8B-B14F-4D97-AF65-F5344CB8AC3E}">
        <p14:creationId xmlns:p14="http://schemas.microsoft.com/office/powerpoint/2010/main" xmlns="" val="3324842110"/>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smtClean="0"/>
              <a:pPr/>
              <a:t>4/9/2014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smtClean="0"/>
              <a:pPr/>
              <a:t>‹N›</a:t>
            </a:fld>
            <a:endParaRPr lang="en-US" dirty="0"/>
          </a:p>
        </p:txBody>
      </p:sp>
    </p:spTree>
    <p:extLst>
      <p:ext uri="{BB962C8B-B14F-4D97-AF65-F5344CB8AC3E}">
        <p14:creationId xmlns:p14="http://schemas.microsoft.com/office/powerpoint/2010/main" xmlns="" val="3655208381"/>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pPr/>
              <a:t>4/9/2014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smtClean="0"/>
              <a:pPr/>
              <a:t>‹N›</a:t>
            </a:fld>
            <a:endParaRPr lang="en-US" dirty="0"/>
          </a:p>
        </p:txBody>
      </p:sp>
    </p:spTree>
    <p:extLst>
      <p:ext uri="{BB962C8B-B14F-4D97-AF65-F5344CB8AC3E}">
        <p14:creationId xmlns:p14="http://schemas.microsoft.com/office/powerpoint/2010/main" xmlns="" val="2480043254"/>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it-IT" smtClean="0"/>
              <a:t>Fare clic per modificare lo stile del titolo</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7" name="Date Placeholder 4"/>
          <p:cNvSpPr>
            <a:spLocks noGrp="1"/>
          </p:cNvSpPr>
          <p:nvPr>
            <p:ph type="dt" sz="half" idx="10"/>
          </p:nvPr>
        </p:nvSpPr>
        <p:spPr/>
        <p:txBody>
          <a:bodyPr/>
          <a:lstStyle/>
          <a:p>
            <a:fld id="{4509A250-FF31-4206-8172-F9D3106AACB1}" type="datetimeFigureOut">
              <a:rPr lang="en-US" smtClean="0"/>
              <a:pPr/>
              <a:t>4/9/2014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pPr/>
              <a:t>‹N›</a:t>
            </a:fld>
            <a:endParaRPr lang="en-US" dirty="0"/>
          </a:p>
        </p:txBody>
      </p:sp>
    </p:spTree>
    <p:extLst>
      <p:ext uri="{BB962C8B-B14F-4D97-AF65-F5344CB8AC3E}">
        <p14:creationId xmlns:p14="http://schemas.microsoft.com/office/powerpoint/2010/main" xmlns="" val="2333741487"/>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4509A250-FF31-4206-8172-F9D3106AACB1}" type="datetimeFigureOut">
              <a:rPr lang="en-US" smtClean="0"/>
              <a:pPr/>
              <a:t>4/9/2014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pPr/>
              <a:t>‹N›</a:t>
            </a:fld>
            <a:endParaRPr lang="en-US" dirty="0"/>
          </a:p>
        </p:txBody>
      </p:sp>
    </p:spTree>
    <p:extLst>
      <p:ext uri="{BB962C8B-B14F-4D97-AF65-F5344CB8AC3E}">
        <p14:creationId xmlns:p14="http://schemas.microsoft.com/office/powerpoint/2010/main" xmlns="" val="1999478630"/>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xmlns=""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xmlns=""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xmlns=""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xmlns=""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smtClean="0"/>
              <a:pPr/>
              <a:t>4/9/2014</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smtClean="0"/>
              <a:pPr/>
              <a:t>‹N›</a:t>
            </a:fld>
            <a:endParaRPr lang="en-US" dirty="0"/>
          </a:p>
        </p:txBody>
      </p:sp>
    </p:spTree>
    <p:extLst>
      <p:ext uri="{BB962C8B-B14F-4D97-AF65-F5344CB8AC3E}">
        <p14:creationId xmlns:p14="http://schemas.microsoft.com/office/powerpoint/2010/main" xmlns="" val="4050490710"/>
      </p:ext>
    </p:extLst>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Lst>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youtu.be/5Hh45-M1Uuk" TargetMode="Externa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hyperlink" Target="http://youtu.be/1w_bype0kLQ" TargetMode="External"/><Relationship Id="rId2" Type="http://schemas.openxmlformats.org/officeDocument/2006/relationships/hyperlink" Target="http://youtu.be/FeurBRd49eU" TargetMode="Externa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www.nderf.org/" TargetMode="Externa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hyperlink" Target="http://youtu.be/P1RWOKdC8zw" TargetMode="External"/><Relationship Id="rId2" Type="http://schemas.openxmlformats.org/officeDocument/2006/relationships/hyperlink" Target="http://youtu.be/4FfjSjefmuA" TargetMode="External"/><Relationship Id="rId1" Type="http://schemas.openxmlformats.org/officeDocument/2006/relationships/slideLayout" Target="../slideLayouts/slideLayout2.xml"/><Relationship Id="rId4" Type="http://schemas.openxmlformats.org/officeDocument/2006/relationships/hyperlink" Target="http://youtu.be/oAD-AGCVqSY"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youtu.be/P1RWOKdC8zw" TargetMode="External"/><Relationship Id="rId2" Type="http://schemas.openxmlformats.org/officeDocument/2006/relationships/hyperlink" Target="http://youtu.be/4FfjSjefmuA" TargetMode="External"/><Relationship Id="rId1" Type="http://schemas.openxmlformats.org/officeDocument/2006/relationships/slideLayout" Target="../slideLayouts/slideLayout2.xml"/><Relationship Id="rId4" Type="http://schemas.openxmlformats.org/officeDocument/2006/relationships/hyperlink" Target="http://youtu.be/oAD-AGCVqSY"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youtu.be/uYeKHySjDmU" TargetMode="External"/><Relationship Id="rId2" Type="http://schemas.openxmlformats.org/officeDocument/2006/relationships/hyperlink" Target="http://youtu.be/AcW8dNw4DCc" TargetMode="External"/><Relationship Id="rId1" Type="http://schemas.openxmlformats.org/officeDocument/2006/relationships/slideLayout" Target="../slideLayouts/slideLayout2.xml"/><Relationship Id="rId6" Type="http://schemas.openxmlformats.org/officeDocument/2006/relationships/hyperlink" Target="http://youtu.be/iFalc9GeoNs" TargetMode="External"/><Relationship Id="rId5" Type="http://schemas.openxmlformats.org/officeDocument/2006/relationships/hyperlink" Target="http://youtu.be/bKqdBgkYm24" TargetMode="External"/><Relationship Id="rId4" Type="http://schemas.openxmlformats.org/officeDocument/2006/relationships/hyperlink" Target="http://youtu.be/IBB6D9izCyU"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www.angelavolpini.it/"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youtu.be/G6zYTbJ1vy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omments" Target="../comments/comment2.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www.marcovannini.it/"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audio" Target="../media/media1.mp3"/><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media" Target="../media/media1.mp3"/></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microsoft.com/office/2007/relationships/media" Target="../media/media1.mp3"/><Relationship Id="rId3" Type="http://schemas.openxmlformats.org/officeDocument/2006/relationships/slideLayout" Target="../slideLayouts/slideLayout4.xml"/><Relationship Id="rId7" Type="http://schemas.openxmlformats.org/officeDocument/2006/relationships/image" Target="../media/image49.png"/><Relationship Id="rId2" Type="http://schemas.openxmlformats.org/officeDocument/2006/relationships/audio" Target="../media/media1.mp3"/><Relationship Id="rId1" Type="http://schemas.openxmlformats.org/officeDocument/2006/relationships/audio" Target="../media/media2.mp3"/><Relationship Id="rId6" Type="http://schemas.microsoft.com/office/2007/relationships/media" Target="../media/media2.mp3"/><Relationship Id="rId5" Type="http://schemas.openxmlformats.org/officeDocument/2006/relationships/image" Target="../media/image82.png"/><Relationship Id="rId4" Type="http://schemas.openxmlformats.org/officeDocument/2006/relationships/notesSlide" Target="../notesSlides/notesSlide46.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sz="5400" dirty="0"/>
              <a:t/>
            </a:r>
            <a:br>
              <a:rPr lang="it-IT" sz="5400" dirty="0"/>
            </a:br>
            <a:r>
              <a:rPr lang="it-IT" sz="5400" dirty="0" smtClean="0"/>
              <a:t/>
            </a:r>
            <a:br>
              <a:rPr lang="it-IT" sz="5400" dirty="0" smtClean="0"/>
            </a:br>
            <a:r>
              <a:rPr lang="it-IT" sz="5400" dirty="0"/>
              <a:t/>
            </a:r>
            <a:br>
              <a:rPr lang="it-IT" sz="5400" dirty="0"/>
            </a:br>
            <a:r>
              <a:rPr lang="it-IT" sz="5400" dirty="0" smtClean="0"/>
              <a:t/>
            </a:r>
            <a:br>
              <a:rPr lang="it-IT" sz="5400" dirty="0" smtClean="0"/>
            </a:br>
            <a:r>
              <a:rPr lang="it-IT" sz="5400" dirty="0" smtClean="0"/>
              <a:t/>
            </a:r>
            <a:br>
              <a:rPr lang="it-IT" sz="5400" dirty="0" smtClean="0"/>
            </a:br>
            <a:r>
              <a:rPr lang="it-IT" sz="5400" dirty="0"/>
              <a:t/>
            </a:r>
            <a:br>
              <a:rPr lang="it-IT" sz="5400" dirty="0"/>
            </a:br>
            <a:r>
              <a:rPr lang="it-IT" sz="5400" dirty="0" smtClean="0"/>
              <a:t/>
            </a:r>
            <a:br>
              <a:rPr lang="it-IT" sz="5400" dirty="0" smtClean="0"/>
            </a:br>
            <a:r>
              <a:rPr lang="it-IT" sz="5400" dirty="0"/>
              <a:t/>
            </a:r>
            <a:br>
              <a:rPr lang="it-IT" sz="5400" dirty="0"/>
            </a:br>
            <a:r>
              <a:rPr lang="it-IT" sz="5400" dirty="0" smtClean="0"/>
              <a:t/>
            </a:r>
            <a:br>
              <a:rPr lang="it-IT" sz="5400" dirty="0" smtClean="0"/>
            </a:br>
            <a:r>
              <a:rPr lang="it-IT" sz="5400" dirty="0" smtClean="0"/>
              <a:t/>
            </a:r>
            <a:br>
              <a:rPr lang="it-IT" sz="5400" dirty="0" smtClean="0"/>
            </a:br>
            <a:r>
              <a:rPr lang="it-IT" sz="5400" dirty="0"/>
              <a:t/>
            </a:r>
            <a:br>
              <a:rPr lang="it-IT" sz="5400" dirty="0"/>
            </a:br>
            <a:r>
              <a:rPr lang="it-IT" sz="4000" dirty="0" smtClean="0"/>
              <a:t/>
            </a:r>
            <a:br>
              <a:rPr lang="it-IT" sz="4000" dirty="0" smtClean="0"/>
            </a:br>
            <a:r>
              <a:rPr lang="it-IT" sz="4000" dirty="0"/>
              <a:t/>
            </a:r>
            <a:br>
              <a:rPr lang="it-IT" sz="4000" dirty="0"/>
            </a:br>
            <a:r>
              <a:rPr lang="it-IT" sz="4000" dirty="0" smtClean="0"/>
              <a:t/>
            </a:r>
            <a:br>
              <a:rPr lang="it-IT" sz="4000" dirty="0" smtClean="0"/>
            </a:br>
            <a:r>
              <a:rPr lang="it-IT" sz="4000" dirty="0"/>
              <a:t/>
            </a:r>
            <a:br>
              <a:rPr lang="it-IT" sz="4000" dirty="0"/>
            </a:br>
            <a:r>
              <a:rPr lang="it-IT" sz="4000" dirty="0" smtClean="0"/>
              <a:t/>
            </a:r>
            <a:br>
              <a:rPr lang="it-IT" sz="4000" dirty="0" smtClean="0"/>
            </a:br>
            <a:r>
              <a:rPr lang="it-IT" sz="4000" dirty="0"/>
              <a:t/>
            </a:r>
            <a:br>
              <a:rPr lang="it-IT" sz="4000" dirty="0"/>
            </a:br>
            <a:r>
              <a:rPr lang="it-IT" sz="4000" dirty="0" smtClean="0"/>
              <a:t/>
            </a:r>
            <a:br>
              <a:rPr lang="it-IT" sz="4000" dirty="0" smtClean="0"/>
            </a:br>
            <a:r>
              <a:rPr lang="it-IT" sz="4000" dirty="0"/>
              <a:t/>
            </a:r>
            <a:br>
              <a:rPr lang="it-IT" sz="4000" dirty="0"/>
            </a:br>
            <a:r>
              <a:rPr lang="it-IT" sz="4000" dirty="0" smtClean="0"/>
              <a:t/>
            </a:r>
            <a:br>
              <a:rPr lang="it-IT" sz="4000" dirty="0" smtClean="0"/>
            </a:br>
            <a:r>
              <a:rPr lang="it-IT" sz="4000" dirty="0"/>
              <a:t/>
            </a:r>
            <a:br>
              <a:rPr lang="it-IT" sz="4000" dirty="0"/>
            </a:br>
            <a:r>
              <a:rPr lang="it-IT" sz="4000" dirty="0" smtClean="0"/>
              <a:t/>
            </a:r>
            <a:br>
              <a:rPr lang="it-IT" sz="4000" dirty="0" smtClean="0"/>
            </a:br>
            <a:r>
              <a:rPr lang="it-IT" sz="4000" dirty="0"/>
              <a:t/>
            </a:r>
            <a:br>
              <a:rPr lang="it-IT" sz="4000" dirty="0"/>
            </a:br>
            <a:r>
              <a:rPr lang="it-IT" sz="4000" dirty="0" smtClean="0"/>
              <a:t/>
            </a:r>
            <a:br>
              <a:rPr lang="it-IT" sz="4000" dirty="0" smtClean="0"/>
            </a:br>
            <a:r>
              <a:rPr lang="it-IT" sz="4000" dirty="0" smtClean="0"/>
              <a:t/>
            </a:r>
            <a:br>
              <a:rPr lang="it-IT" sz="4000" dirty="0" smtClean="0"/>
            </a:br>
            <a:r>
              <a:rPr lang="it-IT" sz="2800" i="1" dirty="0" smtClean="0"/>
              <a:t>Conversazione su LOGICA e TEOLOGIA</a:t>
            </a:r>
            <a:r>
              <a:rPr lang="it-IT" sz="2000" i="1" dirty="0" smtClean="0"/>
              <a:t/>
            </a:r>
            <a:br>
              <a:rPr lang="it-IT" sz="2000" i="1" dirty="0" smtClean="0"/>
            </a:br>
            <a:r>
              <a:rPr lang="it-IT" sz="2000" i="1" dirty="0" smtClean="0"/>
              <a:t/>
            </a:r>
            <a:br>
              <a:rPr lang="it-IT" sz="2000" i="1" dirty="0" smtClean="0"/>
            </a:br>
            <a:r>
              <a:rPr lang="it-IT" sz="2000" dirty="0" smtClean="0"/>
              <a:t>con il prof. Ludovico Fulci</a:t>
            </a:r>
            <a:br>
              <a:rPr lang="it-IT" sz="2000" dirty="0" smtClean="0"/>
            </a:br>
            <a:r>
              <a:rPr lang="it-IT" sz="2000" dirty="0" smtClean="0"/>
              <a:t/>
            </a:r>
            <a:br>
              <a:rPr lang="it-IT" sz="2000" dirty="0" smtClean="0"/>
            </a:br>
            <a:r>
              <a:rPr lang="it-IT" sz="4000" dirty="0" smtClean="0"/>
              <a:t/>
            </a:r>
            <a:br>
              <a:rPr lang="it-IT" sz="4000" dirty="0" smtClean="0"/>
            </a:br>
            <a:endParaRPr lang="it-IT" sz="5400" dirty="0"/>
          </a:p>
        </p:txBody>
      </p:sp>
      <p:sp>
        <p:nvSpPr>
          <p:cNvPr id="3" name="Sottotitolo 2"/>
          <p:cNvSpPr>
            <a:spLocks noGrp="1"/>
          </p:cNvSpPr>
          <p:nvPr>
            <p:ph type="subTitle" idx="1"/>
          </p:nvPr>
        </p:nvSpPr>
        <p:spPr/>
        <p:txBody>
          <a:bodyPr>
            <a:normAutofit/>
          </a:bodyPr>
          <a:lstStyle/>
          <a:p>
            <a:r>
              <a:rPr lang="it-IT" dirty="0" smtClean="0"/>
              <a:t>SPECCHI – LICEO CLASSICO «Giulio Cesare» a. s. 2013-14 </a:t>
            </a:r>
          </a:p>
          <a:p>
            <a:r>
              <a:rPr lang="it-IT" dirty="0" smtClean="0"/>
              <a:t>Martedì 8 aprile 2014 – a cura di Antonella Jori</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648443" y="1772163"/>
            <a:ext cx="3209925" cy="4533900"/>
          </a:xfrm>
          <a:prstGeom prst="rect">
            <a:avLst/>
          </a:prstGeom>
        </p:spPr>
      </p:pic>
      <p:pic>
        <p:nvPicPr>
          <p:cNvPr id="6" name="Immagine 5"/>
          <p:cNvPicPr>
            <a:picLocks noChangeAspect="1"/>
          </p:cNvPicPr>
          <p:nvPr/>
        </p:nvPicPr>
        <p:blipFill>
          <a:blip r:embed="rId4"/>
          <a:stretch>
            <a:fillRect/>
          </a:stretch>
        </p:blipFill>
        <p:spPr>
          <a:xfrm>
            <a:off x="6463391" y="2840494"/>
            <a:ext cx="2456901" cy="1865538"/>
          </a:xfrm>
          <a:prstGeom prst="rect">
            <a:avLst/>
          </a:prstGeom>
        </p:spPr>
      </p:pic>
    </p:spTree>
    <p:extLst>
      <p:ext uri="{BB962C8B-B14F-4D97-AF65-F5344CB8AC3E}">
        <p14:creationId xmlns:p14="http://schemas.microsoft.com/office/powerpoint/2010/main" xmlns="" val="2947995988"/>
      </p:ext>
    </p:extLst>
  </p:cSld>
  <p:clrMapOvr>
    <a:masterClrMapping/>
  </p:clrMapOvr>
  <mc:AlternateContent xmlns:mc="http://schemas.openxmlformats.org/markup-compatibility/2006">
    <mc:Choice xmlns:p14="http://schemas.microsoft.com/office/powerpoint/2010/main" xmlns=""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Il nostro universo potrebbe avere non quattro, ma quarantatré dimensioni …</a:t>
            </a:r>
            <a:endParaRPr lang="it-IT" dirty="0"/>
          </a:p>
        </p:txBody>
      </p:sp>
      <p:sp>
        <p:nvSpPr>
          <p:cNvPr id="3" name="Segnaposto testo 2"/>
          <p:cNvSpPr>
            <a:spLocks noGrp="1"/>
          </p:cNvSpPr>
          <p:nvPr>
            <p:ph type="body" sz="half" idx="14"/>
          </p:nvPr>
        </p:nvSpPr>
        <p:spPr/>
        <p:txBody>
          <a:bodyPr/>
          <a:lstStyle/>
          <a:p>
            <a:r>
              <a:rPr lang="it-IT" smtClean="0"/>
              <a:t>Intervista ad Antonino Zichichi (Trapani, 15 ottobre 1929): fisico e divulgatore</a:t>
            </a:r>
          </a:p>
          <a:p>
            <a:endParaRPr lang="it-IT" dirty="0"/>
          </a:p>
        </p:txBody>
      </p:sp>
      <p:sp>
        <p:nvSpPr>
          <p:cNvPr id="4" name="Segnaposto testo 3"/>
          <p:cNvSpPr>
            <a:spLocks noGrp="1"/>
          </p:cNvSpPr>
          <p:nvPr>
            <p:ph type="body" sz="half" idx="2"/>
          </p:nvPr>
        </p:nvSpPr>
        <p:spPr/>
        <p:txBody>
          <a:bodyPr/>
          <a:lstStyle/>
          <a:p>
            <a:r>
              <a:rPr lang="it-IT" smtClean="0">
                <a:hlinkClick r:id="rId2"/>
              </a:rPr>
              <a:t>http://youtu.be/5Hh45-M1Uuk</a:t>
            </a:r>
            <a:endParaRPr lang="it-IT" smtClean="0"/>
          </a:p>
          <a:p>
            <a:endParaRPr lang="it-IT" dirty="0"/>
          </a:p>
        </p:txBody>
      </p:sp>
      <p:pic>
        <p:nvPicPr>
          <p:cNvPr id="5" name="Immagine 4"/>
          <p:cNvPicPr>
            <a:picLocks noChangeAspect="1"/>
          </p:cNvPicPr>
          <p:nvPr/>
        </p:nvPicPr>
        <p:blipFill>
          <a:blip r:embed="rId3"/>
          <a:stretch>
            <a:fillRect/>
          </a:stretch>
        </p:blipFill>
        <p:spPr>
          <a:xfrm>
            <a:off x="8781278" y="4559391"/>
            <a:ext cx="2686050" cy="1704975"/>
          </a:xfrm>
          <a:prstGeom prst="rect">
            <a:avLst/>
          </a:prstGeom>
        </p:spPr>
      </p:pic>
      <p:pic>
        <p:nvPicPr>
          <p:cNvPr id="6" name="Immagine 5"/>
          <p:cNvPicPr>
            <a:picLocks noChangeAspect="1"/>
          </p:cNvPicPr>
          <p:nvPr/>
        </p:nvPicPr>
        <p:blipFill>
          <a:blip r:embed="rId4"/>
          <a:stretch>
            <a:fillRect/>
          </a:stretch>
        </p:blipFill>
        <p:spPr>
          <a:xfrm>
            <a:off x="9725025" y="1034621"/>
            <a:ext cx="2466975" cy="1847850"/>
          </a:xfrm>
          <a:prstGeom prst="rect">
            <a:avLst/>
          </a:prstGeom>
        </p:spPr>
      </p:pic>
    </p:spTree>
    <p:extLst>
      <p:ext uri="{BB962C8B-B14F-4D97-AF65-F5344CB8AC3E}">
        <p14:creationId xmlns:p14="http://schemas.microsoft.com/office/powerpoint/2010/main" xmlns="" val="1972576533"/>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smtClean="0"/>
              <a:t>Seconda finestra: la situazione della ricerca scientifica</a:t>
            </a:r>
            <a:br>
              <a:rPr lang="it-IT" sz="2800" dirty="0" smtClean="0"/>
            </a:br>
            <a:r>
              <a:rPr lang="it-IT" sz="2800" dirty="0" smtClean="0"/>
              <a:t>ALCUNI TESTI </a:t>
            </a:r>
            <a:endParaRPr lang="it-IT" sz="2800" dirty="0"/>
          </a:p>
        </p:txBody>
      </p:sp>
      <p:sp>
        <p:nvSpPr>
          <p:cNvPr id="3" name="Segnaposto contenuto 2"/>
          <p:cNvSpPr>
            <a:spLocks noGrp="1"/>
          </p:cNvSpPr>
          <p:nvPr>
            <p:ph idx="1"/>
          </p:nvPr>
        </p:nvSpPr>
        <p:spPr/>
        <p:txBody>
          <a:bodyPr>
            <a:normAutofit fontScale="92500" lnSpcReduction="20000"/>
          </a:bodyPr>
          <a:lstStyle/>
          <a:p>
            <a:r>
              <a:rPr lang="it-IT" sz="4000" dirty="0" smtClean="0"/>
              <a:t>«la materia e la coscienza, il tempo, lo spazio e l’universo (penso che) non rappresentino che un infimo ‘sciabordio’ rispetto </a:t>
            </a:r>
            <a:r>
              <a:rPr lang="it-IT" sz="4000" b="1" dirty="0" smtClean="0"/>
              <a:t>all’immensa attività del piano soggiacente</a:t>
            </a:r>
            <a:r>
              <a:rPr lang="it-IT" sz="4000" dirty="0" smtClean="0"/>
              <a:t>, il quale, per quanto lo riguarda, </a:t>
            </a:r>
            <a:r>
              <a:rPr lang="it-IT" sz="4000" b="1" dirty="0" smtClean="0"/>
              <a:t>proviene da una fonte eternamente creatrice situata al di là dello spazio e del tempo</a:t>
            </a:r>
            <a:r>
              <a:rPr lang="it-IT" sz="4000" dirty="0" smtClean="0"/>
              <a:t>». </a:t>
            </a:r>
          </a:p>
        </p:txBody>
      </p:sp>
      <p:pic>
        <p:nvPicPr>
          <p:cNvPr id="5" name="Immagine 4"/>
          <p:cNvPicPr>
            <a:picLocks noChangeAspect="1"/>
          </p:cNvPicPr>
          <p:nvPr/>
        </p:nvPicPr>
        <p:blipFill>
          <a:blip r:embed="rId3"/>
          <a:stretch>
            <a:fillRect/>
          </a:stretch>
        </p:blipFill>
        <p:spPr>
          <a:xfrm>
            <a:off x="9389590" y="2919670"/>
            <a:ext cx="2705100" cy="1685925"/>
          </a:xfrm>
          <a:prstGeom prst="rect">
            <a:avLst/>
          </a:prstGeom>
        </p:spPr>
      </p:pic>
    </p:spTree>
    <p:extLst>
      <p:ext uri="{BB962C8B-B14F-4D97-AF65-F5344CB8AC3E}">
        <p14:creationId xmlns:p14="http://schemas.microsoft.com/office/powerpoint/2010/main" xmlns="" val="160575137"/>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smtClean="0"/>
              <a:t>Seconda finestra: la situazione della ricerca scientifica</a:t>
            </a:r>
            <a:br>
              <a:rPr lang="it-IT" sz="2800" dirty="0" smtClean="0"/>
            </a:br>
            <a:r>
              <a:rPr lang="it-IT" sz="2800" dirty="0" smtClean="0"/>
              <a:t>ALCUNI TESTI </a:t>
            </a:r>
            <a:r>
              <a:rPr lang="it-IT" dirty="0" smtClean="0"/>
              <a:t/>
            </a:r>
            <a:br>
              <a:rPr lang="it-IT" dirty="0" smtClean="0"/>
            </a:br>
            <a:endParaRPr lang="it-IT" dirty="0"/>
          </a:p>
        </p:txBody>
      </p:sp>
      <p:sp>
        <p:nvSpPr>
          <p:cNvPr id="3" name="Segnaposto contenuto 2"/>
          <p:cNvSpPr>
            <a:spLocks noGrp="1"/>
          </p:cNvSpPr>
          <p:nvPr>
            <p:ph idx="1"/>
          </p:nvPr>
        </p:nvSpPr>
        <p:spPr/>
        <p:txBody>
          <a:bodyPr>
            <a:normAutofit fontScale="92500"/>
          </a:bodyPr>
          <a:lstStyle/>
          <a:p>
            <a:r>
              <a:rPr lang="it-IT" dirty="0" smtClean="0"/>
              <a:t>«Sembra che in natura si presentino alcune rimarchevoli coincidenze numeriche. Pare che le costanti universali abbiano assunto precisamente i valori necessari affinché l’auto adattamento complesso potesse manifestarsi fino al livello degli individui coscienti. Alcuni scienziati sono stati così impressionati da questo fatto da aderire a qualcosa chiamato come principio antropico forte, il quale afferma che </a:t>
            </a:r>
            <a:r>
              <a:rPr lang="it-IT" b="1" dirty="0" smtClean="0"/>
              <a:t>le leggi della natura devono essere tali da ammettere l’esistenza della coscienza a un certo stadio di sviluppo dell’universo</a:t>
            </a:r>
            <a:r>
              <a:rPr lang="it-IT" dirty="0" smtClean="0"/>
              <a:t>. </a:t>
            </a:r>
          </a:p>
          <a:p>
            <a:r>
              <a:rPr lang="it-IT" dirty="0" smtClean="0"/>
              <a:t>In altre parole, </a:t>
            </a:r>
            <a:r>
              <a:rPr lang="it-IT" b="1" dirty="0" smtClean="0"/>
              <a:t>la natura si organizza in maniera tale da rendere l’universo autoconsapevole</a:t>
            </a:r>
            <a:r>
              <a:rPr lang="it-IT" dirty="0" smtClean="0"/>
              <a:t>. </a:t>
            </a:r>
          </a:p>
          <a:p>
            <a:r>
              <a:rPr lang="it-IT" dirty="0" smtClean="0"/>
              <a:t>Il principio antropico forte può quindi essere considerato come una sorta di meta principio organizzatore, perché configura le leggi stesse in maniera da consentire la comparsa dell’organizzazione complessa».</a:t>
            </a:r>
          </a:p>
        </p:txBody>
      </p:sp>
      <p:pic>
        <p:nvPicPr>
          <p:cNvPr id="4" name="Immagine 3"/>
          <p:cNvPicPr>
            <a:picLocks noChangeAspect="1"/>
          </p:cNvPicPr>
          <p:nvPr/>
        </p:nvPicPr>
        <p:blipFill>
          <a:blip r:embed="rId3"/>
          <a:stretch>
            <a:fillRect/>
          </a:stretch>
        </p:blipFill>
        <p:spPr>
          <a:xfrm>
            <a:off x="9725025" y="3226733"/>
            <a:ext cx="2466975" cy="1847850"/>
          </a:xfrm>
          <a:prstGeom prst="rect">
            <a:avLst/>
          </a:prstGeom>
        </p:spPr>
      </p:pic>
    </p:spTree>
    <p:extLst>
      <p:ext uri="{BB962C8B-B14F-4D97-AF65-F5344CB8AC3E}">
        <p14:creationId xmlns:p14="http://schemas.microsoft.com/office/powerpoint/2010/main" xmlns="" val="1309966917"/>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smtClean="0"/>
              <a:t>Seconda finestra: la situazione della ricerca scientifica</a:t>
            </a:r>
            <a:br>
              <a:rPr lang="it-IT" sz="2800" dirty="0" smtClean="0"/>
            </a:br>
            <a:r>
              <a:rPr lang="it-IT" sz="2800" dirty="0" smtClean="0"/>
              <a:t>ALCUNI TESTI </a:t>
            </a:r>
            <a:r>
              <a:rPr lang="it-IT" dirty="0" smtClean="0"/>
              <a:t/>
            </a:r>
            <a:br>
              <a:rPr lang="it-IT" dirty="0" smtClean="0"/>
            </a:br>
            <a:endParaRPr lang="it-IT" dirty="0"/>
          </a:p>
        </p:txBody>
      </p:sp>
      <p:sp>
        <p:nvSpPr>
          <p:cNvPr id="3" name="Segnaposto contenuto 2"/>
          <p:cNvSpPr>
            <a:spLocks noGrp="1"/>
          </p:cNvSpPr>
          <p:nvPr>
            <p:ph idx="1"/>
          </p:nvPr>
        </p:nvSpPr>
        <p:spPr/>
        <p:txBody>
          <a:bodyPr>
            <a:normAutofit fontScale="92500" lnSpcReduction="20000"/>
          </a:bodyPr>
          <a:lstStyle/>
          <a:p>
            <a:r>
              <a:rPr lang="it-IT" dirty="0" smtClean="0"/>
              <a:t>«</a:t>
            </a:r>
            <a:r>
              <a:rPr lang="it-IT" b="1" dirty="0" smtClean="0"/>
              <a:t>Tutti i tentativi di stabilire una interpretazione meccanicistica (della vita) sono stati frustrati dai seguenti fatti</a:t>
            </a:r>
            <a:r>
              <a:rPr lang="it-IT" dirty="0" smtClean="0"/>
              <a:t>: </a:t>
            </a:r>
          </a:p>
          <a:p>
            <a:r>
              <a:rPr lang="it-IT" dirty="0" smtClean="0"/>
              <a:t>(a) inadeguatezza delle leggi fisiche a spiegare il </a:t>
            </a:r>
            <a:r>
              <a:rPr lang="it-IT" b="1" dirty="0" smtClean="0"/>
              <a:t>finalismo biologico</a:t>
            </a:r>
            <a:r>
              <a:rPr lang="it-IT" dirty="0" smtClean="0"/>
              <a:t>; </a:t>
            </a:r>
          </a:p>
          <a:p>
            <a:r>
              <a:rPr lang="it-IT" dirty="0" smtClean="0"/>
              <a:t>(b) crudezza degli schemi fisici nei riguardi di </a:t>
            </a:r>
            <a:r>
              <a:rPr lang="it-IT" b="1" dirty="0" smtClean="0"/>
              <a:t>fenomeni meravigliosi e complessi come quelli biologic</a:t>
            </a:r>
            <a:r>
              <a:rPr lang="it-IT" dirty="0" smtClean="0"/>
              <a:t>i; </a:t>
            </a:r>
          </a:p>
          <a:p>
            <a:r>
              <a:rPr lang="it-IT" dirty="0" smtClean="0"/>
              <a:t>(c) fallimento del riduzionismo a comprendere che a ogni livello di integrazione che si verifica nei sistemi biologici </a:t>
            </a:r>
            <a:r>
              <a:rPr lang="it-IT" b="1" dirty="0" smtClean="0"/>
              <a:t>si manifestano nuove qualità che hanno bisogno di  nuovi principi esplicativi che sono sconosciuti </a:t>
            </a:r>
            <a:r>
              <a:rPr lang="it-IT" dirty="0" smtClean="0"/>
              <a:t>(e non necessari) in fisica (…). </a:t>
            </a:r>
          </a:p>
          <a:p>
            <a:r>
              <a:rPr lang="it-IT" dirty="0" smtClean="0"/>
              <a:t>Vale la pena di sottolineare che l’affermazione che sia la materia animata che inanimata, sono soggette alle stesse forze fisiche, è ben lungi dall’essere stata verificata in pratica (…). Il mistero della vita, dunque, non sta tanto nella natura delle forze agenti sulle singole molecole che costituiscono un organismo, ma nel modo in cui </a:t>
            </a:r>
            <a:r>
              <a:rPr lang="it-IT" b="1" dirty="0" smtClean="0"/>
              <a:t>l’intera struttura si comporta in maniera coerente e cooperativa</a:t>
            </a:r>
            <a:r>
              <a:rPr lang="it-IT" dirty="0" smtClean="0"/>
              <a:t>». </a:t>
            </a:r>
          </a:p>
        </p:txBody>
      </p:sp>
      <p:pic>
        <p:nvPicPr>
          <p:cNvPr id="4" name="Immagine 3"/>
          <p:cNvPicPr>
            <a:picLocks noChangeAspect="1"/>
          </p:cNvPicPr>
          <p:nvPr/>
        </p:nvPicPr>
        <p:blipFill>
          <a:blip r:embed="rId3"/>
          <a:stretch>
            <a:fillRect/>
          </a:stretch>
        </p:blipFill>
        <p:spPr>
          <a:xfrm>
            <a:off x="9645349" y="3180063"/>
            <a:ext cx="2546651" cy="1733550"/>
          </a:xfrm>
          <a:prstGeom prst="rect">
            <a:avLst/>
          </a:prstGeom>
        </p:spPr>
      </p:pic>
    </p:spTree>
    <p:extLst>
      <p:ext uri="{BB962C8B-B14F-4D97-AF65-F5344CB8AC3E}">
        <p14:creationId xmlns:p14="http://schemas.microsoft.com/office/powerpoint/2010/main" xmlns="" val="1033208317"/>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smtClean="0"/>
              <a:t>Seconda finestra: la situazione della ricerca scientifica</a:t>
            </a:r>
            <a:br>
              <a:rPr lang="it-IT" sz="2800" dirty="0" smtClean="0"/>
            </a:br>
            <a:r>
              <a:rPr lang="it-IT" sz="2800" dirty="0" smtClean="0"/>
              <a:t>ALCUNI TESTI </a:t>
            </a:r>
            <a:r>
              <a:rPr lang="it-IT" dirty="0" smtClean="0"/>
              <a:t/>
            </a:r>
            <a:br>
              <a:rPr lang="it-IT" dirty="0" smtClean="0"/>
            </a:br>
            <a:endParaRPr lang="it-IT" dirty="0"/>
          </a:p>
        </p:txBody>
      </p:sp>
      <p:sp>
        <p:nvSpPr>
          <p:cNvPr id="3" name="Segnaposto contenuto 2"/>
          <p:cNvSpPr>
            <a:spLocks noGrp="1"/>
          </p:cNvSpPr>
          <p:nvPr>
            <p:ph idx="1"/>
          </p:nvPr>
        </p:nvSpPr>
        <p:spPr/>
        <p:txBody>
          <a:bodyPr>
            <a:noAutofit/>
          </a:bodyPr>
          <a:lstStyle/>
          <a:p>
            <a:r>
              <a:rPr lang="it-IT" sz="2400" dirty="0" smtClean="0"/>
              <a:t>«Il fatto stesso che l’universo sia creativo, e che le sue leggi hanno consentito </a:t>
            </a:r>
            <a:r>
              <a:rPr lang="it-IT" sz="2400" b="1" dirty="0" smtClean="0"/>
              <a:t>la comparsa e lo sviluppo di strutture complesse fino al livello della coscienza </a:t>
            </a:r>
            <a:r>
              <a:rPr lang="it-IT" sz="2400" dirty="0" smtClean="0"/>
              <a:t>– in altre parole, il fatto che l’universo abbia organizzato la propria </a:t>
            </a:r>
            <a:r>
              <a:rPr lang="it-IT" sz="2400" b="1" dirty="0" smtClean="0"/>
              <a:t>auto-consapevolezza</a:t>
            </a:r>
            <a:r>
              <a:rPr lang="it-IT" sz="2400" dirty="0" smtClean="0"/>
              <a:t> – è per me una </a:t>
            </a:r>
            <a:r>
              <a:rPr lang="it-IT" sz="2400" b="1" dirty="0" smtClean="0"/>
              <a:t>considerevole prova che ‘vi è qualcosa dietro tutto ciò</a:t>
            </a:r>
            <a:r>
              <a:rPr lang="it-IT" sz="2400" dirty="0" smtClean="0"/>
              <a:t>’. L’impressione di </a:t>
            </a:r>
            <a:r>
              <a:rPr lang="it-IT" sz="2400" b="1" dirty="0" smtClean="0"/>
              <a:t>un disegno globale è ‘schiacciante</a:t>
            </a:r>
            <a:r>
              <a:rPr lang="it-IT" sz="2400" dirty="0" smtClean="0"/>
              <a:t>’. La scienza può spiegare tutti i processi per mezzo dei quali l’universo costruisce il proprio destino, ma questo lascia comunque </a:t>
            </a:r>
            <a:r>
              <a:rPr lang="it-IT" sz="2400" b="1" dirty="0" smtClean="0"/>
              <a:t>aperta la possibilità che vi sia un significato oltre l’esistenza</a:t>
            </a:r>
            <a:r>
              <a:rPr lang="it-IT" sz="2400" dirty="0" smtClean="0"/>
              <a:t>».</a:t>
            </a:r>
          </a:p>
        </p:txBody>
      </p:sp>
      <p:pic>
        <p:nvPicPr>
          <p:cNvPr id="4" name="Immagine 3"/>
          <p:cNvPicPr>
            <a:picLocks noChangeAspect="1"/>
          </p:cNvPicPr>
          <p:nvPr/>
        </p:nvPicPr>
        <p:blipFill>
          <a:blip r:embed="rId3"/>
          <a:stretch>
            <a:fillRect/>
          </a:stretch>
        </p:blipFill>
        <p:spPr>
          <a:xfrm>
            <a:off x="9334500" y="552964"/>
            <a:ext cx="2857500" cy="1600200"/>
          </a:xfrm>
          <a:prstGeom prst="rect">
            <a:avLst/>
          </a:prstGeom>
        </p:spPr>
      </p:pic>
    </p:spTree>
    <p:extLst>
      <p:ext uri="{BB962C8B-B14F-4D97-AF65-F5344CB8AC3E}">
        <p14:creationId xmlns:p14="http://schemas.microsoft.com/office/powerpoint/2010/main" xmlns="" val="3508737489"/>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smtClean="0"/>
              <a:t>Seconda finestra: la situazione della ricerca scientifica</a:t>
            </a:r>
            <a:br>
              <a:rPr lang="it-IT" sz="2800" dirty="0" smtClean="0"/>
            </a:br>
            <a:endParaRPr lang="it-IT" sz="2800" dirty="0"/>
          </a:p>
        </p:txBody>
      </p:sp>
      <p:sp>
        <p:nvSpPr>
          <p:cNvPr id="3" name="Segnaposto contenuto 2"/>
          <p:cNvSpPr>
            <a:spLocks noGrp="1"/>
          </p:cNvSpPr>
          <p:nvPr>
            <p:ph idx="1"/>
          </p:nvPr>
        </p:nvSpPr>
        <p:spPr/>
        <p:txBody>
          <a:bodyPr>
            <a:normAutofit fontScale="92500" lnSpcReduction="10000"/>
          </a:bodyPr>
          <a:lstStyle/>
          <a:p>
            <a:r>
              <a:rPr lang="it-IT" sz="2800" dirty="0" smtClean="0"/>
              <a:t>La scoperta attraverso le scienze biologiche della</a:t>
            </a:r>
          </a:p>
          <a:p>
            <a:r>
              <a:rPr lang="it-IT" sz="2800" dirty="0" smtClean="0"/>
              <a:t>RETE DELLA VITA, la vita come rete nella quale i viventi sono correlati gli uni gli altri come membra in un corpo</a:t>
            </a:r>
          </a:p>
          <a:p>
            <a:r>
              <a:rPr lang="it-IT" sz="2800" dirty="0" smtClean="0"/>
              <a:t>La scoperta attraverso le ricerche del</a:t>
            </a:r>
          </a:p>
          <a:p>
            <a:r>
              <a:rPr lang="it-IT" sz="2800" dirty="0" smtClean="0"/>
              <a:t>TAO DELLA FISICA</a:t>
            </a:r>
          </a:p>
          <a:p>
            <a:r>
              <a:rPr lang="it-IT" sz="2800" dirty="0" smtClean="0"/>
              <a:t>Sviluppi della teoria della relatività ed esistenza di universi paralleli; sfondamento e relativizzazione della nostra realtà; ordine e senso, coscienza e finalismo nella complessità</a:t>
            </a:r>
          </a:p>
          <a:p>
            <a:endParaRPr lang="it-IT" dirty="0" smtClean="0"/>
          </a:p>
        </p:txBody>
      </p:sp>
      <p:pic>
        <p:nvPicPr>
          <p:cNvPr id="4" name="Immagine 3"/>
          <p:cNvPicPr>
            <a:picLocks noChangeAspect="1"/>
          </p:cNvPicPr>
          <p:nvPr/>
        </p:nvPicPr>
        <p:blipFill>
          <a:blip r:embed="rId3"/>
          <a:stretch>
            <a:fillRect/>
          </a:stretch>
        </p:blipFill>
        <p:spPr>
          <a:xfrm>
            <a:off x="10458450" y="1152983"/>
            <a:ext cx="1733550" cy="2647950"/>
          </a:xfrm>
          <a:prstGeom prst="rect">
            <a:avLst/>
          </a:prstGeom>
        </p:spPr>
      </p:pic>
      <p:pic>
        <p:nvPicPr>
          <p:cNvPr id="5" name="Immagine 4"/>
          <p:cNvPicPr>
            <a:picLocks noChangeAspect="1"/>
          </p:cNvPicPr>
          <p:nvPr/>
        </p:nvPicPr>
        <p:blipFill>
          <a:blip r:embed="rId4"/>
          <a:stretch>
            <a:fillRect/>
          </a:stretch>
        </p:blipFill>
        <p:spPr>
          <a:xfrm>
            <a:off x="9730302" y="4150658"/>
            <a:ext cx="2295525" cy="1990725"/>
          </a:xfrm>
          <a:prstGeom prst="rect">
            <a:avLst/>
          </a:prstGeom>
        </p:spPr>
      </p:pic>
    </p:spTree>
    <p:extLst>
      <p:ext uri="{BB962C8B-B14F-4D97-AF65-F5344CB8AC3E}">
        <p14:creationId xmlns:p14="http://schemas.microsoft.com/office/powerpoint/2010/main" xmlns="" val="1771760229"/>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smtClean="0"/>
              <a:t>Seconda finestra: la situazione della ricerca scientifica</a:t>
            </a:r>
            <a:br>
              <a:rPr lang="it-IT" sz="2800" dirty="0" smtClean="0"/>
            </a:br>
            <a:endParaRPr lang="it-IT" sz="2800" dirty="0"/>
          </a:p>
        </p:txBody>
      </p:sp>
      <p:sp>
        <p:nvSpPr>
          <p:cNvPr id="3" name="Segnaposto contenuto 2"/>
          <p:cNvSpPr>
            <a:spLocks noGrp="1"/>
          </p:cNvSpPr>
          <p:nvPr>
            <p:ph idx="1"/>
          </p:nvPr>
        </p:nvSpPr>
        <p:spPr/>
        <p:txBody>
          <a:bodyPr/>
          <a:lstStyle/>
          <a:p>
            <a:r>
              <a:rPr lang="it-IT" dirty="0" smtClean="0"/>
              <a:t>Alcuni materiali audiovisivi interessanti:</a:t>
            </a:r>
          </a:p>
          <a:p>
            <a:r>
              <a:rPr lang="it-IT" dirty="0" smtClean="0"/>
              <a:t>Fede e scienze camminano insieme:  </a:t>
            </a:r>
            <a:r>
              <a:rPr lang="it-IT" dirty="0" err="1" smtClean="0"/>
              <a:t>History</a:t>
            </a:r>
            <a:r>
              <a:rPr lang="it-IT" dirty="0" smtClean="0"/>
              <a:t> Channel: Dio esiste? Verità tra scienza e fede </a:t>
            </a:r>
          </a:p>
          <a:p>
            <a:r>
              <a:rPr lang="it-IT" dirty="0" smtClean="0">
                <a:hlinkClick r:id="rId2"/>
              </a:rPr>
              <a:t>http://youtu.be/FeurBRd49eU</a:t>
            </a:r>
            <a:endParaRPr lang="it-IT" dirty="0" smtClean="0"/>
          </a:p>
          <a:p>
            <a:r>
              <a:rPr lang="it-IT" dirty="0" smtClean="0"/>
              <a:t>La nascita dei pianeti come processo simile a quello descritto nel primo racconto biblico della creazione (Genesi 1,1-2,4b): il Telescopio </a:t>
            </a:r>
            <a:r>
              <a:rPr lang="it-IT" dirty="0" err="1" smtClean="0"/>
              <a:t>Hubble</a:t>
            </a:r>
            <a:r>
              <a:rPr lang="it-IT" dirty="0" smtClean="0"/>
              <a:t> conferma la Genesi</a:t>
            </a:r>
          </a:p>
          <a:p>
            <a:r>
              <a:rPr lang="it-IT" dirty="0" smtClean="0">
                <a:hlinkClick r:id="rId3"/>
              </a:rPr>
              <a:t>http://youtu.be/1w_bype0kLQ</a:t>
            </a:r>
            <a:endParaRPr lang="it-IT" dirty="0" smtClean="0"/>
          </a:p>
          <a:p>
            <a:endParaRPr lang="it-IT" dirty="0" smtClean="0"/>
          </a:p>
          <a:p>
            <a:endParaRPr lang="it-IT" dirty="0" smtClean="0"/>
          </a:p>
          <a:p>
            <a:endParaRPr lang="it-IT" dirty="0" smtClean="0"/>
          </a:p>
          <a:p>
            <a:endParaRPr lang="it-IT" dirty="0" smtClean="0"/>
          </a:p>
        </p:txBody>
      </p:sp>
      <p:pic>
        <p:nvPicPr>
          <p:cNvPr id="4" name="Immagine 3"/>
          <p:cNvPicPr>
            <a:picLocks noChangeAspect="1"/>
          </p:cNvPicPr>
          <p:nvPr/>
        </p:nvPicPr>
        <p:blipFill>
          <a:blip r:embed="rId4"/>
          <a:stretch>
            <a:fillRect/>
          </a:stretch>
        </p:blipFill>
        <p:spPr>
          <a:xfrm>
            <a:off x="8833537" y="4762144"/>
            <a:ext cx="2705100" cy="1685925"/>
          </a:xfrm>
          <a:prstGeom prst="rect">
            <a:avLst/>
          </a:prstGeom>
        </p:spPr>
      </p:pic>
      <p:pic>
        <p:nvPicPr>
          <p:cNvPr id="5" name="Immagine 4"/>
          <p:cNvPicPr>
            <a:picLocks noChangeAspect="1"/>
          </p:cNvPicPr>
          <p:nvPr/>
        </p:nvPicPr>
        <p:blipFill>
          <a:blip r:embed="rId5"/>
          <a:stretch>
            <a:fillRect/>
          </a:stretch>
        </p:blipFill>
        <p:spPr>
          <a:xfrm>
            <a:off x="9214536" y="907396"/>
            <a:ext cx="2857500" cy="1600200"/>
          </a:xfrm>
          <a:prstGeom prst="rect">
            <a:avLst/>
          </a:prstGeom>
        </p:spPr>
      </p:pic>
    </p:spTree>
    <p:extLst>
      <p:ext uri="{BB962C8B-B14F-4D97-AF65-F5344CB8AC3E}">
        <p14:creationId xmlns:p14="http://schemas.microsoft.com/office/powerpoint/2010/main" xmlns="" val="1866851801"/>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smtClean="0"/>
              <a:t>Seconda finestra: la situazione della ricerca umana –</a:t>
            </a:r>
            <a:br>
              <a:rPr lang="it-IT" sz="2800" dirty="0" smtClean="0"/>
            </a:br>
            <a:r>
              <a:rPr lang="it-IT" sz="2800" dirty="0" smtClean="0"/>
              <a:t>ALCUNI TESTI FILOSOFICI</a:t>
            </a:r>
            <a:r>
              <a:rPr lang="it-IT" dirty="0" smtClean="0"/>
              <a:t/>
            </a:r>
            <a:br>
              <a:rPr lang="it-IT" dirty="0" smtClean="0"/>
            </a:br>
            <a:endParaRPr lang="it-IT" dirty="0"/>
          </a:p>
        </p:txBody>
      </p:sp>
      <p:sp>
        <p:nvSpPr>
          <p:cNvPr id="3" name="Segnaposto contenuto 2"/>
          <p:cNvSpPr>
            <a:spLocks noGrp="1"/>
          </p:cNvSpPr>
          <p:nvPr>
            <p:ph idx="1"/>
          </p:nvPr>
        </p:nvSpPr>
        <p:spPr/>
        <p:txBody>
          <a:bodyPr>
            <a:normAutofit/>
          </a:bodyPr>
          <a:lstStyle/>
          <a:p>
            <a:r>
              <a:rPr lang="it-IT" dirty="0" smtClean="0"/>
              <a:t>«Quando considero </a:t>
            </a:r>
            <a:r>
              <a:rPr lang="it-IT" b="1" dirty="0" smtClean="0"/>
              <a:t>l’ordine matematico </a:t>
            </a:r>
            <a:r>
              <a:rPr lang="it-IT" dirty="0" smtClean="0"/>
              <a:t>che si rivela essere al cuore del reale, </a:t>
            </a:r>
            <a:r>
              <a:rPr lang="it-IT" b="1" dirty="0" smtClean="0"/>
              <a:t>la ragione mi obbliga a dire che questo sconosciuto che si nasconde dietro il cosmo è almeno un’intelligenza </a:t>
            </a:r>
            <a:r>
              <a:rPr lang="it-IT" b="1" dirty="0" err="1" smtClean="0"/>
              <a:t>ipermatematica</a:t>
            </a:r>
            <a:r>
              <a:rPr lang="it-IT" dirty="0" smtClean="0"/>
              <a:t>, </a:t>
            </a:r>
            <a:r>
              <a:rPr lang="it-IT" b="1" dirty="0" smtClean="0"/>
              <a:t>calcolante</a:t>
            </a:r>
            <a:r>
              <a:rPr lang="it-IT" dirty="0" smtClean="0"/>
              <a:t> e, anche se la parola non è molto bella, </a:t>
            </a:r>
            <a:r>
              <a:rPr lang="it-IT" b="1" dirty="0" smtClean="0"/>
              <a:t>relazionante</a:t>
            </a:r>
            <a:r>
              <a:rPr lang="it-IT" dirty="0" smtClean="0"/>
              <a:t>, cioè in grado di fabbricare relazioni, di modo che deve appartenere a un genere astratto e spirituale. </a:t>
            </a:r>
          </a:p>
          <a:p>
            <a:r>
              <a:rPr lang="it-IT" dirty="0" smtClean="0"/>
              <a:t>Sotto il volto visibile del reale c’è dunque quello che i greci chiamavano </a:t>
            </a:r>
            <a:r>
              <a:rPr lang="it-IT" b="1" i="1" dirty="0" smtClean="0"/>
              <a:t>logos</a:t>
            </a:r>
            <a:r>
              <a:rPr lang="it-IT" dirty="0" smtClean="0"/>
              <a:t>, </a:t>
            </a:r>
            <a:r>
              <a:rPr lang="it-IT" b="1" dirty="0" smtClean="0"/>
              <a:t>un elemento intelligente, razionale, che regola, dirige e anima il cosmo e che fa sì che questo cosmo non sia un caos ma ordine</a:t>
            </a:r>
            <a:r>
              <a:rPr lang="it-IT" dirty="0" smtClean="0"/>
              <a:t>».</a:t>
            </a:r>
          </a:p>
        </p:txBody>
      </p:sp>
      <p:pic>
        <p:nvPicPr>
          <p:cNvPr id="5" name="Immagine 4"/>
          <p:cNvPicPr>
            <a:picLocks noChangeAspect="1"/>
          </p:cNvPicPr>
          <p:nvPr/>
        </p:nvPicPr>
        <p:blipFill>
          <a:blip r:embed="rId3"/>
          <a:stretch>
            <a:fillRect/>
          </a:stretch>
        </p:blipFill>
        <p:spPr>
          <a:xfrm>
            <a:off x="9733006" y="2593768"/>
            <a:ext cx="2286000" cy="1971675"/>
          </a:xfrm>
          <a:prstGeom prst="rect">
            <a:avLst/>
          </a:prstGeom>
        </p:spPr>
      </p:pic>
    </p:spTree>
    <p:extLst>
      <p:ext uri="{BB962C8B-B14F-4D97-AF65-F5344CB8AC3E}">
        <p14:creationId xmlns:p14="http://schemas.microsoft.com/office/powerpoint/2010/main" xmlns="" val="2029464132"/>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smtClean="0"/>
              <a:t>Seconda finestra: la situazione della ricerca umana –</a:t>
            </a:r>
            <a:br>
              <a:rPr lang="it-IT" sz="2800" dirty="0" smtClean="0"/>
            </a:br>
            <a:r>
              <a:rPr lang="it-IT" sz="2800" dirty="0" smtClean="0"/>
              <a:t>ALCUNI TESTI FILOSOFICI</a:t>
            </a:r>
            <a:endParaRPr lang="it-IT" sz="2800" dirty="0"/>
          </a:p>
        </p:txBody>
      </p:sp>
      <p:sp>
        <p:nvSpPr>
          <p:cNvPr id="3" name="Segnaposto contenuto 2"/>
          <p:cNvSpPr>
            <a:spLocks noGrp="1"/>
          </p:cNvSpPr>
          <p:nvPr>
            <p:ph idx="1"/>
          </p:nvPr>
        </p:nvSpPr>
        <p:spPr/>
        <p:txBody>
          <a:bodyPr>
            <a:normAutofit fontScale="85000" lnSpcReduction="10000"/>
          </a:bodyPr>
          <a:lstStyle/>
          <a:p>
            <a:endParaRPr lang="it-IT" dirty="0" smtClean="0"/>
          </a:p>
          <a:p>
            <a:r>
              <a:rPr lang="it-IT" dirty="0" smtClean="0"/>
              <a:t>« </a:t>
            </a:r>
            <a:r>
              <a:rPr lang="it-IT" b="1" dirty="0" smtClean="0"/>
              <a:t>Dio</a:t>
            </a:r>
            <a:r>
              <a:rPr lang="it-IT" dirty="0" smtClean="0"/>
              <a:t> non ci ha dato idee innate di sé, non ha stampato caratteri originali nel nostro spirito, nei quali possiamo leggere la sua esistenza; tuttavia, avendoci forniti delle facoltà di cui il nostro spirito è dotato, </a:t>
            </a:r>
            <a:r>
              <a:rPr lang="it-IT" b="1" dirty="0" smtClean="0"/>
              <a:t>non ci ha lasciato senza una testimonianza di se stesso: dal momento che abbiamo senso, percezione e ragione, non possiamo mancare di una chiara prova della sua esistenza, fino a quando portiamo noi stessi con noi</a:t>
            </a:r>
            <a:r>
              <a:rPr lang="it-IT" dirty="0" smtClean="0"/>
              <a:t>. </a:t>
            </a:r>
            <a:r>
              <a:rPr lang="it-IT" u="sng" dirty="0" smtClean="0"/>
              <a:t>Non c’è verità più evidente che questa, che qualcosa deve esistere dall’eternità</a:t>
            </a:r>
            <a:r>
              <a:rPr lang="it-IT" dirty="0" smtClean="0"/>
              <a:t>. Non ho mai sentito parlare di nessuno così irragionevole o che potesse supporre una contraddizione così manifesta come un tempo nel quale non ci fosse assolutamente nulla. Perché questa è la più grande di tutte le assurdità, immaginare che il puro nulla, la perfetta negazione e assenza di tutte le cose producano mai qualche esistenza reale. Se, allora, ci deve essere qualcosa di eterno, vediamo quale specie di essere deve essere. E a questo riguardo è assolutamente ovvio ragionare che debba necessariamente essere un essere pensante. Infatti </a:t>
            </a:r>
            <a:r>
              <a:rPr lang="it-IT" b="1" dirty="0" smtClean="0"/>
              <a:t>pensare che una semplice materia non pensante produca un essere pensante intelligente è altrettanto impossibile quanto pensare che il nulla produca da se stesso materia</a:t>
            </a:r>
            <a:r>
              <a:rPr lang="it-IT" dirty="0" smtClean="0"/>
              <a:t>. »</a:t>
            </a:r>
          </a:p>
        </p:txBody>
      </p:sp>
      <p:pic>
        <p:nvPicPr>
          <p:cNvPr id="5" name="Immagine 4"/>
          <p:cNvPicPr>
            <a:picLocks noChangeAspect="1"/>
          </p:cNvPicPr>
          <p:nvPr/>
        </p:nvPicPr>
        <p:blipFill>
          <a:blip r:embed="rId3"/>
          <a:stretch>
            <a:fillRect/>
          </a:stretch>
        </p:blipFill>
        <p:spPr>
          <a:xfrm>
            <a:off x="10048875" y="1497227"/>
            <a:ext cx="2143125" cy="2133600"/>
          </a:xfrm>
          <a:prstGeom prst="rect">
            <a:avLst/>
          </a:prstGeom>
        </p:spPr>
      </p:pic>
    </p:spTree>
    <p:extLst>
      <p:ext uri="{BB962C8B-B14F-4D97-AF65-F5344CB8AC3E}">
        <p14:creationId xmlns:p14="http://schemas.microsoft.com/office/powerpoint/2010/main" xmlns="" val="601883678"/>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smtClean="0"/>
              <a:t>Seconda finestra: la situazione della ricerca umana –</a:t>
            </a:r>
            <a:br>
              <a:rPr lang="it-IT" sz="2800" dirty="0" smtClean="0"/>
            </a:br>
            <a:r>
              <a:rPr lang="it-IT" sz="2800" dirty="0" smtClean="0"/>
              <a:t>ALCUNI TESTI POETICI-MISTICO TEOLOGICI</a:t>
            </a:r>
            <a:endParaRPr lang="it-IT" sz="2800" dirty="0"/>
          </a:p>
        </p:txBody>
      </p:sp>
      <p:sp>
        <p:nvSpPr>
          <p:cNvPr id="3" name="Segnaposto contenuto 2"/>
          <p:cNvSpPr>
            <a:spLocks noGrp="1"/>
          </p:cNvSpPr>
          <p:nvPr>
            <p:ph idx="1"/>
          </p:nvPr>
        </p:nvSpPr>
        <p:spPr/>
        <p:txBody>
          <a:bodyPr>
            <a:normAutofit/>
          </a:bodyPr>
          <a:lstStyle/>
          <a:p>
            <a:r>
              <a:rPr lang="it-IT" dirty="0" smtClean="0"/>
              <a:t>«Non finirò mai di </a:t>
            </a:r>
            <a:r>
              <a:rPr lang="it-IT" dirty="0" err="1" smtClean="0"/>
              <a:t>cercarTi</a:t>
            </a:r>
            <a:r>
              <a:rPr lang="it-IT" dirty="0" smtClean="0"/>
              <a:t> / sino al mattino che rinascerò. / </a:t>
            </a:r>
          </a:p>
          <a:p>
            <a:r>
              <a:rPr lang="it-IT" dirty="0" smtClean="0"/>
              <a:t>Entrerò in una nuova vita, / una nuova visione apparirà al mio occhio / nuovo diventerò a quella nuova luce, / mi legherò a Te in una nuova unione /.</a:t>
            </a:r>
          </a:p>
          <a:p>
            <a:r>
              <a:rPr lang="it-IT" dirty="0" smtClean="0"/>
              <a:t>Non finirò mai di </a:t>
            </a:r>
            <a:r>
              <a:rPr lang="it-IT" dirty="0" err="1" smtClean="0"/>
              <a:t>cercarTi</a:t>
            </a:r>
            <a:r>
              <a:rPr lang="it-IT" dirty="0" smtClean="0"/>
              <a:t>. – Tu non hai confini, non hai confini, / perciò il Tuo gioco è sempre nuovo. / </a:t>
            </a:r>
          </a:p>
          <a:p>
            <a:r>
              <a:rPr lang="it-IT" dirty="0" smtClean="0"/>
              <a:t>E io non so con quale veste / sorridente, o Signore, aspetterai sulla strada /</a:t>
            </a:r>
          </a:p>
          <a:p>
            <a:r>
              <a:rPr lang="it-IT" dirty="0" smtClean="0"/>
              <a:t>Non finirò mai di </a:t>
            </a:r>
            <a:r>
              <a:rPr lang="it-IT" dirty="0" err="1" smtClean="0"/>
              <a:t>cercarTi</a:t>
            </a:r>
            <a:r>
              <a:rPr lang="it-IT" dirty="0" smtClean="0"/>
              <a:t>».</a:t>
            </a:r>
          </a:p>
        </p:txBody>
      </p:sp>
      <p:pic>
        <p:nvPicPr>
          <p:cNvPr id="4" name="Immagine 3"/>
          <p:cNvPicPr>
            <a:picLocks noChangeAspect="1"/>
          </p:cNvPicPr>
          <p:nvPr/>
        </p:nvPicPr>
        <p:blipFill>
          <a:blip r:embed="rId3"/>
          <a:stretch>
            <a:fillRect/>
          </a:stretch>
        </p:blipFill>
        <p:spPr>
          <a:xfrm>
            <a:off x="9440820" y="4791075"/>
            <a:ext cx="2466975" cy="1847850"/>
          </a:xfrm>
          <a:prstGeom prst="rect">
            <a:avLst/>
          </a:prstGeom>
        </p:spPr>
      </p:pic>
    </p:spTree>
    <p:extLst>
      <p:ext uri="{BB962C8B-B14F-4D97-AF65-F5344CB8AC3E}">
        <p14:creationId xmlns:p14="http://schemas.microsoft.com/office/powerpoint/2010/main" xmlns="" val="3413531504"/>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Dalla LOGICA alla TEOLOGIA</a:t>
            </a:r>
            <a:endParaRPr lang="it-IT" dirty="0"/>
          </a:p>
        </p:txBody>
      </p:sp>
      <p:sp>
        <p:nvSpPr>
          <p:cNvPr id="3" name="Segnaposto contenuto 2"/>
          <p:cNvSpPr>
            <a:spLocks noGrp="1"/>
          </p:cNvSpPr>
          <p:nvPr>
            <p:ph idx="1"/>
          </p:nvPr>
        </p:nvSpPr>
        <p:spPr/>
        <p:txBody>
          <a:bodyPr>
            <a:normAutofit fontScale="25000" lnSpcReduction="20000"/>
          </a:bodyPr>
          <a:lstStyle/>
          <a:p>
            <a:endParaRPr lang="it-IT" dirty="0"/>
          </a:p>
          <a:p>
            <a:r>
              <a:rPr lang="it-IT" sz="6400" dirty="0" smtClean="0"/>
              <a:t>PROLEGOMENI</a:t>
            </a:r>
          </a:p>
          <a:p>
            <a:r>
              <a:rPr lang="it-IT" sz="6400" dirty="0" smtClean="0"/>
              <a:t>PERCORSO A FINESTRE</a:t>
            </a:r>
          </a:p>
          <a:p>
            <a:r>
              <a:rPr lang="it-IT" sz="6400" dirty="0" smtClean="0"/>
              <a:t>CONDIVISIONE di STUDIO e TESTIMONIANZA di VITA</a:t>
            </a:r>
          </a:p>
          <a:p>
            <a:pPr marL="0" indent="0">
              <a:buNone/>
            </a:pPr>
            <a:r>
              <a:rPr lang="it-IT" sz="6400" dirty="0" smtClean="0"/>
              <a:t>Cfr</a:t>
            </a:r>
            <a:r>
              <a:rPr lang="it-IT" sz="6400" dirty="0"/>
              <a:t>. Roberto BENIGNI: «Fatti di Dio», Raidue 2009 (http://youtu.be/J2auz14yHq4).</a:t>
            </a:r>
          </a:p>
          <a:p>
            <a:pPr marL="0" indent="0">
              <a:buNone/>
            </a:pPr>
            <a:r>
              <a:rPr lang="it-IT" sz="6400" dirty="0"/>
              <a:t>Cfr. Francesco, </a:t>
            </a:r>
            <a:r>
              <a:rPr lang="it-IT" sz="6400" i="1" dirty="0" err="1"/>
              <a:t>Evangelii</a:t>
            </a:r>
            <a:r>
              <a:rPr lang="it-IT" sz="6400" i="1" dirty="0"/>
              <a:t> </a:t>
            </a:r>
            <a:r>
              <a:rPr lang="it-IT" sz="6400" i="1" dirty="0" err="1"/>
              <a:t>Gaudium</a:t>
            </a:r>
            <a:r>
              <a:rPr lang="it-IT" sz="6400" i="1" dirty="0"/>
              <a:t> </a:t>
            </a:r>
            <a:r>
              <a:rPr lang="it-IT" sz="6400" dirty="0"/>
              <a:t>- chi vive questa gioia non può tacere né si può respingere la dimensione di fede/religiosa in una zona intimistica e privata</a:t>
            </a:r>
          </a:p>
          <a:p>
            <a:pPr marL="0" indent="0">
              <a:buNone/>
            </a:pPr>
            <a:r>
              <a:rPr lang="it-IT" sz="6400" dirty="0" smtClean="0">
                <a:sym typeface="Wingdings" panose="05000000000000000000" pitchFamily="2" charset="2"/>
              </a:rPr>
              <a:t>Ma cfr. anche Erri De Luca, da dentro un’esperienza opposta di non fede (</a:t>
            </a:r>
            <a:r>
              <a:rPr lang="it-IT" sz="6400" i="1" dirty="0" smtClean="0">
                <a:sym typeface="Wingdings" panose="05000000000000000000" pitchFamily="2" charset="2"/>
              </a:rPr>
              <a:t>Nocciolo d’oliva,</a:t>
            </a:r>
            <a:r>
              <a:rPr lang="it-IT" sz="6400" dirty="0" smtClean="0">
                <a:sym typeface="Wingdings" panose="05000000000000000000" pitchFamily="2" charset="2"/>
              </a:rPr>
              <a:t> Messaggero di Padova collana terra &amp; cielo n. 8, 2010: libro da leggere e rileggere!) </a:t>
            </a:r>
          </a:p>
          <a:p>
            <a:pPr marL="0" indent="0">
              <a:buNone/>
            </a:pPr>
            <a:r>
              <a:rPr lang="it-IT" sz="6400" dirty="0" smtClean="0">
                <a:sym typeface="Wingdings" panose="05000000000000000000" pitchFamily="2" charset="2"/>
              </a:rPr>
              <a:t>- «l’impronta digitale» recata nella vita dei credenti (pp. 5, 34)</a:t>
            </a:r>
          </a:p>
          <a:p>
            <a:pPr marL="0" indent="0">
              <a:buNone/>
            </a:pPr>
            <a:r>
              <a:rPr lang="it-IT" sz="6400" dirty="0" smtClean="0">
                <a:sym typeface="Wingdings" panose="05000000000000000000" pitchFamily="2" charset="2"/>
              </a:rPr>
              <a:t>- l’obbligo interiore che hanno di far zampillare «la sorgente d’acqua» che hanno dentro (p. 96) … </a:t>
            </a:r>
          </a:p>
          <a:p>
            <a:pPr marL="0" indent="0">
              <a:buNone/>
            </a:pPr>
            <a:r>
              <a:rPr lang="it-IT" sz="6400" dirty="0" smtClean="0">
                <a:sym typeface="Wingdings" panose="05000000000000000000" pitchFamily="2" charset="2"/>
              </a:rPr>
              <a:t>Ben sapendo – con sapienza interna – che quell’acqua scaturisce da una sorgente tanto profonda quanto altissima indisponibile anche a se stessi. </a:t>
            </a:r>
          </a:p>
          <a:p>
            <a:pPr marL="0" indent="0">
              <a:buNone/>
            </a:pPr>
            <a:r>
              <a:rPr lang="it-IT" sz="6400" i="1" dirty="0" smtClean="0">
                <a:sym typeface="Wingdings" panose="05000000000000000000" pitchFamily="2" charset="2"/>
              </a:rPr>
              <a:t> </a:t>
            </a:r>
            <a:r>
              <a:rPr lang="it-IT" sz="6400" dirty="0" smtClean="0"/>
              <a:t> </a:t>
            </a:r>
          </a:p>
          <a:p>
            <a:endParaRPr lang="it-IT" dirty="0"/>
          </a:p>
          <a:p>
            <a:endParaRPr lang="it-IT" dirty="0"/>
          </a:p>
        </p:txBody>
      </p:sp>
      <p:pic>
        <p:nvPicPr>
          <p:cNvPr id="4" name="Immagine 3"/>
          <p:cNvPicPr>
            <a:picLocks noChangeAspect="1"/>
          </p:cNvPicPr>
          <p:nvPr/>
        </p:nvPicPr>
        <p:blipFill>
          <a:blip r:embed="rId3"/>
          <a:stretch>
            <a:fillRect/>
          </a:stretch>
        </p:blipFill>
        <p:spPr>
          <a:xfrm>
            <a:off x="10173189" y="3486104"/>
            <a:ext cx="1895475" cy="1528194"/>
          </a:xfrm>
          <a:prstGeom prst="rect">
            <a:avLst/>
          </a:prstGeom>
        </p:spPr>
      </p:pic>
      <p:pic>
        <p:nvPicPr>
          <p:cNvPr id="5" name="Immagine 4"/>
          <p:cNvPicPr>
            <a:picLocks noChangeAspect="1"/>
          </p:cNvPicPr>
          <p:nvPr/>
        </p:nvPicPr>
        <p:blipFill>
          <a:blip r:embed="rId4"/>
          <a:stretch>
            <a:fillRect/>
          </a:stretch>
        </p:blipFill>
        <p:spPr>
          <a:xfrm>
            <a:off x="9901727" y="5075563"/>
            <a:ext cx="2438400" cy="1619250"/>
          </a:xfrm>
          <a:prstGeom prst="rect">
            <a:avLst/>
          </a:prstGeom>
        </p:spPr>
      </p:pic>
      <p:pic>
        <p:nvPicPr>
          <p:cNvPr id="6" name="Immagine 5"/>
          <p:cNvPicPr>
            <a:picLocks noChangeAspect="1"/>
          </p:cNvPicPr>
          <p:nvPr/>
        </p:nvPicPr>
        <p:blipFill>
          <a:blip r:embed="rId5"/>
          <a:stretch>
            <a:fillRect/>
          </a:stretch>
        </p:blipFill>
        <p:spPr>
          <a:xfrm>
            <a:off x="8287728" y="153797"/>
            <a:ext cx="2438400" cy="1876425"/>
          </a:xfrm>
          <a:prstGeom prst="rect">
            <a:avLst/>
          </a:prstGeom>
        </p:spPr>
      </p:pic>
      <p:pic>
        <p:nvPicPr>
          <p:cNvPr id="7" name="Immagine 6"/>
          <p:cNvPicPr>
            <a:picLocks noChangeAspect="1"/>
          </p:cNvPicPr>
          <p:nvPr/>
        </p:nvPicPr>
        <p:blipFill>
          <a:blip r:embed="rId6"/>
          <a:stretch>
            <a:fillRect/>
          </a:stretch>
        </p:blipFill>
        <p:spPr>
          <a:xfrm>
            <a:off x="9753600" y="1710339"/>
            <a:ext cx="2438400" cy="1714500"/>
          </a:xfrm>
          <a:prstGeom prst="rect">
            <a:avLst/>
          </a:prstGeom>
        </p:spPr>
      </p:pic>
    </p:spTree>
    <p:extLst>
      <p:ext uri="{BB962C8B-B14F-4D97-AF65-F5344CB8AC3E}">
        <p14:creationId xmlns:p14="http://schemas.microsoft.com/office/powerpoint/2010/main" xmlns="" val="81236218"/>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smtClean="0"/>
              <a:t>Seconda finestra: la situazione della ricerca umana mistica e scientifica –</a:t>
            </a:r>
            <a:br>
              <a:rPr lang="it-IT" sz="2800" dirty="0" smtClean="0"/>
            </a:br>
            <a:r>
              <a:rPr lang="it-IT" sz="2800" dirty="0" smtClean="0"/>
              <a:t>LA FISICA TOTALE di Pierre </a:t>
            </a:r>
            <a:r>
              <a:rPr lang="it-IT" sz="2800" dirty="0" err="1" smtClean="0"/>
              <a:t>Teilhard</a:t>
            </a:r>
            <a:r>
              <a:rPr lang="it-IT" sz="2800" dirty="0" smtClean="0"/>
              <a:t> de </a:t>
            </a:r>
            <a:r>
              <a:rPr lang="it-IT" sz="2800" dirty="0" err="1" smtClean="0"/>
              <a:t>Chardin</a:t>
            </a:r>
            <a:r>
              <a:rPr lang="it-IT" sz="2800" dirty="0" smtClean="0"/>
              <a:t/>
            </a:r>
            <a:br>
              <a:rPr lang="it-IT" sz="2800" dirty="0" smtClean="0"/>
            </a:br>
            <a:endParaRPr lang="it-IT" sz="2800" dirty="0"/>
          </a:p>
        </p:txBody>
      </p:sp>
      <p:sp>
        <p:nvSpPr>
          <p:cNvPr id="3" name="Segnaposto contenuto 2"/>
          <p:cNvSpPr>
            <a:spLocks noGrp="1"/>
          </p:cNvSpPr>
          <p:nvPr>
            <p:ph idx="1"/>
          </p:nvPr>
        </p:nvSpPr>
        <p:spPr/>
        <p:txBody>
          <a:bodyPr/>
          <a:lstStyle/>
          <a:p>
            <a:r>
              <a:rPr lang="it-IT" sz="3200" dirty="0" smtClean="0"/>
              <a:t>«Credo che l'Universo sia un'Evoluzione.</a:t>
            </a:r>
          </a:p>
          <a:p>
            <a:r>
              <a:rPr lang="it-IT" sz="3200" dirty="0" smtClean="0"/>
              <a:t>Credo che l'Evoluzione vada verso lo Spirito. </a:t>
            </a:r>
          </a:p>
          <a:p>
            <a:r>
              <a:rPr lang="it-IT" sz="3200" dirty="0" smtClean="0"/>
              <a:t>Credo che lo Spirito si compia in qualcosa di Personale. </a:t>
            </a:r>
          </a:p>
          <a:p>
            <a:r>
              <a:rPr lang="it-IT" sz="3200" dirty="0" smtClean="0"/>
              <a:t>Credo che il Personale supremo sia il Cristo-Universale ».</a:t>
            </a:r>
          </a:p>
        </p:txBody>
      </p:sp>
      <p:pic>
        <p:nvPicPr>
          <p:cNvPr id="4" name="Immagine 3"/>
          <p:cNvPicPr>
            <a:picLocks noChangeAspect="1"/>
          </p:cNvPicPr>
          <p:nvPr/>
        </p:nvPicPr>
        <p:blipFill>
          <a:blip r:embed="rId3"/>
          <a:stretch>
            <a:fillRect/>
          </a:stretch>
        </p:blipFill>
        <p:spPr>
          <a:xfrm>
            <a:off x="10049853" y="3910270"/>
            <a:ext cx="1771650" cy="2447925"/>
          </a:xfrm>
          <a:prstGeom prst="rect">
            <a:avLst/>
          </a:prstGeom>
        </p:spPr>
      </p:pic>
      <p:pic>
        <p:nvPicPr>
          <p:cNvPr id="5" name="Immagine 4"/>
          <p:cNvPicPr>
            <a:picLocks noChangeAspect="1"/>
          </p:cNvPicPr>
          <p:nvPr/>
        </p:nvPicPr>
        <p:blipFill>
          <a:blip r:embed="rId4"/>
          <a:stretch>
            <a:fillRect/>
          </a:stretch>
        </p:blipFill>
        <p:spPr>
          <a:xfrm>
            <a:off x="9887928" y="1436344"/>
            <a:ext cx="2095500" cy="2181225"/>
          </a:xfrm>
          <a:prstGeom prst="rect">
            <a:avLst/>
          </a:prstGeom>
        </p:spPr>
      </p:pic>
    </p:spTree>
    <p:extLst>
      <p:ext uri="{BB962C8B-B14F-4D97-AF65-F5344CB8AC3E}">
        <p14:creationId xmlns:p14="http://schemas.microsoft.com/office/powerpoint/2010/main" xmlns="" val="1068458429"/>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smtClean="0"/>
              <a:t>Seconda finestra: la situazione della ricerca umana –</a:t>
            </a:r>
            <a:br>
              <a:rPr lang="it-IT" sz="2800" dirty="0" smtClean="0"/>
            </a:br>
            <a:r>
              <a:rPr lang="it-IT" sz="2800" dirty="0" smtClean="0"/>
              <a:t>ALCUNI AUTORI MISTICO TEOLOGICI</a:t>
            </a:r>
            <a:br>
              <a:rPr lang="it-IT" sz="2800" dirty="0" smtClean="0"/>
            </a:br>
            <a:r>
              <a:rPr lang="it-IT" sz="2800" dirty="0" smtClean="0"/>
              <a:t>di diverse tradizioni religiose</a:t>
            </a:r>
            <a:endParaRPr lang="it-IT" sz="2800" dirty="0"/>
          </a:p>
        </p:txBody>
      </p:sp>
      <p:sp>
        <p:nvSpPr>
          <p:cNvPr id="3" name="Segnaposto contenuto 2"/>
          <p:cNvSpPr>
            <a:spLocks noGrp="1"/>
          </p:cNvSpPr>
          <p:nvPr>
            <p:ph idx="1"/>
          </p:nvPr>
        </p:nvSpPr>
        <p:spPr/>
        <p:txBody>
          <a:bodyPr>
            <a:normAutofit lnSpcReduction="10000"/>
          </a:bodyPr>
          <a:lstStyle/>
          <a:p>
            <a:r>
              <a:rPr lang="it-IT" dirty="0" smtClean="0"/>
              <a:t>CRISTO IN NOI come ciò che di più alto-ampio-profondo c’è in noi:</a:t>
            </a:r>
          </a:p>
          <a:p>
            <a:r>
              <a:rPr lang="it-IT" dirty="0" smtClean="0"/>
              <a:t>Paul FERRINI, </a:t>
            </a:r>
            <a:r>
              <a:rPr lang="it-IT" i="1" dirty="0" smtClean="0"/>
              <a:t>Io sono la Porta</a:t>
            </a:r>
            <a:r>
              <a:rPr lang="it-IT" dirty="0" smtClean="0"/>
              <a:t>; Amare senza condizioni</a:t>
            </a:r>
          </a:p>
          <a:p>
            <a:r>
              <a:rPr lang="it-IT" dirty="0" smtClean="0"/>
              <a:t>Neal Donald WALSCH, </a:t>
            </a:r>
            <a:r>
              <a:rPr lang="it-IT" i="1" dirty="0" smtClean="0"/>
              <a:t>Conversazioni con Dio; Comunione con Dio; Amicizia con Dio; Nuove Rivelazioni</a:t>
            </a:r>
          </a:p>
          <a:p>
            <a:r>
              <a:rPr lang="it-IT" dirty="0" err="1" smtClean="0"/>
              <a:t>Swami</a:t>
            </a:r>
            <a:r>
              <a:rPr lang="it-IT" dirty="0" smtClean="0"/>
              <a:t> KRYANANDA (discepolo di </a:t>
            </a:r>
            <a:r>
              <a:rPr lang="it-IT" dirty="0" err="1" smtClean="0"/>
              <a:t>Paramhansa</a:t>
            </a:r>
            <a:r>
              <a:rPr lang="it-IT" dirty="0" smtClean="0"/>
              <a:t> YOGANANDA, maestro </a:t>
            </a:r>
            <a:r>
              <a:rPr lang="it-IT" dirty="0" err="1" smtClean="0"/>
              <a:t>indu</a:t>
            </a:r>
            <a:r>
              <a:rPr lang="it-IT" dirty="0" smtClean="0"/>
              <a:t>, autore di numerose preghiere a Dio Trinità) e la sua esperienza di fede in CRISTO come figlio di Dio permanendo all’interno della tradizione e della pratica di preghiera induista</a:t>
            </a:r>
          </a:p>
          <a:p>
            <a:r>
              <a:rPr lang="it-IT" dirty="0" err="1" smtClean="0"/>
              <a:t>Kriyananda</a:t>
            </a:r>
            <a:r>
              <a:rPr lang="it-IT" dirty="0" smtClean="0"/>
              <a:t> (nato James Donald </a:t>
            </a:r>
            <a:r>
              <a:rPr lang="it-IT" dirty="0" err="1" smtClean="0"/>
              <a:t>Walters</a:t>
            </a:r>
            <a:r>
              <a:rPr lang="it-IT" dirty="0" smtClean="0"/>
              <a:t>, 19 maggio 1926 - 21 aprile 2013), era un discepolo diretto del yogi </a:t>
            </a:r>
            <a:r>
              <a:rPr lang="it-IT" dirty="0" err="1" smtClean="0"/>
              <a:t>Paramahansa</a:t>
            </a:r>
            <a:r>
              <a:rPr lang="it-IT" dirty="0" smtClean="0"/>
              <a:t> </a:t>
            </a:r>
            <a:r>
              <a:rPr lang="it-IT" dirty="0" err="1" smtClean="0"/>
              <a:t>Yogananda</a:t>
            </a:r>
            <a:r>
              <a:rPr lang="it-IT" dirty="0" smtClean="0"/>
              <a:t> ed è stato il fondatore di </a:t>
            </a:r>
            <a:r>
              <a:rPr lang="it-IT" dirty="0" err="1" smtClean="0"/>
              <a:t>Ananda</a:t>
            </a:r>
            <a:r>
              <a:rPr lang="it-IT" dirty="0" smtClean="0"/>
              <a:t>, un movimento mondiale delle comunità internazionali spirituali sulla base di </a:t>
            </a:r>
            <a:r>
              <a:rPr lang="it-IT" dirty="0" err="1" smtClean="0"/>
              <a:t>Yogananda</a:t>
            </a:r>
            <a:r>
              <a:rPr lang="it-IT" dirty="0" smtClean="0"/>
              <a:t> Fratellanza Mondiale </a:t>
            </a:r>
            <a:r>
              <a:rPr lang="it-IT" dirty="0" err="1" smtClean="0"/>
              <a:t>Colonies</a:t>
            </a:r>
            <a:r>
              <a:rPr lang="it-IT" dirty="0" smtClean="0"/>
              <a:t> ideale. </a:t>
            </a:r>
            <a:endParaRPr lang="it-IT" dirty="0"/>
          </a:p>
        </p:txBody>
      </p:sp>
      <p:pic>
        <p:nvPicPr>
          <p:cNvPr id="6" name="Immagine 5"/>
          <p:cNvPicPr>
            <a:picLocks noChangeAspect="1"/>
          </p:cNvPicPr>
          <p:nvPr/>
        </p:nvPicPr>
        <p:blipFill>
          <a:blip r:embed="rId2"/>
          <a:stretch>
            <a:fillRect/>
          </a:stretch>
        </p:blipFill>
        <p:spPr>
          <a:xfrm>
            <a:off x="10159571" y="1152983"/>
            <a:ext cx="1733550" cy="2638425"/>
          </a:xfrm>
          <a:prstGeom prst="rect">
            <a:avLst/>
          </a:prstGeom>
        </p:spPr>
      </p:pic>
      <p:pic>
        <p:nvPicPr>
          <p:cNvPr id="7" name="Immagine 6"/>
          <p:cNvPicPr>
            <a:picLocks noChangeAspect="1"/>
          </p:cNvPicPr>
          <p:nvPr/>
        </p:nvPicPr>
        <p:blipFill>
          <a:blip r:embed="rId3"/>
          <a:stretch>
            <a:fillRect/>
          </a:stretch>
        </p:blipFill>
        <p:spPr>
          <a:xfrm>
            <a:off x="10169096" y="3966132"/>
            <a:ext cx="1724025" cy="2657475"/>
          </a:xfrm>
          <a:prstGeom prst="rect">
            <a:avLst/>
          </a:prstGeom>
        </p:spPr>
      </p:pic>
    </p:spTree>
    <p:extLst>
      <p:ext uri="{BB962C8B-B14F-4D97-AF65-F5344CB8AC3E}">
        <p14:creationId xmlns:p14="http://schemas.microsoft.com/office/powerpoint/2010/main" xmlns="" val="3940886028"/>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smtClean="0"/>
              <a:t>Seconda finestra: la situazione della ricerca umana e scientifica di frontiera –</a:t>
            </a:r>
            <a:br>
              <a:rPr lang="it-IT" sz="2800" dirty="0" smtClean="0"/>
            </a:br>
            <a:r>
              <a:rPr lang="it-IT" sz="2800" dirty="0" smtClean="0"/>
              <a:t>ALCUNI RICERCATORI AUTORI</a:t>
            </a:r>
            <a:endParaRPr lang="it-IT" sz="2800" dirty="0"/>
          </a:p>
        </p:txBody>
      </p:sp>
      <p:sp>
        <p:nvSpPr>
          <p:cNvPr id="3" name="Segnaposto contenuto 2"/>
          <p:cNvSpPr>
            <a:spLocks noGrp="1"/>
          </p:cNvSpPr>
          <p:nvPr>
            <p:ph idx="1"/>
          </p:nvPr>
        </p:nvSpPr>
        <p:spPr/>
        <p:txBody>
          <a:bodyPr>
            <a:normAutofit fontScale="85000" lnSpcReduction="10000"/>
          </a:bodyPr>
          <a:lstStyle/>
          <a:p>
            <a:r>
              <a:rPr lang="it-IT" dirty="0" smtClean="0"/>
              <a:t>Le ESPERIENZE di NDE (attestate da molte persone, credenti di diverse tradizioni spirituali e non credenti, in più parti del mondo; sperimentata, ma anche studiate con rigorosa metodologia scientifica da diversi scienziati):</a:t>
            </a:r>
          </a:p>
          <a:p>
            <a:r>
              <a:rPr lang="it-IT" dirty="0" smtClean="0"/>
              <a:t>Raymond MOODY jr. («</a:t>
            </a:r>
            <a:r>
              <a:rPr lang="it-IT" i="1" dirty="0" smtClean="0"/>
              <a:t>La vita oltre la vita», «Nuove ipotesi sulla vita oltre la vita», «La luce oltre la vita</a:t>
            </a:r>
            <a:r>
              <a:rPr lang="it-IT" dirty="0" smtClean="0"/>
              <a:t>»). </a:t>
            </a:r>
          </a:p>
          <a:p>
            <a:r>
              <a:rPr lang="it-IT" dirty="0" smtClean="0"/>
              <a:t>Coniugi GUGGENHEIM, «</a:t>
            </a:r>
            <a:r>
              <a:rPr lang="it-IT" i="1" dirty="0" smtClean="0"/>
              <a:t>Solo l’amore esiste</a:t>
            </a:r>
            <a:r>
              <a:rPr lang="it-IT" dirty="0" smtClean="0"/>
              <a:t>».</a:t>
            </a:r>
          </a:p>
          <a:p>
            <a:r>
              <a:rPr lang="it-IT" dirty="0" smtClean="0"/>
              <a:t>Jeffrey LONG e Paul PERRY, «</a:t>
            </a:r>
            <a:r>
              <a:rPr lang="it-IT" i="1" dirty="0" smtClean="0"/>
              <a:t>Esiste un posto bellissimo</a:t>
            </a:r>
            <a:r>
              <a:rPr lang="it-IT" dirty="0" smtClean="0"/>
              <a:t>» e fondatore del sito web specializzato che ha raccolto finora oltre 5.000 testimonianze personali di NDE vissute da differenti parti del pianeta e da persone di tradizioni culturali e religiose diverse o anche dall’assenza di fede religiosa. </a:t>
            </a:r>
          </a:p>
          <a:p>
            <a:r>
              <a:rPr lang="it-IT" dirty="0" smtClean="0"/>
              <a:t> </a:t>
            </a:r>
            <a:r>
              <a:rPr lang="it-IT" dirty="0" smtClean="0">
                <a:hlinkClick r:id="rId2"/>
              </a:rPr>
              <a:t>http://www.nderf.org</a:t>
            </a:r>
            <a:endParaRPr lang="it-IT" dirty="0" smtClean="0"/>
          </a:p>
          <a:p>
            <a:r>
              <a:rPr lang="it-IT" dirty="0" err="1" smtClean="0"/>
              <a:t>Eben</a:t>
            </a:r>
            <a:r>
              <a:rPr lang="it-IT" dirty="0" smtClean="0"/>
              <a:t> ALEXANDER, </a:t>
            </a:r>
            <a:r>
              <a:rPr lang="it-IT" i="1" dirty="0" smtClean="0"/>
              <a:t>Milioni di farfalle</a:t>
            </a:r>
            <a:r>
              <a:rPr lang="it-IT" dirty="0" smtClean="0"/>
              <a:t>, 2013: LA SOPRAVVIVENZA della COSCIENZA PERSONALE alla «morte» fisica. L’esperienza di incontro con l’AMORE INCONDIZIONATO.</a:t>
            </a:r>
          </a:p>
        </p:txBody>
      </p:sp>
      <p:pic>
        <p:nvPicPr>
          <p:cNvPr id="5" name="Immagine 4"/>
          <p:cNvPicPr>
            <a:picLocks noChangeAspect="1"/>
          </p:cNvPicPr>
          <p:nvPr/>
        </p:nvPicPr>
        <p:blipFill>
          <a:blip r:embed="rId3"/>
          <a:stretch>
            <a:fillRect/>
          </a:stretch>
        </p:blipFill>
        <p:spPr>
          <a:xfrm>
            <a:off x="10049853" y="1572626"/>
            <a:ext cx="1924050" cy="2371725"/>
          </a:xfrm>
          <a:prstGeom prst="rect">
            <a:avLst/>
          </a:prstGeom>
        </p:spPr>
      </p:pic>
      <p:pic>
        <p:nvPicPr>
          <p:cNvPr id="6" name="Immagine 5"/>
          <p:cNvPicPr>
            <a:picLocks noChangeAspect="1"/>
          </p:cNvPicPr>
          <p:nvPr/>
        </p:nvPicPr>
        <p:blipFill>
          <a:blip r:embed="rId4"/>
          <a:stretch>
            <a:fillRect/>
          </a:stretch>
        </p:blipFill>
        <p:spPr>
          <a:xfrm>
            <a:off x="9906000" y="4849941"/>
            <a:ext cx="2286000" cy="1524000"/>
          </a:xfrm>
          <a:prstGeom prst="rect">
            <a:avLst/>
          </a:prstGeom>
        </p:spPr>
      </p:pic>
      <p:sp>
        <p:nvSpPr>
          <p:cNvPr id="4" name="Rettangolo 3"/>
          <p:cNvSpPr/>
          <p:nvPr/>
        </p:nvSpPr>
        <p:spPr>
          <a:xfrm>
            <a:off x="3048000" y="2967335"/>
            <a:ext cx="6096000" cy="923330"/>
          </a:xfrm>
          <a:prstGeom prst="rect">
            <a:avLst/>
          </a:prstGeom>
        </p:spPr>
        <p:txBody>
          <a:bodyPr>
            <a:spAutoFit/>
          </a:bodyPr>
          <a:lstStyle/>
          <a:p>
            <a:r>
              <a:rPr lang="it-IT" dirty="0"/>
              <a:t>Seconda finestra: la situazione della ricerca umana e scientifica di frontiera –</a:t>
            </a:r>
            <a:br>
              <a:rPr lang="it-IT" dirty="0"/>
            </a:br>
            <a:r>
              <a:rPr lang="it-IT" dirty="0"/>
              <a:t>ALCUNI MATERIALI AUDIOVISIVI fra i molti</a:t>
            </a:r>
          </a:p>
        </p:txBody>
      </p:sp>
    </p:spTree>
    <p:extLst>
      <p:ext uri="{BB962C8B-B14F-4D97-AF65-F5344CB8AC3E}">
        <p14:creationId xmlns:p14="http://schemas.microsoft.com/office/powerpoint/2010/main" xmlns="" val="388567786"/>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a:t>Seconda finestra: la situazione della ricerca umana e scientifica di frontiera –</a:t>
            </a:r>
            <a:br>
              <a:rPr lang="it-IT" sz="2800" dirty="0"/>
            </a:br>
            <a:r>
              <a:rPr lang="it-IT" sz="2800" dirty="0"/>
              <a:t>ALCUNI MATERIALI AUDIOVISIVI fra i molti</a:t>
            </a:r>
          </a:p>
        </p:txBody>
      </p:sp>
      <p:sp>
        <p:nvSpPr>
          <p:cNvPr id="3" name="Segnaposto contenuto 2"/>
          <p:cNvSpPr>
            <a:spLocks noGrp="1"/>
          </p:cNvSpPr>
          <p:nvPr>
            <p:ph idx="1"/>
          </p:nvPr>
        </p:nvSpPr>
        <p:spPr/>
        <p:txBody>
          <a:bodyPr/>
          <a:lstStyle/>
          <a:p>
            <a:r>
              <a:rPr lang="it-IT" dirty="0" smtClean="0"/>
              <a:t>La vita oltre la vita: intervista a Raymond </a:t>
            </a:r>
            <a:r>
              <a:rPr lang="it-IT" dirty="0" err="1" smtClean="0"/>
              <a:t>Moody</a:t>
            </a:r>
            <a:r>
              <a:rPr lang="it-IT" dirty="0" smtClean="0"/>
              <a:t> jr.</a:t>
            </a:r>
          </a:p>
          <a:p>
            <a:r>
              <a:rPr lang="it-IT" dirty="0" smtClean="0">
                <a:hlinkClick r:id="rId2"/>
              </a:rPr>
              <a:t>http://youtu.be/4FfjSjefmuA</a:t>
            </a:r>
            <a:endParaRPr lang="it-IT" dirty="0" smtClean="0"/>
          </a:p>
          <a:p>
            <a:endParaRPr lang="it-IT" dirty="0" smtClean="0"/>
          </a:p>
          <a:p>
            <a:r>
              <a:rPr lang="it-IT" dirty="0" smtClean="0"/>
              <a:t>Intervista a </a:t>
            </a:r>
            <a:r>
              <a:rPr lang="it-IT" dirty="0" err="1" smtClean="0"/>
              <a:t>Eben</a:t>
            </a:r>
            <a:r>
              <a:rPr lang="it-IT" dirty="0" smtClean="0"/>
              <a:t> Alexander e il punto sugli studi di NDE </a:t>
            </a:r>
          </a:p>
          <a:p>
            <a:r>
              <a:rPr lang="it-IT" dirty="0" smtClean="0">
                <a:hlinkClick r:id="rId3"/>
              </a:rPr>
              <a:t>http://youtu.be/P1RWOKdC8zw</a:t>
            </a:r>
            <a:endParaRPr lang="it-IT" dirty="0" smtClean="0"/>
          </a:p>
          <a:p>
            <a:endParaRPr lang="it-IT" dirty="0" smtClean="0"/>
          </a:p>
          <a:p>
            <a:r>
              <a:rPr lang="it-IT" dirty="0" smtClean="0"/>
              <a:t>NDE di un sacerdote francese:</a:t>
            </a:r>
          </a:p>
          <a:p>
            <a:r>
              <a:rPr lang="it-IT" dirty="0" smtClean="0">
                <a:hlinkClick r:id="rId4"/>
              </a:rPr>
              <a:t>http://youtu.be/oAD-AGCVqSY</a:t>
            </a:r>
            <a:endParaRPr lang="it-IT" dirty="0" smtClean="0"/>
          </a:p>
          <a:p>
            <a:endParaRPr lang="it-IT" dirty="0" smtClean="0"/>
          </a:p>
          <a:p>
            <a:endParaRPr lang="it-IT" dirty="0" smtClean="0"/>
          </a:p>
          <a:p>
            <a:endParaRPr lang="it-IT" dirty="0" smtClean="0"/>
          </a:p>
          <a:p>
            <a:endParaRPr lang="it-IT" dirty="0"/>
          </a:p>
        </p:txBody>
      </p:sp>
    </p:spTree>
    <p:extLst>
      <p:ext uri="{BB962C8B-B14F-4D97-AF65-F5344CB8AC3E}">
        <p14:creationId xmlns:p14="http://schemas.microsoft.com/office/powerpoint/2010/main" xmlns="" val="791037516"/>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a:t>Seconda finestra: la situazione della ricerca umana e scientifica di frontiera –</a:t>
            </a:r>
            <a:br>
              <a:rPr lang="it-IT" sz="2800" dirty="0"/>
            </a:br>
            <a:r>
              <a:rPr lang="it-IT" sz="2800" dirty="0"/>
              <a:t>ALCUNI MATERIALI AUDIOVISIVI fra i molti</a:t>
            </a:r>
          </a:p>
        </p:txBody>
      </p:sp>
      <p:sp>
        <p:nvSpPr>
          <p:cNvPr id="3" name="Segnaposto contenuto 2"/>
          <p:cNvSpPr>
            <a:spLocks noGrp="1"/>
          </p:cNvSpPr>
          <p:nvPr>
            <p:ph idx="1"/>
          </p:nvPr>
        </p:nvSpPr>
        <p:spPr/>
        <p:txBody>
          <a:bodyPr/>
          <a:lstStyle/>
          <a:p>
            <a:r>
              <a:rPr lang="it-IT" dirty="0" smtClean="0"/>
              <a:t>La vita oltre la vita: intervista a Raymond </a:t>
            </a:r>
            <a:r>
              <a:rPr lang="it-IT" dirty="0" err="1" smtClean="0"/>
              <a:t>Moody</a:t>
            </a:r>
            <a:r>
              <a:rPr lang="it-IT" dirty="0" smtClean="0"/>
              <a:t> jr.</a:t>
            </a:r>
          </a:p>
          <a:p>
            <a:r>
              <a:rPr lang="it-IT" dirty="0" smtClean="0">
                <a:hlinkClick r:id="rId2"/>
              </a:rPr>
              <a:t>http://youtu.be/4FfjSjefmuA</a:t>
            </a:r>
            <a:endParaRPr lang="it-IT" dirty="0" smtClean="0"/>
          </a:p>
          <a:p>
            <a:endParaRPr lang="it-IT" dirty="0" smtClean="0"/>
          </a:p>
          <a:p>
            <a:r>
              <a:rPr lang="it-IT" dirty="0" smtClean="0"/>
              <a:t>Intervista a </a:t>
            </a:r>
            <a:r>
              <a:rPr lang="it-IT" dirty="0" err="1" smtClean="0"/>
              <a:t>Eben</a:t>
            </a:r>
            <a:r>
              <a:rPr lang="it-IT" dirty="0" smtClean="0"/>
              <a:t> Alexander e il punto sugli studi di NDE </a:t>
            </a:r>
          </a:p>
          <a:p>
            <a:r>
              <a:rPr lang="it-IT" dirty="0" smtClean="0">
                <a:hlinkClick r:id="rId3"/>
              </a:rPr>
              <a:t>http://youtu.be/P1RWOKdC8zw</a:t>
            </a:r>
            <a:endParaRPr lang="it-IT" dirty="0" smtClean="0"/>
          </a:p>
          <a:p>
            <a:endParaRPr lang="it-IT" dirty="0" smtClean="0"/>
          </a:p>
          <a:p>
            <a:r>
              <a:rPr lang="it-IT" dirty="0" smtClean="0"/>
              <a:t>NDE di un sacerdote francese:</a:t>
            </a:r>
          </a:p>
          <a:p>
            <a:r>
              <a:rPr lang="it-IT" dirty="0" smtClean="0">
                <a:hlinkClick r:id="rId4"/>
              </a:rPr>
              <a:t>http://youtu.be/oAD-AGCVqSY</a:t>
            </a:r>
            <a:endParaRPr lang="it-IT" dirty="0" smtClean="0"/>
          </a:p>
          <a:p>
            <a:endParaRPr lang="it-IT" dirty="0" smtClean="0"/>
          </a:p>
          <a:p>
            <a:endParaRPr lang="it-IT" dirty="0" smtClean="0"/>
          </a:p>
          <a:p>
            <a:endParaRPr lang="it-IT" dirty="0" smtClean="0"/>
          </a:p>
          <a:p>
            <a:endParaRPr lang="it-IT" dirty="0"/>
          </a:p>
        </p:txBody>
      </p:sp>
    </p:spTree>
    <p:extLst>
      <p:ext uri="{BB962C8B-B14F-4D97-AF65-F5344CB8AC3E}">
        <p14:creationId xmlns:p14="http://schemas.microsoft.com/office/powerpoint/2010/main" xmlns="" val="3966277588"/>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smtClean="0"/>
              <a:t>Seconda finestra: la situazione della ricerca umana e scientifica di frontiera –</a:t>
            </a:r>
            <a:br>
              <a:rPr lang="it-IT" sz="2800" dirty="0" smtClean="0"/>
            </a:br>
            <a:r>
              <a:rPr lang="it-IT" sz="2800" dirty="0" smtClean="0"/>
              <a:t>ALCUNI MATERIALI AUDIOVISIVI fra i molti</a:t>
            </a:r>
            <a:endParaRPr lang="it-IT" sz="2800" dirty="0"/>
          </a:p>
        </p:txBody>
      </p:sp>
      <p:sp>
        <p:nvSpPr>
          <p:cNvPr id="3" name="Segnaposto contenuto 2"/>
          <p:cNvSpPr>
            <a:spLocks noGrp="1"/>
          </p:cNvSpPr>
          <p:nvPr>
            <p:ph idx="1"/>
          </p:nvPr>
        </p:nvSpPr>
        <p:spPr/>
        <p:txBody>
          <a:bodyPr>
            <a:normAutofit fontScale="70000" lnSpcReduction="20000"/>
          </a:bodyPr>
          <a:lstStyle/>
          <a:p>
            <a:r>
              <a:rPr lang="it-IT" dirty="0" smtClean="0"/>
              <a:t>Testimonianza di Mickey Robinson, attore, che precipita fin sul ciglio di un abisso e risale alla luce: </a:t>
            </a:r>
          </a:p>
          <a:p>
            <a:r>
              <a:rPr lang="it-IT" dirty="0" smtClean="0">
                <a:hlinkClick r:id="rId2"/>
              </a:rPr>
              <a:t>http://youtu.be/AcW8dNw4DCc</a:t>
            </a:r>
            <a:endParaRPr lang="it-IT" dirty="0" smtClean="0"/>
          </a:p>
          <a:p>
            <a:r>
              <a:rPr lang="it-IT" dirty="0" smtClean="0"/>
              <a:t>Testimonianza di Cino Tortorella, che definisce la luce vista come “immersione nella chiarità” (s. Bernardo):</a:t>
            </a:r>
          </a:p>
          <a:p>
            <a:r>
              <a:rPr lang="it-IT" dirty="0" smtClean="0">
                <a:hlinkClick r:id="rId3"/>
              </a:rPr>
              <a:t>http://youtu.be/uYeKHySjDmU</a:t>
            </a:r>
            <a:endParaRPr lang="it-IT" dirty="0" smtClean="0"/>
          </a:p>
          <a:p>
            <a:r>
              <a:rPr lang="it-IT" dirty="0" smtClean="0"/>
              <a:t>Questa esperienza della sig. Valeria </a:t>
            </a:r>
            <a:r>
              <a:rPr lang="it-IT" dirty="0" err="1" smtClean="0"/>
              <a:t>Biaggio</a:t>
            </a:r>
            <a:r>
              <a:rPr lang="it-IT" dirty="0" smtClean="0"/>
              <a:t> è molto bella, con molti tratti ben noti a chi ha letto materiali di NDE:</a:t>
            </a:r>
          </a:p>
          <a:p>
            <a:r>
              <a:rPr lang="it-IT" dirty="0" smtClean="0">
                <a:hlinkClick r:id="rId4"/>
              </a:rPr>
              <a:t>http://youtu.be/IBB6D9izCyU</a:t>
            </a:r>
            <a:endParaRPr lang="it-IT" dirty="0" smtClean="0"/>
          </a:p>
          <a:p>
            <a:r>
              <a:rPr lang="it-IT" dirty="0" smtClean="0"/>
              <a:t>Molto bella questa testimonianza di Mario Dalla Torre, che ha cambiato vita in seguito alla sua esperienza di coma e premorte:</a:t>
            </a:r>
          </a:p>
          <a:p>
            <a:r>
              <a:rPr lang="it-IT" dirty="0" smtClean="0">
                <a:hlinkClick r:id="rId5"/>
              </a:rPr>
              <a:t>http://youtu.be/bKqdBgkYm24</a:t>
            </a:r>
            <a:endParaRPr lang="it-IT" dirty="0" smtClean="0"/>
          </a:p>
          <a:p>
            <a:r>
              <a:rPr lang="it-IT" dirty="0" smtClean="0"/>
              <a:t>Testimonianza della medium Rossella </a:t>
            </a:r>
            <a:r>
              <a:rPr lang="it-IT" dirty="0" err="1" smtClean="0"/>
              <a:t>Panigatti</a:t>
            </a:r>
            <a:r>
              <a:rPr lang="it-IT" dirty="0" smtClean="0"/>
              <a:t>, molto limpida e interessante. Bello anche il titolo, essenziale e profondo: Aldilà, Amore, Luce … molto biblico: “Dio è luce” (1Gv 1,5), “Dio è amore” (1Gv 4,8.16)</a:t>
            </a:r>
          </a:p>
          <a:p>
            <a:r>
              <a:rPr lang="it-IT" dirty="0" smtClean="0">
                <a:hlinkClick r:id="rId6"/>
              </a:rPr>
              <a:t>http://youtu.be/iFalc9GeoNs</a:t>
            </a:r>
            <a:endParaRPr lang="it-IT" dirty="0" smtClean="0"/>
          </a:p>
          <a:p>
            <a:endParaRPr lang="it-IT" dirty="0" smtClean="0"/>
          </a:p>
          <a:p>
            <a:endParaRPr lang="it-IT" dirty="0"/>
          </a:p>
        </p:txBody>
      </p:sp>
    </p:spTree>
    <p:extLst>
      <p:ext uri="{BB962C8B-B14F-4D97-AF65-F5344CB8AC3E}">
        <p14:creationId xmlns:p14="http://schemas.microsoft.com/office/powerpoint/2010/main" xmlns="" val="2398161913"/>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smtClean="0"/>
              <a:t>Seconda finestra: la situazione della ricerca umana e scientifica di frontiera –</a:t>
            </a:r>
            <a:br>
              <a:rPr lang="it-IT" sz="2800" dirty="0" smtClean="0"/>
            </a:br>
            <a:r>
              <a:rPr lang="it-IT" sz="2800" dirty="0" smtClean="0"/>
              <a:t>ALCUNE ESPERIENZE PARTICOLARI</a:t>
            </a:r>
            <a:endParaRPr lang="it-IT" sz="2800" dirty="0"/>
          </a:p>
        </p:txBody>
      </p:sp>
      <p:sp>
        <p:nvSpPr>
          <p:cNvPr id="3" name="Segnaposto contenuto 2"/>
          <p:cNvSpPr>
            <a:spLocks noGrp="1"/>
          </p:cNvSpPr>
          <p:nvPr>
            <p:ph idx="1"/>
          </p:nvPr>
        </p:nvSpPr>
        <p:spPr/>
        <p:txBody>
          <a:bodyPr>
            <a:normAutofit/>
          </a:bodyPr>
          <a:lstStyle/>
          <a:p>
            <a:r>
              <a:rPr lang="it-IT" dirty="0" smtClean="0"/>
              <a:t>Le cosiddette rivelazioni private e le esperienze di apparizione. </a:t>
            </a:r>
          </a:p>
          <a:p>
            <a:r>
              <a:rPr lang="it-IT" dirty="0" smtClean="0"/>
              <a:t>Il messaggio di Angela VOLPINI (</a:t>
            </a:r>
            <a:r>
              <a:rPr lang="it-IT" dirty="0" smtClean="0">
                <a:hlinkClick r:id="rId2"/>
              </a:rPr>
              <a:t>www.angelavolpini.it</a:t>
            </a:r>
            <a:r>
              <a:rPr lang="it-IT" dirty="0" smtClean="0"/>
              <a:t>) </a:t>
            </a:r>
          </a:p>
          <a:p>
            <a:r>
              <a:rPr lang="it-IT" dirty="0" smtClean="0"/>
              <a:t>(che ha vissuto apparizioni mariane al Bocco </a:t>
            </a:r>
            <a:r>
              <a:rPr lang="it-IT" dirty="0" err="1" smtClean="0"/>
              <a:t>nell’Oltrepo’</a:t>
            </a:r>
            <a:r>
              <a:rPr lang="it-IT" dirty="0" smtClean="0"/>
              <a:t> Pavese dal 1947 al 1956):</a:t>
            </a:r>
          </a:p>
          <a:p>
            <a:r>
              <a:rPr lang="it-IT" dirty="0"/>
              <a:t>l</a:t>
            </a:r>
            <a:r>
              <a:rPr lang="it-IT" dirty="0" smtClean="0"/>
              <a:t>a presenza del divino è dentro la persona umana, chiamata dall’interno a una trasformazione che accresca questa scintilla divina attraverso un processo di auto creazione di sé vissuto nella coscienza e nell’amore.</a:t>
            </a:r>
          </a:p>
          <a:p>
            <a:endParaRPr lang="it-IT" dirty="0" smtClean="0"/>
          </a:p>
          <a:p>
            <a:endParaRPr lang="it-IT" dirty="0"/>
          </a:p>
        </p:txBody>
      </p:sp>
      <p:pic>
        <p:nvPicPr>
          <p:cNvPr id="4" name="Immagine 3"/>
          <p:cNvPicPr>
            <a:picLocks noChangeAspect="1"/>
          </p:cNvPicPr>
          <p:nvPr/>
        </p:nvPicPr>
        <p:blipFill>
          <a:blip r:embed="rId3"/>
          <a:stretch>
            <a:fillRect/>
          </a:stretch>
        </p:blipFill>
        <p:spPr>
          <a:xfrm>
            <a:off x="9402977" y="1152983"/>
            <a:ext cx="2628900" cy="1743075"/>
          </a:xfrm>
          <a:prstGeom prst="rect">
            <a:avLst/>
          </a:prstGeom>
        </p:spPr>
      </p:pic>
    </p:spTree>
    <p:extLst>
      <p:ext uri="{BB962C8B-B14F-4D97-AF65-F5344CB8AC3E}">
        <p14:creationId xmlns:p14="http://schemas.microsoft.com/office/powerpoint/2010/main" xmlns="" val="751568427"/>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smtClean="0"/>
              <a:t>Terza finestra:</a:t>
            </a:r>
            <a:br>
              <a:rPr lang="it-IT" sz="2800" dirty="0" smtClean="0"/>
            </a:br>
            <a:r>
              <a:rPr lang="it-IT" sz="2800" dirty="0" smtClean="0"/>
              <a:t>L’ESPERIENZA MISTICA</a:t>
            </a:r>
            <a:endParaRPr lang="it-IT" sz="2800" dirty="0"/>
          </a:p>
        </p:txBody>
      </p:sp>
      <p:sp>
        <p:nvSpPr>
          <p:cNvPr id="3" name="Segnaposto contenuto 2"/>
          <p:cNvSpPr>
            <a:spLocks noGrp="1"/>
          </p:cNvSpPr>
          <p:nvPr>
            <p:ph idx="1"/>
          </p:nvPr>
        </p:nvSpPr>
        <p:spPr/>
        <p:txBody>
          <a:bodyPr>
            <a:normAutofit fontScale="55000" lnSpcReduction="20000"/>
          </a:bodyPr>
          <a:lstStyle/>
          <a:p>
            <a:r>
              <a:rPr lang="it-IT" sz="3300" dirty="0" smtClean="0"/>
              <a:t>«Ebbi la prima esperienza mistica durante la mia meditazione giornaliera (…). All’improvviso, superai il velo e mi ritrovai circondato da una luce dorata meravigliosa. Apparentemente occorreva una resa incondizionata dell’ego per pervenire a quella svolta. In qualche modo seppi di trovarmi al centro della materia dell’universo; sembrava costituita di energia pura, vibrante. Quell’esperienza si tradusse in un cambiamento della mia personalità, e seppi di aver visto le forze creatrici dell’universo (…). </a:t>
            </a:r>
          </a:p>
          <a:p>
            <a:r>
              <a:rPr lang="it-IT" sz="3300" dirty="0" smtClean="0"/>
              <a:t>Durante i mesi successivi ebbi molteplici esperienze mistiche spontanee, e appresi molti particolari sulla natura dell’universo e su altri stati di consapevolezza. </a:t>
            </a:r>
          </a:p>
          <a:p>
            <a:r>
              <a:rPr lang="it-IT" sz="3300" dirty="0" smtClean="0"/>
              <a:t>Si tratta di momenti fuggevoli, ma nondimeno sufficienti per farci conoscere l’esistenza di questi piani superiori e le meraviglie degli universi interiori (…). </a:t>
            </a:r>
          </a:p>
          <a:p>
            <a:r>
              <a:rPr lang="it-IT" sz="3300" dirty="0" smtClean="0"/>
              <a:t>Sapevo di aver trovato il centro del mio essere; sapevo che non avrei mai dimenticato le verità che avevo scoperto, e che avevo acquisito una conoscenza del processo creatore».</a:t>
            </a:r>
          </a:p>
          <a:p>
            <a:endParaRPr lang="it-IT" dirty="0" smtClean="0"/>
          </a:p>
        </p:txBody>
      </p:sp>
      <p:pic>
        <p:nvPicPr>
          <p:cNvPr id="4" name="Immagine 3"/>
          <p:cNvPicPr>
            <a:picLocks noChangeAspect="1"/>
          </p:cNvPicPr>
          <p:nvPr/>
        </p:nvPicPr>
        <p:blipFill>
          <a:blip r:embed="rId3"/>
          <a:stretch>
            <a:fillRect/>
          </a:stretch>
        </p:blipFill>
        <p:spPr>
          <a:xfrm>
            <a:off x="9382125" y="324308"/>
            <a:ext cx="2809875" cy="1628775"/>
          </a:xfrm>
          <a:prstGeom prst="rect">
            <a:avLst/>
          </a:prstGeom>
        </p:spPr>
      </p:pic>
    </p:spTree>
    <p:extLst>
      <p:ext uri="{BB962C8B-B14F-4D97-AF65-F5344CB8AC3E}">
        <p14:creationId xmlns:p14="http://schemas.microsoft.com/office/powerpoint/2010/main" xmlns="" val="2897294906"/>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smtClean="0"/>
              <a:t>Terza finestra:</a:t>
            </a:r>
            <a:br>
              <a:rPr lang="it-IT" sz="2800" dirty="0" smtClean="0"/>
            </a:br>
            <a:r>
              <a:rPr lang="it-IT" sz="2800" dirty="0" smtClean="0"/>
              <a:t>L’ESPERIENZA MISTICA</a:t>
            </a:r>
            <a:endParaRPr lang="it-IT" sz="2800" dirty="0"/>
          </a:p>
        </p:txBody>
      </p:sp>
      <p:sp>
        <p:nvSpPr>
          <p:cNvPr id="3" name="Segnaposto contenuto 2"/>
          <p:cNvSpPr>
            <a:spLocks noGrp="1"/>
          </p:cNvSpPr>
          <p:nvPr>
            <p:ph idx="1"/>
          </p:nvPr>
        </p:nvSpPr>
        <p:spPr/>
        <p:txBody>
          <a:bodyPr/>
          <a:lstStyle/>
          <a:p>
            <a:r>
              <a:rPr lang="it-IT" dirty="0" smtClean="0"/>
              <a:t>«Quando raggiungiamo il mondo dello spirito, l’amore che abbiamo provato per i nostri cari diventa così puro da creare un sentimento di protezione. Noi ci avvicineremo il più possibile a loro per proteggerli come possiamo; saremo in grado di percepirne i sentimenti, e le guide ci mostreranno in che modo inviare loro l’amore, che è la più grande forma di protezione.</a:t>
            </a:r>
          </a:p>
          <a:p>
            <a:r>
              <a:rPr lang="it-IT" dirty="0" smtClean="0"/>
              <a:t>Da questo livello, se decidiamo di nutrire e di proteggere gli altri, ciò che offriremo sarà amore incondizionato, mentre in precedenza il nostro amore era personale, possessivo e quindi effimero».</a:t>
            </a:r>
          </a:p>
          <a:p>
            <a:r>
              <a:rPr lang="it-IT" dirty="0" smtClean="0"/>
              <a:t>«C’è solo una verità ultima: noi siamo una propaggine dell’essenza divina». </a:t>
            </a:r>
            <a:endParaRPr lang="it-IT" dirty="0"/>
          </a:p>
        </p:txBody>
      </p:sp>
      <p:pic>
        <p:nvPicPr>
          <p:cNvPr id="4" name="Immagine 3"/>
          <p:cNvPicPr>
            <a:picLocks noChangeAspect="1"/>
          </p:cNvPicPr>
          <p:nvPr/>
        </p:nvPicPr>
        <p:blipFill>
          <a:blip r:embed="rId3"/>
          <a:stretch>
            <a:fillRect/>
          </a:stretch>
        </p:blipFill>
        <p:spPr>
          <a:xfrm>
            <a:off x="9533366" y="929323"/>
            <a:ext cx="2466975" cy="1847850"/>
          </a:xfrm>
          <a:prstGeom prst="rect">
            <a:avLst/>
          </a:prstGeom>
        </p:spPr>
      </p:pic>
    </p:spTree>
    <p:extLst>
      <p:ext uri="{BB962C8B-B14F-4D97-AF65-F5344CB8AC3E}">
        <p14:creationId xmlns:p14="http://schemas.microsoft.com/office/powerpoint/2010/main" xmlns="" val="4096588651"/>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a:t>Terza finestra:</a:t>
            </a:r>
            <a:br>
              <a:rPr lang="it-IT" sz="2800" dirty="0"/>
            </a:br>
            <a:r>
              <a:rPr lang="it-IT" sz="2800" dirty="0"/>
              <a:t>L’ESPERIENZA MISTICA</a:t>
            </a:r>
          </a:p>
        </p:txBody>
      </p:sp>
      <p:sp>
        <p:nvSpPr>
          <p:cNvPr id="3" name="Segnaposto contenuto 2"/>
          <p:cNvSpPr>
            <a:spLocks noGrp="1"/>
          </p:cNvSpPr>
          <p:nvPr>
            <p:ph idx="1"/>
          </p:nvPr>
        </p:nvSpPr>
        <p:spPr/>
        <p:txBody>
          <a:bodyPr>
            <a:normAutofit/>
          </a:bodyPr>
          <a:lstStyle/>
          <a:p>
            <a:r>
              <a:rPr lang="it-IT" dirty="0" smtClean="0"/>
              <a:t>«L’esistenza terrena è molto importante per la nostra evoluzione, e un equilibrio tra le due esperienze di vita è auspicabile. Cercate di vedere il mondo come il risultato della stessa forza che ha creato tutti noi, e questa esistenza sarà molto più bella di quanto abbiate mai immaginato.</a:t>
            </a:r>
          </a:p>
          <a:p>
            <a:r>
              <a:rPr lang="it-IT" dirty="0" smtClean="0"/>
              <a:t>Pertanto dedicate allo spirito un esercizio quotidiano di meditazione, ma ricordate che siete esseri umani, che siete qui per uno scopo e che avete la responsabilità della vostra evoluzione personale.</a:t>
            </a:r>
          </a:p>
          <a:p>
            <a:r>
              <a:rPr lang="it-IT" dirty="0" smtClean="0"/>
              <a:t>L’esercizio quotidiano di meditazione rafforzerà la nostra spiritualità e l’amore che acquisiremo renderà più forte la nostra fiducia nella scintilla divina che è dentro di noi».</a:t>
            </a:r>
          </a:p>
          <a:p>
            <a:endParaRPr lang="it-IT" dirty="0"/>
          </a:p>
        </p:txBody>
      </p:sp>
      <p:pic>
        <p:nvPicPr>
          <p:cNvPr id="5" name="Immagine 4"/>
          <p:cNvPicPr>
            <a:picLocks noChangeAspect="1"/>
          </p:cNvPicPr>
          <p:nvPr/>
        </p:nvPicPr>
        <p:blipFill>
          <a:blip r:embed="rId3"/>
          <a:stretch>
            <a:fillRect/>
          </a:stretch>
        </p:blipFill>
        <p:spPr>
          <a:xfrm>
            <a:off x="9906000" y="1360788"/>
            <a:ext cx="2286000" cy="1714500"/>
          </a:xfrm>
          <a:prstGeom prst="rect">
            <a:avLst/>
          </a:prstGeom>
        </p:spPr>
      </p:pic>
    </p:spTree>
    <p:extLst>
      <p:ext uri="{BB962C8B-B14F-4D97-AF65-F5344CB8AC3E}">
        <p14:creationId xmlns:p14="http://schemas.microsoft.com/office/powerpoint/2010/main" xmlns="" val="2157540820"/>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t>Dalla LOGICA alla TEOLOGIA</a:t>
            </a:r>
            <a:endParaRPr lang="it-IT" dirty="0"/>
          </a:p>
        </p:txBody>
      </p:sp>
      <p:sp>
        <p:nvSpPr>
          <p:cNvPr id="3" name="Segnaposto contenuto 2"/>
          <p:cNvSpPr>
            <a:spLocks noGrp="1"/>
          </p:cNvSpPr>
          <p:nvPr>
            <p:ph idx="1"/>
          </p:nvPr>
        </p:nvSpPr>
        <p:spPr/>
        <p:txBody>
          <a:bodyPr>
            <a:normAutofit/>
          </a:bodyPr>
          <a:lstStyle/>
          <a:p>
            <a:r>
              <a:rPr lang="it-IT" dirty="0"/>
              <a:t>“A </a:t>
            </a:r>
            <a:r>
              <a:rPr lang="it-IT" dirty="0" err="1"/>
              <a:t>beatiful</a:t>
            </a:r>
            <a:r>
              <a:rPr lang="it-IT" dirty="0"/>
              <a:t> </a:t>
            </a:r>
            <a:r>
              <a:rPr lang="it-IT" dirty="0" err="1"/>
              <a:t>mind</a:t>
            </a:r>
            <a:r>
              <a:rPr lang="it-IT" dirty="0"/>
              <a:t>”: scena del Nobel “Tu sei tutte le mie ragioni” </a:t>
            </a:r>
          </a:p>
          <a:p>
            <a:pPr marL="0" indent="0">
              <a:buNone/>
            </a:pPr>
            <a:r>
              <a:rPr lang="it-IT" u="sng" dirty="0" smtClean="0">
                <a:hlinkClick r:id="rId3"/>
              </a:rPr>
              <a:t>http://youtu.be/G6zYTbJ1vy0</a:t>
            </a:r>
            <a:endParaRPr lang="it-IT" u="sng" dirty="0" smtClean="0"/>
          </a:p>
          <a:p>
            <a:pPr marL="0" indent="0">
              <a:buNone/>
            </a:pPr>
            <a:r>
              <a:rPr lang="it-IT" dirty="0"/>
              <a:t>“Ho sempre creduto nei numeri, nelle equazioni e nella logica che conduce al ragionamento. Ma dopo una vita spesa nell’ambito di questi studi io mi chiedo cos’è veramente la logica, chi decide la ragione … La mia ricerca mi ha spinto attraverso la fisica, la metafisica, l’illusione … e mi ha riportato indietro … e ho fatto la più importante scoperta della mia carriera, la più importante scoperta della mia vita: è soltanto nelle misteriose equazioni dell’amore che si può trovare ogni ragione logica … Io sono qui stasera solo grazie a te (rivolto alla moglie Alicia: </a:t>
            </a:r>
            <a:r>
              <a:rPr lang="it-IT" dirty="0" err="1"/>
              <a:t>ndr</a:t>
            </a:r>
            <a:r>
              <a:rPr lang="it-IT" dirty="0"/>
              <a:t>): tu sei la ragione per cui io esisto … tu sei tutte le mie ragioni. Grazie”. </a:t>
            </a:r>
          </a:p>
          <a:p>
            <a:endParaRPr lang="it-IT" dirty="0"/>
          </a:p>
          <a:p>
            <a:endParaRPr lang="it-IT" dirty="0"/>
          </a:p>
        </p:txBody>
      </p:sp>
      <p:pic>
        <p:nvPicPr>
          <p:cNvPr id="5" name="Immagine 4"/>
          <p:cNvPicPr>
            <a:picLocks noChangeAspect="1"/>
          </p:cNvPicPr>
          <p:nvPr/>
        </p:nvPicPr>
        <p:blipFill>
          <a:blip r:embed="rId4"/>
          <a:stretch>
            <a:fillRect/>
          </a:stretch>
        </p:blipFill>
        <p:spPr>
          <a:xfrm>
            <a:off x="9212091" y="452718"/>
            <a:ext cx="2466975" cy="1847850"/>
          </a:xfrm>
          <a:prstGeom prst="rect">
            <a:avLst/>
          </a:prstGeom>
        </p:spPr>
      </p:pic>
      <p:pic>
        <p:nvPicPr>
          <p:cNvPr id="6" name="Immagine 5"/>
          <p:cNvPicPr>
            <a:picLocks noChangeAspect="1"/>
          </p:cNvPicPr>
          <p:nvPr/>
        </p:nvPicPr>
        <p:blipFill>
          <a:blip r:embed="rId5"/>
          <a:stretch>
            <a:fillRect/>
          </a:stretch>
        </p:blipFill>
        <p:spPr>
          <a:xfrm>
            <a:off x="9688354" y="2300568"/>
            <a:ext cx="2503646" cy="1571625"/>
          </a:xfrm>
          <a:prstGeom prst="rect">
            <a:avLst/>
          </a:prstGeom>
        </p:spPr>
      </p:pic>
    </p:spTree>
    <p:extLst>
      <p:ext uri="{BB962C8B-B14F-4D97-AF65-F5344CB8AC3E}">
        <p14:creationId xmlns:p14="http://schemas.microsoft.com/office/powerpoint/2010/main" xmlns="" val="2632960339"/>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43763" y="347951"/>
            <a:ext cx="9404723" cy="1400530"/>
          </a:xfrm>
        </p:spPr>
        <p:txBody>
          <a:bodyPr/>
          <a:lstStyle/>
          <a:p>
            <a:pPr algn="ctr"/>
            <a:r>
              <a:rPr lang="it-IT" sz="2800" dirty="0"/>
              <a:t>Terza finestra:</a:t>
            </a:r>
            <a:br>
              <a:rPr lang="it-IT" sz="2800" dirty="0"/>
            </a:br>
            <a:r>
              <a:rPr lang="it-IT" sz="2800" dirty="0"/>
              <a:t>L’ESPERIENZA MISTICA</a:t>
            </a:r>
          </a:p>
        </p:txBody>
      </p:sp>
      <p:sp>
        <p:nvSpPr>
          <p:cNvPr id="3" name="Segnaposto contenuto 2"/>
          <p:cNvSpPr>
            <a:spLocks noGrp="1"/>
          </p:cNvSpPr>
          <p:nvPr>
            <p:ph idx="1"/>
          </p:nvPr>
        </p:nvSpPr>
        <p:spPr/>
        <p:txBody>
          <a:bodyPr/>
          <a:lstStyle/>
          <a:p>
            <a:r>
              <a:rPr lang="it-IT" dirty="0" smtClean="0"/>
              <a:t>«Alla fine arriveremo ad amare noi stessi e tutta la vita (…). </a:t>
            </a:r>
          </a:p>
          <a:p>
            <a:r>
              <a:rPr lang="it-IT" dirty="0" smtClean="0"/>
              <a:t>Nel mondo dello spirito c’è soltanto l’amore. Ogni individuo è responsabile del suo destino, e con il tempo riuscirà a capire questa verità; a rendersi conto che deve vivere con se stesso e che è lui il creatore dei propri problemi.</a:t>
            </a:r>
          </a:p>
          <a:p>
            <a:r>
              <a:rPr lang="it-IT" dirty="0" smtClean="0"/>
              <a:t>L’amore è tutto nel mondo dello spirito (…).</a:t>
            </a:r>
          </a:p>
          <a:p>
            <a:r>
              <a:rPr lang="it-IT" dirty="0" smtClean="0"/>
              <a:t>Noi tutti sopravvivremo perché la morte non esiste. Prima di riuscire finalmente a trovare la luce e la verità che sono dentro di noi, dovremo affrontare e superare numerosi cambiamenti». </a:t>
            </a:r>
          </a:p>
          <a:p>
            <a:endParaRPr lang="it-IT" dirty="0"/>
          </a:p>
        </p:txBody>
      </p:sp>
      <p:pic>
        <p:nvPicPr>
          <p:cNvPr id="4" name="Immagine 3"/>
          <p:cNvPicPr>
            <a:picLocks noChangeAspect="1"/>
          </p:cNvPicPr>
          <p:nvPr/>
        </p:nvPicPr>
        <p:blipFill>
          <a:blip r:embed="rId3"/>
          <a:stretch>
            <a:fillRect/>
          </a:stretch>
        </p:blipFill>
        <p:spPr>
          <a:xfrm>
            <a:off x="9188937" y="949836"/>
            <a:ext cx="2859272" cy="1597290"/>
          </a:xfrm>
          <a:prstGeom prst="rect">
            <a:avLst/>
          </a:prstGeom>
        </p:spPr>
      </p:pic>
    </p:spTree>
    <p:extLst>
      <p:ext uri="{BB962C8B-B14F-4D97-AF65-F5344CB8AC3E}">
        <p14:creationId xmlns:p14="http://schemas.microsoft.com/office/powerpoint/2010/main" xmlns="" val="3309654182"/>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smtClean="0"/>
              <a:t>Terza finestra: </a:t>
            </a:r>
            <a:r>
              <a:rPr lang="it-IT" sz="2800" dirty="0"/>
              <a:t/>
            </a:r>
            <a:br>
              <a:rPr lang="it-IT" sz="2800" dirty="0"/>
            </a:br>
            <a:r>
              <a:rPr lang="it-IT" sz="2800" dirty="0" smtClean="0"/>
              <a:t>LA MISTICA CRISTIANA</a:t>
            </a:r>
            <a:endParaRPr lang="it-IT" sz="2800" dirty="0"/>
          </a:p>
        </p:txBody>
      </p:sp>
      <p:sp>
        <p:nvSpPr>
          <p:cNvPr id="3" name="Segnaposto contenuto 2"/>
          <p:cNvSpPr>
            <a:spLocks noGrp="1"/>
          </p:cNvSpPr>
          <p:nvPr>
            <p:ph idx="1"/>
          </p:nvPr>
        </p:nvSpPr>
        <p:spPr/>
        <p:txBody>
          <a:bodyPr>
            <a:normAutofit fontScale="92500" lnSpcReduction="20000"/>
          </a:bodyPr>
          <a:lstStyle/>
          <a:p>
            <a:r>
              <a:rPr lang="it-IT" dirty="0" smtClean="0"/>
              <a:t>Agostino </a:t>
            </a:r>
            <a:r>
              <a:rPr lang="it-IT" dirty="0"/>
              <a:t>d’Ippona: «Rientra in te stesso e troverai la verità</a:t>
            </a:r>
            <a:r>
              <a:rPr lang="it-IT" dirty="0" smtClean="0"/>
              <a:t>».</a:t>
            </a:r>
          </a:p>
          <a:p>
            <a:r>
              <a:rPr lang="it-IT" dirty="0"/>
              <a:t>Juan de la Cruz: “… La conoscenza di se stessi, dal cui fondamento nasce la conoscenza di Dio”.</a:t>
            </a:r>
          </a:p>
          <a:p>
            <a:r>
              <a:rPr lang="it-IT" dirty="0"/>
              <a:t>Teresa di Gesù: «</a:t>
            </a:r>
            <a:r>
              <a:rPr lang="it-IT" dirty="0" err="1"/>
              <a:t>CercaTi</a:t>
            </a:r>
            <a:r>
              <a:rPr lang="it-IT" dirty="0"/>
              <a:t> in Me, </a:t>
            </a:r>
            <a:r>
              <a:rPr lang="it-IT" dirty="0" err="1"/>
              <a:t>cercaMi</a:t>
            </a:r>
            <a:r>
              <a:rPr lang="it-IT" dirty="0"/>
              <a:t> in te».</a:t>
            </a:r>
          </a:p>
          <a:p>
            <a:endParaRPr lang="it-IT" dirty="0" smtClean="0"/>
          </a:p>
          <a:p>
            <a:r>
              <a:rPr lang="it-IT" dirty="0" err="1" smtClean="0"/>
              <a:t>Meister</a:t>
            </a:r>
            <a:r>
              <a:rPr lang="it-IT" dirty="0" smtClean="0"/>
              <a:t> </a:t>
            </a:r>
            <a:r>
              <a:rPr lang="it-IT" dirty="0" err="1" smtClean="0"/>
              <a:t>Eckhart</a:t>
            </a:r>
            <a:r>
              <a:rPr lang="it-IT" dirty="0" smtClean="0"/>
              <a:t>: “Chi vuole penetrare nel fondo di Dio, in ciò che ha di più intimo, deve prima penetrare nel suo fondo proprio, in ciò che esso ha di più intimo. In effetti nessuno può conoscere Dio, se prima non conosce se stesso”.</a:t>
            </a:r>
          </a:p>
          <a:p>
            <a:r>
              <a:rPr lang="it-IT" dirty="0" smtClean="0"/>
              <a:t>Henri Le </a:t>
            </a:r>
            <a:r>
              <a:rPr lang="it-IT" dirty="0" err="1" smtClean="0"/>
              <a:t>Saux</a:t>
            </a:r>
            <a:r>
              <a:rPr lang="it-IT" dirty="0" smtClean="0"/>
              <a:t>: “Il primo compito dell'uomo è rientrare all'interno e incontrare se stesso. Chi non ha incontrato se stesso, come potrà incontrare Dio? Non si incontra il Sé indipendentemente da Dio. Non si incontra Dio indipendentemente dal Sé”</a:t>
            </a:r>
          </a:p>
          <a:p>
            <a:r>
              <a:rPr lang="it-IT" dirty="0" smtClean="0"/>
              <a:t>(cfr. </a:t>
            </a:r>
            <a:r>
              <a:rPr lang="it-IT" dirty="0" smtClean="0">
                <a:hlinkClick r:id="rId2"/>
              </a:rPr>
              <a:t>www.marcovannini.it</a:t>
            </a:r>
            <a:r>
              <a:rPr lang="it-IT" dirty="0" smtClean="0"/>
              <a:t>). </a:t>
            </a:r>
          </a:p>
          <a:p>
            <a:endParaRPr lang="it-IT" dirty="0" smtClean="0"/>
          </a:p>
          <a:p>
            <a:endParaRPr lang="it-IT" dirty="0"/>
          </a:p>
        </p:txBody>
      </p:sp>
      <p:pic>
        <p:nvPicPr>
          <p:cNvPr id="4" name="Immagine 3"/>
          <p:cNvPicPr>
            <a:picLocks noChangeAspect="1"/>
          </p:cNvPicPr>
          <p:nvPr/>
        </p:nvPicPr>
        <p:blipFill>
          <a:blip r:embed="rId3"/>
          <a:stretch>
            <a:fillRect/>
          </a:stretch>
        </p:blipFill>
        <p:spPr>
          <a:xfrm>
            <a:off x="9402977" y="1152983"/>
            <a:ext cx="2628900" cy="1743075"/>
          </a:xfrm>
          <a:prstGeom prst="rect">
            <a:avLst/>
          </a:prstGeom>
        </p:spPr>
      </p:pic>
    </p:spTree>
    <p:extLst>
      <p:ext uri="{BB962C8B-B14F-4D97-AF65-F5344CB8AC3E}">
        <p14:creationId xmlns:p14="http://schemas.microsoft.com/office/powerpoint/2010/main" xmlns="" val="671019955"/>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smtClean="0"/>
              <a:t>Seconda finestra: la situazione della ricerca scientifico-archeologica–</a:t>
            </a:r>
            <a:br>
              <a:rPr lang="it-IT" sz="2800" dirty="0" smtClean="0"/>
            </a:br>
            <a:r>
              <a:rPr lang="it-IT" sz="2800" dirty="0" smtClean="0"/>
              <a:t>SINDONE e studi sindonologici</a:t>
            </a:r>
            <a:endParaRPr lang="it-IT" sz="2800" dirty="0"/>
          </a:p>
        </p:txBody>
      </p:sp>
      <p:sp>
        <p:nvSpPr>
          <p:cNvPr id="3" name="Segnaposto contenuto 2"/>
          <p:cNvSpPr>
            <a:spLocks noGrp="1"/>
          </p:cNvSpPr>
          <p:nvPr>
            <p:ph idx="1"/>
          </p:nvPr>
        </p:nvSpPr>
        <p:spPr/>
        <p:txBody>
          <a:bodyPr>
            <a:normAutofit fontScale="47500" lnSpcReduction="20000"/>
          </a:bodyPr>
          <a:lstStyle/>
          <a:p>
            <a:pPr marL="0" indent="0">
              <a:buNone/>
            </a:pPr>
            <a:endParaRPr lang="it-IT" dirty="0" smtClean="0"/>
          </a:p>
          <a:p>
            <a:r>
              <a:rPr lang="it-IT" dirty="0" smtClean="0"/>
              <a:t>Confutata la validità della prova del C14 in quanto non applicabile a quel lenzuolo che ha subito modificazioni dovute agli incendi nella cassetta di metallo, </a:t>
            </a:r>
          </a:p>
          <a:p>
            <a:r>
              <a:rPr lang="it-IT" dirty="0" smtClean="0"/>
              <a:t>le altre acquisizioni scientifiche attraverso un lavoro interdisciplinare:</a:t>
            </a:r>
          </a:p>
          <a:p>
            <a:r>
              <a:rPr lang="it-IT" dirty="0" smtClean="0"/>
              <a:t>Non artefatto</a:t>
            </a:r>
          </a:p>
          <a:p>
            <a:r>
              <a:rPr lang="it-IT" dirty="0" smtClean="0"/>
              <a:t>Tessuto ebraico-egiziano del secolo di Gesù</a:t>
            </a:r>
          </a:p>
          <a:p>
            <a:r>
              <a:rPr lang="it-IT" dirty="0" smtClean="0"/>
              <a:t>Pollini provenienti da Gerusalemme</a:t>
            </a:r>
          </a:p>
          <a:p>
            <a:r>
              <a:rPr lang="it-IT" dirty="0" smtClean="0"/>
              <a:t>Moneta sugli occhi dell’uomo dell’epoca di Tiberio</a:t>
            </a:r>
          </a:p>
          <a:p>
            <a:r>
              <a:rPr lang="it-IT" dirty="0" smtClean="0"/>
              <a:t>Flagello dell’epoca di Gesù</a:t>
            </a:r>
          </a:p>
          <a:p>
            <a:r>
              <a:rPr lang="it-IT" dirty="0" smtClean="0"/>
              <a:t>Coronazione di spine</a:t>
            </a:r>
          </a:p>
          <a:p>
            <a:r>
              <a:rPr lang="it-IT" dirty="0" smtClean="0"/>
              <a:t>Ammaccature al volto come di chi è caduto senza poter poggiare le mani (cfr. il patibolo </a:t>
            </a:r>
          </a:p>
          <a:p>
            <a:r>
              <a:rPr lang="it-IT" dirty="0" smtClean="0"/>
              <a:t>romano)</a:t>
            </a:r>
          </a:p>
          <a:p>
            <a:r>
              <a:rPr lang="it-IT" dirty="0" smtClean="0"/>
              <a:t>Chiodi nei polsi e nelle caviglie</a:t>
            </a:r>
          </a:p>
          <a:p>
            <a:r>
              <a:rPr lang="it-IT" dirty="0" smtClean="0"/>
              <a:t>Trafittura di una lancia al fianco</a:t>
            </a:r>
          </a:p>
          <a:p>
            <a:r>
              <a:rPr lang="it-IT" dirty="0" smtClean="0"/>
              <a:t>Rottura del pericardio e fuoriuscita di sangue e siero</a:t>
            </a:r>
          </a:p>
          <a:p>
            <a:r>
              <a:rPr lang="it-IT" dirty="0" smtClean="0"/>
              <a:t>Sepoltura pregiata non prevista nel caso di uomini condannati a morte in croce</a:t>
            </a:r>
          </a:p>
          <a:p>
            <a:r>
              <a:rPr lang="it-IT" dirty="0" smtClean="0"/>
              <a:t>Il mistero dell’impressione dell’immagine </a:t>
            </a:r>
          </a:p>
          <a:p>
            <a:endParaRPr lang="it-IT" dirty="0" smtClean="0"/>
          </a:p>
          <a:p>
            <a:endParaRPr lang="it-IT" dirty="0" smtClean="0"/>
          </a:p>
          <a:p>
            <a:endParaRPr lang="it-IT" dirty="0" smtClean="0"/>
          </a:p>
          <a:p>
            <a:endParaRPr lang="it-IT" dirty="0"/>
          </a:p>
        </p:txBody>
      </p:sp>
      <p:pic>
        <p:nvPicPr>
          <p:cNvPr id="5" name="Segnaposto contenuto 4"/>
          <p:cNvPicPr>
            <a:picLocks noGrp="1" noChangeAspect="1"/>
          </p:cNvPicPr>
          <p:nvPr>
            <p:ph sz="half" idx="4294967295"/>
          </p:nvPr>
        </p:nvPicPr>
        <p:blipFill>
          <a:blip r:embed="rId2">
            <a:extLst>
              <a:ext uri="{28A0092B-C50C-407E-A947-70E740481C1C}">
                <a14:useLocalDpi xmlns:a14="http://schemas.microsoft.com/office/drawing/2010/main" xmlns="" val="0"/>
              </a:ext>
            </a:extLst>
          </a:blip>
          <a:stretch>
            <a:fillRect/>
          </a:stretch>
        </p:blipFill>
        <p:spPr>
          <a:xfrm>
            <a:off x="10069513" y="1152525"/>
            <a:ext cx="2122487" cy="3038475"/>
          </a:xfrm>
        </p:spPr>
      </p:pic>
      <p:pic>
        <p:nvPicPr>
          <p:cNvPr id="6" name="Immagine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153070" y="2531587"/>
            <a:ext cx="2126254" cy="2287548"/>
          </a:xfrm>
          <a:prstGeom prst="rect">
            <a:avLst/>
          </a:prstGeom>
        </p:spPr>
      </p:pic>
      <p:pic>
        <p:nvPicPr>
          <p:cNvPr id="7" name="Immagine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539415" y="4191459"/>
            <a:ext cx="2652585" cy="2535610"/>
          </a:xfrm>
          <a:prstGeom prst="rect">
            <a:avLst/>
          </a:prstGeom>
        </p:spPr>
      </p:pic>
    </p:spTree>
    <p:extLst>
      <p:ext uri="{BB962C8B-B14F-4D97-AF65-F5344CB8AC3E}">
        <p14:creationId xmlns:p14="http://schemas.microsoft.com/office/powerpoint/2010/main" xmlns="" val="304241714"/>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smtClean="0"/>
              <a:t>Terza finestra: </a:t>
            </a:r>
            <a:br>
              <a:rPr lang="it-IT" sz="2800" dirty="0" smtClean="0"/>
            </a:br>
            <a:r>
              <a:rPr lang="it-IT" sz="2800" dirty="0" smtClean="0"/>
              <a:t>primato della mistica nella teologia</a:t>
            </a:r>
            <a:endParaRPr lang="it-IT" sz="2800" dirty="0"/>
          </a:p>
        </p:txBody>
      </p:sp>
      <p:sp>
        <p:nvSpPr>
          <p:cNvPr id="3" name="Segnaposto contenuto 2"/>
          <p:cNvSpPr>
            <a:spLocks noGrp="1"/>
          </p:cNvSpPr>
          <p:nvPr>
            <p:ph idx="1"/>
          </p:nvPr>
        </p:nvSpPr>
        <p:spPr/>
        <p:txBody>
          <a:bodyPr>
            <a:normAutofit/>
          </a:bodyPr>
          <a:lstStyle/>
          <a:p>
            <a:r>
              <a:rPr lang="it-IT" sz="4000" dirty="0" smtClean="0"/>
              <a:t>«IL CRISTIANO DEL FUTURO O SARA’ UN MISTICO O NON SARA’» </a:t>
            </a:r>
          </a:p>
          <a:p>
            <a:r>
              <a:rPr lang="it-IT" sz="1400" dirty="0" smtClean="0"/>
              <a:t>(Karl RAHNER: Friburgo in </a:t>
            </a:r>
            <a:r>
              <a:rPr lang="it-IT" sz="1400" dirty="0" err="1" smtClean="0"/>
              <a:t>Brisgovia</a:t>
            </a:r>
            <a:r>
              <a:rPr lang="it-IT" sz="1400" dirty="0" smtClean="0"/>
              <a:t>, 5 marzo 1904 – Innsbruck, 30 marzo 1984; gesuita teologo tedesco, cattolico, protagonista del rinnovamento teologico culminato e rilanciato dal pontificato di Giovanni XXIII e dal Concilio Vaticano II). </a:t>
            </a:r>
          </a:p>
          <a:p>
            <a:endParaRPr lang="it-IT" sz="2800" dirty="0" smtClean="0"/>
          </a:p>
          <a:p>
            <a:pPr marL="0" indent="0">
              <a:buNone/>
            </a:pPr>
            <a:endParaRPr lang="it-IT" sz="2800" dirty="0" smtClean="0"/>
          </a:p>
        </p:txBody>
      </p:sp>
      <p:pic>
        <p:nvPicPr>
          <p:cNvPr id="6" name="01 Traccia 1">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a:stretch>
            <a:fillRect/>
          </a:stretch>
        </p:blipFill>
        <p:spPr>
          <a:xfrm>
            <a:off x="5791200" y="3124200"/>
            <a:ext cx="609600" cy="609600"/>
          </a:xfrm>
          <a:prstGeom prst="rect">
            <a:avLst/>
          </a:prstGeom>
        </p:spPr>
      </p:pic>
      <p:pic>
        <p:nvPicPr>
          <p:cNvPr id="4" name="Immagine 3"/>
          <p:cNvPicPr>
            <a:picLocks noChangeAspect="1"/>
          </p:cNvPicPr>
          <p:nvPr/>
        </p:nvPicPr>
        <p:blipFill>
          <a:blip r:embed="rId6"/>
          <a:stretch>
            <a:fillRect/>
          </a:stretch>
        </p:blipFill>
        <p:spPr>
          <a:xfrm>
            <a:off x="4381500" y="4508519"/>
            <a:ext cx="3429000" cy="1333500"/>
          </a:xfrm>
          <a:prstGeom prst="rect">
            <a:avLst/>
          </a:prstGeom>
        </p:spPr>
      </p:pic>
    </p:spTree>
    <p:extLst>
      <p:ext uri="{BB962C8B-B14F-4D97-AF65-F5344CB8AC3E}">
        <p14:creationId xmlns:p14="http://schemas.microsoft.com/office/powerpoint/2010/main" xmlns="" val="2961010491"/>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724" fill="hold"/>
                                        <p:tgtEl>
                                          <p:spTgt spid="6"/>
                                        </p:tgtEl>
                                      </p:cBhvr>
                                    </p:cmd>
                                  </p:childTnLst>
                                </p:cTn>
                              </p:par>
                            </p:childTnLst>
                          </p:cTn>
                        </p:par>
                      </p:childTnLst>
                    </p:cTn>
                  </p:par>
                </p:childTnLst>
              </p:cTn>
              <p:nextCondLst>
                <p:cond evt="onClick" delay="0">
                  <p:tgtEl>
                    <p:spTgt spid="6"/>
                  </p:tgtEl>
                </p:cond>
              </p:nextCondLst>
            </p:seq>
            <p:audio>
              <p:cMediaNode vol="9091">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a:t>Terza finestra: </a:t>
            </a:r>
            <a:br>
              <a:rPr lang="it-IT" sz="2800" dirty="0"/>
            </a:br>
            <a:r>
              <a:rPr lang="it-IT" sz="2800" dirty="0"/>
              <a:t>primato della mistica nella teologia</a:t>
            </a:r>
          </a:p>
        </p:txBody>
      </p:sp>
      <p:sp>
        <p:nvSpPr>
          <p:cNvPr id="3" name="Segnaposto contenuto 2"/>
          <p:cNvSpPr>
            <a:spLocks noGrp="1"/>
          </p:cNvSpPr>
          <p:nvPr>
            <p:ph idx="1"/>
          </p:nvPr>
        </p:nvSpPr>
        <p:spPr/>
        <p:txBody>
          <a:bodyPr>
            <a:normAutofit/>
          </a:bodyPr>
          <a:lstStyle/>
          <a:p>
            <a:r>
              <a:rPr lang="it-IT" sz="2800" dirty="0"/>
              <a:t>«QUANDO DIO AMA L’ANIMA, </a:t>
            </a:r>
          </a:p>
          <a:p>
            <a:r>
              <a:rPr lang="it-IT" sz="2800" dirty="0"/>
              <a:t>IN CERTO QUAL MODO LA METTE DENTRO DI SE’,</a:t>
            </a:r>
          </a:p>
          <a:p>
            <a:r>
              <a:rPr lang="it-IT" sz="2800" dirty="0"/>
              <a:t>LA RENDE UGUALE A SE’, E COSI’ AMA L’ANIMA IN SE’ E CON SE’,</a:t>
            </a:r>
          </a:p>
          <a:p>
            <a:r>
              <a:rPr lang="it-IT" sz="2800" dirty="0"/>
              <a:t>CON LO STESSO AMORE CON CUI AMA SE STESSO</a:t>
            </a:r>
            <a:r>
              <a:rPr lang="it-IT" sz="2800" dirty="0" smtClean="0"/>
              <a:t>»</a:t>
            </a:r>
          </a:p>
          <a:p>
            <a:r>
              <a:rPr lang="it-IT" sz="1400" dirty="0" smtClean="0"/>
              <a:t>(al secolo Juan </a:t>
            </a:r>
            <a:r>
              <a:rPr lang="it-IT" sz="1400" dirty="0"/>
              <a:t>de Yepes </a:t>
            </a:r>
            <a:r>
              <a:rPr lang="it-IT" sz="1400" dirty="0" err="1" smtClean="0"/>
              <a:t>Álvarez</a:t>
            </a:r>
            <a:r>
              <a:rPr lang="it-IT" sz="1400" dirty="0" smtClean="0"/>
              <a:t>: </a:t>
            </a:r>
            <a:r>
              <a:rPr lang="it-IT" sz="1400" dirty="0" err="1" smtClean="0"/>
              <a:t>Fontiveros</a:t>
            </a:r>
            <a:r>
              <a:rPr lang="it-IT" sz="1400" dirty="0"/>
              <a:t>, 24 giugno 1542 – </a:t>
            </a:r>
            <a:r>
              <a:rPr lang="it-IT" sz="1400" dirty="0" err="1"/>
              <a:t>Úbeda</a:t>
            </a:r>
            <a:r>
              <a:rPr lang="it-IT" sz="1400" dirty="0"/>
              <a:t>, 14 dicembre </a:t>
            </a:r>
            <a:r>
              <a:rPr lang="it-IT" sz="1400" dirty="0" smtClean="0"/>
              <a:t>1591, religioso carmelitano e riformatore con Teresa di Gesù del Carmelo, mistico e dottore della Chiesa).  </a:t>
            </a:r>
            <a:endParaRPr lang="it-IT" sz="1400" dirty="0"/>
          </a:p>
          <a:p>
            <a:endParaRPr lang="it-IT" sz="2800" dirty="0"/>
          </a:p>
        </p:txBody>
      </p:sp>
      <p:pic>
        <p:nvPicPr>
          <p:cNvPr id="5" name="Immagin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744075" y="919798"/>
            <a:ext cx="2447925" cy="1866900"/>
          </a:xfrm>
          <a:prstGeom prst="rect">
            <a:avLst/>
          </a:prstGeom>
        </p:spPr>
      </p:pic>
    </p:spTree>
    <p:extLst>
      <p:ext uri="{BB962C8B-B14F-4D97-AF65-F5344CB8AC3E}">
        <p14:creationId xmlns:p14="http://schemas.microsoft.com/office/powerpoint/2010/main" xmlns="" val="3021371545"/>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smtClean="0"/>
              <a:t>Terza finestra: </a:t>
            </a:r>
            <a:br>
              <a:rPr lang="it-IT" sz="2800" dirty="0" smtClean="0"/>
            </a:br>
            <a:r>
              <a:rPr lang="it-IT" sz="2800" dirty="0" smtClean="0"/>
              <a:t>primato della mistica nella teologia</a:t>
            </a:r>
            <a:endParaRPr lang="it-IT" sz="2800" dirty="0"/>
          </a:p>
        </p:txBody>
      </p:sp>
      <p:sp>
        <p:nvSpPr>
          <p:cNvPr id="3" name="Segnaposto contenuto 2"/>
          <p:cNvSpPr>
            <a:spLocks noGrp="1"/>
          </p:cNvSpPr>
          <p:nvPr>
            <p:ph idx="1"/>
          </p:nvPr>
        </p:nvSpPr>
        <p:spPr/>
        <p:txBody>
          <a:bodyPr>
            <a:normAutofit/>
          </a:bodyPr>
          <a:lstStyle/>
          <a:p>
            <a:r>
              <a:rPr lang="it-IT" sz="1600" dirty="0" smtClean="0"/>
              <a:t>Da Paolo GAMBERINI </a:t>
            </a:r>
            <a:r>
              <a:rPr lang="it-IT" sz="1600" dirty="0" err="1" smtClean="0"/>
              <a:t>s.j.</a:t>
            </a:r>
            <a:r>
              <a:rPr lang="it-IT" sz="1600" dirty="0" smtClean="0"/>
              <a:t> (Ravenna, 25 gennaio 1960 – gesuita teologo cattolico, studioso di mistica e dialogo interreligioso, testimone di preghiera profonda): </a:t>
            </a:r>
          </a:p>
          <a:p>
            <a:r>
              <a:rPr lang="it-IT" dirty="0" smtClean="0"/>
              <a:t>LA MISTICA = dal greco MUO =</a:t>
            </a:r>
          </a:p>
          <a:p>
            <a:r>
              <a:rPr lang="it-IT" dirty="0" smtClean="0"/>
              <a:t>Chiudere le labbra e gli occhi:</a:t>
            </a:r>
          </a:p>
          <a:p>
            <a:pPr marL="0" indent="0">
              <a:buNone/>
            </a:pPr>
            <a:r>
              <a:rPr lang="it-IT" dirty="0" smtClean="0"/>
              <a:t>«</a:t>
            </a:r>
            <a:r>
              <a:rPr lang="it-IT" i="1" dirty="0"/>
              <a:t>Il mistico non parla mai del culmine: soltanto il silenzio lo scopre</a:t>
            </a:r>
            <a:r>
              <a:rPr lang="it-IT" dirty="0" smtClean="0"/>
              <a:t>»</a:t>
            </a:r>
          </a:p>
          <a:p>
            <a:pPr marL="0" indent="0">
              <a:buNone/>
            </a:pPr>
            <a:r>
              <a:rPr lang="it-IT" dirty="0" smtClean="0"/>
              <a:t>(</a:t>
            </a:r>
            <a:r>
              <a:rPr lang="it-IT" sz="1600" dirty="0" smtClean="0"/>
              <a:t>Pavel </a:t>
            </a:r>
            <a:r>
              <a:rPr lang="it-IT" sz="1600" dirty="0" err="1" smtClean="0"/>
              <a:t>Nicolaevic</a:t>
            </a:r>
            <a:r>
              <a:rPr lang="it-IT" sz="1600" dirty="0" smtClean="0"/>
              <a:t> </a:t>
            </a:r>
            <a:r>
              <a:rPr lang="it-IT" sz="1600" dirty="0" err="1" smtClean="0"/>
              <a:t>Evdokimov</a:t>
            </a:r>
            <a:r>
              <a:rPr lang="it-IT" dirty="0" smtClean="0"/>
              <a:t>).</a:t>
            </a:r>
          </a:p>
          <a:p>
            <a:pPr marL="0" indent="0">
              <a:buNone/>
            </a:pPr>
            <a:endParaRPr lang="it-IT" dirty="0"/>
          </a:p>
          <a:p>
            <a:pPr marL="0" indent="0">
              <a:buNone/>
            </a:pPr>
            <a:r>
              <a:rPr lang="it-IT" dirty="0" smtClean="0"/>
              <a:t>LA MISTICA = ESPERIENZA DIRETTA / IM-MEDIATA </a:t>
            </a:r>
          </a:p>
          <a:p>
            <a:pPr marL="0" indent="0">
              <a:buNone/>
            </a:pPr>
            <a:r>
              <a:rPr lang="it-IT" dirty="0"/>
              <a:t>d</a:t>
            </a:r>
            <a:r>
              <a:rPr lang="it-IT" dirty="0" smtClean="0"/>
              <a:t>i UNIONE TRA UMANO e DIVINO</a:t>
            </a:r>
            <a:endParaRPr lang="it-IT" dirty="0"/>
          </a:p>
          <a:p>
            <a:pPr marL="0" indent="0">
              <a:buNone/>
            </a:pPr>
            <a:r>
              <a:rPr lang="it-IT" dirty="0" smtClean="0"/>
              <a:t>ESPERIENZA che implica INTERPRETAZIONE</a:t>
            </a:r>
          </a:p>
          <a:p>
            <a:endParaRPr lang="it-IT" dirty="0"/>
          </a:p>
        </p:txBody>
      </p:sp>
      <p:pic>
        <p:nvPicPr>
          <p:cNvPr id="4" name="Immagine 3"/>
          <p:cNvPicPr>
            <a:picLocks noChangeAspect="1"/>
          </p:cNvPicPr>
          <p:nvPr/>
        </p:nvPicPr>
        <p:blipFill>
          <a:blip r:embed="rId3"/>
          <a:stretch>
            <a:fillRect/>
          </a:stretch>
        </p:blipFill>
        <p:spPr>
          <a:xfrm>
            <a:off x="9835471" y="2922294"/>
            <a:ext cx="2286198" cy="1828959"/>
          </a:xfrm>
          <a:prstGeom prst="rect">
            <a:avLst/>
          </a:prstGeom>
        </p:spPr>
      </p:pic>
    </p:spTree>
    <p:extLst>
      <p:ext uri="{BB962C8B-B14F-4D97-AF65-F5344CB8AC3E}">
        <p14:creationId xmlns:p14="http://schemas.microsoft.com/office/powerpoint/2010/main" xmlns="" val="872549262"/>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smtClean="0"/>
              <a:t>Terza finestra: </a:t>
            </a:r>
            <a:br>
              <a:rPr lang="it-IT" sz="2800" dirty="0" smtClean="0"/>
            </a:br>
            <a:r>
              <a:rPr lang="it-IT" sz="2800" dirty="0" smtClean="0"/>
              <a:t>primato della mistica nella teologia</a:t>
            </a:r>
            <a:endParaRPr lang="it-IT" sz="2800" dirty="0"/>
          </a:p>
        </p:txBody>
      </p:sp>
      <p:sp>
        <p:nvSpPr>
          <p:cNvPr id="3" name="Segnaposto contenuto 2"/>
          <p:cNvSpPr>
            <a:spLocks noGrp="1"/>
          </p:cNvSpPr>
          <p:nvPr>
            <p:ph idx="1"/>
          </p:nvPr>
        </p:nvSpPr>
        <p:spPr/>
        <p:txBody>
          <a:bodyPr/>
          <a:lstStyle/>
          <a:p>
            <a:r>
              <a:rPr lang="it-IT" dirty="0" smtClean="0"/>
              <a:t>Da Paolo GAMBERINI </a:t>
            </a:r>
            <a:r>
              <a:rPr lang="it-IT" dirty="0" err="1" smtClean="0"/>
              <a:t>s.j.</a:t>
            </a:r>
            <a:r>
              <a:rPr lang="it-IT" dirty="0" smtClean="0"/>
              <a:t>:</a:t>
            </a:r>
          </a:p>
          <a:p>
            <a:pPr marL="0" indent="0">
              <a:buNone/>
            </a:pPr>
            <a:r>
              <a:rPr lang="it-IT" dirty="0" smtClean="0"/>
              <a:t>LA MISTICA</a:t>
            </a:r>
          </a:p>
          <a:p>
            <a:pPr marL="0" indent="0">
              <a:buNone/>
            </a:pPr>
            <a:r>
              <a:rPr lang="it-IT" dirty="0" smtClean="0"/>
              <a:t>come ipotesi di dialogo interreligioso</a:t>
            </a:r>
          </a:p>
          <a:p>
            <a:r>
              <a:rPr lang="it-IT" dirty="0" smtClean="0"/>
              <a:t>FATTE SALVE LE IRRIDUCIBILITA’ -</a:t>
            </a:r>
            <a:r>
              <a:rPr lang="it-IT" dirty="0" smtClean="0">
                <a:sym typeface="Wingdings" panose="05000000000000000000" pitchFamily="2" charset="2"/>
              </a:rPr>
              <a:t></a:t>
            </a:r>
            <a:r>
              <a:rPr lang="it-IT" dirty="0" smtClean="0"/>
              <a:t> illogicità del SINCRETISMO:</a:t>
            </a:r>
          </a:p>
          <a:p>
            <a:r>
              <a:rPr lang="it-IT" sz="3200" dirty="0" smtClean="0"/>
              <a:t>DIO PERSONALE VS IMPERSONALE  </a:t>
            </a:r>
          </a:p>
          <a:p>
            <a:r>
              <a:rPr lang="it-IT" sz="3200" dirty="0" smtClean="0"/>
              <a:t>MONOTEISMO RIGOROSO VS MONOTEISMO TRINITARIO</a:t>
            </a:r>
          </a:p>
          <a:p>
            <a:endParaRPr lang="it-IT" sz="2800" dirty="0" smtClean="0"/>
          </a:p>
          <a:p>
            <a:endParaRPr lang="it-IT" dirty="0"/>
          </a:p>
        </p:txBody>
      </p:sp>
      <p:pic>
        <p:nvPicPr>
          <p:cNvPr id="4" name="Immagine 3"/>
          <p:cNvPicPr>
            <a:picLocks noChangeAspect="1"/>
          </p:cNvPicPr>
          <p:nvPr/>
        </p:nvPicPr>
        <p:blipFill>
          <a:blip r:embed="rId3"/>
          <a:stretch>
            <a:fillRect/>
          </a:stretch>
        </p:blipFill>
        <p:spPr>
          <a:xfrm>
            <a:off x="9257013" y="1750154"/>
            <a:ext cx="2228850" cy="2047875"/>
          </a:xfrm>
          <a:prstGeom prst="rect">
            <a:avLst/>
          </a:prstGeom>
        </p:spPr>
      </p:pic>
      <p:pic>
        <p:nvPicPr>
          <p:cNvPr id="5" name="Immagine 4"/>
          <p:cNvPicPr>
            <a:picLocks noChangeAspect="1"/>
          </p:cNvPicPr>
          <p:nvPr/>
        </p:nvPicPr>
        <p:blipFill>
          <a:blip r:embed="rId4"/>
          <a:stretch>
            <a:fillRect/>
          </a:stretch>
        </p:blipFill>
        <p:spPr>
          <a:xfrm>
            <a:off x="9696296" y="4150658"/>
            <a:ext cx="2143125" cy="2143125"/>
          </a:xfrm>
          <a:prstGeom prst="rect">
            <a:avLst/>
          </a:prstGeom>
        </p:spPr>
      </p:pic>
    </p:spTree>
    <p:extLst>
      <p:ext uri="{BB962C8B-B14F-4D97-AF65-F5344CB8AC3E}">
        <p14:creationId xmlns:p14="http://schemas.microsoft.com/office/powerpoint/2010/main" xmlns="" val="714980799"/>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smtClean="0"/>
              <a:t>Terza finestra: </a:t>
            </a:r>
            <a:br>
              <a:rPr lang="it-IT" sz="2800" dirty="0" smtClean="0"/>
            </a:br>
            <a:r>
              <a:rPr lang="it-IT" sz="2800" dirty="0" smtClean="0"/>
              <a:t>primato della mistica nella teologia</a:t>
            </a:r>
            <a:endParaRPr lang="it-IT" sz="2800" dirty="0"/>
          </a:p>
        </p:txBody>
      </p:sp>
      <p:sp>
        <p:nvSpPr>
          <p:cNvPr id="3" name="Segnaposto contenuto 2"/>
          <p:cNvSpPr>
            <a:spLocks noGrp="1"/>
          </p:cNvSpPr>
          <p:nvPr>
            <p:ph idx="1"/>
          </p:nvPr>
        </p:nvSpPr>
        <p:spPr/>
        <p:txBody>
          <a:bodyPr>
            <a:normAutofit/>
          </a:bodyPr>
          <a:lstStyle/>
          <a:p>
            <a:r>
              <a:rPr lang="it-IT" dirty="0" smtClean="0"/>
              <a:t>Da Paolo GAMBERINI </a:t>
            </a:r>
            <a:r>
              <a:rPr lang="it-IT" dirty="0" err="1" smtClean="0"/>
              <a:t>s.j.</a:t>
            </a:r>
            <a:r>
              <a:rPr lang="it-IT" dirty="0" smtClean="0"/>
              <a:t>:</a:t>
            </a:r>
          </a:p>
          <a:p>
            <a:r>
              <a:rPr lang="it-IT" dirty="0" smtClean="0"/>
              <a:t>L’incontro personale in tre tappe:</a:t>
            </a:r>
          </a:p>
          <a:p>
            <a:r>
              <a:rPr lang="it-IT" dirty="0" smtClean="0"/>
              <a:t>1. Dalla MERAVIGLIA e lo STUPORE per la grandezza e la bellezza di Dio (molti Salmi: il «fermatevi e vedete che Io sono Dio»)</a:t>
            </a:r>
          </a:p>
          <a:p>
            <a:r>
              <a:rPr lang="it-IT" dirty="0" smtClean="0"/>
              <a:t>2. al DIALOGO d’AMICIZIA e INTIMITA’ (Nm 12,8-10; </a:t>
            </a:r>
            <a:r>
              <a:rPr lang="it-IT" dirty="0" err="1" smtClean="0"/>
              <a:t>Gv</a:t>
            </a:r>
            <a:r>
              <a:rPr lang="it-IT" dirty="0" smtClean="0"/>
              <a:t> 15,12ss.)</a:t>
            </a:r>
          </a:p>
          <a:p>
            <a:r>
              <a:rPr lang="it-IT" dirty="0" smtClean="0"/>
              <a:t>3. alla TRASFORMAZIONE IN DIO:</a:t>
            </a:r>
          </a:p>
          <a:p>
            <a:r>
              <a:rPr lang="it-IT" dirty="0" smtClean="0"/>
              <a:t>«VIVO NON PIU’ IO, CRISTO VIVE IN ME» (</a:t>
            </a:r>
            <a:r>
              <a:rPr lang="it-IT" dirty="0" err="1" smtClean="0"/>
              <a:t>Gal</a:t>
            </a:r>
            <a:r>
              <a:rPr lang="it-IT" dirty="0" smtClean="0"/>
              <a:t> 2,20) </a:t>
            </a:r>
          </a:p>
          <a:p>
            <a:r>
              <a:rPr lang="it-IT" sz="1500" dirty="0" smtClean="0">
                <a:sym typeface="Wingdings" panose="05000000000000000000" pitchFamily="2" charset="2"/>
              </a:rPr>
              <a:t>CONSEGUENZE nella VITA di RELAZIONE UMANA: </a:t>
            </a:r>
          </a:p>
          <a:p>
            <a:r>
              <a:rPr lang="it-IT" sz="1500" dirty="0" smtClean="0">
                <a:sym typeface="Wingdings" panose="05000000000000000000" pitchFamily="2" charset="2"/>
              </a:rPr>
              <a:t>la MISTICA dell’AVVICINARSI e di VIVERE INSIEME (Francesco, </a:t>
            </a:r>
            <a:r>
              <a:rPr lang="it-IT" sz="1500" i="1" dirty="0" err="1" smtClean="0">
                <a:sym typeface="Wingdings" panose="05000000000000000000" pitchFamily="2" charset="2"/>
              </a:rPr>
              <a:t>Evangelii</a:t>
            </a:r>
            <a:r>
              <a:rPr lang="it-IT" sz="1500" i="1" dirty="0" smtClean="0">
                <a:sym typeface="Wingdings" panose="05000000000000000000" pitchFamily="2" charset="2"/>
              </a:rPr>
              <a:t> </a:t>
            </a:r>
            <a:r>
              <a:rPr lang="it-IT" sz="1500" i="1" dirty="0" err="1" smtClean="0">
                <a:sym typeface="Wingdings" panose="05000000000000000000" pitchFamily="2" charset="2"/>
              </a:rPr>
              <a:t>Gaudium</a:t>
            </a:r>
            <a:r>
              <a:rPr lang="it-IT" sz="1500" i="1" dirty="0" smtClean="0">
                <a:sym typeface="Wingdings" panose="05000000000000000000" pitchFamily="2" charset="2"/>
              </a:rPr>
              <a:t> </a:t>
            </a:r>
            <a:r>
              <a:rPr lang="it-IT" sz="1500" dirty="0" err="1" smtClean="0">
                <a:sym typeface="Wingdings" panose="05000000000000000000" pitchFamily="2" charset="2"/>
              </a:rPr>
              <a:t>nn</a:t>
            </a:r>
            <a:r>
              <a:rPr lang="it-IT" sz="1500" dirty="0" smtClean="0">
                <a:sym typeface="Wingdings" panose="05000000000000000000" pitchFamily="2" charset="2"/>
              </a:rPr>
              <a:t>. 272 e 87). </a:t>
            </a:r>
            <a:endParaRPr lang="it-IT" sz="1500" dirty="0" smtClean="0"/>
          </a:p>
          <a:p>
            <a:endParaRPr lang="it-IT" dirty="0"/>
          </a:p>
        </p:txBody>
      </p:sp>
      <p:pic>
        <p:nvPicPr>
          <p:cNvPr id="4" name="Immagine 3"/>
          <p:cNvPicPr>
            <a:picLocks noChangeAspect="1"/>
          </p:cNvPicPr>
          <p:nvPr/>
        </p:nvPicPr>
        <p:blipFill>
          <a:blip r:embed="rId3"/>
          <a:stretch>
            <a:fillRect/>
          </a:stretch>
        </p:blipFill>
        <p:spPr>
          <a:xfrm>
            <a:off x="8487753" y="105233"/>
            <a:ext cx="2466975" cy="1847850"/>
          </a:xfrm>
          <a:prstGeom prst="rect">
            <a:avLst/>
          </a:prstGeom>
        </p:spPr>
      </p:pic>
      <p:pic>
        <p:nvPicPr>
          <p:cNvPr id="5" name="Immagine 4"/>
          <p:cNvPicPr>
            <a:picLocks noChangeAspect="1"/>
          </p:cNvPicPr>
          <p:nvPr/>
        </p:nvPicPr>
        <p:blipFill>
          <a:blip r:embed="rId4"/>
          <a:stretch>
            <a:fillRect/>
          </a:stretch>
        </p:blipFill>
        <p:spPr>
          <a:xfrm>
            <a:off x="10257952" y="1882804"/>
            <a:ext cx="1809750" cy="2533650"/>
          </a:xfrm>
          <a:prstGeom prst="rect">
            <a:avLst/>
          </a:prstGeom>
        </p:spPr>
      </p:pic>
      <p:pic>
        <p:nvPicPr>
          <p:cNvPr id="6" name="Immagine 5"/>
          <p:cNvPicPr>
            <a:picLocks noChangeAspect="1"/>
          </p:cNvPicPr>
          <p:nvPr/>
        </p:nvPicPr>
        <p:blipFill>
          <a:blip r:embed="rId5"/>
          <a:stretch>
            <a:fillRect/>
          </a:stretch>
        </p:blipFill>
        <p:spPr>
          <a:xfrm>
            <a:off x="9861850" y="4495800"/>
            <a:ext cx="1933575" cy="2362200"/>
          </a:xfrm>
          <a:prstGeom prst="rect">
            <a:avLst/>
          </a:prstGeom>
        </p:spPr>
      </p:pic>
    </p:spTree>
    <p:extLst>
      <p:ext uri="{BB962C8B-B14F-4D97-AF65-F5344CB8AC3E}">
        <p14:creationId xmlns:p14="http://schemas.microsoft.com/office/powerpoint/2010/main" xmlns="" val="4000933814"/>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smtClean="0"/>
              <a:t>Quarta finestra: </a:t>
            </a:r>
            <a:br>
              <a:rPr lang="it-IT" sz="2800" dirty="0" smtClean="0"/>
            </a:br>
            <a:r>
              <a:rPr lang="it-IT" sz="2800" dirty="0" smtClean="0"/>
              <a:t>TEOLOGIA / MISTICA CRISTIANA</a:t>
            </a:r>
            <a:endParaRPr lang="it-IT" sz="2800" dirty="0"/>
          </a:p>
        </p:txBody>
      </p:sp>
      <p:sp>
        <p:nvSpPr>
          <p:cNvPr id="3" name="Segnaposto contenuto 2"/>
          <p:cNvSpPr>
            <a:spLocks noGrp="1"/>
          </p:cNvSpPr>
          <p:nvPr>
            <p:ph idx="1"/>
          </p:nvPr>
        </p:nvSpPr>
        <p:spPr/>
        <p:txBody>
          <a:bodyPr>
            <a:normAutofit fontScale="92500" lnSpcReduction="10000"/>
          </a:bodyPr>
          <a:lstStyle/>
          <a:p>
            <a:r>
              <a:rPr lang="it-IT" dirty="0" smtClean="0"/>
              <a:t>Si fonda sulla FEDE che è congiunzione di AMORE e INTELLEZIONE</a:t>
            </a:r>
          </a:p>
          <a:p>
            <a:r>
              <a:rPr lang="it-IT" dirty="0" smtClean="0"/>
              <a:t>Fede che si fa NARRAZIONE sobria ed essenziale (il genere dei vangeli)</a:t>
            </a:r>
          </a:p>
          <a:p>
            <a:r>
              <a:rPr lang="it-IT" dirty="0" smtClean="0"/>
              <a:t>Suscita un’ESPERIENZA personale (un senso interno) e comunitaria allo stesso tempo:</a:t>
            </a:r>
          </a:p>
          <a:p>
            <a:r>
              <a:rPr lang="it-IT" dirty="0" smtClean="0"/>
              <a:t>DIO che si è reso visibile nella persona di Gesù Cristo</a:t>
            </a:r>
          </a:p>
          <a:p>
            <a:r>
              <a:rPr lang="it-IT" dirty="0" smtClean="0"/>
              <a:t>DIO che è una sostanza interamente sussistente nella pluralità di tre persone (la </a:t>
            </a:r>
            <a:r>
              <a:rPr lang="it-IT" dirty="0" err="1" smtClean="0"/>
              <a:t>pericorèsi</a:t>
            </a:r>
            <a:r>
              <a:rPr lang="it-IT" dirty="0" smtClean="0"/>
              <a:t> trinitaria)</a:t>
            </a:r>
          </a:p>
          <a:p>
            <a:r>
              <a:rPr lang="it-IT" dirty="0" smtClean="0"/>
              <a:t>di cui la seconda persona è vero Dio e vero uomo, </a:t>
            </a:r>
          </a:p>
          <a:p>
            <a:r>
              <a:rPr lang="it-IT" dirty="0" smtClean="0"/>
              <a:t>congiungendo pienamente e indissolubilmente umano e divino, umano nel divino – divino nell’umano (l’Incarnazione) </a:t>
            </a:r>
          </a:p>
          <a:p>
            <a:r>
              <a:rPr lang="it-IT" dirty="0" smtClean="0"/>
              <a:t>secondo un disegno d’amore che è fin dal principio della creazione (</a:t>
            </a:r>
            <a:r>
              <a:rPr lang="it-IT" dirty="0" err="1" smtClean="0"/>
              <a:t>Gen</a:t>
            </a:r>
            <a:r>
              <a:rPr lang="it-IT" dirty="0" smtClean="0"/>
              <a:t> 1-2)</a:t>
            </a:r>
          </a:p>
          <a:p>
            <a:endParaRPr lang="it-IT" dirty="0" smtClean="0"/>
          </a:p>
        </p:txBody>
      </p:sp>
      <p:pic>
        <p:nvPicPr>
          <p:cNvPr id="6" name="Immagine 5"/>
          <p:cNvPicPr>
            <a:picLocks noChangeAspect="1"/>
          </p:cNvPicPr>
          <p:nvPr/>
        </p:nvPicPr>
        <p:blipFill>
          <a:blip r:embed="rId3"/>
          <a:stretch>
            <a:fillRect/>
          </a:stretch>
        </p:blipFill>
        <p:spPr>
          <a:xfrm>
            <a:off x="10049853" y="3590313"/>
            <a:ext cx="1725318" cy="2658086"/>
          </a:xfrm>
          <a:prstGeom prst="rect">
            <a:avLst/>
          </a:prstGeom>
        </p:spPr>
      </p:pic>
      <p:pic>
        <p:nvPicPr>
          <p:cNvPr id="7" name="Immagine 6"/>
          <p:cNvPicPr>
            <a:picLocks noChangeAspect="1"/>
          </p:cNvPicPr>
          <p:nvPr/>
        </p:nvPicPr>
        <p:blipFill>
          <a:blip r:embed="rId4"/>
          <a:stretch>
            <a:fillRect/>
          </a:stretch>
        </p:blipFill>
        <p:spPr>
          <a:xfrm>
            <a:off x="10098124" y="1456713"/>
            <a:ext cx="1628775" cy="2133600"/>
          </a:xfrm>
          <a:prstGeom prst="rect">
            <a:avLst/>
          </a:prstGeom>
        </p:spPr>
      </p:pic>
    </p:spTree>
    <p:extLst>
      <p:ext uri="{BB962C8B-B14F-4D97-AF65-F5344CB8AC3E}">
        <p14:creationId xmlns:p14="http://schemas.microsoft.com/office/powerpoint/2010/main" xmlns="" val="1438968661"/>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a:t>Quarta finestra: </a:t>
            </a:r>
            <a:br>
              <a:rPr lang="it-IT" sz="2800" dirty="0"/>
            </a:br>
            <a:r>
              <a:rPr lang="it-IT" sz="2800" dirty="0"/>
              <a:t>TEOLOGIA / MISTICA CRISTIANA</a:t>
            </a:r>
          </a:p>
        </p:txBody>
      </p:sp>
      <p:sp>
        <p:nvSpPr>
          <p:cNvPr id="3" name="Segnaposto contenuto 2"/>
          <p:cNvSpPr>
            <a:spLocks noGrp="1"/>
          </p:cNvSpPr>
          <p:nvPr>
            <p:ph idx="1"/>
          </p:nvPr>
        </p:nvSpPr>
        <p:spPr/>
        <p:txBody>
          <a:bodyPr>
            <a:noAutofit/>
          </a:bodyPr>
          <a:lstStyle/>
          <a:p>
            <a:r>
              <a:rPr lang="it-IT" sz="2800" dirty="0" smtClean="0"/>
              <a:t>«Come parte del suo mistero d’amore verso l’umanità, Dio dota la totalità dei fedeli di un istinto della fede – il </a:t>
            </a:r>
            <a:r>
              <a:rPr lang="it-IT" sz="2800" i="1" dirty="0" err="1" smtClean="0"/>
              <a:t>sensus</a:t>
            </a:r>
            <a:r>
              <a:rPr lang="it-IT" sz="2800" i="1" dirty="0" smtClean="0"/>
              <a:t> </a:t>
            </a:r>
            <a:r>
              <a:rPr lang="it-IT" sz="2800" i="1" dirty="0" err="1" smtClean="0"/>
              <a:t>fidei</a:t>
            </a:r>
            <a:r>
              <a:rPr lang="it-IT" sz="2800" i="1" dirty="0" smtClean="0"/>
              <a:t> </a:t>
            </a:r>
            <a:r>
              <a:rPr lang="it-IT" sz="2800" dirty="0" smtClean="0"/>
              <a:t>– che li aiuta a discernere ciò che viene realmente da Dio. La presenza dello Spirito concede ai cristiani una certa connaturalità con le realtà divine e una saggezza che permette loro di cogliere intuitivamente, benché non dispongano degli strumenti adeguati per esprimerle con precisione».</a:t>
            </a:r>
            <a:endParaRPr lang="it-IT" sz="2800" dirty="0"/>
          </a:p>
        </p:txBody>
      </p:sp>
      <p:pic>
        <p:nvPicPr>
          <p:cNvPr id="5" name="Immagine 4"/>
          <p:cNvPicPr>
            <a:picLocks noChangeAspect="1"/>
          </p:cNvPicPr>
          <p:nvPr/>
        </p:nvPicPr>
        <p:blipFill>
          <a:blip r:embed="rId3"/>
          <a:stretch>
            <a:fillRect/>
          </a:stretch>
        </p:blipFill>
        <p:spPr>
          <a:xfrm>
            <a:off x="9449573" y="976948"/>
            <a:ext cx="2609850" cy="1752600"/>
          </a:xfrm>
          <a:prstGeom prst="rect">
            <a:avLst/>
          </a:prstGeom>
        </p:spPr>
      </p:pic>
    </p:spTree>
    <p:extLst>
      <p:ext uri="{BB962C8B-B14F-4D97-AF65-F5344CB8AC3E}">
        <p14:creationId xmlns:p14="http://schemas.microsoft.com/office/powerpoint/2010/main" xmlns="" val="3431778993"/>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Autofit/>
          </a:bodyPr>
          <a:lstStyle/>
          <a:p>
            <a:r>
              <a:rPr lang="it-IT" dirty="0" smtClean="0">
                <a:sym typeface="Wingdings" panose="05000000000000000000" pitchFamily="2" charset="2"/>
              </a:rPr>
              <a:t>Prima finestra: </a:t>
            </a:r>
          </a:p>
          <a:p>
            <a:r>
              <a:rPr lang="it-IT" dirty="0" smtClean="0">
                <a:sym typeface="Wingdings" panose="05000000000000000000" pitchFamily="2" charset="2"/>
              </a:rPr>
              <a:t>la logica dell’amore</a:t>
            </a:r>
          </a:p>
          <a:p>
            <a:r>
              <a:rPr lang="it-IT" dirty="0" smtClean="0">
                <a:sym typeface="Wingdings" panose="05000000000000000000" pitchFamily="2" charset="2"/>
              </a:rPr>
              <a:t>Seconda finestra: </a:t>
            </a:r>
            <a:endParaRPr lang="it-IT" dirty="0">
              <a:sym typeface="Wingdings" panose="05000000000000000000" pitchFamily="2" charset="2"/>
            </a:endParaRPr>
          </a:p>
          <a:p>
            <a:pPr marL="0" indent="0">
              <a:buNone/>
            </a:pPr>
            <a:r>
              <a:rPr lang="it-IT" dirty="0" smtClean="0">
                <a:sym typeface="Wingdings" panose="05000000000000000000" pitchFamily="2" charset="2"/>
              </a:rPr>
              <a:t>situazione della ricerca scientifica, mutamento nei paradigmi </a:t>
            </a:r>
            <a:endParaRPr lang="it-IT" dirty="0">
              <a:sym typeface="Wingdings" panose="05000000000000000000" pitchFamily="2" charset="2"/>
            </a:endParaRPr>
          </a:p>
          <a:p>
            <a:pPr marL="0" indent="0">
              <a:buNone/>
            </a:pPr>
            <a:r>
              <a:rPr lang="it-IT" dirty="0" smtClean="0">
                <a:sym typeface="Wingdings" panose="05000000000000000000" pitchFamily="2" charset="2"/>
              </a:rPr>
              <a:t>apertura di un dialogo non oppositivo</a:t>
            </a:r>
          </a:p>
          <a:p>
            <a:r>
              <a:rPr lang="it-IT" dirty="0" smtClean="0">
                <a:sym typeface="Wingdings" panose="05000000000000000000" pitchFamily="2" charset="2"/>
              </a:rPr>
              <a:t>Terza finestra: </a:t>
            </a:r>
          </a:p>
          <a:p>
            <a:r>
              <a:rPr lang="it-IT" dirty="0" smtClean="0">
                <a:sym typeface="Wingdings" panose="05000000000000000000" pitchFamily="2" charset="2"/>
              </a:rPr>
              <a:t>primato della mistica nella teologia </a:t>
            </a:r>
          </a:p>
          <a:p>
            <a:r>
              <a:rPr lang="it-IT" dirty="0" smtClean="0">
                <a:sym typeface="Wingdings" panose="05000000000000000000" pitchFamily="2" charset="2"/>
              </a:rPr>
              <a:t>Quarta finestra: </a:t>
            </a:r>
          </a:p>
          <a:p>
            <a:r>
              <a:rPr lang="it-IT" dirty="0" smtClean="0">
                <a:sym typeface="Wingdings" panose="05000000000000000000" pitchFamily="2" charset="2"/>
              </a:rPr>
              <a:t>teologia / mistica cristiana </a:t>
            </a:r>
            <a:endParaRPr lang="it-IT" dirty="0"/>
          </a:p>
        </p:txBody>
      </p:sp>
      <p:sp>
        <p:nvSpPr>
          <p:cNvPr id="2" name="Titolo 1"/>
          <p:cNvSpPr>
            <a:spLocks noGrp="1"/>
          </p:cNvSpPr>
          <p:nvPr>
            <p:ph type="title"/>
          </p:nvPr>
        </p:nvSpPr>
        <p:spPr/>
        <p:txBody>
          <a:bodyPr/>
          <a:lstStyle/>
          <a:p>
            <a:r>
              <a:rPr lang="it-IT" dirty="0" smtClean="0"/>
              <a:t>SVILUPPO del PERCORSO</a:t>
            </a:r>
            <a:endParaRPr lang="it-IT" dirty="0"/>
          </a:p>
        </p:txBody>
      </p:sp>
      <p:pic>
        <p:nvPicPr>
          <p:cNvPr id="4" name="Immagine 3"/>
          <p:cNvPicPr>
            <a:picLocks noChangeAspect="1"/>
          </p:cNvPicPr>
          <p:nvPr/>
        </p:nvPicPr>
        <p:blipFill>
          <a:blip r:embed="rId3"/>
          <a:stretch>
            <a:fillRect/>
          </a:stretch>
        </p:blipFill>
        <p:spPr>
          <a:xfrm>
            <a:off x="7535253" y="0"/>
            <a:ext cx="1676400" cy="2733675"/>
          </a:xfrm>
          <a:prstGeom prst="rect">
            <a:avLst/>
          </a:prstGeom>
        </p:spPr>
      </p:pic>
      <p:pic>
        <p:nvPicPr>
          <p:cNvPr id="5" name="Immagine 4"/>
          <p:cNvPicPr>
            <a:picLocks noChangeAspect="1"/>
          </p:cNvPicPr>
          <p:nvPr/>
        </p:nvPicPr>
        <p:blipFill>
          <a:blip r:embed="rId3"/>
          <a:stretch>
            <a:fillRect/>
          </a:stretch>
        </p:blipFill>
        <p:spPr>
          <a:xfrm>
            <a:off x="9305716" y="384345"/>
            <a:ext cx="1676400" cy="2733675"/>
          </a:xfrm>
          <a:prstGeom prst="rect">
            <a:avLst/>
          </a:prstGeom>
        </p:spPr>
      </p:pic>
      <p:pic>
        <p:nvPicPr>
          <p:cNvPr id="6" name="Immagine 5"/>
          <p:cNvPicPr>
            <a:picLocks noChangeAspect="1"/>
          </p:cNvPicPr>
          <p:nvPr/>
        </p:nvPicPr>
        <p:blipFill>
          <a:blip r:embed="rId3"/>
          <a:stretch>
            <a:fillRect/>
          </a:stretch>
        </p:blipFill>
        <p:spPr>
          <a:xfrm>
            <a:off x="10514619" y="2390259"/>
            <a:ext cx="1676400" cy="2733675"/>
          </a:xfrm>
          <a:prstGeom prst="rect">
            <a:avLst/>
          </a:prstGeom>
        </p:spPr>
      </p:pic>
      <p:pic>
        <p:nvPicPr>
          <p:cNvPr id="7" name="Immagine 6"/>
          <p:cNvPicPr>
            <a:picLocks noChangeAspect="1"/>
          </p:cNvPicPr>
          <p:nvPr/>
        </p:nvPicPr>
        <p:blipFill>
          <a:blip r:embed="rId3"/>
          <a:stretch>
            <a:fillRect/>
          </a:stretch>
        </p:blipFill>
        <p:spPr>
          <a:xfrm>
            <a:off x="9211653" y="4396173"/>
            <a:ext cx="1676400" cy="2461827"/>
          </a:xfrm>
          <a:prstGeom prst="rect">
            <a:avLst/>
          </a:prstGeom>
        </p:spPr>
      </p:pic>
    </p:spTree>
    <p:extLst>
      <p:ext uri="{BB962C8B-B14F-4D97-AF65-F5344CB8AC3E}">
        <p14:creationId xmlns:p14="http://schemas.microsoft.com/office/powerpoint/2010/main" xmlns="" val="2502602878"/>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smtClean="0"/>
              <a:t>Quarta finestra: </a:t>
            </a:r>
            <a:br>
              <a:rPr lang="it-IT" sz="2800" dirty="0" smtClean="0"/>
            </a:br>
            <a:r>
              <a:rPr lang="it-IT" sz="2800" dirty="0" smtClean="0"/>
              <a:t>TEOLOGIA / MISTICA CRISTIANA</a:t>
            </a:r>
            <a:endParaRPr lang="it-IT" sz="2800" dirty="0"/>
          </a:p>
        </p:txBody>
      </p:sp>
      <p:sp>
        <p:nvSpPr>
          <p:cNvPr id="3" name="Segnaposto contenuto 2"/>
          <p:cNvSpPr>
            <a:spLocks noGrp="1"/>
          </p:cNvSpPr>
          <p:nvPr>
            <p:ph idx="1"/>
          </p:nvPr>
        </p:nvSpPr>
        <p:spPr/>
        <p:txBody>
          <a:bodyPr>
            <a:normAutofit/>
          </a:bodyPr>
          <a:lstStyle/>
          <a:p>
            <a:r>
              <a:rPr lang="it-IT" sz="4000" dirty="0" smtClean="0"/>
              <a:t>“solo quelli che hanno amato la Sapienza come una donna, e una donna (sublime cortesia, inaudito conoscere) come la Sapienza, hanno ricavato dal Cantico tutta la possibile luce” </a:t>
            </a:r>
            <a:r>
              <a:rPr lang="it-IT" sz="2200" dirty="0" smtClean="0"/>
              <a:t>(G. Ceronetti, Cantico dei cantici, p. 110). </a:t>
            </a:r>
          </a:p>
          <a:p>
            <a:endParaRPr lang="it-IT" dirty="0" smtClean="0"/>
          </a:p>
        </p:txBody>
      </p:sp>
      <p:pic>
        <p:nvPicPr>
          <p:cNvPr id="4" name="Immagine 3"/>
          <p:cNvPicPr>
            <a:picLocks noChangeAspect="1"/>
          </p:cNvPicPr>
          <p:nvPr/>
        </p:nvPicPr>
        <p:blipFill>
          <a:blip r:embed="rId3"/>
          <a:stretch>
            <a:fillRect/>
          </a:stretch>
        </p:blipFill>
        <p:spPr>
          <a:xfrm>
            <a:off x="9101652" y="3044139"/>
            <a:ext cx="2638425" cy="1733550"/>
          </a:xfrm>
          <a:prstGeom prst="rect">
            <a:avLst/>
          </a:prstGeom>
        </p:spPr>
      </p:pic>
    </p:spTree>
    <p:extLst>
      <p:ext uri="{BB962C8B-B14F-4D97-AF65-F5344CB8AC3E}">
        <p14:creationId xmlns:p14="http://schemas.microsoft.com/office/powerpoint/2010/main" xmlns="" val="3825597646"/>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smtClean="0"/>
              <a:t>Quarta finestra: </a:t>
            </a:r>
            <a:br>
              <a:rPr lang="it-IT" sz="2800" dirty="0" smtClean="0"/>
            </a:br>
            <a:r>
              <a:rPr lang="it-IT" sz="2800" dirty="0" smtClean="0"/>
              <a:t>TEOLOGIA / MISTICA CRISTIANA</a:t>
            </a:r>
            <a:endParaRPr lang="it-IT" sz="2800" dirty="0"/>
          </a:p>
        </p:txBody>
      </p:sp>
      <p:sp>
        <p:nvSpPr>
          <p:cNvPr id="3" name="Segnaposto contenuto 2"/>
          <p:cNvSpPr>
            <a:spLocks noGrp="1"/>
          </p:cNvSpPr>
          <p:nvPr>
            <p:ph idx="1"/>
          </p:nvPr>
        </p:nvSpPr>
        <p:spPr/>
        <p:txBody>
          <a:bodyPr/>
          <a:lstStyle/>
          <a:p>
            <a:r>
              <a:rPr lang="it-IT" sz="3600" dirty="0" smtClean="0"/>
              <a:t>«All’inizio dell’essere cristiano non c’è una decisione etica o una grande idea, bensì l’incontro con un avvenimento, con una Persona, che dà alla vita un nuovo orizzonte e, con ciò, la direzione decisiva» </a:t>
            </a:r>
          </a:p>
        </p:txBody>
      </p:sp>
      <p:pic>
        <p:nvPicPr>
          <p:cNvPr id="4" name="Immagine 3"/>
          <p:cNvPicPr>
            <a:picLocks noChangeAspect="1"/>
          </p:cNvPicPr>
          <p:nvPr/>
        </p:nvPicPr>
        <p:blipFill>
          <a:blip r:embed="rId3"/>
          <a:stretch>
            <a:fillRect/>
          </a:stretch>
        </p:blipFill>
        <p:spPr>
          <a:xfrm>
            <a:off x="9560912" y="233820"/>
            <a:ext cx="2486025" cy="1838325"/>
          </a:xfrm>
          <a:prstGeom prst="rect">
            <a:avLst/>
          </a:prstGeom>
        </p:spPr>
      </p:pic>
    </p:spTree>
    <p:extLst>
      <p:ext uri="{BB962C8B-B14F-4D97-AF65-F5344CB8AC3E}">
        <p14:creationId xmlns:p14="http://schemas.microsoft.com/office/powerpoint/2010/main" xmlns="" val="1313518363"/>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smtClean="0"/>
              <a:t>Quarta finestra: </a:t>
            </a:r>
            <a:br>
              <a:rPr lang="it-IT" sz="2800" dirty="0" smtClean="0"/>
            </a:br>
            <a:r>
              <a:rPr lang="it-IT" sz="2800" dirty="0" smtClean="0"/>
              <a:t>TEOLOGIA / MISTICA CRISTIANA</a:t>
            </a:r>
            <a:endParaRPr lang="it-IT" sz="2800" dirty="0"/>
          </a:p>
        </p:txBody>
      </p:sp>
      <p:sp>
        <p:nvSpPr>
          <p:cNvPr id="3" name="Segnaposto contenuto 2"/>
          <p:cNvSpPr>
            <a:spLocks noGrp="1"/>
          </p:cNvSpPr>
          <p:nvPr>
            <p:ph idx="1"/>
          </p:nvPr>
        </p:nvSpPr>
        <p:spPr/>
        <p:txBody>
          <a:bodyPr>
            <a:normAutofit/>
          </a:bodyPr>
          <a:lstStyle/>
          <a:p>
            <a:r>
              <a:rPr lang="it-IT" dirty="0" smtClean="0"/>
              <a:t>La MISTICA non come evanescenza</a:t>
            </a:r>
          </a:p>
          <a:p>
            <a:r>
              <a:rPr lang="it-IT" dirty="0" smtClean="0"/>
              <a:t>ma come inabissamento in Dio </a:t>
            </a:r>
          </a:p>
          <a:p>
            <a:r>
              <a:rPr lang="it-IT" dirty="0" smtClean="0"/>
              <a:t>(l’</a:t>
            </a:r>
            <a:r>
              <a:rPr lang="it-IT" dirty="0" err="1" smtClean="0"/>
              <a:t>indiamento</a:t>
            </a:r>
            <a:r>
              <a:rPr lang="it-IT" dirty="0" smtClean="0"/>
              <a:t> e il trasumanar di Dante) </a:t>
            </a:r>
          </a:p>
          <a:p>
            <a:r>
              <a:rPr lang="it-IT" dirty="0" smtClean="0"/>
              <a:t>e penetrazione nella realtà, partecipando di Dio amore </a:t>
            </a:r>
          </a:p>
          <a:p>
            <a:r>
              <a:rPr lang="it-IT" dirty="0" smtClean="0"/>
              <a:t>che ama tutti amando ciascuno </a:t>
            </a:r>
          </a:p>
          <a:p>
            <a:r>
              <a:rPr lang="it-IT" dirty="0" smtClean="0"/>
              <a:t>come maggior impegno (l’amore maggiore di Ignazio di Loyola) = </a:t>
            </a:r>
          </a:p>
          <a:p>
            <a:r>
              <a:rPr lang="it-IT" dirty="0" smtClean="0"/>
              <a:t>MISTICA dell’AVVICINARSI (EG 272), </a:t>
            </a:r>
          </a:p>
          <a:p>
            <a:r>
              <a:rPr lang="it-IT" dirty="0" smtClean="0"/>
              <a:t>MISTICA di VIVERE INSIEME (EG 87)</a:t>
            </a:r>
          </a:p>
        </p:txBody>
      </p:sp>
      <p:pic>
        <p:nvPicPr>
          <p:cNvPr id="4" name="Immagine 3"/>
          <p:cNvPicPr>
            <a:picLocks noChangeAspect="1"/>
          </p:cNvPicPr>
          <p:nvPr/>
        </p:nvPicPr>
        <p:blipFill>
          <a:blip r:embed="rId3"/>
          <a:stretch>
            <a:fillRect/>
          </a:stretch>
        </p:blipFill>
        <p:spPr>
          <a:xfrm>
            <a:off x="9305281" y="1152983"/>
            <a:ext cx="2428875" cy="1885950"/>
          </a:xfrm>
          <a:prstGeom prst="rect">
            <a:avLst/>
          </a:prstGeom>
        </p:spPr>
      </p:pic>
    </p:spTree>
    <p:extLst>
      <p:ext uri="{BB962C8B-B14F-4D97-AF65-F5344CB8AC3E}">
        <p14:creationId xmlns:p14="http://schemas.microsoft.com/office/powerpoint/2010/main" xmlns="" val="1160970594"/>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smtClean="0"/>
              <a:t>Quarta finestra: </a:t>
            </a:r>
            <a:br>
              <a:rPr lang="it-IT" sz="2800" dirty="0" smtClean="0"/>
            </a:br>
            <a:r>
              <a:rPr lang="it-IT" sz="2800" dirty="0" smtClean="0"/>
              <a:t>TEOLOGIA / MISTICA CRISTIANA</a:t>
            </a:r>
            <a:endParaRPr lang="it-IT" sz="2800" dirty="0"/>
          </a:p>
        </p:txBody>
      </p:sp>
      <p:sp>
        <p:nvSpPr>
          <p:cNvPr id="3" name="Segnaposto contenuto 2"/>
          <p:cNvSpPr>
            <a:spLocks noGrp="1"/>
          </p:cNvSpPr>
          <p:nvPr>
            <p:ph idx="1"/>
          </p:nvPr>
        </p:nvSpPr>
        <p:spPr/>
        <p:txBody>
          <a:bodyPr>
            <a:normAutofit/>
          </a:bodyPr>
          <a:lstStyle/>
          <a:p>
            <a:r>
              <a:rPr lang="it-IT" dirty="0" smtClean="0"/>
              <a:t>INCONTRO PERSONALE che si rifrange nei piani </a:t>
            </a:r>
          </a:p>
          <a:p>
            <a:r>
              <a:rPr lang="it-IT" dirty="0" smtClean="0"/>
              <a:t>INTRAPERSONALE -</a:t>
            </a:r>
            <a:r>
              <a:rPr lang="it-IT" dirty="0" smtClean="0">
                <a:sym typeface="Wingdings" panose="05000000000000000000" pitchFamily="2" charset="2"/>
              </a:rPr>
              <a:t> la cura della propria vita interiore e della propria auto consapevolezza, l’elaborazione di una serena accettazione di sé dove anche i limiti possono divenire risorse (2Cor 12,10)</a:t>
            </a:r>
            <a:endParaRPr lang="it-IT" dirty="0" smtClean="0"/>
          </a:p>
          <a:p>
            <a:r>
              <a:rPr lang="it-IT" dirty="0" smtClean="0"/>
              <a:t>INTERPERSONALE -</a:t>
            </a:r>
            <a:r>
              <a:rPr lang="it-IT" dirty="0" smtClean="0">
                <a:sym typeface="Wingdings" panose="05000000000000000000" pitchFamily="2" charset="2"/>
              </a:rPr>
              <a:t> la capacità di relazioni significative e di amare l’altro nella sua singolarità </a:t>
            </a:r>
            <a:endParaRPr lang="it-IT" dirty="0" smtClean="0"/>
          </a:p>
          <a:p>
            <a:r>
              <a:rPr lang="it-IT" dirty="0" smtClean="0"/>
              <a:t>METAPERSONALE -</a:t>
            </a:r>
            <a:r>
              <a:rPr lang="it-IT" dirty="0" smtClean="0">
                <a:sym typeface="Wingdings" panose="05000000000000000000" pitchFamily="2" charset="2"/>
              </a:rPr>
              <a:t> impegno per il bene comune e per la destinazione universale dei beni di questo mondo, secondo una logica e un amore inclusivi senza omologazioni, valorizzando e promuovendo diversità armonicamente e liberamente relazionate tra loro </a:t>
            </a:r>
            <a:endParaRPr lang="it-IT" dirty="0" smtClean="0"/>
          </a:p>
        </p:txBody>
      </p:sp>
      <p:pic>
        <p:nvPicPr>
          <p:cNvPr id="4" name="Immagine 3"/>
          <p:cNvPicPr>
            <a:picLocks noChangeAspect="1"/>
          </p:cNvPicPr>
          <p:nvPr/>
        </p:nvPicPr>
        <p:blipFill>
          <a:blip r:embed="rId3"/>
          <a:stretch>
            <a:fillRect/>
          </a:stretch>
        </p:blipFill>
        <p:spPr>
          <a:xfrm>
            <a:off x="9269240" y="641006"/>
            <a:ext cx="2352675" cy="1943100"/>
          </a:xfrm>
          <a:prstGeom prst="rect">
            <a:avLst/>
          </a:prstGeom>
        </p:spPr>
      </p:pic>
      <p:pic>
        <p:nvPicPr>
          <p:cNvPr id="5" name="Immagine 4"/>
          <p:cNvPicPr>
            <a:picLocks noChangeAspect="1"/>
          </p:cNvPicPr>
          <p:nvPr/>
        </p:nvPicPr>
        <p:blipFill>
          <a:blip r:embed="rId4"/>
          <a:stretch>
            <a:fillRect/>
          </a:stretch>
        </p:blipFill>
        <p:spPr>
          <a:xfrm>
            <a:off x="9893643" y="2747182"/>
            <a:ext cx="2438400" cy="1876425"/>
          </a:xfrm>
          <a:prstGeom prst="rect">
            <a:avLst/>
          </a:prstGeom>
        </p:spPr>
      </p:pic>
      <p:pic>
        <p:nvPicPr>
          <p:cNvPr id="8" name="Immagine 7"/>
          <p:cNvPicPr>
            <a:picLocks noChangeAspect="1"/>
          </p:cNvPicPr>
          <p:nvPr/>
        </p:nvPicPr>
        <p:blipFill>
          <a:blip r:embed="rId5"/>
          <a:stretch>
            <a:fillRect/>
          </a:stretch>
        </p:blipFill>
        <p:spPr>
          <a:xfrm>
            <a:off x="9893643" y="4623607"/>
            <a:ext cx="2162175" cy="2114550"/>
          </a:xfrm>
          <a:prstGeom prst="rect">
            <a:avLst/>
          </a:prstGeom>
        </p:spPr>
      </p:pic>
    </p:spTree>
    <p:extLst>
      <p:ext uri="{BB962C8B-B14F-4D97-AF65-F5344CB8AC3E}">
        <p14:creationId xmlns:p14="http://schemas.microsoft.com/office/powerpoint/2010/main" xmlns="" val="394359667"/>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t>Quarta finestra: </a:t>
            </a:r>
            <a:br>
              <a:rPr lang="it-IT" dirty="0"/>
            </a:br>
            <a:r>
              <a:rPr lang="it-IT" dirty="0"/>
              <a:t>TEOLOGIA / MISTICA CRISTIANA</a:t>
            </a:r>
          </a:p>
        </p:txBody>
      </p:sp>
      <p:sp>
        <p:nvSpPr>
          <p:cNvPr id="3" name="Segnaposto contenuto 2"/>
          <p:cNvSpPr>
            <a:spLocks noGrp="1"/>
          </p:cNvSpPr>
          <p:nvPr>
            <p:ph idx="1"/>
          </p:nvPr>
        </p:nvSpPr>
        <p:spPr/>
        <p:txBody>
          <a:bodyPr>
            <a:normAutofit lnSpcReduction="10000"/>
          </a:bodyPr>
          <a:lstStyle/>
          <a:p>
            <a:r>
              <a:rPr lang="it-IT" dirty="0" smtClean="0"/>
              <a:t>“</a:t>
            </a:r>
            <a:r>
              <a:rPr lang="it-IT" b="1" dirty="0" smtClean="0"/>
              <a:t>Gli evangelisti </a:t>
            </a:r>
            <a:r>
              <a:rPr lang="it-IT" dirty="0" smtClean="0"/>
              <a:t>non cercano di dare unità a una storia interrotta bruscamente con la morte in croce, non sono tanto preoccupati dei dettagli che mancano, quanto di </a:t>
            </a:r>
            <a:r>
              <a:rPr lang="it-IT" b="1" dirty="0" smtClean="0"/>
              <a:t>dare testimonianza e ricordare ciò che hanno vissuto nell’incontro con Gesù di </a:t>
            </a:r>
            <a:r>
              <a:rPr lang="it-IT" b="1" dirty="0" err="1" smtClean="0"/>
              <a:t>Nazaret</a:t>
            </a:r>
            <a:r>
              <a:rPr lang="it-IT" dirty="0" smtClean="0"/>
              <a:t>. Questo ricordo fu possibile al momento in cui Gesù fu sottratto all’orizzonte mondano (in nota n.17 cita E. </a:t>
            </a:r>
            <a:r>
              <a:rPr lang="it-IT" dirty="0" err="1" smtClean="0"/>
              <a:t>Jungel</a:t>
            </a:r>
            <a:r>
              <a:rPr lang="it-IT" dirty="0" smtClean="0"/>
              <a:t>: </a:t>
            </a:r>
          </a:p>
          <a:p>
            <a:r>
              <a:rPr lang="it-IT" dirty="0" smtClean="0"/>
              <a:t>«Senza questa sottrazione non c’è rivelazione (…) </a:t>
            </a:r>
            <a:r>
              <a:rPr lang="it-IT" b="1" dirty="0" smtClean="0"/>
              <a:t>La rivelazione è il divenire presente di un assente</a:t>
            </a:r>
            <a:r>
              <a:rPr lang="it-IT" dirty="0" smtClean="0"/>
              <a:t>. Il fatto che Dio come assente divenga tanto più presente rappresenta la struttura fondamentale della rivelazione nel mondo. </a:t>
            </a:r>
            <a:r>
              <a:rPr lang="it-IT" b="1" dirty="0" smtClean="0"/>
              <a:t>Perciò all’evento della rivelazione corrisponde dal punto di vista antropologico la fede</a:t>
            </a:r>
            <a:r>
              <a:rPr lang="it-IT" dirty="0" smtClean="0"/>
              <a:t>. Poiché solo nella fede il Gesù Cristo assente diviene presente come assente, si può di fatto solo credere che Dio è venuto al mondo nell’essere dell’uomo Gesù».  </a:t>
            </a:r>
            <a:endParaRPr lang="it-IT" dirty="0"/>
          </a:p>
        </p:txBody>
      </p:sp>
      <p:pic>
        <p:nvPicPr>
          <p:cNvPr id="4" name="Immagine 3"/>
          <p:cNvPicPr>
            <a:picLocks noChangeAspect="1"/>
          </p:cNvPicPr>
          <p:nvPr/>
        </p:nvPicPr>
        <p:blipFill>
          <a:blip r:embed="rId3"/>
          <a:stretch>
            <a:fillRect/>
          </a:stretch>
        </p:blipFill>
        <p:spPr>
          <a:xfrm>
            <a:off x="9720777" y="1392837"/>
            <a:ext cx="2314575" cy="1971675"/>
          </a:xfrm>
          <a:prstGeom prst="rect">
            <a:avLst/>
          </a:prstGeom>
        </p:spPr>
      </p:pic>
    </p:spTree>
    <p:extLst>
      <p:ext uri="{BB962C8B-B14F-4D97-AF65-F5344CB8AC3E}">
        <p14:creationId xmlns:p14="http://schemas.microsoft.com/office/powerpoint/2010/main" xmlns="" val="2296727588"/>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smtClean="0"/>
              <a:t>Quarta finestra: </a:t>
            </a:r>
            <a:br>
              <a:rPr lang="it-IT" sz="2800" dirty="0" smtClean="0"/>
            </a:br>
            <a:r>
              <a:rPr lang="it-IT" sz="2800" dirty="0" smtClean="0"/>
              <a:t>TEOLOGIA / MISTICA CRISTIANA</a:t>
            </a:r>
            <a:endParaRPr lang="it-IT" sz="2800" dirty="0"/>
          </a:p>
        </p:txBody>
      </p:sp>
      <p:sp>
        <p:nvSpPr>
          <p:cNvPr id="3" name="Segnaposto contenuto 2"/>
          <p:cNvSpPr>
            <a:spLocks noGrp="1"/>
          </p:cNvSpPr>
          <p:nvPr>
            <p:ph idx="1"/>
          </p:nvPr>
        </p:nvSpPr>
        <p:spPr/>
        <p:txBody>
          <a:bodyPr>
            <a:noAutofit/>
          </a:bodyPr>
          <a:lstStyle/>
          <a:p>
            <a:r>
              <a:rPr lang="it-IT" sz="1400" dirty="0" smtClean="0"/>
              <a:t>Chi la vive cercandone l’inattingibile altezza, ampiezza e profondità, si vive come abitato  (</a:t>
            </a:r>
            <a:r>
              <a:rPr lang="it-IT" sz="1400" dirty="0" err="1" smtClean="0"/>
              <a:t>Gv</a:t>
            </a:r>
            <a:r>
              <a:rPr lang="it-IT" sz="1400" dirty="0" smtClean="0"/>
              <a:t> 14,23) da una presenza che è luce (1Gv 1,5; </a:t>
            </a:r>
            <a:r>
              <a:rPr lang="it-IT" sz="1400" dirty="0" err="1" smtClean="0"/>
              <a:t>Gv</a:t>
            </a:r>
            <a:r>
              <a:rPr lang="it-IT" sz="1400" dirty="0" smtClean="0"/>
              <a:t> 1,1-18) e amore (1Gv 4,8.16);</a:t>
            </a:r>
          </a:p>
          <a:p>
            <a:r>
              <a:rPr lang="it-IT" sz="1400" dirty="0" smtClean="0"/>
              <a:t>e perennemente accompagnato (il «non temere», «gioisci», io sarò con te» delle vocazioni profetiche nelle Scritture bibliche; </a:t>
            </a:r>
          </a:p>
          <a:p>
            <a:r>
              <a:rPr lang="it-IT" sz="1400" dirty="0" smtClean="0"/>
              <a:t>in quiete operosa e per questo pacificato da una pace che nella sua profondità non può essere tolta né data (</a:t>
            </a:r>
            <a:r>
              <a:rPr lang="it-IT" sz="1400" dirty="0" err="1" smtClean="0"/>
              <a:t>Gv</a:t>
            </a:r>
            <a:r>
              <a:rPr lang="it-IT" sz="1400" dirty="0" smtClean="0"/>
              <a:t> 14,27); </a:t>
            </a:r>
          </a:p>
          <a:p>
            <a:r>
              <a:rPr lang="it-IT" sz="1400" dirty="0" smtClean="0"/>
              <a:t>vede una realtà invisibile sotto la scorza della visibilità (Nm 24,3-7);</a:t>
            </a:r>
          </a:p>
          <a:p>
            <a:r>
              <a:rPr lang="it-IT" sz="1400" dirty="0" smtClean="0"/>
              <a:t>rende ragione della speranza che lo abita con dolcezza e rispetto (1Pt 3,16);</a:t>
            </a:r>
          </a:p>
          <a:p>
            <a:r>
              <a:rPr lang="it-IT" sz="1400" dirty="0" smtClean="0"/>
              <a:t>ha la certezza che a chi chiede vien dato, a chi cerca trova, a chi bussa sarà aperto (Mt 7,7);</a:t>
            </a:r>
          </a:p>
          <a:p>
            <a:r>
              <a:rPr lang="it-IT" sz="1400" dirty="0" smtClean="0"/>
              <a:t>vive nella logica rovesciata del servizio anziché del potere (Lc 22,24-27; </a:t>
            </a:r>
            <a:r>
              <a:rPr lang="it-IT" sz="1400" dirty="0" err="1" smtClean="0"/>
              <a:t>Gv</a:t>
            </a:r>
            <a:r>
              <a:rPr lang="it-IT" sz="1400" dirty="0" smtClean="0"/>
              <a:t> 13,1ss.);</a:t>
            </a:r>
          </a:p>
          <a:p>
            <a:r>
              <a:rPr lang="it-IT" sz="1400" dirty="0" smtClean="0"/>
              <a:t>passa dalla richiesta di segni per credere (Lc 11,29-32; cfr. Lc 16,31)alla richiesta di essere trasformato personalmente in segno dell’amore di Dio del quale fa esperienza;</a:t>
            </a:r>
          </a:p>
          <a:p>
            <a:r>
              <a:rPr lang="it-IT" sz="1400" dirty="0" smtClean="0"/>
              <a:t>condivide la logica del Maestro … neanch’io vi dico con quale autorità faccio questo (Mt 21,23-27)… Chi di voi è senza peccato, scagli per primo la pietra … (</a:t>
            </a:r>
            <a:r>
              <a:rPr lang="it-IT" sz="1400" dirty="0" err="1" smtClean="0"/>
              <a:t>Gv</a:t>
            </a:r>
            <a:r>
              <a:rPr lang="it-IT" sz="1400" dirty="0" smtClean="0"/>
              <a:t> 8,1-11).</a:t>
            </a:r>
          </a:p>
          <a:p>
            <a:endParaRPr lang="it-IT" sz="1800" dirty="0" smtClean="0"/>
          </a:p>
        </p:txBody>
      </p:sp>
      <p:pic>
        <p:nvPicPr>
          <p:cNvPr id="4" name="Immagine 3"/>
          <p:cNvPicPr>
            <a:picLocks noChangeAspect="1"/>
          </p:cNvPicPr>
          <p:nvPr/>
        </p:nvPicPr>
        <p:blipFill>
          <a:blip r:embed="rId2"/>
          <a:stretch>
            <a:fillRect/>
          </a:stretch>
        </p:blipFill>
        <p:spPr>
          <a:xfrm>
            <a:off x="9722906" y="3648457"/>
            <a:ext cx="2469094" cy="1859441"/>
          </a:xfrm>
          <a:prstGeom prst="rect">
            <a:avLst/>
          </a:prstGeom>
        </p:spPr>
      </p:pic>
    </p:spTree>
    <p:extLst>
      <p:ext uri="{BB962C8B-B14F-4D97-AF65-F5344CB8AC3E}">
        <p14:creationId xmlns:p14="http://schemas.microsoft.com/office/powerpoint/2010/main" xmlns="" val="2406381473"/>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smtClean="0"/>
              <a:t>Quarta finestra: </a:t>
            </a:r>
            <a:br>
              <a:rPr lang="it-IT" sz="2800" dirty="0" smtClean="0"/>
            </a:br>
            <a:r>
              <a:rPr lang="it-IT" sz="2800" dirty="0" smtClean="0"/>
              <a:t>TEOLOGIA / MISTICA CRISTIANA</a:t>
            </a:r>
            <a:endParaRPr lang="it-IT" sz="2800" dirty="0"/>
          </a:p>
        </p:txBody>
      </p:sp>
      <p:sp>
        <p:nvSpPr>
          <p:cNvPr id="3" name="Segnaposto contenuto 2"/>
          <p:cNvSpPr>
            <a:spLocks noGrp="1"/>
          </p:cNvSpPr>
          <p:nvPr>
            <p:ph idx="1"/>
          </p:nvPr>
        </p:nvSpPr>
        <p:spPr/>
        <p:txBody>
          <a:bodyPr/>
          <a:lstStyle/>
          <a:p>
            <a:r>
              <a:rPr lang="it-IT" dirty="0" smtClean="0"/>
              <a:t>Le sue sottodivisioni:</a:t>
            </a:r>
          </a:p>
          <a:p>
            <a:r>
              <a:rPr lang="it-IT" dirty="0" smtClean="0"/>
              <a:t>TEOLOGIA BIBLICA …</a:t>
            </a:r>
          </a:p>
          <a:p>
            <a:r>
              <a:rPr lang="it-IT" dirty="0" smtClean="0"/>
              <a:t>TEOLOGIA FONDAMENTALE …</a:t>
            </a:r>
          </a:p>
          <a:p>
            <a:r>
              <a:rPr lang="it-IT" dirty="0" smtClean="0"/>
              <a:t>TEOLOGIA DOGMATICA (Cristologia e Trinità; Mariologia) …</a:t>
            </a:r>
          </a:p>
          <a:p>
            <a:r>
              <a:rPr lang="it-IT" dirty="0" smtClean="0"/>
              <a:t>LITURGIA e SACRAMENTARIA …</a:t>
            </a:r>
          </a:p>
          <a:p>
            <a:r>
              <a:rPr lang="it-IT" dirty="0" smtClean="0"/>
              <a:t>TEOLOGIA MORALE …</a:t>
            </a:r>
          </a:p>
          <a:p>
            <a:r>
              <a:rPr lang="it-IT" dirty="0" smtClean="0"/>
              <a:t>TEOLOGIA SPIRITUALE …</a:t>
            </a:r>
          </a:p>
          <a:p>
            <a:r>
              <a:rPr lang="it-IT" dirty="0" smtClean="0"/>
              <a:t>ANTROPOLOGIA TEOLOGICA …</a:t>
            </a:r>
          </a:p>
          <a:p>
            <a:r>
              <a:rPr lang="it-IT" dirty="0" smtClean="0"/>
              <a:t>     </a:t>
            </a:r>
          </a:p>
          <a:p>
            <a:endParaRPr lang="it-IT" dirty="0"/>
          </a:p>
        </p:txBody>
      </p:sp>
      <p:pic>
        <p:nvPicPr>
          <p:cNvPr id="5" name="Immagine 4"/>
          <p:cNvPicPr>
            <a:picLocks noChangeAspect="1"/>
          </p:cNvPicPr>
          <p:nvPr/>
        </p:nvPicPr>
        <p:blipFill>
          <a:blip r:embed="rId2"/>
          <a:stretch>
            <a:fillRect/>
          </a:stretch>
        </p:blipFill>
        <p:spPr>
          <a:xfrm>
            <a:off x="9353936" y="2599939"/>
            <a:ext cx="2257425" cy="2028825"/>
          </a:xfrm>
          <a:prstGeom prst="rect">
            <a:avLst/>
          </a:prstGeom>
        </p:spPr>
      </p:pic>
    </p:spTree>
    <p:extLst>
      <p:ext uri="{BB962C8B-B14F-4D97-AF65-F5344CB8AC3E}">
        <p14:creationId xmlns:p14="http://schemas.microsoft.com/office/powerpoint/2010/main" xmlns="" val="1706246361"/>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t>Quarta finestra: </a:t>
            </a:r>
            <a:br>
              <a:rPr lang="it-IT" dirty="0"/>
            </a:br>
            <a:r>
              <a:rPr lang="it-IT" dirty="0"/>
              <a:t>TEOLOGIA / MISTICA CRISTIANA</a:t>
            </a:r>
          </a:p>
        </p:txBody>
      </p:sp>
      <p:sp>
        <p:nvSpPr>
          <p:cNvPr id="3" name="Segnaposto testo 2"/>
          <p:cNvSpPr>
            <a:spLocks noGrp="1"/>
          </p:cNvSpPr>
          <p:nvPr>
            <p:ph type="body" idx="1"/>
          </p:nvPr>
        </p:nvSpPr>
        <p:spPr/>
        <p:txBody>
          <a:bodyPr/>
          <a:lstStyle/>
          <a:p>
            <a:r>
              <a:rPr lang="it-IT" dirty="0" smtClean="0"/>
              <a:t>GALATI 2,20</a:t>
            </a:r>
            <a:endParaRPr lang="it-IT" dirty="0"/>
          </a:p>
        </p:txBody>
      </p:sp>
      <p:sp>
        <p:nvSpPr>
          <p:cNvPr id="4" name="Segnaposto contenuto 3"/>
          <p:cNvSpPr>
            <a:spLocks noGrp="1"/>
          </p:cNvSpPr>
          <p:nvPr>
            <p:ph sz="half" idx="2"/>
          </p:nvPr>
        </p:nvSpPr>
        <p:spPr/>
        <p:txBody>
          <a:bodyPr/>
          <a:lstStyle/>
          <a:p>
            <a:r>
              <a:rPr lang="it-IT" dirty="0" smtClean="0"/>
              <a:t>«VIVO, NON PIU’ IO,</a:t>
            </a:r>
          </a:p>
          <a:p>
            <a:r>
              <a:rPr lang="it-IT" dirty="0" smtClean="0"/>
              <a:t>CRISTO VIVE IN ME. </a:t>
            </a:r>
          </a:p>
          <a:p>
            <a:r>
              <a:rPr lang="it-IT" dirty="0" smtClean="0"/>
              <a:t>E QUESTA VITA CHE IO VIVO NELLA CARNE,</a:t>
            </a:r>
          </a:p>
          <a:p>
            <a:r>
              <a:rPr lang="it-IT" dirty="0" smtClean="0"/>
              <a:t>LA VIVO NELLA FEDE DEL FIGLIO DI DIO, </a:t>
            </a:r>
          </a:p>
          <a:p>
            <a:r>
              <a:rPr lang="it-IT" dirty="0" smtClean="0"/>
              <a:t>CHE MI HA AMATO E HA CONSEGNATO SE STESSO PER ME»</a:t>
            </a:r>
          </a:p>
          <a:p>
            <a:r>
              <a:rPr lang="it-IT" dirty="0" smtClean="0"/>
              <a:t>(Galati 2,20)</a:t>
            </a:r>
            <a:endParaRPr lang="it-IT" dirty="0"/>
          </a:p>
        </p:txBody>
      </p:sp>
      <p:sp>
        <p:nvSpPr>
          <p:cNvPr id="5" name="Segnaposto testo 4"/>
          <p:cNvSpPr>
            <a:spLocks noGrp="1"/>
          </p:cNvSpPr>
          <p:nvPr>
            <p:ph type="body" sz="quarter" idx="3"/>
          </p:nvPr>
        </p:nvSpPr>
        <p:spPr/>
        <p:txBody>
          <a:bodyPr/>
          <a:lstStyle/>
          <a:p>
            <a:r>
              <a:rPr lang="it-IT" smtClean="0"/>
              <a:t>TESTO ORIGINALE GRECO</a:t>
            </a:r>
            <a:endParaRPr lang="it-IT"/>
          </a:p>
        </p:txBody>
      </p:sp>
      <p:sp>
        <p:nvSpPr>
          <p:cNvPr id="11" name="Segnaposto contenuto 10"/>
          <p:cNvSpPr>
            <a:spLocks noGrp="1"/>
          </p:cNvSpPr>
          <p:nvPr>
            <p:ph sz="quarter" idx="4"/>
          </p:nvPr>
        </p:nvSpPr>
        <p:spPr/>
        <p:txBody>
          <a:bodyPr>
            <a:normAutofit/>
          </a:bodyPr>
          <a:lstStyle/>
          <a:p>
            <a:r>
              <a:rPr lang="el-GR" sz="2400" dirty="0"/>
              <a:t>ζῶ δὲ οὐκέτι ἐγώ, ζῇ δὲ ἐν ἐμοὶ Χριστός· ὃ δὲ νῦν ζῶ ἐν σαρκί, ἐν πίστει ζῶ τῇ τοῦ υἱοῦ τοῦ θεοῦ τοῦ ἀγαπήσαντός με καὶ παραδόντος ἑαυτὸν ὑπὲρ ἐμοῦ. </a:t>
            </a:r>
            <a:endParaRPr lang="it-IT" sz="2400" dirty="0"/>
          </a:p>
        </p:txBody>
      </p:sp>
    </p:spTree>
    <p:extLst>
      <p:ext uri="{BB962C8B-B14F-4D97-AF65-F5344CB8AC3E}">
        <p14:creationId xmlns:p14="http://schemas.microsoft.com/office/powerpoint/2010/main" xmlns="" val="2342387261"/>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a:t>Quarta finestra: </a:t>
            </a:r>
            <a:br>
              <a:rPr lang="it-IT" sz="2800" dirty="0"/>
            </a:br>
            <a:r>
              <a:rPr lang="it-IT" sz="2800" dirty="0"/>
              <a:t>TEOLOGIA / MISTICA CRISTIANA</a:t>
            </a:r>
          </a:p>
        </p:txBody>
      </p:sp>
      <p:sp>
        <p:nvSpPr>
          <p:cNvPr id="3" name="Segnaposto testo 2"/>
          <p:cNvSpPr>
            <a:spLocks noGrp="1"/>
          </p:cNvSpPr>
          <p:nvPr>
            <p:ph type="body" idx="1"/>
          </p:nvPr>
        </p:nvSpPr>
        <p:spPr/>
        <p:txBody>
          <a:bodyPr/>
          <a:lstStyle/>
          <a:p>
            <a:r>
              <a:rPr lang="it-IT" smtClean="0"/>
              <a:t>COLOSSESI 1,24-27</a:t>
            </a:r>
            <a:endParaRPr lang="it-IT" dirty="0"/>
          </a:p>
        </p:txBody>
      </p:sp>
      <p:sp>
        <p:nvSpPr>
          <p:cNvPr id="4" name="Segnaposto contenuto 3"/>
          <p:cNvSpPr>
            <a:spLocks noGrp="1"/>
          </p:cNvSpPr>
          <p:nvPr>
            <p:ph sz="half" idx="2"/>
          </p:nvPr>
        </p:nvSpPr>
        <p:spPr/>
        <p:txBody>
          <a:bodyPr/>
          <a:lstStyle/>
          <a:p>
            <a:r>
              <a:rPr lang="it-IT" dirty="0" smtClean="0"/>
              <a:t>«COMPLETO NELLA MIA CARNE QUELLO CHE DEI PATIMENTI DI CRISTO MANCA, IN FAVORE DEL SUO CORPO CHE E’ LA CHIESA. </a:t>
            </a:r>
          </a:p>
          <a:p>
            <a:r>
              <a:rPr lang="it-IT" dirty="0" smtClean="0"/>
              <a:t>A ME E’ STATO AFFIDATO IL MINISTERO DI ANNUNCIARE IL MISTERO NASCOSTO DAI SECOLI E ORA RIVELATO AI SANTI,</a:t>
            </a:r>
          </a:p>
          <a:p>
            <a:r>
              <a:rPr lang="it-IT" dirty="0" smtClean="0"/>
              <a:t>CRISTO IN VOI,</a:t>
            </a:r>
          </a:p>
          <a:p>
            <a:r>
              <a:rPr lang="it-IT" dirty="0" smtClean="0"/>
              <a:t>SPERANZA DELLA GLORIA»</a:t>
            </a:r>
          </a:p>
          <a:p>
            <a:r>
              <a:rPr lang="it-IT" dirty="0" smtClean="0"/>
              <a:t>(</a:t>
            </a:r>
            <a:r>
              <a:rPr lang="it-IT" dirty="0" err="1" smtClean="0"/>
              <a:t>Colossesi</a:t>
            </a:r>
            <a:r>
              <a:rPr lang="it-IT" dirty="0" smtClean="0"/>
              <a:t> 1,24-27)</a:t>
            </a:r>
            <a:endParaRPr lang="it-IT" dirty="0"/>
          </a:p>
        </p:txBody>
      </p:sp>
      <p:sp>
        <p:nvSpPr>
          <p:cNvPr id="5" name="Segnaposto testo 4"/>
          <p:cNvSpPr>
            <a:spLocks noGrp="1"/>
          </p:cNvSpPr>
          <p:nvPr>
            <p:ph type="body" sz="quarter" idx="3"/>
          </p:nvPr>
        </p:nvSpPr>
        <p:spPr/>
        <p:txBody>
          <a:bodyPr/>
          <a:lstStyle/>
          <a:p>
            <a:r>
              <a:rPr lang="it-IT" smtClean="0"/>
              <a:t>TESTO ORIGINALE GRECO</a:t>
            </a:r>
            <a:endParaRPr lang="it-IT" dirty="0"/>
          </a:p>
        </p:txBody>
      </p:sp>
      <p:sp>
        <p:nvSpPr>
          <p:cNvPr id="11" name="Segnaposto contenuto 10"/>
          <p:cNvSpPr>
            <a:spLocks noGrp="1"/>
          </p:cNvSpPr>
          <p:nvPr>
            <p:ph sz="quarter" idx="4"/>
          </p:nvPr>
        </p:nvSpPr>
        <p:spPr/>
        <p:txBody>
          <a:bodyPr>
            <a:normAutofit fontScale="92500" lnSpcReduction="10000"/>
          </a:bodyPr>
          <a:lstStyle/>
          <a:p>
            <a:r>
              <a:rPr lang="el-GR" dirty="0"/>
              <a:t>Νῦν χαίρω ἐν τοῖς παθήμασιν ὑπὲρ ὑμῶν, καὶ ἀνταναπληρῶ τὰ ὑστερήματα τῶν θλίψεων τοῦ Χριστοῦ ἐν τῇ σαρκί μου ὑπὲρ </a:t>
            </a:r>
            <a:r>
              <a:rPr lang="el-GR" dirty="0" smtClean="0"/>
              <a:t>τοῦ</a:t>
            </a:r>
            <a:r>
              <a:rPr lang="el-GR" dirty="0"/>
              <a:t>μοι </a:t>
            </a:r>
            <a:r>
              <a:rPr lang="el-GR" dirty="0" smtClean="0"/>
              <a:t> </a:t>
            </a:r>
            <a:r>
              <a:rPr lang="el-GR" dirty="0"/>
              <a:t>σώματος αὐτοῦ, ὅ ἐστιν ἡ ἐκκλησία, </a:t>
            </a:r>
            <a:r>
              <a:rPr lang="el-GR" dirty="0" smtClean="0"/>
              <a:t>ἧς </a:t>
            </a:r>
            <a:r>
              <a:rPr lang="el-GR" dirty="0"/>
              <a:t>ἐγενόμην ἐγὼ διάκονος κατὰ τὴν οἰκονομίαν τοῦ θεοῦ τὴν δοθεῖσάν </a:t>
            </a:r>
            <a:r>
              <a:rPr lang="el-GR" dirty="0" smtClean="0"/>
              <a:t>εἰς </a:t>
            </a:r>
            <a:r>
              <a:rPr lang="el-GR" dirty="0"/>
              <a:t>ὑμᾶς πληρῶσαι τὸν λόγον τοῦ θεοῦ, </a:t>
            </a:r>
            <a:r>
              <a:rPr lang="el-GR" dirty="0" smtClean="0"/>
              <a:t>τὸ </a:t>
            </a:r>
            <a:r>
              <a:rPr lang="el-GR" dirty="0"/>
              <a:t>μυστήριον τὸ ἀποκεκρυμμένον ἀπὸ τῶν αἰώνων καὶ ἀπὸ τῶν γενεῶν,— νῦν δὲ ἐφανερώθη τοῖς ἁγίοις αὐτοῦ, </a:t>
            </a:r>
            <a:r>
              <a:rPr lang="el-GR" dirty="0" smtClean="0"/>
              <a:t>οἷς </a:t>
            </a:r>
            <a:r>
              <a:rPr lang="el-GR" dirty="0"/>
              <a:t>ἠθέλησεν ὁ θεὸς γνωρίσαι τί τὸ πλοῦτος τῆς δόξης τοῦ μυστηρίου τούτου ἐν τοῖς ἔθνεσιν, ὅ ἐστιν Χριστὸς ἐν ὑμῖν, ἡ ἐλπὶς τῆς δόξης· </a:t>
            </a:r>
            <a:endParaRPr lang="it-IT" dirty="0"/>
          </a:p>
        </p:txBody>
      </p:sp>
    </p:spTree>
    <p:extLst>
      <p:ext uri="{BB962C8B-B14F-4D97-AF65-F5344CB8AC3E}">
        <p14:creationId xmlns:p14="http://schemas.microsoft.com/office/powerpoint/2010/main" xmlns="" val="3215818095"/>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a:t>Quarta finestra: </a:t>
            </a:r>
            <a:br>
              <a:rPr lang="it-IT" sz="2800" dirty="0"/>
            </a:br>
            <a:r>
              <a:rPr lang="it-IT" sz="2800" dirty="0"/>
              <a:t>TEOLOGIA / MISTICA CRISTIANA</a:t>
            </a:r>
          </a:p>
        </p:txBody>
      </p:sp>
      <p:sp>
        <p:nvSpPr>
          <p:cNvPr id="3" name="Segnaposto testo 2"/>
          <p:cNvSpPr>
            <a:spLocks noGrp="1"/>
          </p:cNvSpPr>
          <p:nvPr>
            <p:ph type="body" idx="1"/>
          </p:nvPr>
        </p:nvSpPr>
        <p:spPr/>
        <p:txBody>
          <a:bodyPr/>
          <a:lstStyle/>
          <a:p>
            <a:r>
              <a:rPr lang="it-IT" dirty="0" smtClean="0"/>
              <a:t>GIOVANNI 14,23</a:t>
            </a:r>
            <a:endParaRPr lang="it-IT" dirty="0"/>
          </a:p>
        </p:txBody>
      </p:sp>
      <p:sp>
        <p:nvSpPr>
          <p:cNvPr id="4" name="Segnaposto contenuto 3"/>
          <p:cNvSpPr>
            <a:spLocks noGrp="1"/>
          </p:cNvSpPr>
          <p:nvPr>
            <p:ph sz="half" idx="2"/>
          </p:nvPr>
        </p:nvSpPr>
        <p:spPr/>
        <p:txBody>
          <a:bodyPr/>
          <a:lstStyle/>
          <a:p>
            <a:r>
              <a:rPr lang="it-IT" dirty="0" smtClean="0"/>
              <a:t>«SE UNO MI AMA, IL PADRE MIO LO AMERA’ E NOI VERREMO A LUI E PRENDEREMO DIMORA PRESSO DI LUI».</a:t>
            </a:r>
          </a:p>
          <a:p>
            <a:r>
              <a:rPr lang="it-IT" dirty="0" smtClean="0"/>
              <a:t>(Giovanni 14,23)</a:t>
            </a:r>
            <a:endParaRPr lang="it-IT" dirty="0"/>
          </a:p>
        </p:txBody>
      </p:sp>
      <p:sp>
        <p:nvSpPr>
          <p:cNvPr id="5" name="Segnaposto testo 4"/>
          <p:cNvSpPr>
            <a:spLocks noGrp="1"/>
          </p:cNvSpPr>
          <p:nvPr>
            <p:ph type="body" sz="quarter" idx="3"/>
          </p:nvPr>
        </p:nvSpPr>
        <p:spPr/>
        <p:txBody>
          <a:bodyPr/>
          <a:lstStyle/>
          <a:p>
            <a:r>
              <a:rPr lang="it-IT" smtClean="0"/>
              <a:t>TESTO ORIGINALE GRECO</a:t>
            </a:r>
            <a:endParaRPr lang="it-IT" dirty="0"/>
          </a:p>
        </p:txBody>
      </p:sp>
      <p:sp>
        <p:nvSpPr>
          <p:cNvPr id="11" name="Segnaposto contenuto 10"/>
          <p:cNvSpPr>
            <a:spLocks noGrp="1"/>
          </p:cNvSpPr>
          <p:nvPr>
            <p:ph sz="quarter" idx="4"/>
          </p:nvPr>
        </p:nvSpPr>
        <p:spPr/>
        <p:txBody>
          <a:bodyPr>
            <a:normAutofit/>
          </a:bodyPr>
          <a:lstStyle/>
          <a:p>
            <a:r>
              <a:rPr lang="el-GR" dirty="0"/>
              <a:t>ἀπεκρίθη Ἰησοῦς καὶ εἶπεν αὐτῷ· Ἐάν τις ἀγαπᾷ με τὸν λόγον μου τηρήσει, καὶ ὁ πατήρ μου ἀγαπήσει αὐτόν, καὶ πρὸς αὐτὸν ἐλευσόμεθα καὶ μονὴν παρ’ αὐτῷ ποιησόμεθα. </a:t>
            </a:r>
            <a:endParaRPr lang="it-IT" dirty="0"/>
          </a:p>
        </p:txBody>
      </p:sp>
    </p:spTree>
    <p:extLst>
      <p:ext uri="{BB962C8B-B14F-4D97-AF65-F5344CB8AC3E}">
        <p14:creationId xmlns:p14="http://schemas.microsoft.com/office/powerpoint/2010/main" xmlns="" val="3816602132"/>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t>Prima finestra: la logica dell’amore </a:t>
            </a:r>
            <a:br>
              <a:rPr lang="it-IT" dirty="0" smtClean="0"/>
            </a:br>
            <a:r>
              <a:rPr lang="it-IT" dirty="0" smtClean="0"/>
              <a:t>Nella LOGICA la TEOLOGIA</a:t>
            </a:r>
            <a:endParaRPr lang="it-IT" dirty="0"/>
          </a:p>
        </p:txBody>
      </p:sp>
      <p:sp>
        <p:nvSpPr>
          <p:cNvPr id="3" name="Segnaposto contenuto 2"/>
          <p:cNvSpPr>
            <a:spLocks noGrp="1"/>
          </p:cNvSpPr>
          <p:nvPr>
            <p:ph idx="1"/>
          </p:nvPr>
        </p:nvSpPr>
        <p:spPr>
          <a:effectLst/>
        </p:spPr>
        <p:txBody>
          <a:bodyPr>
            <a:normAutofit lnSpcReduction="10000"/>
          </a:bodyPr>
          <a:lstStyle/>
          <a:p>
            <a:r>
              <a:rPr lang="it-IT" dirty="0" smtClean="0"/>
              <a:t>Un OLTRE non illogico nella REALTA’ </a:t>
            </a:r>
            <a:endParaRPr lang="it-IT" dirty="0"/>
          </a:p>
          <a:p>
            <a:r>
              <a:rPr lang="it-IT" dirty="0" smtClean="0"/>
              <a:t>Uno sfondamento</a:t>
            </a:r>
          </a:p>
          <a:p>
            <a:pPr marL="0" indent="0">
              <a:buNone/>
            </a:pPr>
            <a:r>
              <a:rPr lang="it-IT" dirty="0" smtClean="0"/>
              <a:t>IN AMPIEZZA – IN ALTEZZA – IN PROFONDITA’ </a:t>
            </a:r>
          </a:p>
          <a:p>
            <a:pPr marL="0" indent="0">
              <a:buNone/>
            </a:pPr>
            <a:r>
              <a:rPr lang="it-IT" dirty="0"/>
              <a:t>c</a:t>
            </a:r>
            <a:r>
              <a:rPr lang="it-IT" dirty="0" smtClean="0"/>
              <a:t>he avviene però sempre nel LOGOS e dal LOGOS non fuori né senza </a:t>
            </a:r>
          </a:p>
          <a:p>
            <a:r>
              <a:rPr lang="el-GR" dirty="0"/>
              <a:t>1Ἐν ἀρχῇ ἦν ὁ λόγος, καὶ ὁ λόγος ἦν πρὸς τὸν θεόν, καὶ θεὸς ἦν ὁ λόγος. 2οὗτος ἦν ἐν ἀρχῇ πρὸς τὸν θεόν. 3πάντα δι’ αὐτοῦ ἐγένετο, καὶ χωρὶς αὐτοῦ ἐγένετο οὐδὲ ἕν. ὃ γέγονεν 4ἐν αὐτῷ ζωὴ ἦν, καὶ ἡ ζωὴ ἦν τὸ φῶς τῶν ἀνθρώπων· 5καὶ τὸ φῶς ἐν τῇ σκοτίᾳ φαίνει, καὶ ἡ σκοτία αὐτὸ οὐ κατέλαβεν. </a:t>
            </a:r>
            <a:r>
              <a:rPr lang="it-IT" dirty="0" smtClean="0"/>
              <a:t>(…).</a:t>
            </a:r>
            <a:r>
              <a:rPr lang="el-GR" dirty="0" smtClean="0"/>
              <a:t>14Καὶ </a:t>
            </a:r>
            <a:r>
              <a:rPr lang="el-GR" dirty="0"/>
              <a:t>ὁ λόγος σὰρξ ἐγένετο καὶ ἐσκήνωσεν ἐν ἡμῖν, καὶ ἐθεασάμεθα τὴν δόξαν αὐτοῦ, δόξαν ὡς μονογενοῦς παρὰ πατρός, πλήρης χάριτος καὶ ἀληθείας</a:t>
            </a:r>
            <a:r>
              <a:rPr lang="el-GR" dirty="0" smtClean="0"/>
              <a:t>·</a:t>
            </a:r>
            <a:r>
              <a:rPr lang="it-IT" dirty="0" smtClean="0"/>
              <a:t> (</a:t>
            </a:r>
            <a:r>
              <a:rPr lang="it-IT" dirty="0" err="1" smtClean="0"/>
              <a:t>Gv</a:t>
            </a:r>
            <a:r>
              <a:rPr lang="it-IT" dirty="0" smtClean="0"/>
              <a:t> 1,1-4.14). </a:t>
            </a:r>
            <a:endParaRPr lang="it-IT" dirty="0"/>
          </a:p>
        </p:txBody>
      </p:sp>
      <p:pic>
        <p:nvPicPr>
          <p:cNvPr id="4" name="Immagine 3"/>
          <p:cNvPicPr>
            <a:picLocks noChangeAspect="1"/>
          </p:cNvPicPr>
          <p:nvPr/>
        </p:nvPicPr>
        <p:blipFill>
          <a:blip r:embed="rId3"/>
          <a:stretch>
            <a:fillRect/>
          </a:stretch>
        </p:blipFill>
        <p:spPr>
          <a:xfrm>
            <a:off x="9363075" y="1176618"/>
            <a:ext cx="2609850" cy="1752600"/>
          </a:xfrm>
          <a:prstGeom prst="rect">
            <a:avLst/>
          </a:prstGeom>
        </p:spPr>
      </p:pic>
    </p:spTree>
    <p:extLst>
      <p:ext uri="{BB962C8B-B14F-4D97-AF65-F5344CB8AC3E}">
        <p14:creationId xmlns:p14="http://schemas.microsoft.com/office/powerpoint/2010/main" xmlns="" val="835324289"/>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a:t>Quarta finestra: </a:t>
            </a:r>
            <a:br>
              <a:rPr lang="it-IT" sz="2800" dirty="0"/>
            </a:br>
            <a:r>
              <a:rPr lang="it-IT" sz="2800" dirty="0"/>
              <a:t>TEOLOGIA / MISTICA CRISTIANA</a:t>
            </a:r>
          </a:p>
        </p:txBody>
      </p:sp>
      <p:sp>
        <p:nvSpPr>
          <p:cNvPr id="3" name="Segnaposto contenuto 2"/>
          <p:cNvSpPr>
            <a:spLocks noGrp="1"/>
          </p:cNvSpPr>
          <p:nvPr>
            <p:ph idx="1"/>
          </p:nvPr>
        </p:nvSpPr>
        <p:spPr/>
        <p:txBody>
          <a:bodyPr>
            <a:normAutofit fontScale="92500" lnSpcReduction="10000"/>
          </a:bodyPr>
          <a:lstStyle/>
          <a:p>
            <a:r>
              <a:rPr lang="it-IT" sz="2800" dirty="0" smtClean="0"/>
              <a:t>“</a:t>
            </a:r>
            <a:r>
              <a:rPr lang="it-IT" sz="2800" b="1" dirty="0" smtClean="0"/>
              <a:t>La relazione essenziale di Dio con il mondo, realizzata in Gesù di </a:t>
            </a:r>
            <a:r>
              <a:rPr lang="it-IT" sz="2800" b="1" dirty="0" err="1" smtClean="0"/>
              <a:t>Nazaret</a:t>
            </a:r>
            <a:r>
              <a:rPr lang="it-IT" sz="2800" dirty="0" smtClean="0"/>
              <a:t>, è principio e fondamento perché </a:t>
            </a:r>
            <a:r>
              <a:rPr lang="it-IT" sz="2800" b="1" dirty="0" smtClean="0"/>
              <a:t>ogni uomo sia assunto in Dio</a:t>
            </a:r>
            <a:r>
              <a:rPr lang="it-IT" sz="2800" dirty="0" smtClean="0"/>
              <a:t>. </a:t>
            </a:r>
          </a:p>
          <a:p>
            <a:r>
              <a:rPr lang="it-IT" sz="2800" dirty="0" smtClean="0"/>
              <a:t>Il mistero trinitario, in quanto mistero divino e salutare, vuole esprimere che </a:t>
            </a:r>
            <a:r>
              <a:rPr lang="it-IT" sz="2800" b="1" dirty="0" smtClean="0"/>
              <a:t>Dio fin dall’eternità ha incluso l’umanità nella definizione della sua divinità</a:t>
            </a:r>
            <a:r>
              <a:rPr lang="it-IT" sz="2800" dirty="0" smtClean="0"/>
              <a:t>.</a:t>
            </a:r>
          </a:p>
          <a:p>
            <a:r>
              <a:rPr lang="it-IT" sz="2800" dirty="0" smtClean="0"/>
              <a:t> Il modello relazionale di cristologia rende ragione di come </a:t>
            </a:r>
            <a:r>
              <a:rPr lang="it-IT" sz="2800" b="1" dirty="0" smtClean="0"/>
              <a:t>umanità e divinità di Gesù Cristo </a:t>
            </a:r>
            <a:r>
              <a:rPr lang="it-IT" sz="2800" dirty="0" smtClean="0"/>
              <a:t>possano essere pensati insieme solo se </a:t>
            </a:r>
            <a:r>
              <a:rPr lang="it-IT" sz="2800" b="1" dirty="0" smtClean="0"/>
              <a:t>compresi in una concezione trinitaria di Dio</a:t>
            </a:r>
            <a:r>
              <a:rPr lang="it-IT" sz="2800" dirty="0" smtClean="0"/>
              <a:t>” </a:t>
            </a:r>
            <a:r>
              <a:rPr lang="it-IT" dirty="0" smtClean="0"/>
              <a:t>(p. 12). </a:t>
            </a:r>
            <a:endParaRPr lang="it-IT" dirty="0"/>
          </a:p>
        </p:txBody>
      </p:sp>
      <p:pic>
        <p:nvPicPr>
          <p:cNvPr id="4" name="Immagine 3"/>
          <p:cNvPicPr>
            <a:picLocks noChangeAspect="1"/>
          </p:cNvPicPr>
          <p:nvPr/>
        </p:nvPicPr>
        <p:blipFill>
          <a:blip r:embed="rId3"/>
          <a:stretch>
            <a:fillRect/>
          </a:stretch>
        </p:blipFill>
        <p:spPr>
          <a:xfrm>
            <a:off x="9899950" y="1252818"/>
            <a:ext cx="1857375" cy="1600200"/>
          </a:xfrm>
          <a:prstGeom prst="rect">
            <a:avLst/>
          </a:prstGeom>
        </p:spPr>
      </p:pic>
    </p:spTree>
    <p:extLst>
      <p:ext uri="{BB962C8B-B14F-4D97-AF65-F5344CB8AC3E}">
        <p14:creationId xmlns:p14="http://schemas.microsoft.com/office/powerpoint/2010/main" xmlns="" val="3013325150"/>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a:t>Quarta finestra: </a:t>
            </a:r>
            <a:br>
              <a:rPr lang="it-IT" sz="2800" dirty="0"/>
            </a:br>
            <a:r>
              <a:rPr lang="it-IT" sz="2800" dirty="0"/>
              <a:t>TEOLOGIA / MISTICA CRISTIANA</a:t>
            </a:r>
          </a:p>
        </p:txBody>
      </p:sp>
      <p:sp>
        <p:nvSpPr>
          <p:cNvPr id="3" name="Segnaposto contenuto 2"/>
          <p:cNvSpPr>
            <a:spLocks noGrp="1"/>
          </p:cNvSpPr>
          <p:nvPr>
            <p:ph idx="1"/>
          </p:nvPr>
        </p:nvSpPr>
        <p:spPr/>
        <p:txBody>
          <a:bodyPr/>
          <a:lstStyle/>
          <a:p>
            <a:r>
              <a:rPr lang="it-IT" sz="2800" dirty="0" smtClean="0"/>
              <a:t>«Poiché persona e natura sono distinte nella Trinità, è possibile riferire l’incarnazione alla persona del </a:t>
            </a:r>
            <a:r>
              <a:rPr lang="it-IT" sz="2800" i="1" dirty="0" err="1" smtClean="0"/>
              <a:t>Lògos</a:t>
            </a:r>
            <a:r>
              <a:rPr lang="it-IT" sz="2800" dirty="0" smtClean="0"/>
              <a:t> e ammettere che divinità e umanità restano </a:t>
            </a:r>
            <a:r>
              <a:rPr lang="it-IT" sz="2800" dirty="0" err="1" smtClean="0"/>
              <a:t>inconfuse</a:t>
            </a:r>
            <a:r>
              <a:rPr lang="it-IT" sz="2800" dirty="0" smtClean="0"/>
              <a:t> (…). </a:t>
            </a:r>
          </a:p>
          <a:p>
            <a:r>
              <a:rPr lang="it-IT" sz="2800" dirty="0" smtClean="0"/>
              <a:t>C’è una sola persona nella divinità e nell’umanità (di Cristo) e perciò sia l’umano che il divino possono essere predicati di questa unica persona».   </a:t>
            </a:r>
            <a:endParaRPr lang="it-IT" sz="2800" dirty="0"/>
          </a:p>
        </p:txBody>
      </p:sp>
      <p:pic>
        <p:nvPicPr>
          <p:cNvPr id="4" name="Immagine 3"/>
          <p:cNvPicPr>
            <a:picLocks noChangeAspect="1"/>
          </p:cNvPicPr>
          <p:nvPr/>
        </p:nvPicPr>
        <p:blipFill>
          <a:blip r:embed="rId3"/>
          <a:stretch>
            <a:fillRect/>
          </a:stretch>
        </p:blipFill>
        <p:spPr>
          <a:xfrm>
            <a:off x="10380706" y="2177363"/>
            <a:ext cx="1143000" cy="1638300"/>
          </a:xfrm>
          <a:prstGeom prst="rect">
            <a:avLst/>
          </a:prstGeom>
        </p:spPr>
      </p:pic>
    </p:spTree>
    <p:extLst>
      <p:ext uri="{BB962C8B-B14F-4D97-AF65-F5344CB8AC3E}">
        <p14:creationId xmlns:p14="http://schemas.microsoft.com/office/powerpoint/2010/main" xmlns="" val="2482620427"/>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a:t>Quarta finestra: </a:t>
            </a:r>
            <a:br>
              <a:rPr lang="it-IT" sz="2800" dirty="0"/>
            </a:br>
            <a:r>
              <a:rPr lang="it-IT" sz="2800" dirty="0"/>
              <a:t>TEOLOGIA / MISTICA CRISTIANA</a:t>
            </a:r>
          </a:p>
        </p:txBody>
      </p:sp>
      <p:sp>
        <p:nvSpPr>
          <p:cNvPr id="3" name="Segnaposto contenuto 2"/>
          <p:cNvSpPr>
            <a:spLocks noGrp="1"/>
          </p:cNvSpPr>
          <p:nvPr>
            <p:ph idx="1"/>
          </p:nvPr>
        </p:nvSpPr>
        <p:spPr/>
        <p:txBody>
          <a:bodyPr>
            <a:normAutofit fontScale="77500" lnSpcReduction="20000"/>
          </a:bodyPr>
          <a:lstStyle/>
          <a:p>
            <a:r>
              <a:rPr lang="it-IT" sz="2800" dirty="0" smtClean="0"/>
              <a:t>«La divinità di Dio include la sua umanità, </a:t>
            </a:r>
          </a:p>
          <a:p>
            <a:r>
              <a:rPr lang="it-IT" sz="2800" dirty="0" smtClean="0"/>
              <a:t>la sua libertà di amare, </a:t>
            </a:r>
          </a:p>
          <a:p>
            <a:r>
              <a:rPr lang="it-IT" sz="2800" dirty="0" smtClean="0"/>
              <a:t>la sua facoltà di essere non solo </a:t>
            </a:r>
            <a:r>
              <a:rPr lang="it-IT" sz="2800" b="1" dirty="0" smtClean="0"/>
              <a:t>in alto</a:t>
            </a:r>
            <a:r>
              <a:rPr lang="it-IT" sz="2800" dirty="0" smtClean="0"/>
              <a:t>, ma anche </a:t>
            </a:r>
            <a:r>
              <a:rPr lang="it-IT" sz="2800" b="1" dirty="0" smtClean="0"/>
              <a:t>nel profondo</a:t>
            </a:r>
            <a:r>
              <a:rPr lang="it-IT" sz="2800" dirty="0" smtClean="0"/>
              <a:t>, </a:t>
            </a:r>
          </a:p>
          <a:p>
            <a:r>
              <a:rPr lang="it-IT" sz="2800" dirty="0" smtClean="0"/>
              <a:t>non solo grande ma anche piccolo, </a:t>
            </a:r>
          </a:p>
          <a:p>
            <a:r>
              <a:rPr lang="it-IT" sz="2800" dirty="0" smtClean="0"/>
              <a:t>non solo in sé e per sé, ma anche con un altro diverso da sé, di dare se stesso a questo altro. </a:t>
            </a:r>
          </a:p>
          <a:p>
            <a:r>
              <a:rPr lang="it-IT" sz="2800" dirty="0" smtClean="0"/>
              <a:t>Dio ha e mantiene anche nel suo rapporto con questo altro – è opera sua! – l’incondizionata priorità: sua è e rimane la prima parola, quella decisiva, sua l’iniziativa, sua la guida» (pp. 204-205, cit. K. </a:t>
            </a:r>
            <a:r>
              <a:rPr lang="it-IT" sz="2800" dirty="0" err="1" smtClean="0"/>
              <a:t>Barth</a:t>
            </a:r>
            <a:r>
              <a:rPr lang="it-IT" sz="2800" dirty="0" smtClean="0"/>
              <a:t> sull’umanità di Dio). </a:t>
            </a:r>
            <a:endParaRPr lang="it-IT" sz="2800" dirty="0"/>
          </a:p>
        </p:txBody>
      </p:sp>
      <p:pic>
        <p:nvPicPr>
          <p:cNvPr id="6" name="Immagine 5"/>
          <p:cNvPicPr>
            <a:picLocks noChangeAspect="1"/>
          </p:cNvPicPr>
          <p:nvPr/>
        </p:nvPicPr>
        <p:blipFill>
          <a:blip r:embed="rId3"/>
          <a:stretch>
            <a:fillRect/>
          </a:stretch>
        </p:blipFill>
        <p:spPr>
          <a:xfrm>
            <a:off x="9268855" y="1404552"/>
            <a:ext cx="2724150" cy="1676400"/>
          </a:xfrm>
          <a:prstGeom prst="rect">
            <a:avLst/>
          </a:prstGeom>
        </p:spPr>
      </p:pic>
    </p:spTree>
    <p:extLst>
      <p:ext uri="{BB962C8B-B14F-4D97-AF65-F5344CB8AC3E}">
        <p14:creationId xmlns:p14="http://schemas.microsoft.com/office/powerpoint/2010/main" xmlns="" val="1125291008"/>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a:t>Quarta finestra: </a:t>
            </a:r>
            <a:br>
              <a:rPr lang="it-IT" sz="2800" dirty="0"/>
            </a:br>
            <a:r>
              <a:rPr lang="it-IT" sz="2800" dirty="0"/>
              <a:t>TEOLOGIA / MISTICA CRISTIANA</a:t>
            </a:r>
          </a:p>
        </p:txBody>
      </p:sp>
      <p:sp>
        <p:nvSpPr>
          <p:cNvPr id="3" name="Segnaposto contenuto 2"/>
          <p:cNvSpPr>
            <a:spLocks noGrp="1"/>
          </p:cNvSpPr>
          <p:nvPr>
            <p:ph idx="1"/>
          </p:nvPr>
        </p:nvSpPr>
        <p:spPr/>
        <p:txBody>
          <a:bodyPr>
            <a:normAutofit fontScale="92500" lnSpcReduction="20000"/>
          </a:bodyPr>
          <a:lstStyle/>
          <a:p>
            <a:pPr marL="0" indent="0">
              <a:buNone/>
            </a:pPr>
            <a:endParaRPr lang="it-IT" dirty="0" smtClean="0"/>
          </a:p>
          <a:p>
            <a:r>
              <a:rPr lang="it-IT" dirty="0" smtClean="0"/>
              <a:t>«Per evitare che Dio e uomo siano compresi in una reciproca determinazione, tale da dissolverli in una totalità onnicomprensiva, è necessario affermare il primato del movimento teologico (Dio diventa uomo) su quello antropologico (l’uomo diventa Dio). </a:t>
            </a:r>
          </a:p>
          <a:p>
            <a:r>
              <a:rPr lang="it-IT" dirty="0" smtClean="0"/>
              <a:t>Se ci muoviamo all’interno di un’ontologia di relazione, Dio e uomo sono ontologicamente distinti e la loro relazione non ne compromette la radicale differenza. </a:t>
            </a:r>
          </a:p>
          <a:p>
            <a:r>
              <a:rPr lang="it-IT" dirty="0" smtClean="0"/>
              <a:t>L’incarnazione di Dio e la divinizzazione dell’uomo sono due momenti di un unico movimento, la cui origine è nell’autodeterminazione libera di Dio. </a:t>
            </a:r>
          </a:p>
          <a:p>
            <a:r>
              <a:rPr lang="it-IT" dirty="0" smtClean="0"/>
              <a:t>«L’amore per la creatura appartiene all’essenza di Dio e da questa essenza deriva quell’auto </a:t>
            </a:r>
            <a:r>
              <a:rPr lang="it-IT" dirty="0" err="1" smtClean="0"/>
              <a:t>vincolamento</a:t>
            </a:r>
            <a:r>
              <a:rPr lang="it-IT" dirty="0" smtClean="0"/>
              <a:t> che arriva fino alla croce» (J. Ratzinger). La morte del crocifisso segna il punto in cui si realizza la bilateralità tra Dio e uomo». </a:t>
            </a:r>
            <a:endParaRPr lang="it-IT" dirty="0"/>
          </a:p>
        </p:txBody>
      </p:sp>
      <p:pic>
        <p:nvPicPr>
          <p:cNvPr id="4" name="Immagine 3"/>
          <p:cNvPicPr>
            <a:picLocks noChangeAspect="1"/>
          </p:cNvPicPr>
          <p:nvPr/>
        </p:nvPicPr>
        <p:blipFill>
          <a:blip r:embed="rId3"/>
          <a:stretch>
            <a:fillRect/>
          </a:stretch>
        </p:blipFill>
        <p:spPr>
          <a:xfrm>
            <a:off x="10193938" y="1853248"/>
            <a:ext cx="1590675" cy="2876550"/>
          </a:xfrm>
          <a:prstGeom prst="rect">
            <a:avLst/>
          </a:prstGeom>
        </p:spPr>
      </p:pic>
    </p:spTree>
    <p:extLst>
      <p:ext uri="{BB962C8B-B14F-4D97-AF65-F5344CB8AC3E}">
        <p14:creationId xmlns:p14="http://schemas.microsoft.com/office/powerpoint/2010/main" xmlns="" val="2053852928"/>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a:t>Quarta finestra: </a:t>
            </a:r>
            <a:br>
              <a:rPr lang="it-IT" sz="2800" dirty="0"/>
            </a:br>
            <a:r>
              <a:rPr lang="it-IT" sz="2800" dirty="0"/>
              <a:t>TEOLOGIA / MISTICA CRISTIANA</a:t>
            </a:r>
          </a:p>
        </p:txBody>
      </p:sp>
      <p:sp>
        <p:nvSpPr>
          <p:cNvPr id="3" name="Segnaposto contenuto 2"/>
          <p:cNvSpPr>
            <a:spLocks noGrp="1"/>
          </p:cNvSpPr>
          <p:nvPr>
            <p:ph idx="1"/>
          </p:nvPr>
        </p:nvSpPr>
        <p:spPr/>
        <p:txBody>
          <a:bodyPr>
            <a:normAutofit/>
          </a:bodyPr>
          <a:lstStyle/>
          <a:p>
            <a:r>
              <a:rPr lang="it-IT" dirty="0" smtClean="0"/>
              <a:t>«I padri attribuiscono a Dio passioni che nascono dalla libertà (…). E’ essenziale all’amore lasciarsi toccare da chi si ama, compatire con lui e soffrire per lui. Ciò vale per il Figlio prima dell’incarnazione e ciò vale per il Padre (M. </a:t>
            </a:r>
            <a:r>
              <a:rPr lang="it-IT" dirty="0" err="1" smtClean="0"/>
              <a:t>Fedou</a:t>
            </a:r>
            <a:r>
              <a:rPr lang="it-IT" dirty="0" smtClean="0"/>
              <a:t>). Ciò significa che la dottrina scolastica della </a:t>
            </a:r>
            <a:r>
              <a:rPr lang="it-IT" i="1" dirty="0" err="1" smtClean="0"/>
              <a:t>relatio</a:t>
            </a:r>
            <a:r>
              <a:rPr lang="it-IT" i="1" dirty="0" smtClean="0"/>
              <a:t> non ex aequo</a:t>
            </a:r>
            <a:r>
              <a:rPr lang="it-IT" dirty="0" smtClean="0"/>
              <a:t>, pur indispensabile da un lato, rimane tuttavia insufficiente e le impedisce di esprimere ciò che costituisce il cuore sia del messaggio dell’alleanza sia della fede cristiana, cioè che Dio è amore (1Gv 4,16). </a:t>
            </a:r>
          </a:p>
          <a:p>
            <a:r>
              <a:rPr lang="it-IT" dirty="0" smtClean="0"/>
              <a:t>«Il fatto che Dio pone una relazione a … costituisce un’enorme trasformazione intrinseca dell’idea di Dio, la quale forse fino a oggi non è stata ancora compiuta in modo sufficiente nella teologia» (n. 28, cit. K. Lehmann). </a:t>
            </a:r>
            <a:endParaRPr lang="it-IT" dirty="0"/>
          </a:p>
        </p:txBody>
      </p:sp>
      <p:pic>
        <p:nvPicPr>
          <p:cNvPr id="4" name="Immagine 3"/>
          <p:cNvPicPr>
            <a:picLocks noChangeAspect="1"/>
          </p:cNvPicPr>
          <p:nvPr/>
        </p:nvPicPr>
        <p:blipFill>
          <a:blip r:embed="rId3"/>
          <a:stretch>
            <a:fillRect/>
          </a:stretch>
        </p:blipFill>
        <p:spPr>
          <a:xfrm>
            <a:off x="9446869" y="229058"/>
            <a:ext cx="2466975" cy="1847850"/>
          </a:xfrm>
          <a:prstGeom prst="rect">
            <a:avLst/>
          </a:prstGeom>
        </p:spPr>
      </p:pic>
    </p:spTree>
    <p:extLst>
      <p:ext uri="{BB962C8B-B14F-4D97-AF65-F5344CB8AC3E}">
        <p14:creationId xmlns:p14="http://schemas.microsoft.com/office/powerpoint/2010/main" xmlns="" val="3396446305"/>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a:t>Quarta finestra: </a:t>
            </a:r>
            <a:br>
              <a:rPr lang="it-IT" sz="2800" dirty="0"/>
            </a:br>
            <a:r>
              <a:rPr lang="it-IT" sz="2800" dirty="0"/>
              <a:t>TEOLOGIA / MISTICA CRISTIANA</a:t>
            </a:r>
          </a:p>
        </p:txBody>
      </p:sp>
      <p:sp>
        <p:nvSpPr>
          <p:cNvPr id="3" name="Segnaposto contenuto 2"/>
          <p:cNvSpPr>
            <a:spLocks noGrp="1"/>
          </p:cNvSpPr>
          <p:nvPr>
            <p:ph idx="1"/>
          </p:nvPr>
        </p:nvSpPr>
        <p:spPr/>
        <p:txBody>
          <a:bodyPr>
            <a:normAutofit/>
          </a:bodyPr>
          <a:lstStyle/>
          <a:p>
            <a:r>
              <a:rPr lang="it-IT" dirty="0" smtClean="0"/>
              <a:t>«L’amore agapico di Dio è verso se stesso e dentro se stesso come </a:t>
            </a:r>
            <a:r>
              <a:rPr lang="it-IT" dirty="0" err="1" smtClean="0"/>
              <a:t>pericoresi</a:t>
            </a:r>
            <a:r>
              <a:rPr lang="it-IT" dirty="0" smtClean="0"/>
              <a:t> trinitaria, incessante fluire dell’amore fra le tre persone, riceversi e darsi. </a:t>
            </a:r>
          </a:p>
          <a:p>
            <a:r>
              <a:rPr lang="it-IT" dirty="0" smtClean="0"/>
              <a:t>«La natura di Dio è oblativa, dono-di-sé, ricettiva verso l’altro, e in definitiva è </a:t>
            </a:r>
            <a:r>
              <a:rPr lang="it-IT" i="1" dirty="0" err="1" smtClean="0"/>
              <a:t>kènosis</a:t>
            </a:r>
            <a:r>
              <a:rPr lang="it-IT" dirty="0" smtClean="0"/>
              <a:t>. Lo  </a:t>
            </a:r>
            <a:r>
              <a:rPr lang="it-IT" i="1" dirty="0" err="1" smtClean="0"/>
              <a:t>èinai</a:t>
            </a:r>
            <a:r>
              <a:rPr lang="it-IT" dirty="0" smtClean="0"/>
              <a:t> di Dio, l’essenza della sua essenza, è la donazione di ciò che gli è più proprio». Cit. J. </a:t>
            </a:r>
            <a:r>
              <a:rPr lang="it-IT" dirty="0" err="1" smtClean="0"/>
              <a:t>Moingt</a:t>
            </a:r>
            <a:r>
              <a:rPr lang="it-IT" dirty="0" smtClean="0"/>
              <a:t>:</a:t>
            </a:r>
          </a:p>
          <a:p>
            <a:r>
              <a:rPr lang="it-IT" dirty="0" smtClean="0"/>
              <a:t>«E’ una necessità dell’amore donare la vita e ciò appartiene al suo concetto. Appartiene, però, anche al concetto di amore essere pura gratuità. Proprio perché Dio ama senza costrizione, è capace di vincolarsi liberamente e inesorabilmente alla sua creatura: le si sottomette – si mette sotto di lei, per risollevarla al di sopra di lei stessa fino a lui: è un atto di servizio e allo stesso tempo di signoria». </a:t>
            </a:r>
            <a:endParaRPr lang="it-IT" dirty="0"/>
          </a:p>
        </p:txBody>
      </p:sp>
      <p:pic>
        <p:nvPicPr>
          <p:cNvPr id="4" name="Immagine 3"/>
          <p:cNvPicPr>
            <a:picLocks noChangeAspect="1"/>
          </p:cNvPicPr>
          <p:nvPr/>
        </p:nvPicPr>
        <p:blipFill>
          <a:blip r:embed="rId3"/>
          <a:stretch>
            <a:fillRect/>
          </a:stretch>
        </p:blipFill>
        <p:spPr>
          <a:xfrm>
            <a:off x="10160967" y="2052918"/>
            <a:ext cx="1780186" cy="2560542"/>
          </a:xfrm>
          <a:prstGeom prst="rect">
            <a:avLst/>
          </a:prstGeom>
        </p:spPr>
      </p:pic>
    </p:spTree>
    <p:extLst>
      <p:ext uri="{BB962C8B-B14F-4D97-AF65-F5344CB8AC3E}">
        <p14:creationId xmlns:p14="http://schemas.microsoft.com/office/powerpoint/2010/main" xmlns="" val="1772851046"/>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a:t>Quarta finestra: </a:t>
            </a:r>
            <a:br>
              <a:rPr lang="it-IT" sz="2800" dirty="0"/>
            </a:br>
            <a:r>
              <a:rPr lang="it-IT" sz="2800" dirty="0"/>
              <a:t>TEOLOGIA / MISTICA CRISTIANA</a:t>
            </a:r>
          </a:p>
        </p:txBody>
      </p:sp>
      <p:sp>
        <p:nvSpPr>
          <p:cNvPr id="3" name="Segnaposto contenuto 2"/>
          <p:cNvSpPr>
            <a:spLocks noGrp="1"/>
          </p:cNvSpPr>
          <p:nvPr>
            <p:ph idx="1"/>
          </p:nvPr>
        </p:nvSpPr>
        <p:spPr/>
        <p:txBody>
          <a:bodyPr>
            <a:normAutofit/>
          </a:bodyPr>
          <a:lstStyle/>
          <a:p>
            <a:r>
              <a:rPr lang="it-IT" dirty="0" smtClean="0"/>
              <a:t>«La dottrina trinitaria vuole esprimere che Dio è essenzialmente relazione e Dio non è al di fuori della relazione con l’umanità. Dio non è sostanza suprema, chiusa in se stessa, irrelata, bensì vita che si comunica, movimento, apertura reciproca e in tal senso ‘evento di comunicazione’ (G. </a:t>
            </a:r>
            <a:r>
              <a:rPr lang="it-IT" dirty="0" err="1" smtClean="0"/>
              <a:t>Greshake</a:t>
            </a:r>
            <a:r>
              <a:rPr lang="it-IT" dirty="0" smtClean="0"/>
              <a:t>). </a:t>
            </a:r>
          </a:p>
          <a:p>
            <a:r>
              <a:rPr lang="it-IT" dirty="0" smtClean="0"/>
              <a:t>Se Dio è auto comunicazione, alla forma, natura ed essenza di Dio appartiene la relazione all’altro-da-sé (Fil 2,6-11). ‘Dio è amore’ significa: Dio non vuole essere Dio senza l’Altro, senza di noi (E. </a:t>
            </a:r>
            <a:r>
              <a:rPr lang="it-IT" dirty="0" err="1" smtClean="0"/>
              <a:t>Jungel</a:t>
            </a:r>
            <a:r>
              <a:rPr lang="it-IT" dirty="0" smtClean="0"/>
              <a:t>). La rivelazione di Dio come auto comunicazione significa che la natura di Dio è donazione di sé nel modo della  </a:t>
            </a:r>
            <a:r>
              <a:rPr lang="it-IT" dirty="0" err="1" smtClean="0"/>
              <a:t>kènosi</a:t>
            </a:r>
            <a:r>
              <a:rPr lang="it-IT" dirty="0" smtClean="0"/>
              <a:t>  (A. </a:t>
            </a:r>
            <a:r>
              <a:rPr lang="it-IT" dirty="0" err="1" smtClean="0"/>
              <a:t>Gesché</a:t>
            </a:r>
            <a:r>
              <a:rPr lang="it-IT" dirty="0" smtClean="0"/>
              <a:t>). </a:t>
            </a:r>
            <a:endParaRPr lang="it-IT" dirty="0"/>
          </a:p>
        </p:txBody>
      </p:sp>
      <p:pic>
        <p:nvPicPr>
          <p:cNvPr id="4" name="Immagine 3"/>
          <p:cNvPicPr>
            <a:picLocks noChangeAspect="1"/>
          </p:cNvPicPr>
          <p:nvPr/>
        </p:nvPicPr>
        <p:blipFill>
          <a:blip r:embed="rId3"/>
          <a:stretch>
            <a:fillRect/>
          </a:stretch>
        </p:blipFill>
        <p:spPr>
          <a:xfrm>
            <a:off x="9496295" y="929323"/>
            <a:ext cx="2466975" cy="1847850"/>
          </a:xfrm>
          <a:prstGeom prst="rect">
            <a:avLst/>
          </a:prstGeom>
        </p:spPr>
      </p:pic>
    </p:spTree>
    <p:extLst>
      <p:ext uri="{BB962C8B-B14F-4D97-AF65-F5344CB8AC3E}">
        <p14:creationId xmlns:p14="http://schemas.microsoft.com/office/powerpoint/2010/main" xmlns="" val="363556075"/>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a:t>Quarta finestra: </a:t>
            </a:r>
            <a:br>
              <a:rPr lang="it-IT" sz="2800" dirty="0"/>
            </a:br>
            <a:r>
              <a:rPr lang="it-IT" sz="2800" dirty="0"/>
              <a:t>TEOLOGIA / MISTICA CRISTIANA</a:t>
            </a:r>
          </a:p>
        </p:txBody>
      </p:sp>
      <p:sp>
        <p:nvSpPr>
          <p:cNvPr id="3" name="Segnaposto contenuto 2"/>
          <p:cNvSpPr>
            <a:spLocks noGrp="1"/>
          </p:cNvSpPr>
          <p:nvPr>
            <p:ph idx="1"/>
          </p:nvPr>
        </p:nvSpPr>
        <p:spPr/>
        <p:txBody>
          <a:bodyPr>
            <a:normAutofit fontScale="85000" lnSpcReduction="20000"/>
          </a:bodyPr>
          <a:lstStyle/>
          <a:p>
            <a:r>
              <a:rPr lang="it-IT" dirty="0" smtClean="0"/>
              <a:t>«A differenza del monoteismo assoluto dell’Islam, il monoteismo cristiano è relativo, perché ‘l’unicità di Dio deve essere pensata come una unità che assume delle differenze. Il Dio del monoteismo trinitario è una vita differenziata nella comunione. Sta qui tutta l’originalità del Dio dei cristiani nella sua differenza dal Dio della teologia naturale. E poiché è in se stesso mistero di comunicazione, Dio tende a comunicarsi al massimo nella storia degli uomini’ (C. </a:t>
            </a:r>
            <a:r>
              <a:rPr lang="it-IT" dirty="0" err="1" smtClean="0"/>
              <a:t>Geffré</a:t>
            </a:r>
            <a:r>
              <a:rPr lang="it-IT" dirty="0" smtClean="0"/>
              <a:t>). </a:t>
            </a:r>
          </a:p>
          <a:p>
            <a:r>
              <a:rPr lang="it-IT" dirty="0" smtClean="0"/>
              <a:t>Dio non è l’assoluto che non conosce alcuna relazione (…). Dio conosce la relazione dell’amore (…). </a:t>
            </a:r>
          </a:p>
          <a:p>
            <a:r>
              <a:rPr lang="it-IT" dirty="0" smtClean="0"/>
              <a:t>In un monoteismo relativo, dunque non più assoluto, Dio non può essere pensato </a:t>
            </a:r>
            <a:r>
              <a:rPr lang="it-IT" i="1" dirty="0" err="1" smtClean="0"/>
              <a:t>etsi</a:t>
            </a:r>
            <a:r>
              <a:rPr lang="it-IT" i="1" dirty="0" smtClean="0"/>
              <a:t> homo non </a:t>
            </a:r>
            <a:r>
              <a:rPr lang="it-IT" i="1" dirty="0" err="1" smtClean="0"/>
              <a:t>daretur</a:t>
            </a:r>
            <a:r>
              <a:rPr lang="it-IT" dirty="0" smtClean="0"/>
              <a:t>, come se si potesse prescindere dall’umanità di Dio. </a:t>
            </a:r>
          </a:p>
          <a:p>
            <a:r>
              <a:rPr lang="it-IT" dirty="0" smtClean="0"/>
              <a:t>L’essenza di Dio è di essere un Dio di uomini e in particolare di questo uomo: Gesù di </a:t>
            </a:r>
            <a:r>
              <a:rPr lang="it-IT" dirty="0" err="1" smtClean="0"/>
              <a:t>Nazaret</a:t>
            </a:r>
            <a:r>
              <a:rPr lang="it-IT" dirty="0" smtClean="0"/>
              <a:t> (</a:t>
            </a:r>
            <a:r>
              <a:rPr lang="it-IT" dirty="0" err="1" smtClean="0"/>
              <a:t>ndr</a:t>
            </a:r>
            <a:r>
              <a:rPr lang="it-IT" dirty="0" smtClean="0"/>
              <a:t>: la cosiddetta singolarità di Gesù). A partire dall’evento dell’incarnazione Dio non è più conosciuto come una divinità generica e inconoscibile, ma è il Dio di un determinato individuo, il Dio di Gesù Cristo, che in lui è divenuto il Dio di ogni uomo».</a:t>
            </a:r>
            <a:endParaRPr lang="it-IT" dirty="0"/>
          </a:p>
        </p:txBody>
      </p:sp>
      <p:pic>
        <p:nvPicPr>
          <p:cNvPr id="4" name="Immagine 3"/>
          <p:cNvPicPr>
            <a:picLocks noChangeAspect="1"/>
          </p:cNvPicPr>
          <p:nvPr/>
        </p:nvPicPr>
        <p:blipFill>
          <a:blip r:embed="rId3"/>
          <a:stretch>
            <a:fillRect/>
          </a:stretch>
        </p:blipFill>
        <p:spPr>
          <a:xfrm>
            <a:off x="9920910" y="1760819"/>
            <a:ext cx="1914310" cy="2389839"/>
          </a:xfrm>
          <a:prstGeom prst="rect">
            <a:avLst/>
          </a:prstGeom>
        </p:spPr>
      </p:pic>
    </p:spTree>
    <p:extLst>
      <p:ext uri="{BB962C8B-B14F-4D97-AF65-F5344CB8AC3E}">
        <p14:creationId xmlns:p14="http://schemas.microsoft.com/office/powerpoint/2010/main" xmlns="" val="3908469619"/>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a:t>Quarta finestra: </a:t>
            </a:r>
            <a:br>
              <a:rPr lang="it-IT" sz="2800" dirty="0"/>
            </a:br>
            <a:r>
              <a:rPr lang="it-IT" sz="2800" dirty="0"/>
              <a:t>TEOLOGIA / MISTICA CRISTIANA</a:t>
            </a:r>
          </a:p>
        </p:txBody>
      </p:sp>
      <p:sp>
        <p:nvSpPr>
          <p:cNvPr id="3" name="Segnaposto contenuto 2"/>
          <p:cNvSpPr>
            <a:spLocks noGrp="1"/>
          </p:cNvSpPr>
          <p:nvPr>
            <p:ph idx="1"/>
          </p:nvPr>
        </p:nvSpPr>
        <p:spPr/>
        <p:txBody>
          <a:bodyPr>
            <a:normAutofit lnSpcReduction="10000"/>
          </a:bodyPr>
          <a:lstStyle/>
          <a:p>
            <a:r>
              <a:rPr lang="it-IT" dirty="0" smtClean="0"/>
              <a:t>«Nell’incarnazione di Dio la presenza di Dio nella storia si è interiorizzata: Dio non guida la storia dall’esterno, dirigendola dall’alto, ma dall’interno, assumendola, operando in essa, non in modo interventista, ma suscitando la nostra libertà e responsabilità personale. </a:t>
            </a:r>
          </a:p>
          <a:p>
            <a:r>
              <a:rPr lang="it-IT" dirty="0" smtClean="0"/>
              <a:t>Una concezione di ‘un Dio senza uomo’, di un Dio ‘</a:t>
            </a:r>
            <a:r>
              <a:rPr lang="it-IT" i="1" dirty="0" smtClean="0"/>
              <a:t>ab-</a:t>
            </a:r>
            <a:r>
              <a:rPr lang="it-IT" i="1" dirty="0" err="1" smtClean="0"/>
              <a:t>solutus</a:t>
            </a:r>
            <a:r>
              <a:rPr lang="it-IT" dirty="0" smtClean="0"/>
              <a:t>’, nel senso di svincolato, senza legame con l’uomo, è tanto blasfema quanto una concezione di ‘un uomo senza Dio’. </a:t>
            </a:r>
          </a:p>
          <a:p>
            <a:r>
              <a:rPr lang="it-IT" dirty="0" smtClean="0"/>
              <a:t>Il monoteismo cristiano, in quanto non-assoluto, è essenzialmente concreto, sia perché rivelato nell’evento storico-salvifico di questo Gesù di </a:t>
            </a:r>
            <a:r>
              <a:rPr lang="it-IT" dirty="0" err="1" smtClean="0"/>
              <a:t>Nazaret</a:t>
            </a:r>
            <a:r>
              <a:rPr lang="it-IT" dirty="0" smtClean="0"/>
              <a:t> sia perché l’identificazione di Dio in questo Gesù di </a:t>
            </a:r>
            <a:r>
              <a:rPr lang="it-IT" dirty="0" err="1" smtClean="0"/>
              <a:t>Nazaret</a:t>
            </a:r>
            <a:r>
              <a:rPr lang="it-IT" dirty="0" smtClean="0"/>
              <a:t> precisa Dio come Padre di questo uomo Gesù, confessato come il Figlio di Dio, che ha inviato a noi lo Spirito che ci rende suoi figli (…cit. </a:t>
            </a:r>
            <a:r>
              <a:rPr lang="it-IT" dirty="0" err="1" smtClean="0"/>
              <a:t>Gal</a:t>
            </a:r>
            <a:r>
              <a:rPr lang="it-IT" dirty="0" smtClean="0"/>
              <a:t> 4,4-7)». </a:t>
            </a:r>
            <a:endParaRPr lang="it-IT" dirty="0"/>
          </a:p>
        </p:txBody>
      </p:sp>
      <p:pic>
        <p:nvPicPr>
          <p:cNvPr id="4" name="Immagine 3"/>
          <p:cNvPicPr>
            <a:picLocks noChangeAspect="1"/>
          </p:cNvPicPr>
          <p:nvPr/>
        </p:nvPicPr>
        <p:blipFill>
          <a:blip r:embed="rId3"/>
          <a:stretch>
            <a:fillRect/>
          </a:stretch>
        </p:blipFill>
        <p:spPr>
          <a:xfrm>
            <a:off x="9944100" y="838835"/>
            <a:ext cx="2247900" cy="2028825"/>
          </a:xfrm>
          <a:prstGeom prst="rect">
            <a:avLst/>
          </a:prstGeom>
        </p:spPr>
      </p:pic>
    </p:spTree>
    <p:extLst>
      <p:ext uri="{BB962C8B-B14F-4D97-AF65-F5344CB8AC3E}">
        <p14:creationId xmlns:p14="http://schemas.microsoft.com/office/powerpoint/2010/main" xmlns="" val="771845077"/>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a:t>Quarta finestra: </a:t>
            </a:r>
            <a:br>
              <a:rPr lang="it-IT" sz="2800" dirty="0"/>
            </a:br>
            <a:r>
              <a:rPr lang="it-IT" sz="2800" dirty="0"/>
              <a:t>TEOLOGIA / MISTICA CRISTIANA</a:t>
            </a:r>
          </a:p>
        </p:txBody>
      </p:sp>
      <p:sp>
        <p:nvSpPr>
          <p:cNvPr id="3" name="Segnaposto contenuto 2"/>
          <p:cNvSpPr>
            <a:spLocks noGrp="1"/>
          </p:cNvSpPr>
          <p:nvPr>
            <p:ph idx="1"/>
          </p:nvPr>
        </p:nvSpPr>
        <p:spPr/>
        <p:txBody>
          <a:bodyPr/>
          <a:lstStyle/>
          <a:p>
            <a:r>
              <a:rPr lang="it-IT" dirty="0" smtClean="0"/>
              <a:t>Così pure il mutamento avviene nella VISIBILITA’ di Dio:</a:t>
            </a:r>
          </a:p>
          <a:p>
            <a:r>
              <a:rPr lang="it-IT" sz="2800" dirty="0" smtClean="0"/>
              <a:t>il Dio invisibile si è reso visibile al punto che l’invisibilità di Dio non si dà più come tale </a:t>
            </a:r>
          </a:p>
          <a:p>
            <a:r>
              <a:rPr lang="it-IT" dirty="0" smtClean="0"/>
              <a:t>(cfr. la relazione, ricca di attenta documentazione biblica, tenuta dell’esegeta tedesco Klaus Berger, dal titolo “Gesù mette fine all’invisibilità di Dio” che ha significativamente aperto il Convegno intitolato “Gesù nostro contemporaneo”, tenuto a Roma dal 9 all’11 febbraio 2011): “Chi vede me, vede il Padre” (</a:t>
            </a:r>
            <a:r>
              <a:rPr lang="it-IT" dirty="0" err="1" smtClean="0"/>
              <a:t>Gv</a:t>
            </a:r>
            <a:r>
              <a:rPr lang="it-IT" dirty="0" smtClean="0"/>
              <a:t> 14,8ss.) risponde Gesù a uno dei primi discepoli che gli chiede – nella narrazione dell’ultima cena del Quarto Vangelo – di mostrargli il Padre. </a:t>
            </a:r>
            <a:endParaRPr lang="it-IT" dirty="0"/>
          </a:p>
        </p:txBody>
      </p:sp>
      <p:pic>
        <p:nvPicPr>
          <p:cNvPr id="4" name="Immagine 3"/>
          <p:cNvPicPr>
            <a:picLocks noChangeAspect="1"/>
          </p:cNvPicPr>
          <p:nvPr/>
        </p:nvPicPr>
        <p:blipFill>
          <a:blip r:embed="rId2"/>
          <a:stretch>
            <a:fillRect/>
          </a:stretch>
        </p:blipFill>
        <p:spPr>
          <a:xfrm>
            <a:off x="10177848" y="1493237"/>
            <a:ext cx="1524000" cy="2314575"/>
          </a:xfrm>
          <a:prstGeom prst="rect">
            <a:avLst/>
          </a:prstGeom>
        </p:spPr>
      </p:pic>
    </p:spTree>
    <p:extLst>
      <p:ext uri="{BB962C8B-B14F-4D97-AF65-F5344CB8AC3E}">
        <p14:creationId xmlns:p14="http://schemas.microsoft.com/office/powerpoint/2010/main" xmlns="" val="284509792"/>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69000"/>
                <a:hueMod val="108000"/>
                <a:satMod val="164000"/>
                <a:lumMod val="74000"/>
              </a:schemeClr>
              <a:schemeClr val="bg2">
                <a:tint val="96000"/>
                <a:hueMod val="88000"/>
                <a:satMod val="140000"/>
                <a:lumMod val="132000"/>
              </a:schemeClr>
            </a:duotone>
            <a:lum/>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smtClean="0"/>
              <a:t>Prima finestra: la logica dell’amore </a:t>
            </a:r>
            <a:br>
              <a:rPr lang="it-IT" sz="2800" dirty="0" smtClean="0"/>
            </a:br>
            <a:r>
              <a:rPr lang="it-IT" sz="2800" dirty="0" smtClean="0"/>
              <a:t>LOGICA – TEOLOGIA –</a:t>
            </a:r>
            <a:br>
              <a:rPr lang="it-IT" sz="2800" dirty="0" smtClean="0"/>
            </a:br>
            <a:r>
              <a:rPr lang="it-IT" sz="2800" dirty="0" smtClean="0"/>
              <a:t>ANTROPOLOGIA TEOLOGICA</a:t>
            </a:r>
            <a:endParaRPr lang="it-IT" sz="2800" dirty="0"/>
          </a:p>
        </p:txBody>
      </p:sp>
      <p:sp>
        <p:nvSpPr>
          <p:cNvPr id="3" name="Segnaposto contenuto 2"/>
          <p:cNvSpPr>
            <a:spLocks noGrp="1"/>
          </p:cNvSpPr>
          <p:nvPr>
            <p:ph idx="1"/>
          </p:nvPr>
        </p:nvSpPr>
        <p:spPr>
          <a:xfrm>
            <a:off x="875201" y="1954064"/>
            <a:ext cx="8946541" cy="4195481"/>
          </a:xfrm>
        </p:spPr>
        <p:txBody>
          <a:bodyPr>
            <a:noAutofit/>
          </a:bodyPr>
          <a:lstStyle/>
          <a:p>
            <a:r>
              <a:rPr lang="it-IT" dirty="0" smtClean="0"/>
              <a:t>Sfondamento in altezza – ampiezza – profondità -</a:t>
            </a:r>
            <a:r>
              <a:rPr lang="it-IT" dirty="0" smtClean="0">
                <a:sym typeface="Wingdings" panose="05000000000000000000" pitchFamily="2" charset="2"/>
              </a:rPr>
              <a:t> PARLARE di DIO (</a:t>
            </a:r>
            <a:r>
              <a:rPr lang="it-IT" u="sng" dirty="0" smtClean="0">
                <a:sym typeface="Wingdings" panose="05000000000000000000" pitchFamily="2" charset="2"/>
              </a:rPr>
              <a:t>per me</a:t>
            </a:r>
            <a:r>
              <a:rPr lang="it-IT" dirty="0" smtClean="0">
                <a:sym typeface="Wingdings" panose="05000000000000000000" pitchFamily="2" charset="2"/>
              </a:rPr>
              <a:t>) IMPLICA PARLARE DELL’UMANO </a:t>
            </a:r>
          </a:p>
          <a:p>
            <a:pPr marL="0" indent="0">
              <a:buNone/>
            </a:pPr>
            <a:r>
              <a:rPr lang="it-IT" dirty="0" smtClean="0">
                <a:sym typeface="Wingdings" panose="05000000000000000000" pitchFamily="2" charset="2"/>
              </a:rPr>
              <a:t>- della CREAZIONE INTERA - </a:t>
            </a:r>
          </a:p>
          <a:p>
            <a:r>
              <a:rPr lang="it-IT" dirty="0" smtClean="0">
                <a:sym typeface="Wingdings" panose="05000000000000000000" pitchFamily="2" charset="2"/>
              </a:rPr>
              <a:t>di ogni esistenza singolare / personale </a:t>
            </a:r>
            <a:endParaRPr lang="it-IT" dirty="0" smtClean="0"/>
          </a:p>
          <a:p>
            <a:r>
              <a:rPr lang="it-IT" dirty="0" smtClean="0"/>
              <a:t>crescita PERSONALE come autoconsapevolezza = dialogo interiore di emozioni, sentimenti, pensieri) interconnessa con una UNIVERSALE </a:t>
            </a:r>
          </a:p>
          <a:p>
            <a:r>
              <a:rPr lang="it-IT" dirty="0" smtClean="0"/>
              <a:t>SIAMO ESSERI SINGOLARI INTERCONNESSI GLI UNI GLI ALTRI </a:t>
            </a:r>
          </a:p>
          <a:p>
            <a:r>
              <a:rPr lang="it-IT" dirty="0" smtClean="0"/>
              <a:t>Ognuno di noi è se stesso e l’umanità intera </a:t>
            </a:r>
          </a:p>
          <a:p>
            <a:r>
              <a:rPr lang="it-IT" dirty="0" smtClean="0"/>
              <a:t>Ognuno di noi reca dentro di sé l’umanità intera</a:t>
            </a:r>
          </a:p>
        </p:txBody>
      </p:sp>
      <p:pic>
        <p:nvPicPr>
          <p:cNvPr id="4" name="Immagine 3"/>
          <p:cNvPicPr>
            <a:picLocks noChangeAspect="1"/>
          </p:cNvPicPr>
          <p:nvPr/>
        </p:nvPicPr>
        <p:blipFill>
          <a:blip r:embed="rId4"/>
          <a:stretch>
            <a:fillRect/>
          </a:stretch>
        </p:blipFill>
        <p:spPr>
          <a:xfrm>
            <a:off x="9094058" y="119698"/>
            <a:ext cx="2628900" cy="1733550"/>
          </a:xfrm>
          <a:prstGeom prst="rect">
            <a:avLst/>
          </a:prstGeom>
        </p:spPr>
      </p:pic>
      <p:pic>
        <p:nvPicPr>
          <p:cNvPr id="5" name="Immagine 4"/>
          <p:cNvPicPr>
            <a:picLocks noChangeAspect="1"/>
          </p:cNvPicPr>
          <p:nvPr/>
        </p:nvPicPr>
        <p:blipFill>
          <a:blip r:embed="rId5"/>
          <a:stretch>
            <a:fillRect/>
          </a:stretch>
        </p:blipFill>
        <p:spPr>
          <a:xfrm>
            <a:off x="9362045" y="2346829"/>
            <a:ext cx="2686050" cy="1704975"/>
          </a:xfrm>
          <a:prstGeom prst="rect">
            <a:avLst/>
          </a:prstGeom>
        </p:spPr>
      </p:pic>
      <p:pic>
        <p:nvPicPr>
          <p:cNvPr id="6" name="Immagine 5"/>
          <p:cNvPicPr>
            <a:picLocks noChangeAspect="1"/>
          </p:cNvPicPr>
          <p:nvPr/>
        </p:nvPicPr>
        <p:blipFill>
          <a:blip r:embed="rId6"/>
          <a:stretch>
            <a:fillRect/>
          </a:stretch>
        </p:blipFill>
        <p:spPr>
          <a:xfrm>
            <a:off x="9716658" y="4864241"/>
            <a:ext cx="2331437" cy="1743075"/>
          </a:xfrm>
          <a:prstGeom prst="rect">
            <a:avLst/>
          </a:prstGeom>
        </p:spPr>
      </p:pic>
    </p:spTree>
    <p:extLst>
      <p:ext uri="{BB962C8B-B14F-4D97-AF65-F5344CB8AC3E}">
        <p14:creationId xmlns:p14="http://schemas.microsoft.com/office/powerpoint/2010/main" xmlns="" val="1811036165"/>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smtClean="0"/>
              <a:t>SGUARDO PANORAMICO </a:t>
            </a:r>
            <a:br>
              <a:rPr lang="it-IT" sz="2800" dirty="0" smtClean="0"/>
            </a:br>
            <a:r>
              <a:rPr lang="it-IT" sz="2800" dirty="0" smtClean="0"/>
              <a:t>DA TUTTE LE FINESTRE APERTE</a:t>
            </a:r>
            <a:endParaRPr lang="it-IT" sz="2800" dirty="0"/>
          </a:p>
        </p:txBody>
      </p:sp>
      <p:sp>
        <p:nvSpPr>
          <p:cNvPr id="3" name="Segnaposto contenuto 2"/>
          <p:cNvSpPr>
            <a:spLocks noGrp="1"/>
          </p:cNvSpPr>
          <p:nvPr>
            <p:ph idx="1"/>
          </p:nvPr>
        </p:nvSpPr>
        <p:spPr/>
        <p:txBody>
          <a:bodyPr/>
          <a:lstStyle/>
          <a:p>
            <a:r>
              <a:rPr lang="it-IT" dirty="0"/>
              <a:t> “Nella visione cristiana del mondo, tutto – anche i fenomeni mondani – sono vissuti e compresi all’interno della relazione personale tra la creatura e il Creatore. Il miracolo, dunque, è in funzione di questa fondamentale relazione: che Dio ci ama. Molti sono i miracoli: dovunque qualcosa ci orienta a Dio, dovunque sentiamo la sua presenza, dove nel buio si fa luce e la vediamo, dove si dischiude una via e noi la percorriamo, dove si sazia la nostra fame di senso, laddove sprofondiamo nei flutti del male e tuttavia siamo salvati, in mezzo a tutto questo ci sentiamo orientati al miracolo dei miracoli, cioè che Dio ci ama in Gesù Cristo</a:t>
            </a:r>
            <a:r>
              <a:rPr lang="it-IT" dirty="0" smtClean="0"/>
              <a:t>”. </a:t>
            </a:r>
            <a:endParaRPr lang="it-IT" dirty="0"/>
          </a:p>
        </p:txBody>
      </p:sp>
      <p:pic>
        <p:nvPicPr>
          <p:cNvPr id="4" name="Immagine 3"/>
          <p:cNvPicPr>
            <a:picLocks noChangeAspect="1"/>
          </p:cNvPicPr>
          <p:nvPr/>
        </p:nvPicPr>
        <p:blipFill>
          <a:blip r:embed="rId3"/>
          <a:stretch>
            <a:fillRect/>
          </a:stretch>
        </p:blipFill>
        <p:spPr>
          <a:xfrm>
            <a:off x="9464761" y="1081546"/>
            <a:ext cx="2628900" cy="1743075"/>
          </a:xfrm>
          <a:prstGeom prst="rect">
            <a:avLst/>
          </a:prstGeom>
        </p:spPr>
      </p:pic>
    </p:spTree>
    <p:extLst>
      <p:ext uri="{BB962C8B-B14F-4D97-AF65-F5344CB8AC3E}">
        <p14:creationId xmlns:p14="http://schemas.microsoft.com/office/powerpoint/2010/main" xmlns="" val="2322745490"/>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smtClean="0"/>
              <a:t>SGUARDO PANORAMICO </a:t>
            </a:r>
            <a:br>
              <a:rPr lang="it-IT" sz="2800" dirty="0" smtClean="0"/>
            </a:br>
            <a:r>
              <a:rPr lang="it-IT" sz="2800" dirty="0" smtClean="0"/>
              <a:t>DA TUTTE LE FINESTRE APERTE</a:t>
            </a:r>
            <a:endParaRPr lang="it-IT" sz="2800" dirty="0"/>
          </a:p>
        </p:txBody>
      </p:sp>
      <p:sp>
        <p:nvSpPr>
          <p:cNvPr id="3" name="Segnaposto contenuto 2"/>
          <p:cNvSpPr>
            <a:spLocks noGrp="1"/>
          </p:cNvSpPr>
          <p:nvPr>
            <p:ph idx="1"/>
          </p:nvPr>
        </p:nvSpPr>
        <p:spPr/>
        <p:txBody>
          <a:bodyPr>
            <a:normAutofit fontScale="92500" lnSpcReduction="10000"/>
          </a:bodyPr>
          <a:lstStyle/>
          <a:p>
            <a:r>
              <a:rPr lang="it-IT" dirty="0" smtClean="0"/>
              <a:t>“Kierkegaard </a:t>
            </a:r>
            <a:r>
              <a:rPr lang="it-IT" dirty="0" smtClean="0"/>
              <a:t>(…) coglieva bene nel segno l’importanza del cristianesimo quando scriveva nel suo </a:t>
            </a:r>
            <a:r>
              <a:rPr lang="it-IT" i="1" dirty="0" smtClean="0"/>
              <a:t>Diario </a:t>
            </a:r>
            <a:r>
              <a:rPr lang="it-IT" dirty="0" smtClean="0"/>
              <a:t>che, a essere cristiani, si attinge nuovo vigore per la propria attività di uomo. Il cristianesimo, infatti, sarebbe inutile, anzi dannoso, se non fosse al servizio della dignità umana e della sua promozione. Ma proprio questo è il suo intento originario, la sua anima. A nient’altro che a questo, del resto, tende l’inaudita affermazione cristiana dell’incarnazione, cioè dell’umanizzazione di Dio, per quanto i suoi risvolti sociali abbiano storicamente tardato a imporsi (…). A tale proposito è quanto mai istruttivo tornare alla pagina di </a:t>
            </a:r>
            <a:r>
              <a:rPr lang="it-IT" i="1" dirty="0" smtClean="0"/>
              <a:t>Matteo</a:t>
            </a:r>
            <a:r>
              <a:rPr lang="it-IT" dirty="0" smtClean="0"/>
              <a:t> 25 concernente il giudizio finale. Sorprendentemente, la descrizione di quel giudizio non fa che sottolineare le cose più minute della vita quotidiana (…). Questa accentuazione del quotidiano, del consueto, quasi del banale, sottolinea per contrasto l’assenza totale della religione</a:t>
            </a:r>
            <a:r>
              <a:rPr lang="it-IT" dirty="0" smtClean="0"/>
              <a:t>”.</a:t>
            </a:r>
            <a:r>
              <a:rPr lang="it-IT" i="1" dirty="0" smtClean="0"/>
              <a:t> </a:t>
            </a:r>
            <a:endParaRPr lang="it-IT" dirty="0" smtClean="0"/>
          </a:p>
          <a:p>
            <a:r>
              <a:rPr lang="it-IT" dirty="0" smtClean="0"/>
              <a:t> </a:t>
            </a:r>
            <a:endParaRPr lang="it-IT" dirty="0"/>
          </a:p>
        </p:txBody>
      </p:sp>
    </p:spTree>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a:t>SGUARDO PANORAMICO </a:t>
            </a:r>
            <a:br>
              <a:rPr lang="it-IT" sz="2800" dirty="0"/>
            </a:br>
            <a:r>
              <a:rPr lang="it-IT" sz="2800" dirty="0"/>
              <a:t>DA TUTTE LE FINESTRE APERTE</a:t>
            </a:r>
          </a:p>
        </p:txBody>
      </p:sp>
      <p:sp>
        <p:nvSpPr>
          <p:cNvPr id="3" name="Segnaposto contenuto 2"/>
          <p:cNvSpPr>
            <a:spLocks noGrp="1"/>
          </p:cNvSpPr>
          <p:nvPr>
            <p:ph idx="1"/>
          </p:nvPr>
        </p:nvSpPr>
        <p:spPr/>
        <p:txBody>
          <a:bodyPr>
            <a:normAutofit fontScale="92500" lnSpcReduction="20000"/>
          </a:bodyPr>
          <a:lstStyle/>
          <a:p>
            <a:r>
              <a:rPr lang="it-IT" dirty="0" smtClean="0"/>
              <a:t>Dalla fuga dal mondo all’ immersione nel mondo:  </a:t>
            </a:r>
          </a:p>
          <a:p>
            <a:pPr marL="0" indent="0">
              <a:buNone/>
            </a:pPr>
            <a:r>
              <a:rPr lang="it-IT" dirty="0" smtClean="0"/>
              <a:t>riscoperta del mondo come luogo della santificazione. </a:t>
            </a:r>
          </a:p>
          <a:p>
            <a:pPr marL="0" indent="0">
              <a:buNone/>
            </a:pPr>
            <a:r>
              <a:rPr lang="it-IT" dirty="0" smtClean="0"/>
              <a:t/>
            </a:r>
            <a:br>
              <a:rPr lang="it-IT" dirty="0" smtClean="0"/>
            </a:br>
            <a:r>
              <a:rPr lang="it-IT" dirty="0" smtClean="0"/>
              <a:t>Per una nuova definizione di LAICITA’-</a:t>
            </a:r>
            <a:r>
              <a:rPr lang="it-IT" dirty="0" smtClean="0">
                <a:sym typeface="Wingdings" panose="05000000000000000000" pitchFamily="2" charset="2"/>
              </a:rPr>
              <a:t> il darsi dell’uomo come esperienza di Dio</a:t>
            </a:r>
            <a:r>
              <a:rPr lang="it-IT" dirty="0">
                <a:sym typeface="Wingdings" panose="05000000000000000000" pitchFamily="2" charset="2"/>
              </a:rPr>
              <a:t> </a:t>
            </a:r>
            <a:r>
              <a:rPr lang="it-IT" dirty="0" smtClean="0">
                <a:sym typeface="Wingdings" panose="05000000000000000000" pitchFamily="2" charset="2"/>
              </a:rPr>
              <a:t>(cfr. Xavier </a:t>
            </a:r>
            <a:r>
              <a:rPr lang="it-IT" dirty="0" err="1" smtClean="0">
                <a:sym typeface="Wingdings" panose="05000000000000000000" pitchFamily="2" charset="2"/>
              </a:rPr>
              <a:t>Zubiri</a:t>
            </a:r>
            <a:r>
              <a:rPr lang="it-IT" dirty="0" smtClean="0">
                <a:sym typeface="Wingdings" panose="05000000000000000000" pitchFamily="2" charset="2"/>
              </a:rPr>
              <a:t>).</a:t>
            </a:r>
          </a:p>
          <a:p>
            <a:pPr marL="0" indent="0">
              <a:buNone/>
            </a:pPr>
            <a:r>
              <a:rPr lang="it-IT" dirty="0">
                <a:sym typeface="Wingdings" panose="05000000000000000000" pitchFamily="2" charset="2"/>
              </a:rPr>
              <a:t>E</a:t>
            </a:r>
            <a:r>
              <a:rPr lang="it-IT" dirty="0" smtClean="0">
                <a:sym typeface="Wingdings" panose="05000000000000000000" pitchFamily="2" charset="2"/>
              </a:rPr>
              <a:t>ssere NEL MONDO MA NON DEL MONDO</a:t>
            </a:r>
            <a:r>
              <a:rPr lang="it-IT" dirty="0" smtClean="0">
                <a:sym typeface="Wingdings" panose="05000000000000000000" pitchFamily="2" charset="2"/>
              </a:rPr>
              <a:t>.</a:t>
            </a:r>
          </a:p>
          <a:p>
            <a:pPr marL="0" indent="0">
              <a:buNone/>
            </a:pPr>
            <a:r>
              <a:rPr lang="it-IT" dirty="0" smtClean="0">
                <a:sym typeface="Wingdings" panose="05000000000000000000" pitchFamily="2" charset="2"/>
              </a:rPr>
              <a:t>LA VITA NELLO SPIRITO: </a:t>
            </a:r>
            <a:r>
              <a:rPr lang="it-IT" dirty="0" err="1" smtClean="0">
                <a:sym typeface="Wingdings" panose="05000000000000000000" pitchFamily="2" charset="2"/>
              </a:rPr>
              <a:t>Rm</a:t>
            </a:r>
            <a:r>
              <a:rPr lang="it-IT" dirty="0" smtClean="0">
                <a:sym typeface="Wingdings" panose="05000000000000000000" pitchFamily="2" charset="2"/>
              </a:rPr>
              <a:t> 8.</a:t>
            </a:r>
            <a:endParaRPr lang="it-IT" dirty="0" smtClean="0">
              <a:sym typeface="Wingdings" panose="05000000000000000000" pitchFamily="2" charset="2"/>
            </a:endParaRPr>
          </a:p>
          <a:p>
            <a:pPr marL="0" indent="0">
              <a:buNone/>
            </a:pPr>
            <a:r>
              <a:rPr lang="it-IT" dirty="0" smtClean="0">
                <a:sym typeface="Wingdings" panose="05000000000000000000" pitchFamily="2" charset="2"/>
              </a:rPr>
              <a:t>«Se abbiamo conosciuto qualcuno secondo la carne, ora non lo conosciamo più così: se uno è in Cristo è una creatura nuova, le cose vecchie sono passate, ecco ne sono nate di nuove» (2Corinzi 5,17).</a:t>
            </a:r>
          </a:p>
          <a:p>
            <a:pPr marL="0" indent="0">
              <a:buNone/>
            </a:pPr>
            <a:r>
              <a:rPr lang="el-GR" dirty="0">
                <a:sym typeface="Wingdings" panose="05000000000000000000" pitchFamily="2" charset="2"/>
              </a:rPr>
              <a:t>Ὥστε ἡμεῖς ἀπὸ τοῦ νῦν οὐδένα οἴδαμεν κατὰ σάρκα· εἰ καὶ ἐγνώκαμεν κατὰ σάρκα Χριστόν, ἀλλὰ νῦν οὐκέτι γινώσκομεν. </a:t>
            </a:r>
            <a:r>
              <a:rPr lang="el-GR" dirty="0" smtClean="0">
                <a:sym typeface="Wingdings" panose="05000000000000000000" pitchFamily="2" charset="2"/>
              </a:rPr>
              <a:t>ὥστε </a:t>
            </a:r>
            <a:r>
              <a:rPr lang="el-GR" dirty="0">
                <a:sym typeface="Wingdings" panose="05000000000000000000" pitchFamily="2" charset="2"/>
              </a:rPr>
              <a:t>εἴ τις ἐν Χριστῷ, καινὴ κτίσις· τὰ ἀρχαῖα παρῆλθεν, ἰδοὺ γέγονεν καινά· </a:t>
            </a:r>
            <a:endParaRPr lang="it-IT" dirty="0" smtClean="0">
              <a:sym typeface="Wingdings" panose="05000000000000000000" pitchFamily="2" charset="2"/>
            </a:endParaRPr>
          </a:p>
        </p:txBody>
      </p:sp>
      <p:pic>
        <p:nvPicPr>
          <p:cNvPr id="4" name="Immagine 3"/>
          <p:cNvPicPr>
            <a:picLocks noChangeAspect="1"/>
          </p:cNvPicPr>
          <p:nvPr/>
        </p:nvPicPr>
        <p:blipFill>
          <a:blip r:embed="rId3"/>
          <a:stretch>
            <a:fillRect/>
          </a:stretch>
        </p:blipFill>
        <p:spPr>
          <a:xfrm>
            <a:off x="9360372" y="1504178"/>
            <a:ext cx="2466975" cy="1847850"/>
          </a:xfrm>
          <a:prstGeom prst="rect">
            <a:avLst/>
          </a:prstGeom>
        </p:spPr>
      </p:pic>
    </p:spTree>
    <p:extLst>
      <p:ext uri="{BB962C8B-B14F-4D97-AF65-F5344CB8AC3E}">
        <p14:creationId xmlns:p14="http://schemas.microsoft.com/office/powerpoint/2010/main" xmlns="" val="1316343222"/>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a:t>SGUARDO PANORAMICO </a:t>
            </a:r>
            <a:br>
              <a:rPr lang="it-IT" sz="2800" dirty="0"/>
            </a:br>
            <a:r>
              <a:rPr lang="it-IT" sz="2800" dirty="0"/>
              <a:t>DA TUTTE LE FINESTRE APERTE</a:t>
            </a:r>
          </a:p>
        </p:txBody>
      </p:sp>
      <p:sp>
        <p:nvSpPr>
          <p:cNvPr id="3" name="Segnaposto contenuto 2"/>
          <p:cNvSpPr>
            <a:spLocks noGrp="1"/>
          </p:cNvSpPr>
          <p:nvPr>
            <p:ph sz="half" idx="1"/>
          </p:nvPr>
        </p:nvSpPr>
        <p:spPr/>
        <p:txBody>
          <a:bodyPr>
            <a:normAutofit/>
          </a:bodyPr>
          <a:lstStyle/>
          <a:p>
            <a:pPr marL="0" indent="0">
              <a:buNone/>
            </a:pPr>
            <a:r>
              <a:rPr lang="it-IT" dirty="0" smtClean="0"/>
              <a:t>La conclusione immensamente aperta:</a:t>
            </a:r>
          </a:p>
          <a:p>
            <a:pPr marL="0" indent="0">
              <a:buNone/>
            </a:pPr>
            <a:endParaRPr lang="it-IT" dirty="0"/>
          </a:p>
          <a:p>
            <a:pPr marL="0" indent="0">
              <a:buNone/>
            </a:pPr>
            <a:endParaRPr lang="it-IT" dirty="0" smtClean="0"/>
          </a:p>
          <a:p>
            <a:r>
              <a:rPr lang="it-IT" dirty="0" smtClean="0"/>
              <a:t>«DIO E’ AMORE … ANCHE IN TEOLOGIA»:</a:t>
            </a:r>
          </a:p>
          <a:p>
            <a:endParaRPr lang="it-IT" dirty="0"/>
          </a:p>
          <a:p>
            <a:endParaRPr lang="it-IT" dirty="0" smtClean="0"/>
          </a:p>
          <a:p>
            <a:pPr marL="0" indent="0">
              <a:buNone/>
            </a:pPr>
            <a:r>
              <a:rPr lang="nl-NL" dirty="0"/>
              <a:t>Mt </a:t>
            </a:r>
            <a:r>
              <a:rPr lang="nl-NL" dirty="0" smtClean="0"/>
              <a:t>7,12; 25,31-46</a:t>
            </a:r>
            <a:r>
              <a:rPr lang="nl-NL" dirty="0"/>
              <a:t>; </a:t>
            </a:r>
            <a:r>
              <a:rPr lang="nl-NL" dirty="0" smtClean="0"/>
              <a:t>Gv </a:t>
            </a:r>
            <a:r>
              <a:rPr lang="nl-NL" dirty="0"/>
              <a:t>15,12-15; Ef 1,3-14; </a:t>
            </a:r>
            <a:r>
              <a:rPr lang="nl-NL" dirty="0" smtClean="0"/>
              <a:t>1Cor </a:t>
            </a:r>
            <a:r>
              <a:rPr lang="nl-NL" dirty="0"/>
              <a:t>13; </a:t>
            </a:r>
            <a:r>
              <a:rPr lang="nl-NL" dirty="0" smtClean="0"/>
              <a:t>Rm 13,10</a:t>
            </a:r>
            <a:endParaRPr lang="nl-NL" dirty="0"/>
          </a:p>
          <a:p>
            <a:pPr marL="0" indent="0">
              <a:buNone/>
            </a:pPr>
            <a:endParaRPr lang="it-IT" dirty="0" smtClean="0"/>
          </a:p>
        </p:txBody>
      </p:sp>
      <p:pic>
        <p:nvPicPr>
          <p:cNvPr id="7" name="Segnaposto contenuto 6"/>
          <p:cNvPicPr>
            <a:picLocks noGrp="1" noChangeAspect="1"/>
          </p:cNvPicPr>
          <p:nvPr>
            <p:ph sz="half" idx="2"/>
          </p:nvPr>
        </p:nvPicPr>
        <p:blipFill>
          <a:blip r:embed="rId5"/>
          <a:stretch>
            <a:fillRect/>
          </a:stretch>
        </p:blipFill>
        <p:spPr>
          <a:xfrm>
            <a:off x="8349644" y="2462674"/>
            <a:ext cx="1798476" cy="2542252"/>
          </a:xfrm>
          <a:prstGeom prst="rect">
            <a:avLst/>
          </a:prstGeom>
        </p:spPr>
      </p:pic>
      <p:pic>
        <p:nvPicPr>
          <p:cNvPr id="4" name="04 Fuente Perenne">
            <a:hlinkClick r:id="" action="ppaction://media"/>
          </p:cNvPr>
          <p:cNvPicPr>
            <a:picLocks noChangeAspect="1"/>
          </p:cNvPicPr>
          <p:nvPr>
            <a:audioFile r:link="rId1"/>
            <p:extLst>
              <p:ext uri="{DAA4B4D4-6D71-4841-9C94-3DE7FCFB9230}">
                <p14:media xmlns:p14="http://schemas.microsoft.com/office/powerpoint/2010/main" xmlns="" r:embed="rId6"/>
              </p:ext>
            </p:extLst>
          </p:nvPr>
        </p:nvPicPr>
        <p:blipFill>
          <a:blip r:embed="rId7"/>
          <a:stretch>
            <a:fillRect/>
          </a:stretch>
        </p:blipFill>
        <p:spPr>
          <a:xfrm>
            <a:off x="5791200" y="3124200"/>
            <a:ext cx="609600" cy="609600"/>
          </a:xfrm>
          <a:prstGeom prst="rect">
            <a:avLst/>
          </a:prstGeom>
        </p:spPr>
      </p:pic>
      <p:pic>
        <p:nvPicPr>
          <p:cNvPr id="5" name="01 Traccia 1">
            <a:hlinkClick r:id="" action="ppaction://media"/>
          </p:cNvPr>
          <p:cNvPicPr>
            <a:picLocks noChangeAspect="1"/>
          </p:cNvPicPr>
          <p:nvPr>
            <a:audioFile r:link="rId2"/>
            <p:extLst>
              <p:ext uri="{DAA4B4D4-6D71-4841-9C94-3DE7FCFB9230}">
                <p14:media xmlns:p14="http://schemas.microsoft.com/office/powerpoint/2010/main" xmlns="" r:embed="rId8"/>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xmlns="" val="3748968603"/>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638" fill="hold"/>
                                        <p:tgtEl>
                                          <p:spTgt spid="4"/>
                                        </p:tgtEl>
                                      </p:cBhvr>
                                    </p:cmd>
                                  </p:childTnLst>
                                </p:cTn>
                              </p:par>
                            </p:childTnLst>
                          </p:cTn>
                        </p:par>
                      </p:childTnLst>
                    </p:cTn>
                  </p:par>
                </p:childTnLst>
              </p:cTn>
              <p:nextCondLst>
                <p:cond evt="onClick" delay="0">
                  <p:tgtEl>
                    <p:spTgt spid="4"/>
                  </p:tgtEl>
                </p:cond>
              </p:nextCondLst>
            </p:seq>
            <p:audio>
              <p:cMediaNode vol="6061">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8724"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t>Prima finestra: la logica dell’amore</a:t>
            </a:r>
            <a:br>
              <a:rPr lang="it-IT" dirty="0"/>
            </a:br>
            <a:r>
              <a:rPr lang="it-IT" dirty="0"/>
              <a:t>ALCUNI </a:t>
            </a:r>
            <a:r>
              <a:rPr lang="it-IT" dirty="0" smtClean="0"/>
              <a:t>TESTI</a:t>
            </a:r>
            <a:endParaRPr lang="it-IT" dirty="0"/>
          </a:p>
        </p:txBody>
      </p:sp>
      <p:sp>
        <p:nvSpPr>
          <p:cNvPr id="3" name="Segnaposto contenuto 2"/>
          <p:cNvSpPr>
            <a:spLocks noGrp="1"/>
          </p:cNvSpPr>
          <p:nvPr>
            <p:ph sz="half" idx="1"/>
          </p:nvPr>
        </p:nvSpPr>
        <p:spPr/>
        <p:txBody>
          <a:bodyPr>
            <a:noAutofit/>
          </a:bodyPr>
          <a:lstStyle/>
          <a:p>
            <a:pPr lvl="0" defTabSz="914400" fontAlgn="base">
              <a:spcBef>
                <a:spcPct val="20000"/>
              </a:spcBef>
              <a:spcAft>
                <a:spcPct val="0"/>
              </a:spcAft>
              <a:buClrTx/>
              <a:buSzTx/>
              <a:buFontTx/>
              <a:buChar char="•"/>
            </a:pPr>
            <a:r>
              <a:rPr lang="nl-NL" sz="1600" dirty="0" smtClean="0"/>
              <a:t>TESTI BIBLICI</a:t>
            </a:r>
            <a:endParaRPr lang="nl-NL" sz="1600" dirty="0"/>
          </a:p>
          <a:p>
            <a:pPr lvl="0" defTabSz="914400" fontAlgn="base">
              <a:spcBef>
                <a:spcPct val="20000"/>
              </a:spcBef>
              <a:spcAft>
                <a:spcPct val="0"/>
              </a:spcAft>
              <a:buClrTx/>
              <a:buSzTx/>
              <a:buFontTx/>
              <a:buChar char="•"/>
            </a:pPr>
            <a:r>
              <a:rPr lang="nl-NL" sz="1600" dirty="0" smtClean="0"/>
              <a:t>Gen 12,1-3: la benedizione ad Abràm nel quale sono benedetti tutti i popoli della terra</a:t>
            </a:r>
          </a:p>
          <a:p>
            <a:pPr lvl="0" defTabSz="914400" fontAlgn="base">
              <a:spcBef>
                <a:spcPct val="20000"/>
              </a:spcBef>
              <a:spcAft>
                <a:spcPct val="0"/>
              </a:spcAft>
              <a:buClrTx/>
              <a:buSzTx/>
              <a:buFontTx/>
              <a:buChar char="•"/>
            </a:pPr>
            <a:r>
              <a:rPr lang="nl-NL" sz="1600" dirty="0" smtClean="0"/>
              <a:t>1Cor 12-13: l’immagine paolina della chiesa come corpo di cui Cristo è il capo, che sfocia nell’inno all’amore come carità</a:t>
            </a:r>
          </a:p>
          <a:p>
            <a:pPr lvl="0" defTabSz="914400" fontAlgn="base">
              <a:spcBef>
                <a:spcPct val="20000"/>
              </a:spcBef>
              <a:spcAft>
                <a:spcPct val="0"/>
              </a:spcAft>
              <a:buClrTx/>
              <a:buSzTx/>
              <a:buFontTx/>
              <a:buChar char="•"/>
            </a:pPr>
            <a:r>
              <a:rPr lang="nl-NL" sz="1600" dirty="0" smtClean="0"/>
              <a:t>Ef 2,14-3,16: sviluppo e approfondimento dell’immagine del corpo</a:t>
            </a:r>
          </a:p>
          <a:p>
            <a:pPr lvl="0" defTabSz="914400" fontAlgn="base">
              <a:spcBef>
                <a:spcPct val="20000"/>
              </a:spcBef>
              <a:spcAft>
                <a:spcPct val="0"/>
              </a:spcAft>
              <a:buClrTx/>
              <a:buSzTx/>
              <a:buFontTx/>
              <a:buChar char="•"/>
            </a:pPr>
            <a:r>
              <a:rPr lang="nl-NL" sz="1600" dirty="0" smtClean="0"/>
              <a:t> Is 58,1ss.: il culto gradito a Dio è l’amore verso chi è nel bisogno</a:t>
            </a:r>
          </a:p>
          <a:p>
            <a:pPr lvl="0" defTabSz="914400" fontAlgn="base">
              <a:spcBef>
                <a:spcPct val="20000"/>
              </a:spcBef>
              <a:spcAft>
                <a:spcPct val="0"/>
              </a:spcAft>
              <a:buClrTx/>
              <a:buSzTx/>
              <a:buFontTx/>
              <a:buChar char="•"/>
            </a:pPr>
            <a:r>
              <a:rPr lang="nl-NL" sz="1600" dirty="0" smtClean="0"/>
              <a:t>Mt 25,31-46: l’identificazione di Gesù con chi è nel bisogno</a:t>
            </a:r>
            <a:endParaRPr lang="nl-NL" sz="1600" dirty="0"/>
          </a:p>
          <a:p>
            <a:pPr lvl="0" defTabSz="914400" fontAlgn="base">
              <a:spcBef>
                <a:spcPct val="20000"/>
              </a:spcBef>
              <a:spcAft>
                <a:spcPct val="0"/>
              </a:spcAft>
              <a:buClrTx/>
              <a:buSzTx/>
              <a:buFontTx/>
              <a:buChar char="•"/>
            </a:pPr>
            <a:endParaRPr lang="nl-NL" sz="1600" dirty="0"/>
          </a:p>
          <a:p>
            <a:pPr lvl="0" defTabSz="914400" fontAlgn="base">
              <a:spcBef>
                <a:spcPct val="20000"/>
              </a:spcBef>
              <a:spcAft>
                <a:spcPct val="0"/>
              </a:spcAft>
              <a:buClrTx/>
              <a:buSzTx/>
              <a:buFontTx/>
              <a:buChar char="•"/>
            </a:pPr>
            <a:endParaRPr lang="it-IT" sz="1600" dirty="0"/>
          </a:p>
        </p:txBody>
      </p:sp>
      <p:sp>
        <p:nvSpPr>
          <p:cNvPr id="4" name="Segnaposto contenuto 3"/>
          <p:cNvSpPr>
            <a:spLocks noGrp="1"/>
          </p:cNvSpPr>
          <p:nvPr>
            <p:ph sz="half" idx="2"/>
          </p:nvPr>
        </p:nvSpPr>
        <p:spPr/>
        <p:txBody>
          <a:bodyPr>
            <a:normAutofit/>
          </a:bodyPr>
          <a:lstStyle/>
          <a:p>
            <a:pPr lvl="0" defTabSz="914400" fontAlgn="base">
              <a:spcBef>
                <a:spcPct val="20000"/>
              </a:spcBef>
              <a:spcAft>
                <a:spcPct val="0"/>
              </a:spcAft>
              <a:buClrTx/>
              <a:buSzTx/>
              <a:buFontTx/>
              <a:buChar char="•"/>
            </a:pPr>
            <a:r>
              <a:rPr lang="it-IT" sz="2000" i="1" dirty="0">
                <a:solidFill>
                  <a:srgbClr val="002060"/>
                </a:solidFill>
                <a:latin typeface="Verdana"/>
              </a:rPr>
              <a:t>Io sono uomo e nulla di quanto è umano mi è estraneo” </a:t>
            </a:r>
          </a:p>
          <a:p>
            <a:pPr marL="0" lvl="0" indent="0" defTabSz="914400" fontAlgn="base">
              <a:spcBef>
                <a:spcPct val="20000"/>
              </a:spcBef>
              <a:spcAft>
                <a:spcPct val="0"/>
              </a:spcAft>
              <a:buClrTx/>
              <a:buSzTx/>
              <a:buNone/>
            </a:pPr>
            <a:endParaRPr lang="it-IT" sz="2000" i="1" dirty="0" smtClean="0">
              <a:solidFill>
                <a:srgbClr val="002060"/>
              </a:solidFill>
              <a:latin typeface="Verdana"/>
            </a:endParaRPr>
          </a:p>
          <a:p>
            <a:pPr marL="0" lvl="0" indent="0" defTabSz="914400" fontAlgn="base">
              <a:spcBef>
                <a:spcPct val="20000"/>
              </a:spcBef>
              <a:spcAft>
                <a:spcPct val="0"/>
              </a:spcAft>
              <a:buClrTx/>
              <a:buSzTx/>
              <a:buNone/>
            </a:pPr>
            <a:r>
              <a:rPr lang="it-IT" sz="1600" dirty="0" smtClean="0">
                <a:solidFill>
                  <a:srgbClr val="002060"/>
                </a:solidFill>
                <a:latin typeface="Verdana"/>
              </a:rPr>
              <a:t>(</a:t>
            </a:r>
            <a:r>
              <a:rPr lang="it-IT" sz="1600" dirty="0">
                <a:solidFill>
                  <a:srgbClr val="002060"/>
                </a:solidFill>
                <a:latin typeface="Verdana"/>
              </a:rPr>
              <a:t>Terenzio, III sec. a.C</a:t>
            </a:r>
            <a:r>
              <a:rPr lang="it-IT" sz="1600" dirty="0" smtClean="0">
                <a:solidFill>
                  <a:srgbClr val="002060"/>
                </a:solidFill>
                <a:latin typeface="Verdana"/>
              </a:rPr>
              <a:t>.)</a:t>
            </a:r>
          </a:p>
          <a:p>
            <a:pPr marL="0" lvl="0" indent="0" defTabSz="914400" fontAlgn="base">
              <a:spcBef>
                <a:spcPct val="20000"/>
              </a:spcBef>
              <a:spcAft>
                <a:spcPct val="0"/>
              </a:spcAft>
              <a:buClrTx/>
              <a:buSzTx/>
              <a:buNone/>
            </a:pPr>
            <a:endParaRPr lang="it-IT" sz="2000" i="1" dirty="0">
              <a:solidFill>
                <a:srgbClr val="002060"/>
              </a:solidFill>
              <a:latin typeface="Verdana"/>
            </a:endParaRPr>
          </a:p>
          <a:p>
            <a:pPr lvl="0" defTabSz="914400" fontAlgn="base">
              <a:spcBef>
                <a:spcPct val="20000"/>
              </a:spcBef>
              <a:spcAft>
                <a:spcPct val="0"/>
              </a:spcAft>
              <a:buClrTx/>
              <a:buSzTx/>
              <a:buFontTx/>
              <a:buChar char="•"/>
            </a:pPr>
            <a:r>
              <a:rPr lang="it-IT" sz="2000" i="1" dirty="0" smtClean="0">
                <a:solidFill>
                  <a:srgbClr val="002060"/>
                </a:solidFill>
                <a:latin typeface="Verdana"/>
              </a:rPr>
              <a:t>“</a:t>
            </a:r>
            <a:r>
              <a:rPr lang="it-IT" sz="2000" i="1" dirty="0">
                <a:solidFill>
                  <a:srgbClr val="002060"/>
                </a:solidFill>
                <a:latin typeface="Verdana"/>
              </a:rPr>
              <a:t>Ogni essere che ha vissuto l’avventura umana, sono io” </a:t>
            </a:r>
          </a:p>
          <a:p>
            <a:pPr marL="0" lvl="0" indent="0" defTabSz="914400" fontAlgn="base">
              <a:spcBef>
                <a:spcPct val="20000"/>
              </a:spcBef>
              <a:spcAft>
                <a:spcPct val="0"/>
              </a:spcAft>
              <a:buClrTx/>
              <a:buSzTx/>
              <a:buNone/>
            </a:pPr>
            <a:endParaRPr lang="it-IT" sz="2000" dirty="0" smtClean="0">
              <a:solidFill>
                <a:srgbClr val="002060"/>
              </a:solidFill>
              <a:latin typeface="Verdana"/>
            </a:endParaRPr>
          </a:p>
          <a:p>
            <a:pPr marL="0" lvl="0" indent="0" defTabSz="914400" fontAlgn="base">
              <a:spcBef>
                <a:spcPct val="20000"/>
              </a:spcBef>
              <a:spcAft>
                <a:spcPct val="0"/>
              </a:spcAft>
              <a:buClrTx/>
              <a:buSzTx/>
              <a:buNone/>
            </a:pPr>
            <a:r>
              <a:rPr lang="it-IT" sz="1600" dirty="0" smtClean="0">
                <a:solidFill>
                  <a:srgbClr val="002060"/>
                </a:solidFill>
                <a:latin typeface="Verdana"/>
              </a:rPr>
              <a:t>(</a:t>
            </a:r>
            <a:r>
              <a:rPr lang="it-IT" sz="1600" dirty="0" err="1">
                <a:solidFill>
                  <a:srgbClr val="002060"/>
                </a:solidFill>
                <a:latin typeface="Verdana"/>
              </a:rPr>
              <a:t>Marguerite</a:t>
            </a:r>
            <a:r>
              <a:rPr lang="it-IT" sz="1600" dirty="0">
                <a:solidFill>
                  <a:srgbClr val="002060"/>
                </a:solidFill>
                <a:latin typeface="Verdana"/>
              </a:rPr>
              <a:t> Yourcenar, XX sec.)</a:t>
            </a:r>
          </a:p>
          <a:p>
            <a:endParaRPr lang="it-IT" sz="2000" dirty="0"/>
          </a:p>
        </p:txBody>
      </p:sp>
      <p:pic>
        <p:nvPicPr>
          <p:cNvPr id="5" name="Immagine 4"/>
          <p:cNvPicPr>
            <a:picLocks noChangeAspect="1"/>
          </p:cNvPicPr>
          <p:nvPr/>
        </p:nvPicPr>
        <p:blipFill>
          <a:blip r:embed="rId2"/>
          <a:stretch>
            <a:fillRect/>
          </a:stretch>
        </p:blipFill>
        <p:spPr>
          <a:xfrm>
            <a:off x="9420095" y="2199116"/>
            <a:ext cx="2619375" cy="1743075"/>
          </a:xfrm>
          <a:prstGeom prst="rect">
            <a:avLst/>
          </a:prstGeom>
        </p:spPr>
      </p:pic>
    </p:spTree>
    <p:extLst>
      <p:ext uri="{BB962C8B-B14F-4D97-AF65-F5344CB8AC3E}">
        <p14:creationId xmlns:p14="http://schemas.microsoft.com/office/powerpoint/2010/main" xmlns="" val="415262165"/>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t>Prima finestra: la logica dell’amore</a:t>
            </a:r>
            <a:br>
              <a:rPr lang="it-IT" dirty="0"/>
            </a:br>
            <a:r>
              <a:rPr lang="it-IT" dirty="0"/>
              <a:t>TEOLOGIA</a:t>
            </a:r>
          </a:p>
        </p:txBody>
      </p:sp>
      <p:sp>
        <p:nvSpPr>
          <p:cNvPr id="3" name="Segnaposto contenuto 2"/>
          <p:cNvSpPr>
            <a:spLocks noGrp="1"/>
          </p:cNvSpPr>
          <p:nvPr>
            <p:ph sz="half" idx="1"/>
          </p:nvPr>
        </p:nvSpPr>
        <p:spPr/>
        <p:txBody>
          <a:bodyPr>
            <a:normAutofit fontScale="92500" lnSpcReduction="10000"/>
          </a:bodyPr>
          <a:lstStyle/>
          <a:p>
            <a:pPr lvl="0">
              <a:buClr>
                <a:srgbClr val="1E5155">
                  <a:lumMod val="40000"/>
                  <a:lumOff val="60000"/>
                </a:srgbClr>
              </a:buClr>
            </a:pPr>
            <a:r>
              <a:rPr lang="it-IT" sz="4000" dirty="0">
                <a:solidFill>
                  <a:prstClr val="white"/>
                </a:solidFill>
              </a:rPr>
              <a:t>PENSARE DIO</a:t>
            </a:r>
          </a:p>
          <a:p>
            <a:pPr lvl="0">
              <a:buClr>
                <a:srgbClr val="1E5155">
                  <a:lumMod val="40000"/>
                  <a:lumOff val="60000"/>
                </a:srgbClr>
              </a:buClr>
            </a:pPr>
            <a:r>
              <a:rPr lang="it-IT" sz="4000" dirty="0">
                <a:solidFill>
                  <a:prstClr val="white"/>
                </a:solidFill>
              </a:rPr>
              <a:t>RAGIONARE su DIO</a:t>
            </a:r>
          </a:p>
          <a:p>
            <a:pPr lvl="0">
              <a:buClr>
                <a:srgbClr val="1E5155">
                  <a:lumMod val="40000"/>
                  <a:lumOff val="60000"/>
                </a:srgbClr>
              </a:buClr>
            </a:pPr>
            <a:r>
              <a:rPr lang="it-IT" sz="4000" dirty="0">
                <a:solidFill>
                  <a:prstClr val="white"/>
                </a:solidFill>
              </a:rPr>
              <a:t>PARLARE di </a:t>
            </a:r>
            <a:r>
              <a:rPr lang="it-IT" sz="4000" dirty="0" smtClean="0">
                <a:solidFill>
                  <a:prstClr val="white"/>
                </a:solidFill>
              </a:rPr>
              <a:t>DIO</a:t>
            </a:r>
          </a:p>
          <a:p>
            <a:pPr lvl="0">
              <a:buClr>
                <a:srgbClr val="1E5155">
                  <a:lumMod val="40000"/>
                  <a:lumOff val="60000"/>
                </a:srgbClr>
              </a:buClr>
            </a:pPr>
            <a:r>
              <a:rPr lang="it-IT" sz="4000" dirty="0" smtClean="0">
                <a:solidFill>
                  <a:prstClr val="white"/>
                </a:solidFill>
              </a:rPr>
              <a:t>…lungo la scia di vie / orme / tracce</a:t>
            </a:r>
            <a:endParaRPr lang="it-IT" sz="4000" dirty="0">
              <a:solidFill>
                <a:prstClr val="white"/>
              </a:solidFill>
            </a:endParaRPr>
          </a:p>
          <a:p>
            <a:endParaRPr lang="it-IT" dirty="0"/>
          </a:p>
        </p:txBody>
      </p:sp>
      <p:sp>
        <p:nvSpPr>
          <p:cNvPr id="4" name="Segnaposto contenuto 3"/>
          <p:cNvSpPr>
            <a:spLocks noGrp="1"/>
          </p:cNvSpPr>
          <p:nvPr>
            <p:ph sz="half" idx="2"/>
          </p:nvPr>
        </p:nvSpPr>
        <p:spPr/>
        <p:txBody>
          <a:bodyPr>
            <a:normAutofit fontScale="92500" lnSpcReduction="10000"/>
          </a:bodyPr>
          <a:lstStyle/>
          <a:p>
            <a:r>
              <a:rPr lang="it-IT" sz="2000" dirty="0" smtClean="0"/>
              <a:t>TOMMASO d’AQUINO </a:t>
            </a:r>
          </a:p>
          <a:p>
            <a:r>
              <a:rPr lang="it-IT" sz="2400" dirty="0"/>
              <a:t>(Roccasecca, 1225 – Fossanova, 7 marzo 1274</a:t>
            </a:r>
            <a:r>
              <a:rPr lang="it-IT" sz="2400" dirty="0" smtClean="0"/>
              <a:t>) pochi giorni prima del termine della sua vita terrena mette da parte il materiale per la scrittura e confida di considerare ormai «come paglia» tutto quanto ha scritto in confronto a «quanto ha visto» (presiedendo la celebrazione di una Messa). </a:t>
            </a:r>
          </a:p>
        </p:txBody>
      </p:sp>
      <p:pic>
        <p:nvPicPr>
          <p:cNvPr id="5" name="Immagine 4"/>
          <p:cNvPicPr>
            <a:picLocks noChangeAspect="1"/>
          </p:cNvPicPr>
          <p:nvPr/>
        </p:nvPicPr>
        <p:blipFill>
          <a:blip r:embed="rId2"/>
          <a:stretch>
            <a:fillRect/>
          </a:stretch>
        </p:blipFill>
        <p:spPr>
          <a:xfrm>
            <a:off x="9632220" y="1294113"/>
            <a:ext cx="2466975" cy="1847850"/>
          </a:xfrm>
          <a:prstGeom prst="rect">
            <a:avLst/>
          </a:prstGeom>
        </p:spPr>
      </p:pic>
    </p:spTree>
    <p:extLst>
      <p:ext uri="{BB962C8B-B14F-4D97-AF65-F5344CB8AC3E}">
        <p14:creationId xmlns:p14="http://schemas.microsoft.com/office/powerpoint/2010/main" xmlns="" val="1694206343"/>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3200" dirty="0"/>
              <a:t>Prima finestra: la logica dell’amore </a:t>
            </a:r>
            <a:r>
              <a:rPr lang="it-IT" sz="3200" dirty="0" smtClean="0"/>
              <a:t/>
            </a:r>
            <a:br>
              <a:rPr lang="it-IT" sz="3200" dirty="0" smtClean="0"/>
            </a:br>
            <a:r>
              <a:rPr lang="it-IT" sz="2800" dirty="0" smtClean="0"/>
              <a:t>TEOLOGIA </a:t>
            </a:r>
            <a:br>
              <a:rPr lang="it-IT" sz="2800" dirty="0" smtClean="0"/>
            </a:br>
            <a:endParaRPr lang="it-IT" sz="2800" dirty="0"/>
          </a:p>
        </p:txBody>
      </p:sp>
      <p:sp>
        <p:nvSpPr>
          <p:cNvPr id="3" name="Segnaposto contenuto 2"/>
          <p:cNvSpPr>
            <a:spLocks noGrp="1"/>
          </p:cNvSpPr>
          <p:nvPr>
            <p:ph idx="1"/>
          </p:nvPr>
        </p:nvSpPr>
        <p:spPr/>
        <p:txBody>
          <a:bodyPr>
            <a:noAutofit/>
          </a:bodyPr>
          <a:lstStyle/>
          <a:p>
            <a:pPr marL="0" indent="0">
              <a:buNone/>
            </a:pPr>
            <a:r>
              <a:rPr lang="it-IT" sz="1800" dirty="0" smtClean="0"/>
              <a:t>La NON PROVABILITA’ di DIO:</a:t>
            </a:r>
          </a:p>
          <a:p>
            <a:r>
              <a:rPr lang="it-IT" sz="1800" dirty="0" smtClean="0"/>
              <a:t>Si prova ciò che si possiede interamente</a:t>
            </a:r>
          </a:p>
          <a:p>
            <a:r>
              <a:rPr lang="it-IT" sz="1800" dirty="0" smtClean="0"/>
              <a:t>Dio si è reso visibile e disponibile, ma non mai riducibile alle nostre categorizzazioni</a:t>
            </a:r>
          </a:p>
          <a:p>
            <a:r>
              <a:rPr lang="it-IT" sz="1800" dirty="0" smtClean="0"/>
              <a:t>L’amore non cerca prove e non può darle</a:t>
            </a:r>
          </a:p>
          <a:p>
            <a:r>
              <a:rPr lang="it-IT" sz="1800" dirty="0" smtClean="0"/>
              <a:t>Dio si rende disponibile, illimitatamente, solo all’amore: cfr. Lc 7,36-50</a:t>
            </a:r>
          </a:p>
          <a:p>
            <a:pPr marL="0" indent="0">
              <a:buNone/>
            </a:pPr>
            <a:r>
              <a:rPr lang="it-IT" sz="1800" dirty="0" smtClean="0"/>
              <a:t>Cfr. Mt 12,38-39; Lc 11,29-32: a questa generazione che chiede un segno non sarà dato altro segno che quello di Giona profeta;</a:t>
            </a:r>
          </a:p>
          <a:p>
            <a:pPr marL="0" indent="0">
              <a:buNone/>
            </a:pPr>
            <a:r>
              <a:rPr lang="it-IT" sz="1800" dirty="0" smtClean="0"/>
              <a:t>Cfr. Mt 21,23-27; Mc 11,27-33; Lc 20,1-8: Neanch’io vi dico con quale autorità faccio tutto questo</a:t>
            </a:r>
          </a:p>
          <a:p>
            <a:pPr marL="0" indent="0">
              <a:buNone/>
            </a:pPr>
            <a:r>
              <a:rPr lang="it-IT" sz="1800" dirty="0" smtClean="0"/>
              <a:t>Cfr. Lc 16,19-31: se non ascoltano Mosè e i Profeti non crederebbero neppure se uno risorgesse dai morti</a:t>
            </a:r>
          </a:p>
        </p:txBody>
      </p:sp>
      <p:pic>
        <p:nvPicPr>
          <p:cNvPr id="5" name="Immagin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459457" y="1466978"/>
            <a:ext cx="2314575" cy="1971675"/>
          </a:xfrm>
          <a:prstGeom prst="rect">
            <a:avLst/>
          </a:prstGeom>
        </p:spPr>
      </p:pic>
    </p:spTree>
    <p:extLst>
      <p:ext uri="{BB962C8B-B14F-4D97-AF65-F5344CB8AC3E}">
        <p14:creationId xmlns:p14="http://schemas.microsoft.com/office/powerpoint/2010/main" xmlns="" val="3971737769"/>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e">
  <a:themeElements>
    <a:clrScheme name="Ione">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e">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e">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1439</TotalTime>
  <Words>9785</Words>
  <Application>Microsoft Office PowerPoint</Application>
  <PresentationFormat>Personalizzato</PresentationFormat>
  <Paragraphs>542</Paragraphs>
  <Slides>63</Slides>
  <Notes>46</Notes>
  <HiddenSlides>0</HiddenSlides>
  <MMClips>3</MMClips>
  <ScaleCrop>false</ScaleCrop>
  <HeadingPairs>
    <vt:vector size="4" baseType="variant">
      <vt:variant>
        <vt:lpstr>Tema</vt:lpstr>
      </vt:variant>
      <vt:variant>
        <vt:i4>1</vt:i4>
      </vt:variant>
      <vt:variant>
        <vt:lpstr>Titoli diapositive</vt:lpstr>
      </vt:variant>
      <vt:variant>
        <vt:i4>63</vt:i4>
      </vt:variant>
    </vt:vector>
  </HeadingPairs>
  <TitlesOfParts>
    <vt:vector size="64" baseType="lpstr">
      <vt:lpstr>Ione</vt:lpstr>
      <vt:lpstr>                         Conversazione su LOGICA e TEOLOGIA  con il prof. Ludovico Fulci   </vt:lpstr>
      <vt:lpstr>Dalla LOGICA alla TEOLOGIA</vt:lpstr>
      <vt:lpstr>Dalla LOGICA alla TEOLOGIA</vt:lpstr>
      <vt:lpstr>SVILUPPO del PERCORSO</vt:lpstr>
      <vt:lpstr>Prima finestra: la logica dell’amore  Nella LOGICA la TEOLOGIA</vt:lpstr>
      <vt:lpstr>Prima finestra: la logica dell’amore  LOGICA – TEOLOGIA – ANTROPOLOGIA TEOLOGICA</vt:lpstr>
      <vt:lpstr>Prima finestra: la logica dell’amore ALCUNI TESTI</vt:lpstr>
      <vt:lpstr>Prima finestra: la logica dell’amore TEOLOGIA</vt:lpstr>
      <vt:lpstr>Prima finestra: la logica dell’amore  TEOLOGIA  </vt:lpstr>
      <vt:lpstr>Il nostro universo potrebbe avere non quattro, ma quarantatré dimensioni …</vt:lpstr>
      <vt:lpstr>Seconda finestra: la situazione della ricerca scientifica ALCUNI TESTI </vt:lpstr>
      <vt:lpstr>Seconda finestra: la situazione della ricerca scientifica ALCUNI TESTI  </vt:lpstr>
      <vt:lpstr>Seconda finestra: la situazione della ricerca scientifica ALCUNI TESTI  </vt:lpstr>
      <vt:lpstr>Seconda finestra: la situazione della ricerca scientifica ALCUNI TESTI  </vt:lpstr>
      <vt:lpstr>Seconda finestra: la situazione della ricerca scientifica </vt:lpstr>
      <vt:lpstr>Seconda finestra: la situazione della ricerca scientifica </vt:lpstr>
      <vt:lpstr>Seconda finestra: la situazione della ricerca umana – ALCUNI TESTI FILOSOFICI </vt:lpstr>
      <vt:lpstr>Seconda finestra: la situazione della ricerca umana – ALCUNI TESTI FILOSOFICI</vt:lpstr>
      <vt:lpstr>Seconda finestra: la situazione della ricerca umana – ALCUNI TESTI POETICI-MISTICO TEOLOGICI</vt:lpstr>
      <vt:lpstr>Seconda finestra: la situazione della ricerca umana mistica e scientifica – LA FISICA TOTALE di Pierre Teilhard de Chardin </vt:lpstr>
      <vt:lpstr>Seconda finestra: la situazione della ricerca umana – ALCUNI AUTORI MISTICO TEOLOGICI di diverse tradizioni religiose</vt:lpstr>
      <vt:lpstr>Seconda finestra: la situazione della ricerca umana e scientifica di frontiera – ALCUNI RICERCATORI AUTORI</vt:lpstr>
      <vt:lpstr>Seconda finestra: la situazione della ricerca umana e scientifica di frontiera – ALCUNI MATERIALI AUDIOVISIVI fra i molti</vt:lpstr>
      <vt:lpstr>Seconda finestra: la situazione della ricerca umana e scientifica di frontiera – ALCUNI MATERIALI AUDIOVISIVI fra i molti</vt:lpstr>
      <vt:lpstr>Seconda finestra: la situazione della ricerca umana e scientifica di frontiera – ALCUNI MATERIALI AUDIOVISIVI fra i molti</vt:lpstr>
      <vt:lpstr>Seconda finestra: la situazione della ricerca umana e scientifica di frontiera – ALCUNE ESPERIENZE PARTICOLARI</vt:lpstr>
      <vt:lpstr>Terza finestra: L’ESPERIENZA MISTICA</vt:lpstr>
      <vt:lpstr>Terza finestra: L’ESPERIENZA MISTICA</vt:lpstr>
      <vt:lpstr>Terza finestra: L’ESPERIENZA MISTICA</vt:lpstr>
      <vt:lpstr>Terza finestra: L’ESPERIENZA MISTICA</vt:lpstr>
      <vt:lpstr>Terza finestra:  LA MISTICA CRISTIANA</vt:lpstr>
      <vt:lpstr>Seconda finestra: la situazione della ricerca scientifico-archeologica– SINDONE e studi sindonologici</vt:lpstr>
      <vt:lpstr>Terza finestra:  primato della mistica nella teologia</vt:lpstr>
      <vt:lpstr>Terza finestra:  primato della mistica nella teologia</vt:lpstr>
      <vt:lpstr>Terza finestra:  primato della mistica nella teologia</vt:lpstr>
      <vt:lpstr>Terza finestra:  primato della mistica nella teologia</vt:lpstr>
      <vt:lpstr>Terza finestra:  primato della mistica nella teologia</vt:lpstr>
      <vt:lpstr>Quarta finestra:  TEOLOGIA / MISTICA CRISTIANA</vt:lpstr>
      <vt:lpstr>Quarta finestra:  TEOLOGIA / MISTICA CRISTIANA</vt:lpstr>
      <vt:lpstr>Quarta finestra:  TEOLOGIA / MISTICA CRISTIANA</vt:lpstr>
      <vt:lpstr>Quarta finestra:  TEOLOGIA / MISTICA CRISTIANA</vt:lpstr>
      <vt:lpstr>Quarta finestra:  TEOLOGIA / MISTICA CRISTIANA</vt:lpstr>
      <vt:lpstr>Quarta finestra:  TEOLOGIA / MISTICA CRISTIANA</vt:lpstr>
      <vt:lpstr>Quarta finestra:  TEOLOGIA / MISTICA CRISTIANA</vt:lpstr>
      <vt:lpstr>Quarta finestra:  TEOLOGIA / MISTICA CRISTIANA</vt:lpstr>
      <vt:lpstr>Quarta finestra:  TEOLOGIA / MISTICA CRISTIANA</vt:lpstr>
      <vt:lpstr>Quarta finestra:  TEOLOGIA / MISTICA CRISTIANA</vt:lpstr>
      <vt:lpstr>Quarta finestra:  TEOLOGIA / MISTICA CRISTIANA</vt:lpstr>
      <vt:lpstr>Quarta finestra:  TEOLOGIA / MISTICA CRISTIANA</vt:lpstr>
      <vt:lpstr>Quarta finestra:  TEOLOGIA / MISTICA CRISTIANA</vt:lpstr>
      <vt:lpstr>Quarta finestra:  TEOLOGIA / MISTICA CRISTIANA</vt:lpstr>
      <vt:lpstr>Quarta finestra:  TEOLOGIA / MISTICA CRISTIANA</vt:lpstr>
      <vt:lpstr>Quarta finestra:  TEOLOGIA / MISTICA CRISTIANA</vt:lpstr>
      <vt:lpstr>Quarta finestra:  TEOLOGIA / MISTICA CRISTIANA</vt:lpstr>
      <vt:lpstr>Quarta finestra:  TEOLOGIA / MISTICA CRISTIANA</vt:lpstr>
      <vt:lpstr>Quarta finestra:  TEOLOGIA / MISTICA CRISTIANA</vt:lpstr>
      <vt:lpstr>Quarta finestra:  TEOLOGIA / MISTICA CRISTIANA</vt:lpstr>
      <vt:lpstr>Quarta finestra:  TEOLOGIA / MISTICA CRISTIANA</vt:lpstr>
      <vt:lpstr>Quarta finestra:  TEOLOGIA / MISTICA CRISTIANA</vt:lpstr>
      <vt:lpstr>SGUARDO PANORAMICO  DA TUTTE LE FINESTRE APERTE</vt:lpstr>
      <vt:lpstr>SGUARDO PANORAMICO  DA TUTTE LE FINESTRE APERTE</vt:lpstr>
      <vt:lpstr>SGUARDO PANORAMICO  DA TUTTE LE FINESTRE APERTE</vt:lpstr>
      <vt:lpstr>SGUARDO PANORAMICO  DA TUTTE LE FINESTRE APERTE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TEOLOGIA </dc:title>
  <dc:creator>Antonella Jori</dc:creator>
  <cp:lastModifiedBy>vicepreside</cp:lastModifiedBy>
  <cp:revision>418</cp:revision>
  <dcterms:created xsi:type="dcterms:W3CDTF">2014-03-15T20:03:52Z</dcterms:created>
  <dcterms:modified xsi:type="dcterms:W3CDTF">2014-04-09T09:32:56Z</dcterms:modified>
</cp:coreProperties>
</file>