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300" r:id="rId2"/>
    <p:sldId id="291" r:id="rId3"/>
    <p:sldId id="296" r:id="rId4"/>
    <p:sldId id="298" r:id="rId5"/>
    <p:sldId id="286" r:id="rId6"/>
    <p:sldId id="278" r:id="rId7"/>
    <p:sldId id="279" r:id="rId8"/>
    <p:sldId id="280" r:id="rId9"/>
    <p:sldId id="283" r:id="rId10"/>
    <p:sldId id="284" r:id="rId11"/>
    <p:sldId id="295" r:id="rId12"/>
    <p:sldId id="285" r:id="rId13"/>
    <p:sldId id="292" r:id="rId14"/>
    <p:sldId id="290" r:id="rId15"/>
    <p:sldId id="267" r:id="rId16"/>
    <p:sldId id="288" r:id="rId17"/>
    <p:sldId id="257" r:id="rId18"/>
    <p:sldId id="260" r:id="rId19"/>
    <p:sldId id="261" r:id="rId20"/>
    <p:sldId id="262" r:id="rId21"/>
    <p:sldId id="265" r:id="rId22"/>
    <p:sldId id="268" r:id="rId23"/>
    <p:sldId id="259" r:id="rId24"/>
    <p:sldId id="269" r:id="rId25"/>
    <p:sldId id="270" r:id="rId26"/>
    <p:sldId id="275" r:id="rId27"/>
    <p:sldId id="299" r:id="rId28"/>
    <p:sldId id="281" r:id="rId29"/>
    <p:sldId id="271"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9467" autoAdjust="0"/>
  </p:normalViewPr>
  <p:slideViewPr>
    <p:cSldViewPr>
      <p:cViewPr varScale="1">
        <p:scale>
          <a:sx n="102" d="100"/>
          <a:sy n="102" d="100"/>
        </p:scale>
        <p:origin x="-816" y="-82"/>
      </p:cViewPr>
      <p:guideLst>
        <p:guide orient="horz" pos="2160"/>
        <p:guide pos="2880"/>
      </p:guideLst>
    </p:cSldViewPr>
  </p:slideViewPr>
  <p:outlineViewPr>
    <p:cViewPr>
      <p:scale>
        <a:sx n="33" d="100"/>
        <a:sy n="33" d="100"/>
      </p:scale>
      <p:origin x="0" y="84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288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D0712A-9FBB-42A9-A8C3-9C985E2AC0E8}" type="datetimeFigureOut">
              <a:rPr lang="it-IT" smtClean="0"/>
              <a:t>04/04/2012</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73198B-79F7-4867-892A-81C1D2A84AEF}" type="slidenum">
              <a:rPr lang="it-IT" smtClean="0"/>
              <a:t>‹N›</a:t>
            </a:fld>
            <a:endParaRPr lang="it-IT"/>
          </a:p>
        </p:txBody>
      </p:sp>
    </p:spTree>
    <p:extLst>
      <p:ext uri="{BB962C8B-B14F-4D97-AF65-F5344CB8AC3E}">
        <p14:creationId xmlns:p14="http://schemas.microsoft.com/office/powerpoint/2010/main" val="658626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D1772C-3861-4F6B-AA52-D9C250D2ADE1}" type="datetimeFigureOut">
              <a:rPr lang="it-IT" smtClean="0"/>
              <a:t>04/04/2012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D752D3-AA07-4D51-A631-A48D7742499C}" type="slidenum">
              <a:rPr lang="it-IT" smtClean="0"/>
              <a:t>‹N›</a:t>
            </a:fld>
            <a:endParaRPr lang="it-IT"/>
          </a:p>
        </p:txBody>
      </p:sp>
    </p:spTree>
    <p:extLst>
      <p:ext uri="{BB962C8B-B14F-4D97-AF65-F5344CB8AC3E}">
        <p14:creationId xmlns:p14="http://schemas.microsoft.com/office/powerpoint/2010/main" val="3854147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1D752D3-AA07-4D51-A631-A48D7742499C}" type="slidenum">
              <a:rPr lang="it-IT" smtClean="0"/>
              <a:t>2</a:t>
            </a:fld>
            <a:endParaRPr lang="it-IT"/>
          </a:p>
        </p:txBody>
      </p:sp>
    </p:spTree>
    <p:extLst>
      <p:ext uri="{BB962C8B-B14F-4D97-AF65-F5344CB8AC3E}">
        <p14:creationId xmlns:p14="http://schemas.microsoft.com/office/powerpoint/2010/main" val="3098891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1D752D3-AA07-4D51-A631-A48D7742499C}" type="slidenum">
              <a:rPr lang="it-IT" smtClean="0"/>
              <a:t>4</a:t>
            </a:fld>
            <a:endParaRPr lang="it-IT"/>
          </a:p>
        </p:txBody>
      </p:sp>
    </p:spTree>
    <p:extLst>
      <p:ext uri="{BB962C8B-B14F-4D97-AF65-F5344CB8AC3E}">
        <p14:creationId xmlns:p14="http://schemas.microsoft.com/office/powerpoint/2010/main" val="4240021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1D752D3-AA07-4D51-A631-A48D7742499C}" type="slidenum">
              <a:rPr lang="it-IT" smtClean="0"/>
              <a:t>5</a:t>
            </a:fld>
            <a:endParaRPr lang="it-IT"/>
          </a:p>
        </p:txBody>
      </p:sp>
    </p:spTree>
    <p:extLst>
      <p:ext uri="{BB962C8B-B14F-4D97-AF65-F5344CB8AC3E}">
        <p14:creationId xmlns:p14="http://schemas.microsoft.com/office/powerpoint/2010/main" val="458082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1D752D3-AA07-4D51-A631-A48D7742499C}" type="slidenum">
              <a:rPr lang="it-IT" smtClean="0"/>
              <a:t>11</a:t>
            </a:fld>
            <a:endParaRPr lang="it-IT"/>
          </a:p>
        </p:txBody>
      </p:sp>
    </p:spTree>
    <p:extLst>
      <p:ext uri="{BB962C8B-B14F-4D97-AF65-F5344CB8AC3E}">
        <p14:creationId xmlns:p14="http://schemas.microsoft.com/office/powerpoint/2010/main" val="3998559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3716FE9-DE03-48BD-8665-7D006AE0824B}" type="datetimeFigureOut">
              <a:rPr lang="it-IT" smtClean="0"/>
              <a:t>04/04/2012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138B83-1F22-420F-B0D8-C6F75A3BEA61}" type="slidenum">
              <a:rPr lang="it-IT" smtClean="0"/>
              <a:t>‹N›</a:t>
            </a:fld>
            <a:endParaRPr lang="it-IT"/>
          </a:p>
        </p:txBody>
      </p:sp>
    </p:spTree>
    <p:extLst>
      <p:ext uri="{BB962C8B-B14F-4D97-AF65-F5344CB8AC3E}">
        <p14:creationId xmlns:p14="http://schemas.microsoft.com/office/powerpoint/2010/main" val="3631332740"/>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3716FE9-DE03-48BD-8665-7D006AE0824B}" type="datetimeFigureOut">
              <a:rPr lang="it-IT" smtClean="0"/>
              <a:t>04/04/2012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138B83-1F22-420F-B0D8-C6F75A3BEA61}" type="slidenum">
              <a:rPr lang="it-IT" smtClean="0"/>
              <a:t>‹N›</a:t>
            </a:fld>
            <a:endParaRPr lang="it-IT"/>
          </a:p>
        </p:txBody>
      </p:sp>
    </p:spTree>
    <p:extLst>
      <p:ext uri="{BB962C8B-B14F-4D97-AF65-F5344CB8AC3E}">
        <p14:creationId xmlns:p14="http://schemas.microsoft.com/office/powerpoint/2010/main" val="835900943"/>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3716FE9-DE03-48BD-8665-7D006AE0824B}" type="datetimeFigureOut">
              <a:rPr lang="it-IT" smtClean="0"/>
              <a:t>04/04/2012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138B83-1F22-420F-B0D8-C6F75A3BEA61}" type="slidenum">
              <a:rPr lang="it-IT" smtClean="0"/>
              <a:t>‹N›</a:t>
            </a:fld>
            <a:endParaRPr lang="it-IT"/>
          </a:p>
        </p:txBody>
      </p:sp>
    </p:spTree>
    <p:extLst>
      <p:ext uri="{BB962C8B-B14F-4D97-AF65-F5344CB8AC3E}">
        <p14:creationId xmlns:p14="http://schemas.microsoft.com/office/powerpoint/2010/main" val="44417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3716FE9-DE03-48BD-8665-7D006AE0824B}" type="datetimeFigureOut">
              <a:rPr lang="it-IT" smtClean="0"/>
              <a:t>04/04/2012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138B83-1F22-420F-B0D8-C6F75A3BEA61}" type="slidenum">
              <a:rPr lang="it-IT" smtClean="0"/>
              <a:t>‹N›</a:t>
            </a:fld>
            <a:endParaRPr lang="it-IT"/>
          </a:p>
        </p:txBody>
      </p:sp>
    </p:spTree>
    <p:extLst>
      <p:ext uri="{BB962C8B-B14F-4D97-AF65-F5344CB8AC3E}">
        <p14:creationId xmlns:p14="http://schemas.microsoft.com/office/powerpoint/2010/main" val="358019530"/>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3716FE9-DE03-48BD-8665-7D006AE0824B}" type="datetimeFigureOut">
              <a:rPr lang="it-IT" smtClean="0"/>
              <a:t>04/04/2012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138B83-1F22-420F-B0D8-C6F75A3BEA61}" type="slidenum">
              <a:rPr lang="it-IT" smtClean="0"/>
              <a:t>‹N›</a:t>
            </a:fld>
            <a:endParaRPr lang="it-IT"/>
          </a:p>
        </p:txBody>
      </p:sp>
    </p:spTree>
    <p:extLst>
      <p:ext uri="{BB962C8B-B14F-4D97-AF65-F5344CB8AC3E}">
        <p14:creationId xmlns:p14="http://schemas.microsoft.com/office/powerpoint/2010/main" val="3264353002"/>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3716FE9-DE03-48BD-8665-7D006AE0824B}" type="datetimeFigureOut">
              <a:rPr lang="it-IT" smtClean="0"/>
              <a:t>04/04/2012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D138B83-1F22-420F-B0D8-C6F75A3BEA61}" type="slidenum">
              <a:rPr lang="it-IT" smtClean="0"/>
              <a:t>‹N›</a:t>
            </a:fld>
            <a:endParaRPr lang="it-IT"/>
          </a:p>
        </p:txBody>
      </p:sp>
    </p:spTree>
    <p:extLst>
      <p:ext uri="{BB962C8B-B14F-4D97-AF65-F5344CB8AC3E}">
        <p14:creationId xmlns:p14="http://schemas.microsoft.com/office/powerpoint/2010/main" val="344784564"/>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3716FE9-DE03-48BD-8665-7D006AE0824B}" type="datetimeFigureOut">
              <a:rPr lang="it-IT" smtClean="0"/>
              <a:t>04/04/2012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D138B83-1F22-420F-B0D8-C6F75A3BEA61}" type="slidenum">
              <a:rPr lang="it-IT" smtClean="0"/>
              <a:t>‹N›</a:t>
            </a:fld>
            <a:endParaRPr lang="it-IT"/>
          </a:p>
        </p:txBody>
      </p:sp>
    </p:spTree>
    <p:extLst>
      <p:ext uri="{BB962C8B-B14F-4D97-AF65-F5344CB8AC3E}">
        <p14:creationId xmlns:p14="http://schemas.microsoft.com/office/powerpoint/2010/main" val="1861069392"/>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3716FE9-DE03-48BD-8665-7D006AE0824B}" type="datetimeFigureOut">
              <a:rPr lang="it-IT" smtClean="0"/>
              <a:t>04/04/2012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D138B83-1F22-420F-B0D8-C6F75A3BEA61}" type="slidenum">
              <a:rPr lang="it-IT" smtClean="0"/>
              <a:t>‹N›</a:t>
            </a:fld>
            <a:endParaRPr lang="it-IT"/>
          </a:p>
        </p:txBody>
      </p:sp>
    </p:spTree>
    <p:extLst>
      <p:ext uri="{BB962C8B-B14F-4D97-AF65-F5344CB8AC3E}">
        <p14:creationId xmlns:p14="http://schemas.microsoft.com/office/powerpoint/2010/main" val="1262942011"/>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3716FE9-DE03-48BD-8665-7D006AE0824B}" type="datetimeFigureOut">
              <a:rPr lang="it-IT" smtClean="0"/>
              <a:t>04/04/2012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D138B83-1F22-420F-B0D8-C6F75A3BEA61}" type="slidenum">
              <a:rPr lang="it-IT" smtClean="0"/>
              <a:t>‹N›</a:t>
            </a:fld>
            <a:endParaRPr lang="it-IT"/>
          </a:p>
        </p:txBody>
      </p:sp>
    </p:spTree>
    <p:extLst>
      <p:ext uri="{BB962C8B-B14F-4D97-AF65-F5344CB8AC3E}">
        <p14:creationId xmlns:p14="http://schemas.microsoft.com/office/powerpoint/2010/main" val="2729302640"/>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3716FE9-DE03-48BD-8665-7D006AE0824B}" type="datetimeFigureOut">
              <a:rPr lang="it-IT" smtClean="0"/>
              <a:t>04/04/2012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D138B83-1F22-420F-B0D8-C6F75A3BEA61}" type="slidenum">
              <a:rPr lang="it-IT" smtClean="0"/>
              <a:t>‹N›</a:t>
            </a:fld>
            <a:endParaRPr lang="it-IT"/>
          </a:p>
        </p:txBody>
      </p:sp>
    </p:spTree>
    <p:extLst>
      <p:ext uri="{BB962C8B-B14F-4D97-AF65-F5344CB8AC3E}">
        <p14:creationId xmlns:p14="http://schemas.microsoft.com/office/powerpoint/2010/main" val="460566360"/>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3716FE9-DE03-48BD-8665-7D006AE0824B}" type="datetimeFigureOut">
              <a:rPr lang="it-IT" smtClean="0"/>
              <a:t>04/04/2012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D138B83-1F22-420F-B0D8-C6F75A3BEA61}" type="slidenum">
              <a:rPr lang="it-IT" smtClean="0"/>
              <a:t>‹N›</a:t>
            </a:fld>
            <a:endParaRPr lang="it-IT"/>
          </a:p>
        </p:txBody>
      </p:sp>
    </p:spTree>
    <p:extLst>
      <p:ext uri="{BB962C8B-B14F-4D97-AF65-F5344CB8AC3E}">
        <p14:creationId xmlns:p14="http://schemas.microsoft.com/office/powerpoint/2010/main" val="124851537"/>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16FE9-DE03-48BD-8665-7D006AE0824B}" type="datetimeFigureOut">
              <a:rPr lang="it-IT" smtClean="0"/>
              <a:t>04/04/2012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38B83-1F22-420F-B0D8-C6F75A3BEA61}" type="slidenum">
              <a:rPr lang="it-IT" smtClean="0"/>
              <a:t>‹N›</a:t>
            </a:fld>
            <a:endParaRPr lang="it-IT"/>
          </a:p>
        </p:txBody>
      </p:sp>
    </p:spTree>
    <p:extLst>
      <p:ext uri="{BB962C8B-B14F-4D97-AF65-F5344CB8AC3E}">
        <p14:creationId xmlns:p14="http://schemas.microsoft.com/office/powerpoint/2010/main" val="1745906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1691680" y="548680"/>
            <a:ext cx="5616624" cy="4525963"/>
          </a:xfrm>
        </p:spPr>
        <p:txBody>
          <a:bodyPr>
            <a:normAutofit fontScale="55000" lnSpcReduction="20000"/>
          </a:bodyPr>
          <a:lstStyle/>
          <a:p>
            <a:pPr marL="0" indent="0" algn="just">
              <a:lnSpc>
                <a:spcPct val="150000"/>
              </a:lnSpc>
              <a:spcBef>
                <a:spcPts val="0"/>
              </a:spcBef>
              <a:buNone/>
            </a:pPr>
            <a:endParaRPr lang="it-IT" sz="2100" dirty="0" smtClean="0">
              <a:solidFill>
                <a:schemeClr val="tx2">
                  <a:lumMod val="75000"/>
                </a:schemeClr>
              </a:solidFill>
            </a:endParaRPr>
          </a:p>
          <a:p>
            <a:pPr marL="0" indent="0" algn="ctr">
              <a:lnSpc>
                <a:spcPct val="150000"/>
              </a:lnSpc>
              <a:spcBef>
                <a:spcPts val="0"/>
              </a:spcBef>
              <a:buNone/>
            </a:pPr>
            <a:r>
              <a:rPr lang="it-IT" sz="2400" dirty="0">
                <a:solidFill>
                  <a:schemeClr val="tx2">
                    <a:lumMod val="75000"/>
                  </a:schemeClr>
                </a:solidFill>
              </a:rPr>
              <a:t>Giusi </a:t>
            </a:r>
            <a:r>
              <a:rPr lang="it-IT" sz="2400" dirty="0" err="1" smtClean="0">
                <a:solidFill>
                  <a:schemeClr val="tx2">
                    <a:lumMod val="75000"/>
                  </a:schemeClr>
                </a:solidFill>
              </a:rPr>
              <a:t>Merlicco</a:t>
            </a:r>
            <a:r>
              <a:rPr lang="it-IT" sz="2400" dirty="0" smtClean="0">
                <a:solidFill>
                  <a:schemeClr val="tx2">
                    <a:lumMod val="75000"/>
                  </a:schemeClr>
                </a:solidFill>
              </a:rPr>
              <a:t> </a:t>
            </a:r>
          </a:p>
          <a:p>
            <a:pPr marL="0" indent="0" algn="ctr">
              <a:lnSpc>
                <a:spcPct val="150000"/>
              </a:lnSpc>
              <a:spcBef>
                <a:spcPts val="0"/>
              </a:spcBef>
              <a:buNone/>
            </a:pPr>
            <a:r>
              <a:rPr lang="it-IT" sz="2400" dirty="0" smtClean="0">
                <a:solidFill>
                  <a:schemeClr val="tx2">
                    <a:lumMod val="75000"/>
                  </a:schemeClr>
                </a:solidFill>
              </a:rPr>
              <a:t>Diritto </a:t>
            </a:r>
            <a:r>
              <a:rPr lang="it-IT" sz="2400" dirty="0">
                <a:solidFill>
                  <a:schemeClr val="tx2">
                    <a:lumMod val="75000"/>
                  </a:schemeClr>
                </a:solidFill>
              </a:rPr>
              <a:t>di voto e </a:t>
            </a:r>
            <a:r>
              <a:rPr lang="it-IT" sz="2400" dirty="0" smtClean="0">
                <a:solidFill>
                  <a:schemeClr val="tx2">
                    <a:lumMod val="75000"/>
                  </a:schemeClr>
                </a:solidFill>
              </a:rPr>
              <a:t>sistemi elettorali</a:t>
            </a:r>
            <a:endParaRPr lang="it-IT" sz="2400" dirty="0">
              <a:solidFill>
                <a:schemeClr val="tx2">
                  <a:lumMod val="75000"/>
                </a:schemeClr>
              </a:solidFill>
            </a:endParaRPr>
          </a:p>
          <a:p>
            <a:pPr marL="0" indent="0" algn="just">
              <a:lnSpc>
                <a:spcPct val="150000"/>
              </a:lnSpc>
              <a:spcBef>
                <a:spcPts val="0"/>
              </a:spcBef>
              <a:buNone/>
            </a:pPr>
            <a:endParaRPr lang="it-IT" sz="2400" dirty="0">
              <a:solidFill>
                <a:schemeClr val="tx2">
                  <a:lumMod val="75000"/>
                </a:schemeClr>
              </a:solidFill>
            </a:endParaRPr>
          </a:p>
          <a:p>
            <a:pPr marL="0" indent="0" algn="just">
              <a:lnSpc>
                <a:spcPct val="150000"/>
              </a:lnSpc>
              <a:spcBef>
                <a:spcPts val="0"/>
              </a:spcBef>
              <a:buNone/>
            </a:pPr>
            <a:r>
              <a:rPr lang="it-IT" sz="2400" dirty="0">
                <a:solidFill>
                  <a:schemeClr val="tx2">
                    <a:lumMod val="75000"/>
                  </a:schemeClr>
                </a:solidFill>
              </a:rPr>
              <a:t>Lavoro presentato </a:t>
            </a:r>
            <a:r>
              <a:rPr lang="it-IT" sz="2400" dirty="0" smtClean="0">
                <a:solidFill>
                  <a:schemeClr val="tx2">
                    <a:lumMod val="75000"/>
                  </a:schemeClr>
                </a:solidFill>
              </a:rPr>
              <a:t>il 29 </a:t>
            </a:r>
            <a:r>
              <a:rPr lang="it-IT" sz="2400" dirty="0">
                <a:solidFill>
                  <a:schemeClr val="tx2">
                    <a:lumMod val="75000"/>
                  </a:schemeClr>
                </a:solidFill>
              </a:rPr>
              <a:t>marzo 2012 nell’ambito del Progetto </a:t>
            </a:r>
            <a:r>
              <a:rPr lang="it-IT" sz="2400" dirty="0" smtClean="0">
                <a:solidFill>
                  <a:schemeClr val="tx2">
                    <a:lumMod val="75000"/>
                  </a:schemeClr>
                </a:solidFill>
              </a:rPr>
              <a:t>IO </a:t>
            </a:r>
            <a:r>
              <a:rPr lang="it-IT" sz="2400" dirty="0">
                <a:solidFill>
                  <a:schemeClr val="tx2">
                    <a:lumMod val="75000"/>
                  </a:schemeClr>
                </a:solidFill>
              </a:rPr>
              <a:t>VOTO come introduzione all’incontro con il prof. Giovanni </a:t>
            </a:r>
            <a:r>
              <a:rPr lang="it-IT" sz="2400" dirty="0" err="1">
                <a:solidFill>
                  <a:schemeClr val="tx2">
                    <a:lumMod val="75000"/>
                  </a:schemeClr>
                </a:solidFill>
              </a:rPr>
              <a:t>Guzzetta</a:t>
            </a:r>
            <a:r>
              <a:rPr lang="it-IT" sz="2400" dirty="0">
                <a:solidFill>
                  <a:schemeClr val="tx2">
                    <a:lumMod val="75000"/>
                  </a:schemeClr>
                </a:solidFill>
              </a:rPr>
              <a:t>, Professore ordinario di «Istituzioni di diritto pubblico», Università di Tor Vergata.</a:t>
            </a:r>
          </a:p>
          <a:p>
            <a:pPr marL="0" indent="0" algn="just">
              <a:lnSpc>
                <a:spcPct val="150000"/>
              </a:lnSpc>
              <a:spcBef>
                <a:spcPts val="0"/>
              </a:spcBef>
              <a:buNone/>
            </a:pPr>
            <a:r>
              <a:rPr lang="it-IT" sz="2400" dirty="0">
                <a:solidFill>
                  <a:schemeClr val="tx2">
                    <a:lumMod val="75000"/>
                  </a:schemeClr>
                </a:solidFill>
              </a:rPr>
              <a:t>Giusi </a:t>
            </a:r>
            <a:r>
              <a:rPr lang="it-IT" sz="2400" dirty="0" err="1">
                <a:solidFill>
                  <a:schemeClr val="tx2">
                    <a:lumMod val="75000"/>
                  </a:schemeClr>
                </a:solidFill>
              </a:rPr>
              <a:t>Merlicco</a:t>
            </a:r>
            <a:r>
              <a:rPr lang="it-IT" sz="2400" dirty="0">
                <a:solidFill>
                  <a:schemeClr val="tx2">
                    <a:lumMod val="75000"/>
                  </a:schemeClr>
                </a:solidFill>
              </a:rPr>
              <a:t> è docente di Storia e Filosofia </a:t>
            </a:r>
            <a:r>
              <a:rPr lang="it-IT" sz="2400" dirty="0" smtClean="0">
                <a:solidFill>
                  <a:schemeClr val="tx2">
                    <a:lumMod val="75000"/>
                  </a:schemeClr>
                </a:solidFill>
              </a:rPr>
              <a:t>nel </a:t>
            </a:r>
            <a:r>
              <a:rPr lang="it-IT" sz="2400" dirty="0">
                <a:solidFill>
                  <a:schemeClr val="tx2">
                    <a:lumMod val="75000"/>
                  </a:schemeClr>
                </a:solidFill>
              </a:rPr>
              <a:t>Liceo Giulio Cesare.</a:t>
            </a:r>
          </a:p>
          <a:p>
            <a:pPr marL="0" indent="0" algn="just">
              <a:lnSpc>
                <a:spcPct val="150000"/>
              </a:lnSpc>
              <a:spcBef>
                <a:spcPts val="0"/>
              </a:spcBef>
              <a:buNone/>
            </a:pPr>
            <a:endParaRPr lang="it-IT" sz="2400" dirty="0">
              <a:solidFill>
                <a:srgbClr val="002060"/>
              </a:solidFill>
            </a:endParaRPr>
          </a:p>
          <a:p>
            <a:pPr marL="0" indent="0" algn="just">
              <a:lnSpc>
                <a:spcPct val="150000"/>
              </a:lnSpc>
              <a:spcBef>
                <a:spcPts val="0"/>
              </a:spcBef>
              <a:buNone/>
            </a:pPr>
            <a:endParaRPr lang="it-IT" sz="2200" dirty="0" smtClean="0">
              <a:solidFill>
                <a:srgbClr val="FF0000"/>
              </a:solidFill>
            </a:endParaRPr>
          </a:p>
          <a:p>
            <a:pPr marL="0" indent="0" algn="just">
              <a:lnSpc>
                <a:spcPct val="150000"/>
              </a:lnSpc>
              <a:spcBef>
                <a:spcPts val="0"/>
              </a:spcBef>
              <a:buNone/>
            </a:pPr>
            <a:r>
              <a:rPr lang="it-IT" sz="2200" dirty="0">
                <a:solidFill>
                  <a:srgbClr val="FF0000"/>
                </a:solidFill>
              </a:rPr>
              <a:t/>
            </a:r>
            <a:br>
              <a:rPr lang="it-IT" sz="2200" dirty="0">
                <a:solidFill>
                  <a:srgbClr val="FF0000"/>
                </a:solidFill>
              </a:rPr>
            </a:br>
            <a:r>
              <a:rPr lang="it-IT" sz="2200" b="1" dirty="0">
                <a:solidFill>
                  <a:srgbClr val="FF0000"/>
                </a:solidFill>
              </a:rPr>
              <a:t>   </a:t>
            </a:r>
            <a:r>
              <a:rPr lang="it-IT" sz="2200" b="1" dirty="0">
                <a:solidFill>
                  <a:srgbClr val="002060"/>
                </a:solidFill>
              </a:rPr>
              <a:t/>
            </a:r>
            <a:br>
              <a:rPr lang="it-IT" sz="2200" b="1" dirty="0">
                <a:solidFill>
                  <a:srgbClr val="002060"/>
                </a:solidFill>
              </a:rPr>
            </a:br>
            <a:r>
              <a:rPr lang="it-IT" sz="2200" dirty="0">
                <a:solidFill>
                  <a:srgbClr val="002060"/>
                </a:solidFill>
              </a:rPr>
              <a:t/>
            </a:r>
            <a:br>
              <a:rPr lang="it-IT" sz="2200" dirty="0">
                <a:solidFill>
                  <a:srgbClr val="002060"/>
                </a:solidFill>
              </a:rPr>
            </a:br>
            <a:r>
              <a:rPr lang="it-IT" sz="2200" b="1" dirty="0">
                <a:solidFill>
                  <a:srgbClr val="002060"/>
                </a:solidFill>
              </a:rPr>
              <a:t/>
            </a:r>
            <a:br>
              <a:rPr lang="it-IT" sz="2200" b="1" dirty="0">
                <a:solidFill>
                  <a:srgbClr val="002060"/>
                </a:solidFill>
              </a:rPr>
            </a:br>
            <a:endParaRPr lang="it-IT" dirty="0"/>
          </a:p>
        </p:txBody>
      </p:sp>
    </p:spTree>
    <p:extLst>
      <p:ext uri="{BB962C8B-B14F-4D97-AF65-F5344CB8AC3E}">
        <p14:creationId xmlns:p14="http://schemas.microsoft.com/office/powerpoint/2010/main" val="2965854757"/>
      </p:ext>
    </p:extLst>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p:transition spd="slow">
        <p:wipe dir="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476672"/>
            <a:ext cx="7416824" cy="5909310"/>
          </a:xfrm>
          <a:prstGeom prst="rect">
            <a:avLst/>
          </a:prstGeom>
        </p:spPr>
        <p:txBody>
          <a:bodyPr wrap="square">
            <a:spAutoFit/>
          </a:bodyPr>
          <a:lstStyle/>
          <a:p>
            <a:pPr algn="just"/>
            <a:r>
              <a:rPr lang="it-IT" b="1" dirty="0" smtClean="0">
                <a:solidFill>
                  <a:srgbClr val="FF0000"/>
                </a:solidFill>
              </a:rPr>
              <a:t>Alexis </a:t>
            </a:r>
            <a:r>
              <a:rPr lang="it-IT" b="1" dirty="0">
                <a:solidFill>
                  <a:srgbClr val="FF0000"/>
                </a:solidFill>
              </a:rPr>
              <a:t>de Tocqueville, </a:t>
            </a:r>
            <a:r>
              <a:rPr lang="it-IT" b="1" i="1" dirty="0">
                <a:solidFill>
                  <a:srgbClr val="FF0000"/>
                </a:solidFill>
              </a:rPr>
              <a:t>La democrazia in </a:t>
            </a:r>
            <a:r>
              <a:rPr lang="it-IT" b="1" i="1" dirty="0" smtClean="0">
                <a:solidFill>
                  <a:srgbClr val="FF0000"/>
                </a:solidFill>
              </a:rPr>
              <a:t>America </a:t>
            </a:r>
            <a:r>
              <a:rPr lang="it-IT" b="1" dirty="0" smtClean="0">
                <a:solidFill>
                  <a:srgbClr val="FF0000"/>
                </a:solidFill>
              </a:rPr>
              <a:t>(</a:t>
            </a:r>
            <a:r>
              <a:rPr lang="it-IT" b="1" dirty="0">
                <a:solidFill>
                  <a:srgbClr val="FF0000"/>
                </a:solidFill>
              </a:rPr>
              <a:t>1835) </a:t>
            </a:r>
          </a:p>
          <a:p>
            <a:pPr algn="just"/>
            <a:endParaRPr lang="it-IT" i="1" dirty="0" smtClean="0"/>
          </a:p>
          <a:p>
            <a:pPr algn="just"/>
            <a:endParaRPr lang="it-IT" i="1" dirty="0" smtClean="0"/>
          </a:p>
          <a:p>
            <a:pPr algn="just"/>
            <a:r>
              <a:rPr lang="it-IT" i="1" dirty="0" smtClean="0"/>
              <a:t>Come </a:t>
            </a:r>
            <a:r>
              <a:rPr lang="it-IT" i="1" dirty="0"/>
              <a:t>si può affermare in senso rigoroso che negli Stati Uniti è il popolo che governa. </a:t>
            </a:r>
            <a:endParaRPr lang="it-IT" dirty="0"/>
          </a:p>
          <a:p>
            <a:pPr algn="just"/>
            <a:endParaRPr lang="it-IT" i="1" dirty="0" smtClean="0"/>
          </a:p>
          <a:p>
            <a:pPr algn="just"/>
            <a:r>
              <a:rPr lang="it-IT" b="1" i="1" dirty="0" smtClean="0">
                <a:solidFill>
                  <a:srgbClr val="0070C0"/>
                </a:solidFill>
              </a:rPr>
              <a:t>In </a:t>
            </a:r>
            <a:r>
              <a:rPr lang="it-IT" b="1" i="1" dirty="0">
                <a:solidFill>
                  <a:srgbClr val="0070C0"/>
                </a:solidFill>
              </a:rPr>
              <a:t>America il popolo nomina i membri del legislativo e dell’esecutivo</a:t>
            </a:r>
            <a:r>
              <a:rPr lang="it-IT" i="1" dirty="0"/>
              <a:t>; </a:t>
            </a:r>
            <a:r>
              <a:rPr lang="it-IT" dirty="0"/>
              <a:t>lo stesso popolo costituisce la giuria che punisce le infrazioni alla legge. </a:t>
            </a:r>
            <a:endParaRPr lang="it-IT" dirty="0" smtClean="0"/>
          </a:p>
          <a:p>
            <a:pPr algn="just"/>
            <a:r>
              <a:rPr lang="it-IT" b="1" i="1" dirty="0" smtClean="0">
                <a:solidFill>
                  <a:srgbClr val="FF0000"/>
                </a:solidFill>
              </a:rPr>
              <a:t>Le </a:t>
            </a:r>
            <a:r>
              <a:rPr lang="it-IT" b="1" i="1" dirty="0">
                <a:solidFill>
                  <a:srgbClr val="FF0000"/>
                </a:solidFill>
              </a:rPr>
              <a:t>istituzioni </a:t>
            </a:r>
            <a:r>
              <a:rPr lang="it-IT" b="1" i="1" dirty="0" smtClean="0">
                <a:solidFill>
                  <a:srgbClr val="FF0000"/>
                </a:solidFill>
              </a:rPr>
              <a:t>sono democratiche </a:t>
            </a:r>
            <a:r>
              <a:rPr lang="it-IT" dirty="0" smtClean="0"/>
              <a:t>non solo nel </a:t>
            </a:r>
            <a:r>
              <a:rPr lang="it-IT" dirty="0"/>
              <a:t>loro principio, ma anche in tutti i loro sviluppi; così </a:t>
            </a:r>
            <a:r>
              <a:rPr lang="it-IT" b="1" i="1" dirty="0">
                <a:solidFill>
                  <a:srgbClr val="0070C0"/>
                </a:solidFill>
              </a:rPr>
              <a:t>il popolo nomina direttamente i suoi rappresentanti </a:t>
            </a:r>
            <a:r>
              <a:rPr lang="it-IT" dirty="0"/>
              <a:t>e li sceglie in generale ogni anno, per mantenerli completamente alle sue dipendenze. </a:t>
            </a:r>
            <a:r>
              <a:rPr lang="it-IT" i="1" dirty="0"/>
              <a:t>E’ dunque realmente il popolo che dirige </a:t>
            </a:r>
            <a:r>
              <a:rPr lang="it-IT" b="1" i="1" dirty="0">
                <a:solidFill>
                  <a:srgbClr val="0070C0"/>
                </a:solidFill>
              </a:rPr>
              <a:t>e,</a:t>
            </a:r>
            <a:r>
              <a:rPr lang="it-IT" b="1" i="1" dirty="0"/>
              <a:t> </a:t>
            </a:r>
            <a:r>
              <a:rPr lang="it-IT" b="1" i="1" dirty="0">
                <a:solidFill>
                  <a:srgbClr val="0070C0"/>
                </a:solidFill>
              </a:rPr>
              <a:t>benché la </a:t>
            </a:r>
            <a:r>
              <a:rPr lang="it-IT" b="1" i="1" dirty="0">
                <a:solidFill>
                  <a:srgbClr val="FF0000"/>
                </a:solidFill>
              </a:rPr>
              <a:t>forma di governo </a:t>
            </a:r>
            <a:r>
              <a:rPr lang="it-IT" b="1" i="1" dirty="0">
                <a:solidFill>
                  <a:srgbClr val="0070C0"/>
                </a:solidFill>
              </a:rPr>
              <a:t>sia </a:t>
            </a:r>
            <a:r>
              <a:rPr lang="it-IT" b="1" i="1" dirty="0">
                <a:solidFill>
                  <a:srgbClr val="FF0000"/>
                </a:solidFill>
              </a:rPr>
              <a:t>rappresentativa</a:t>
            </a:r>
            <a:r>
              <a:rPr lang="it-IT" dirty="0"/>
              <a:t>, </a:t>
            </a:r>
            <a:r>
              <a:rPr lang="it-IT" i="1" dirty="0"/>
              <a:t>è evidente che le opinioni</a:t>
            </a:r>
            <a:r>
              <a:rPr lang="it-IT" dirty="0"/>
              <a:t>, i pregiudizi, gli interessi e anche le passioni </a:t>
            </a:r>
            <a:r>
              <a:rPr lang="it-IT" i="1" dirty="0"/>
              <a:t>del popolo non possono incontrare ostacoli </a:t>
            </a:r>
            <a:r>
              <a:rPr lang="it-IT" dirty="0"/>
              <a:t>durevoli che impediscano loro di manifestarsi nella direzione quotidiana della società. </a:t>
            </a:r>
            <a:r>
              <a:rPr lang="it-IT" dirty="0" smtClean="0"/>
              <a:t>Negli </a:t>
            </a:r>
            <a:r>
              <a:rPr lang="it-IT" dirty="0"/>
              <a:t>Stati Uniti, come in tutti i paesi dove regna il popolo, </a:t>
            </a:r>
            <a:r>
              <a:rPr lang="it-IT" b="1" i="1" dirty="0" smtClean="0">
                <a:solidFill>
                  <a:srgbClr val="0070C0"/>
                </a:solidFill>
              </a:rPr>
              <a:t>la</a:t>
            </a:r>
            <a:r>
              <a:rPr lang="it-IT" i="1" dirty="0" smtClean="0">
                <a:solidFill>
                  <a:srgbClr val="0070C0"/>
                </a:solidFill>
              </a:rPr>
              <a:t> </a:t>
            </a:r>
            <a:r>
              <a:rPr lang="it-IT" b="1" i="1" dirty="0">
                <a:solidFill>
                  <a:srgbClr val="0070C0"/>
                </a:solidFill>
              </a:rPr>
              <a:t>maggioranza </a:t>
            </a:r>
            <a:r>
              <a:rPr lang="it-IT" b="1" i="1" dirty="0" smtClean="0">
                <a:solidFill>
                  <a:srgbClr val="0070C0"/>
                </a:solidFill>
              </a:rPr>
              <a:t>governa </a:t>
            </a:r>
            <a:r>
              <a:rPr lang="it-IT" b="1" i="1" dirty="0">
                <a:solidFill>
                  <a:srgbClr val="0070C0"/>
                </a:solidFill>
              </a:rPr>
              <a:t>in nome del popolo stesso</a:t>
            </a:r>
            <a:r>
              <a:rPr lang="it-IT" i="1" dirty="0">
                <a:solidFill>
                  <a:srgbClr val="0070C0"/>
                </a:solidFill>
              </a:rPr>
              <a:t>. </a:t>
            </a:r>
          </a:p>
          <a:p>
            <a:pPr algn="just"/>
            <a:r>
              <a:rPr lang="it-IT" dirty="0"/>
              <a:t>Questa maggioranza è composta principalmente di cittadini pacifici che sia per inclinazione sia per </a:t>
            </a:r>
            <a:r>
              <a:rPr lang="it-IT" dirty="0" smtClean="0"/>
              <a:t>interesse </a:t>
            </a:r>
            <a:r>
              <a:rPr lang="it-IT" dirty="0"/>
              <a:t>desiderano sinceramente il bene del paese. </a:t>
            </a:r>
            <a:endParaRPr lang="it-IT" dirty="0" smtClean="0"/>
          </a:p>
          <a:p>
            <a:pPr algn="just"/>
            <a:r>
              <a:rPr lang="it-IT" dirty="0" smtClean="0"/>
              <a:t>(Da </a:t>
            </a:r>
            <a:r>
              <a:rPr lang="it-IT" i="1" dirty="0"/>
              <a:t>La democrazia in America </a:t>
            </a:r>
            <a:r>
              <a:rPr lang="it-IT" i="1" dirty="0" smtClean="0"/>
              <a:t>I</a:t>
            </a:r>
            <a:r>
              <a:rPr lang="it-IT" dirty="0"/>
              <a:t>, Seconda parte, Capitolo </a:t>
            </a:r>
            <a:r>
              <a:rPr lang="it-IT" dirty="0" smtClean="0"/>
              <a:t>I)</a:t>
            </a:r>
          </a:p>
          <a:p>
            <a:pPr algn="just"/>
            <a:endParaRPr lang="it-IT" dirty="0" smtClean="0"/>
          </a:p>
        </p:txBody>
      </p:sp>
    </p:spTree>
    <p:extLst>
      <p:ext uri="{BB962C8B-B14F-4D97-AF65-F5344CB8AC3E}">
        <p14:creationId xmlns:p14="http://schemas.microsoft.com/office/powerpoint/2010/main" val="7223823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82139" y="188640"/>
            <a:ext cx="7632848" cy="6463308"/>
          </a:xfrm>
          <a:prstGeom prst="rect">
            <a:avLst/>
          </a:prstGeom>
        </p:spPr>
        <p:txBody>
          <a:bodyPr wrap="square">
            <a:spAutoFit/>
          </a:bodyPr>
          <a:lstStyle/>
          <a:p>
            <a:pPr algn="just"/>
            <a:endParaRPr lang="it-IT" sz="1000" dirty="0" smtClean="0"/>
          </a:p>
          <a:p>
            <a:pPr algn="ctr"/>
            <a:r>
              <a:rPr lang="it-IT" sz="2400" b="1" dirty="0" smtClean="0">
                <a:solidFill>
                  <a:srgbClr val="002060"/>
                </a:solidFill>
              </a:rPr>
              <a:t>Suffragio universale</a:t>
            </a:r>
            <a:endParaRPr lang="it-IT" sz="2400" b="1" dirty="0">
              <a:solidFill>
                <a:srgbClr val="002060"/>
              </a:solidFill>
            </a:endParaRPr>
          </a:p>
          <a:p>
            <a:pPr algn="just"/>
            <a:r>
              <a:rPr lang="it-IT" sz="1000" dirty="0" smtClean="0">
                <a:solidFill>
                  <a:srgbClr val="002060"/>
                </a:solidFill>
              </a:rPr>
              <a:t>       </a:t>
            </a:r>
          </a:p>
          <a:p>
            <a:pPr algn="just"/>
            <a:r>
              <a:rPr lang="it-IT" sz="2400" b="1" dirty="0" smtClean="0">
                <a:solidFill>
                  <a:srgbClr val="002060"/>
                </a:solidFill>
              </a:rPr>
              <a:t>1600</a:t>
            </a:r>
            <a:r>
              <a:rPr lang="it-IT" sz="2400" dirty="0" smtClean="0">
                <a:solidFill>
                  <a:srgbClr val="002060"/>
                </a:solidFill>
              </a:rPr>
              <a:t> </a:t>
            </a:r>
          </a:p>
          <a:p>
            <a:pPr algn="just"/>
            <a:r>
              <a:rPr lang="it-IT" sz="2400" b="1" dirty="0" smtClean="0">
                <a:solidFill>
                  <a:srgbClr val="002060"/>
                </a:solidFill>
              </a:rPr>
              <a:t>Rivoluzione inglese.</a:t>
            </a:r>
            <a:r>
              <a:rPr lang="it-IT" sz="2400" dirty="0" smtClean="0"/>
              <a:t> </a:t>
            </a:r>
            <a:r>
              <a:rPr lang="it-IT" sz="2400" b="1" dirty="0" err="1" smtClean="0">
                <a:solidFill>
                  <a:srgbClr val="FF0000"/>
                </a:solidFill>
              </a:rPr>
              <a:t>Levellers</a:t>
            </a:r>
            <a:r>
              <a:rPr lang="it-IT" sz="2400" dirty="0" smtClean="0"/>
              <a:t> </a:t>
            </a:r>
            <a:endParaRPr lang="it-IT" sz="2400" dirty="0"/>
          </a:p>
          <a:p>
            <a:pPr marL="457200" indent="-457200" algn="just">
              <a:buAutoNum type="arabicPeriod"/>
            </a:pPr>
            <a:endParaRPr lang="it-IT" dirty="0" smtClean="0"/>
          </a:p>
          <a:p>
            <a:pPr algn="just"/>
            <a:r>
              <a:rPr lang="it-IT" sz="2400" b="1" dirty="0" smtClean="0">
                <a:solidFill>
                  <a:srgbClr val="002060"/>
                </a:solidFill>
              </a:rPr>
              <a:t>1700 </a:t>
            </a:r>
          </a:p>
          <a:p>
            <a:pPr algn="just"/>
            <a:r>
              <a:rPr lang="it-IT" sz="2400" b="1" dirty="0" smtClean="0">
                <a:solidFill>
                  <a:srgbClr val="002060"/>
                </a:solidFill>
              </a:rPr>
              <a:t>Rivoluzione </a:t>
            </a:r>
            <a:r>
              <a:rPr lang="it-IT" sz="2400" b="1" dirty="0">
                <a:solidFill>
                  <a:srgbClr val="002060"/>
                </a:solidFill>
              </a:rPr>
              <a:t>francese (1792</a:t>
            </a:r>
            <a:r>
              <a:rPr lang="it-IT" sz="2400" b="1" dirty="0" smtClean="0">
                <a:solidFill>
                  <a:srgbClr val="002060"/>
                </a:solidFill>
              </a:rPr>
              <a:t>) </a:t>
            </a:r>
            <a:r>
              <a:rPr lang="it-IT" sz="2400" b="1" dirty="0" smtClean="0">
                <a:solidFill>
                  <a:srgbClr val="FF0000"/>
                </a:solidFill>
              </a:rPr>
              <a:t>Giacobini</a:t>
            </a:r>
            <a:endParaRPr lang="it-IT" sz="2400" b="1" dirty="0">
              <a:solidFill>
                <a:srgbClr val="FF0000"/>
              </a:solidFill>
            </a:endParaRPr>
          </a:p>
          <a:p>
            <a:pPr algn="just"/>
            <a:endParaRPr lang="it-IT" dirty="0"/>
          </a:p>
          <a:p>
            <a:pPr algn="just"/>
            <a:r>
              <a:rPr lang="it-IT" sz="2400" b="1" dirty="0" smtClean="0">
                <a:solidFill>
                  <a:srgbClr val="002060"/>
                </a:solidFill>
              </a:rPr>
              <a:t>1800 </a:t>
            </a:r>
          </a:p>
          <a:p>
            <a:pPr algn="just"/>
            <a:r>
              <a:rPr lang="it-IT" sz="2400" dirty="0" smtClean="0">
                <a:solidFill>
                  <a:srgbClr val="002060"/>
                </a:solidFill>
              </a:rPr>
              <a:t>Due </a:t>
            </a:r>
            <a:r>
              <a:rPr lang="it-IT" sz="2400" dirty="0">
                <a:solidFill>
                  <a:srgbClr val="002060"/>
                </a:solidFill>
              </a:rPr>
              <a:t>correnti politiche: Liberali e Democratici. </a:t>
            </a:r>
          </a:p>
          <a:p>
            <a:pPr algn="just"/>
            <a:r>
              <a:rPr lang="it-IT" sz="2400" dirty="0">
                <a:solidFill>
                  <a:srgbClr val="002060"/>
                </a:solidFill>
              </a:rPr>
              <a:t>Liberali: suffragio </a:t>
            </a:r>
            <a:r>
              <a:rPr lang="it-IT" sz="2400" dirty="0" smtClean="0">
                <a:solidFill>
                  <a:srgbClr val="002060"/>
                </a:solidFill>
              </a:rPr>
              <a:t>ristretto (base censitaria, modello elitario) </a:t>
            </a:r>
            <a:endParaRPr lang="it-IT" sz="2400" dirty="0">
              <a:solidFill>
                <a:srgbClr val="002060"/>
              </a:solidFill>
            </a:endParaRPr>
          </a:p>
          <a:p>
            <a:pPr algn="just"/>
            <a:r>
              <a:rPr lang="it-IT" sz="2400" b="1" dirty="0">
                <a:solidFill>
                  <a:srgbClr val="FF0000"/>
                </a:solidFill>
              </a:rPr>
              <a:t>Democratici</a:t>
            </a:r>
            <a:r>
              <a:rPr lang="it-IT" sz="2400" dirty="0">
                <a:solidFill>
                  <a:srgbClr val="002060"/>
                </a:solidFill>
              </a:rPr>
              <a:t>: suffragio universale.   </a:t>
            </a:r>
          </a:p>
          <a:p>
            <a:pPr algn="just"/>
            <a:r>
              <a:rPr lang="it-IT" sz="2400" b="1" dirty="0" smtClean="0">
                <a:solidFill>
                  <a:srgbClr val="FF0000"/>
                </a:solidFill>
              </a:rPr>
              <a:t>Mazzini. 1849 Repubblica romana</a:t>
            </a:r>
          </a:p>
          <a:p>
            <a:pPr algn="just"/>
            <a:endParaRPr lang="it-IT" sz="1400" dirty="0"/>
          </a:p>
          <a:p>
            <a:pPr algn="just"/>
            <a:r>
              <a:rPr lang="it-IT" sz="2400" b="1" dirty="0" smtClean="0">
                <a:solidFill>
                  <a:srgbClr val="FF0000"/>
                </a:solidFill>
              </a:rPr>
              <a:t>Cartismo</a:t>
            </a:r>
            <a:r>
              <a:rPr lang="it-IT" sz="2400" b="1" dirty="0">
                <a:solidFill>
                  <a:srgbClr val="FF0000"/>
                </a:solidFill>
              </a:rPr>
              <a:t> </a:t>
            </a:r>
            <a:r>
              <a:rPr lang="it-IT" sz="2400" dirty="0" smtClean="0">
                <a:solidFill>
                  <a:srgbClr val="002060"/>
                </a:solidFill>
              </a:rPr>
              <a:t>(Carta del popolo). </a:t>
            </a:r>
            <a:r>
              <a:rPr lang="it-IT" sz="2400" dirty="0">
                <a:solidFill>
                  <a:srgbClr val="002060"/>
                </a:solidFill>
              </a:rPr>
              <a:t>Inghilterra</a:t>
            </a:r>
            <a:r>
              <a:rPr lang="it-IT" sz="2400" dirty="0" smtClean="0">
                <a:solidFill>
                  <a:srgbClr val="002060"/>
                </a:solidFill>
              </a:rPr>
              <a:t>: </a:t>
            </a:r>
            <a:r>
              <a:rPr lang="it-IT" sz="2400" b="1" dirty="0" smtClean="0">
                <a:solidFill>
                  <a:srgbClr val="002060"/>
                </a:solidFill>
              </a:rPr>
              <a:t>1838-42</a:t>
            </a:r>
            <a:endParaRPr lang="it-IT" sz="2400" b="1" dirty="0">
              <a:solidFill>
                <a:srgbClr val="002060"/>
              </a:solidFill>
            </a:endParaRPr>
          </a:p>
          <a:p>
            <a:pPr algn="just"/>
            <a:endParaRPr lang="it-IT" sz="1400" dirty="0" smtClean="0">
              <a:solidFill>
                <a:srgbClr val="002060"/>
              </a:solidFill>
            </a:endParaRPr>
          </a:p>
          <a:p>
            <a:pPr algn="just"/>
            <a:endParaRPr lang="it-IT" sz="2400" b="1" dirty="0" smtClean="0">
              <a:solidFill>
                <a:srgbClr val="0070C0"/>
              </a:solidFill>
            </a:endParaRPr>
          </a:p>
          <a:p>
            <a:pPr algn="just"/>
            <a:r>
              <a:rPr lang="it-IT" sz="2400" b="1" dirty="0" smtClean="0">
                <a:solidFill>
                  <a:srgbClr val="002060"/>
                </a:solidFill>
              </a:rPr>
              <a:t>1893 </a:t>
            </a:r>
            <a:r>
              <a:rPr lang="it-IT" sz="2400" dirty="0">
                <a:solidFill>
                  <a:srgbClr val="002060"/>
                </a:solidFill>
              </a:rPr>
              <a:t>Nuova </a:t>
            </a:r>
            <a:r>
              <a:rPr lang="it-IT" sz="2400" dirty="0" smtClean="0">
                <a:solidFill>
                  <a:srgbClr val="002060"/>
                </a:solidFill>
              </a:rPr>
              <a:t>Zelanda</a:t>
            </a:r>
          </a:p>
          <a:p>
            <a:pPr algn="just"/>
            <a:endParaRPr lang="it-IT" dirty="0"/>
          </a:p>
        </p:txBody>
      </p:sp>
    </p:spTree>
    <p:extLst>
      <p:ext uri="{BB962C8B-B14F-4D97-AF65-F5344CB8AC3E}">
        <p14:creationId xmlns:p14="http://schemas.microsoft.com/office/powerpoint/2010/main" val="1434246501"/>
      </p:ext>
    </p:extLst>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p:transition spd="slow">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2000"/>
                                        <p:tgtEl>
                                          <p:spTgt spid="3">
                                            <p:txEl>
                                              <p:pRg st="3" end="3"/>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wipe(left)">
                                      <p:cBhvr>
                                        <p:cTn id="20" dur="2000"/>
                                        <p:tgtEl>
                                          <p:spTgt spid="3">
                                            <p:txEl>
                                              <p:pRg st="6" end="6"/>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wipe(left)">
                                      <p:cBhvr>
                                        <p:cTn id="23" dur="20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wipe(left)">
                                      <p:cBhvr>
                                        <p:cTn id="28" dur="2000"/>
                                        <p:tgtEl>
                                          <p:spTgt spid="3">
                                            <p:txEl>
                                              <p:pRg st="9" end="9"/>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wipe(left)">
                                      <p:cBhvr>
                                        <p:cTn id="31" dur="2000"/>
                                        <p:tgtEl>
                                          <p:spTgt spid="3">
                                            <p:txEl>
                                              <p:pRg st="10" end="10"/>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wipe(left)">
                                      <p:cBhvr>
                                        <p:cTn id="34" dur="2000"/>
                                        <p:tgtEl>
                                          <p:spTgt spid="3">
                                            <p:txEl>
                                              <p:pRg st="11" end="11"/>
                                            </p:txEl>
                                          </p:spTgt>
                                        </p:tgtEl>
                                      </p:cBhvr>
                                    </p:animEffect>
                                  </p:childTnLst>
                                </p:cTn>
                              </p:par>
                              <p:par>
                                <p:cTn id="35" presetID="22" presetClass="entr" presetSubtype="8"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wipe(left)">
                                      <p:cBhvr>
                                        <p:cTn id="37" dur="2000"/>
                                        <p:tgtEl>
                                          <p:spTgt spid="3">
                                            <p:txEl>
                                              <p:pRg st="12" end="12"/>
                                            </p:txEl>
                                          </p:spTgt>
                                        </p:tgtEl>
                                      </p:cBhvr>
                                    </p:animEffect>
                                  </p:childTnLst>
                                </p:cTn>
                              </p:par>
                              <p:par>
                                <p:cTn id="38" presetID="22" presetClass="entr" presetSubtype="8" fill="hold" nodeType="withEffect">
                                  <p:stCondLst>
                                    <p:cond delay="0"/>
                                  </p:stCondLst>
                                  <p:childTnLst>
                                    <p:set>
                                      <p:cBhvr>
                                        <p:cTn id="39" dur="1" fill="hold">
                                          <p:stCondLst>
                                            <p:cond delay="0"/>
                                          </p:stCondLst>
                                        </p:cTn>
                                        <p:tgtEl>
                                          <p:spTgt spid="3">
                                            <p:txEl>
                                              <p:pRg st="13" end="13"/>
                                            </p:txEl>
                                          </p:spTgt>
                                        </p:tgtEl>
                                        <p:attrNameLst>
                                          <p:attrName>style.visibility</p:attrName>
                                        </p:attrNameLst>
                                      </p:cBhvr>
                                      <p:to>
                                        <p:strVal val="visible"/>
                                      </p:to>
                                    </p:set>
                                    <p:animEffect transition="in" filter="wipe(left)">
                                      <p:cBhvr>
                                        <p:cTn id="40" dur="2000"/>
                                        <p:tgtEl>
                                          <p:spTgt spid="3">
                                            <p:txEl>
                                              <p:pRg st="13" end="13"/>
                                            </p:txEl>
                                          </p:spTgt>
                                        </p:tgtEl>
                                      </p:cBhvr>
                                    </p:animEffect>
                                  </p:childTnLst>
                                </p:cTn>
                              </p:par>
                              <p:par>
                                <p:cTn id="41" presetID="22" presetClass="entr" presetSubtype="8"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animEffect transition="in" filter="wipe(left)">
                                      <p:cBhvr>
                                        <p:cTn id="43" dur="2000"/>
                                        <p:tgtEl>
                                          <p:spTgt spid="3">
                                            <p:txEl>
                                              <p:pRg st="15" end="1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3">
                                            <p:txEl>
                                              <p:pRg st="18" end="18"/>
                                            </p:txEl>
                                          </p:spTgt>
                                        </p:tgtEl>
                                        <p:attrNameLst>
                                          <p:attrName>style.visibility</p:attrName>
                                        </p:attrNameLst>
                                      </p:cBhvr>
                                      <p:to>
                                        <p:strVal val="visible"/>
                                      </p:to>
                                    </p:set>
                                    <p:animEffect transition="in" filter="wipe(left)">
                                      <p:cBhvr>
                                        <p:cTn id="48" dur="20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260648"/>
            <a:ext cx="8352928" cy="6555641"/>
          </a:xfrm>
          <a:prstGeom prst="rect">
            <a:avLst/>
          </a:prstGeom>
        </p:spPr>
        <p:txBody>
          <a:bodyPr wrap="square">
            <a:spAutoFit/>
          </a:bodyPr>
          <a:lstStyle/>
          <a:p>
            <a:pPr algn="just"/>
            <a:endParaRPr lang="it-IT" dirty="0"/>
          </a:p>
          <a:p>
            <a:pPr algn="just"/>
            <a:r>
              <a:rPr lang="it-IT" sz="2400" b="1" dirty="0" smtClean="0">
                <a:solidFill>
                  <a:srgbClr val="002060"/>
                </a:solidFill>
              </a:rPr>
              <a:t>1600 </a:t>
            </a:r>
          </a:p>
          <a:p>
            <a:pPr algn="just"/>
            <a:r>
              <a:rPr lang="it-IT" sz="2400" b="1" dirty="0" smtClean="0">
                <a:solidFill>
                  <a:srgbClr val="002060"/>
                </a:solidFill>
              </a:rPr>
              <a:t>Rivoluzione inglese.</a:t>
            </a:r>
            <a:r>
              <a:rPr lang="it-IT" sz="2400" b="1" dirty="0" smtClean="0">
                <a:solidFill>
                  <a:srgbClr val="0070C0"/>
                </a:solidFill>
              </a:rPr>
              <a:t> </a:t>
            </a:r>
            <a:r>
              <a:rPr lang="it-IT" sz="2400" b="1" dirty="0" err="1" smtClean="0">
                <a:solidFill>
                  <a:srgbClr val="FF0000"/>
                </a:solidFill>
              </a:rPr>
              <a:t>Levellers</a:t>
            </a:r>
            <a:r>
              <a:rPr lang="it-IT" sz="2400" b="1" dirty="0">
                <a:solidFill>
                  <a:srgbClr val="FF0000"/>
                </a:solidFill>
              </a:rPr>
              <a:t>.</a:t>
            </a:r>
            <a:r>
              <a:rPr lang="it-IT" sz="2400" b="1" dirty="0" smtClean="0">
                <a:solidFill>
                  <a:srgbClr val="FF0000"/>
                </a:solidFill>
              </a:rPr>
              <a:t> </a:t>
            </a:r>
          </a:p>
          <a:p>
            <a:pPr algn="just"/>
            <a:endParaRPr lang="it-IT" sz="2400" b="1" dirty="0" smtClean="0">
              <a:solidFill>
                <a:srgbClr val="FF0000"/>
              </a:solidFill>
            </a:endParaRPr>
          </a:p>
          <a:p>
            <a:pPr algn="just"/>
            <a:r>
              <a:rPr lang="it-IT" sz="2400" b="1" dirty="0" smtClean="0">
                <a:solidFill>
                  <a:srgbClr val="FF0000"/>
                </a:solidFill>
              </a:rPr>
              <a:t>Dibattiti di </a:t>
            </a:r>
            <a:r>
              <a:rPr lang="it-IT" sz="2400" b="1" dirty="0" err="1" smtClean="0">
                <a:solidFill>
                  <a:srgbClr val="FF0000"/>
                </a:solidFill>
              </a:rPr>
              <a:t>Putney</a:t>
            </a:r>
            <a:r>
              <a:rPr lang="it-IT" sz="2400" dirty="0" smtClean="0"/>
              <a:t> </a:t>
            </a:r>
            <a:r>
              <a:rPr lang="it-IT" sz="2400" b="1" dirty="0" smtClean="0">
                <a:solidFill>
                  <a:srgbClr val="FF0000"/>
                </a:solidFill>
              </a:rPr>
              <a:t>(1647)</a:t>
            </a:r>
          </a:p>
          <a:p>
            <a:pPr algn="just"/>
            <a:endParaRPr lang="it-IT" dirty="0" smtClean="0"/>
          </a:p>
          <a:p>
            <a:pPr algn="just"/>
            <a:r>
              <a:rPr lang="it-IT" dirty="0" smtClean="0">
                <a:solidFill>
                  <a:srgbClr val="002060"/>
                </a:solidFill>
              </a:rPr>
              <a:t>Thomas </a:t>
            </a:r>
            <a:r>
              <a:rPr lang="it-IT" dirty="0" err="1">
                <a:solidFill>
                  <a:srgbClr val="002060"/>
                </a:solidFill>
              </a:rPr>
              <a:t>Rainborough</a:t>
            </a:r>
            <a:r>
              <a:rPr lang="it-IT" dirty="0">
                <a:solidFill>
                  <a:srgbClr val="002060"/>
                </a:solidFill>
              </a:rPr>
              <a:t>: </a:t>
            </a:r>
            <a:endParaRPr lang="it-IT" dirty="0" smtClean="0">
              <a:solidFill>
                <a:srgbClr val="002060"/>
              </a:solidFill>
            </a:endParaRPr>
          </a:p>
          <a:p>
            <a:pPr algn="just"/>
            <a:r>
              <a:rPr lang="it-IT" dirty="0" smtClean="0">
                <a:solidFill>
                  <a:srgbClr val="002060"/>
                </a:solidFill>
              </a:rPr>
              <a:t>«Io </a:t>
            </a:r>
            <a:r>
              <a:rPr lang="it-IT" dirty="0">
                <a:solidFill>
                  <a:srgbClr val="002060"/>
                </a:solidFill>
              </a:rPr>
              <a:t>penso veramente che l’essere più povero che vi sia in Inghilterra ha una vita da vivere quanto il più grande e perciò, signore, credo sia chiaro che ogni uomo il quale ha da vivere sotto un governo debba prima col suo consenso accettare quel governo; e ritengo che l’uomo più povero in Inghilterra non sia affatto tenuto a rigore a obbedire a quel governo che egli non ha avuto voce nel creare". </a:t>
            </a:r>
            <a:endParaRPr lang="it-IT" dirty="0" smtClean="0">
              <a:solidFill>
                <a:srgbClr val="002060"/>
              </a:solidFill>
            </a:endParaRPr>
          </a:p>
          <a:p>
            <a:pPr algn="just"/>
            <a:endParaRPr lang="it-IT" dirty="0" smtClean="0">
              <a:solidFill>
                <a:srgbClr val="0070C0"/>
              </a:solidFill>
            </a:endParaRPr>
          </a:p>
          <a:p>
            <a:pPr algn="just"/>
            <a:r>
              <a:rPr lang="it-IT" dirty="0" smtClean="0">
                <a:solidFill>
                  <a:srgbClr val="002060"/>
                </a:solidFill>
              </a:rPr>
              <a:t>Chiedeva </a:t>
            </a:r>
            <a:r>
              <a:rPr lang="it-IT" dirty="0">
                <a:solidFill>
                  <a:srgbClr val="002060"/>
                </a:solidFill>
              </a:rPr>
              <a:t>poi per cosa stesse combattendo allora chi era entrato nell'esercito per il Parlamento contro il re se, a vittoria ottenuta, non avrebbero avuto il diritto di voto. A chi sosteneva che il possesso di terre dovesse costituire un titolo per il voto replicò con sarcasmo: "Dio sa come se le sono procurate". Quando </a:t>
            </a:r>
            <a:r>
              <a:rPr lang="it-IT" dirty="0" err="1">
                <a:solidFill>
                  <a:srgbClr val="002060"/>
                </a:solidFill>
              </a:rPr>
              <a:t>Ireton</a:t>
            </a:r>
            <a:r>
              <a:rPr lang="it-IT" dirty="0">
                <a:solidFill>
                  <a:srgbClr val="002060"/>
                </a:solidFill>
              </a:rPr>
              <a:t> affermò che il diritto di voto esteso a tutti avrebbe potuto mettere in pericolo il rispetto per la proprietà, </a:t>
            </a:r>
            <a:r>
              <a:rPr lang="it-IT" dirty="0" err="1">
                <a:solidFill>
                  <a:srgbClr val="002060"/>
                </a:solidFill>
              </a:rPr>
              <a:t>Rainborough</a:t>
            </a:r>
            <a:r>
              <a:rPr lang="it-IT" dirty="0">
                <a:solidFill>
                  <a:srgbClr val="002060"/>
                </a:solidFill>
              </a:rPr>
              <a:t> disse che gli sarebbe piaciuto sapere come mai alcuni avevano proprietà ed altri no.</a:t>
            </a:r>
          </a:p>
          <a:p>
            <a:pPr algn="just"/>
            <a:endParaRPr lang="it-IT" dirty="0" smtClean="0"/>
          </a:p>
          <a:p>
            <a:pPr algn="just"/>
            <a:endParaRPr lang="it-IT" dirty="0" smtClean="0"/>
          </a:p>
        </p:txBody>
      </p:sp>
    </p:spTree>
    <p:extLst>
      <p:ext uri="{BB962C8B-B14F-4D97-AF65-F5344CB8AC3E}">
        <p14:creationId xmlns:p14="http://schemas.microsoft.com/office/powerpoint/2010/main" val="3416650322"/>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17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175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1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left)">
                                      <p:cBhvr>
                                        <p:cTn id="22" dur="1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ipe(left)">
                                      <p:cBhvr>
                                        <p:cTn id="27" dur="1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wipe(left)">
                                      <p:cBhvr>
                                        <p:cTn id="32" dur="1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78603" y="91738"/>
            <a:ext cx="8208912" cy="6370975"/>
          </a:xfrm>
          <a:prstGeom prst="rect">
            <a:avLst/>
          </a:prstGeom>
        </p:spPr>
        <p:txBody>
          <a:bodyPr wrap="square">
            <a:spAutoFit/>
          </a:bodyPr>
          <a:lstStyle/>
          <a:p>
            <a:r>
              <a:rPr lang="it-IT" sz="1600" b="1" dirty="0" smtClean="0">
                <a:solidFill>
                  <a:srgbClr val="FF0000"/>
                </a:solidFill>
              </a:rPr>
              <a:t>J. Stuart </a:t>
            </a:r>
            <a:r>
              <a:rPr lang="it-IT" sz="1600" b="1" dirty="0" err="1" smtClean="0">
                <a:solidFill>
                  <a:srgbClr val="FF0000"/>
                </a:solidFill>
              </a:rPr>
              <a:t>Mill</a:t>
            </a:r>
            <a:endParaRPr lang="it-IT" sz="1600" b="1" dirty="0" smtClean="0">
              <a:solidFill>
                <a:srgbClr val="FF0000"/>
              </a:solidFill>
            </a:endParaRPr>
          </a:p>
          <a:p>
            <a:endParaRPr lang="it-IT" b="1" dirty="0" smtClean="0"/>
          </a:p>
          <a:p>
            <a:r>
              <a:rPr lang="it-IT" sz="1600" b="1" dirty="0" smtClean="0">
                <a:solidFill>
                  <a:srgbClr val="FF0000"/>
                </a:solidFill>
              </a:rPr>
              <a:t>On </a:t>
            </a:r>
            <a:r>
              <a:rPr lang="it-IT" sz="1600" b="1" dirty="0">
                <a:solidFill>
                  <a:srgbClr val="FF0000"/>
                </a:solidFill>
              </a:rPr>
              <a:t>Liberty</a:t>
            </a:r>
            <a:r>
              <a:rPr lang="it-IT" sz="1600" b="1" dirty="0"/>
              <a:t> </a:t>
            </a:r>
            <a:r>
              <a:rPr lang="it-IT" sz="1600" b="1" dirty="0">
                <a:solidFill>
                  <a:srgbClr val="FF0000"/>
                </a:solidFill>
              </a:rPr>
              <a:t>(1859)</a:t>
            </a:r>
            <a:r>
              <a:rPr lang="it-IT" sz="1600" b="1" dirty="0"/>
              <a:t> </a:t>
            </a:r>
            <a:r>
              <a:rPr lang="it-IT" sz="1600" b="1" dirty="0">
                <a:solidFill>
                  <a:srgbClr val="FF0000"/>
                </a:solidFill>
              </a:rPr>
              <a:t>Saggio sulla libertà</a:t>
            </a:r>
          </a:p>
          <a:p>
            <a:r>
              <a:rPr lang="it-IT" sz="1600" b="1" dirty="0">
                <a:solidFill>
                  <a:srgbClr val="FF0000"/>
                </a:solidFill>
              </a:rPr>
              <a:t>e The </a:t>
            </a:r>
            <a:r>
              <a:rPr lang="it-IT" sz="1600" b="1" dirty="0" err="1">
                <a:solidFill>
                  <a:srgbClr val="FF0000"/>
                </a:solidFill>
              </a:rPr>
              <a:t>Subjection</a:t>
            </a:r>
            <a:r>
              <a:rPr lang="it-IT" sz="1600" b="1" dirty="0">
                <a:solidFill>
                  <a:srgbClr val="FF0000"/>
                </a:solidFill>
              </a:rPr>
              <a:t> of </a:t>
            </a:r>
            <a:r>
              <a:rPr lang="it-IT" sz="1600" b="1" dirty="0" err="1">
                <a:solidFill>
                  <a:srgbClr val="FF0000"/>
                </a:solidFill>
              </a:rPr>
              <a:t>Women</a:t>
            </a:r>
            <a:r>
              <a:rPr lang="it-IT" sz="1600" b="1" dirty="0">
                <a:solidFill>
                  <a:srgbClr val="FF0000"/>
                </a:solidFill>
              </a:rPr>
              <a:t> </a:t>
            </a:r>
            <a:r>
              <a:rPr lang="it-IT" sz="1600" b="1" i="1" dirty="0">
                <a:solidFill>
                  <a:srgbClr val="FF0000"/>
                </a:solidFill>
              </a:rPr>
              <a:t>La servitù delle </a:t>
            </a:r>
            <a:r>
              <a:rPr lang="it-IT" sz="1600" b="1" i="1" dirty="0" smtClean="0">
                <a:solidFill>
                  <a:srgbClr val="FF0000"/>
                </a:solidFill>
              </a:rPr>
              <a:t>donne</a:t>
            </a:r>
            <a:r>
              <a:rPr lang="it-IT" sz="1600" b="1" dirty="0" smtClean="0">
                <a:solidFill>
                  <a:srgbClr val="FF0000"/>
                </a:solidFill>
              </a:rPr>
              <a:t> </a:t>
            </a:r>
            <a:r>
              <a:rPr lang="it-IT" sz="1600" b="1" dirty="0">
                <a:solidFill>
                  <a:srgbClr val="FF0000"/>
                </a:solidFill>
              </a:rPr>
              <a:t>(1869) </a:t>
            </a:r>
          </a:p>
          <a:p>
            <a:endParaRPr lang="it-IT" sz="1600" b="1" dirty="0" smtClean="0"/>
          </a:p>
          <a:p>
            <a:pPr algn="just"/>
            <a:r>
              <a:rPr lang="it-IT" sz="1400" dirty="0" smtClean="0">
                <a:solidFill>
                  <a:srgbClr val="002060"/>
                </a:solidFill>
              </a:rPr>
              <a:t>Liberale radicale, sostiene </a:t>
            </a:r>
            <a:r>
              <a:rPr lang="it-IT" sz="1400" dirty="0">
                <a:solidFill>
                  <a:srgbClr val="002060"/>
                </a:solidFill>
              </a:rPr>
              <a:t>il suffragio universale, </a:t>
            </a:r>
            <a:r>
              <a:rPr lang="it-IT" sz="1400" dirty="0" smtClean="0">
                <a:solidFill>
                  <a:srgbClr val="002060"/>
                </a:solidFill>
              </a:rPr>
              <a:t>(anche </a:t>
            </a:r>
            <a:r>
              <a:rPr lang="it-IT" sz="1400" dirty="0">
                <a:solidFill>
                  <a:srgbClr val="002060"/>
                </a:solidFill>
              </a:rPr>
              <a:t>per influenza di Harriet </a:t>
            </a:r>
            <a:r>
              <a:rPr lang="it-IT" sz="1400" dirty="0" smtClean="0">
                <a:solidFill>
                  <a:srgbClr val="002060"/>
                </a:solidFill>
              </a:rPr>
              <a:t>Taylor), il voto alle donne, la parità dei sessi nel diritto di famiglia. </a:t>
            </a:r>
          </a:p>
          <a:p>
            <a:pPr algn="just"/>
            <a:r>
              <a:rPr lang="it-IT" sz="1400" dirty="0" smtClean="0">
                <a:solidFill>
                  <a:srgbClr val="002060"/>
                </a:solidFill>
              </a:rPr>
              <a:t>… Ciò </a:t>
            </a:r>
            <a:r>
              <a:rPr lang="it-IT" sz="1400" dirty="0">
                <a:solidFill>
                  <a:srgbClr val="002060"/>
                </a:solidFill>
              </a:rPr>
              <a:t>migliorerà anche gli uomini, i quali smetteranno di sentirsi superiori solo per il fatto di essere maschi e metterà fine all'ultimo residuo </a:t>
            </a:r>
            <a:r>
              <a:rPr lang="it-IT" sz="1400" dirty="0" smtClean="0">
                <a:solidFill>
                  <a:srgbClr val="002060"/>
                </a:solidFill>
              </a:rPr>
              <a:t>di schiavitù legale </a:t>
            </a:r>
            <a:r>
              <a:rPr lang="it-IT" sz="1400" dirty="0">
                <a:solidFill>
                  <a:srgbClr val="002060"/>
                </a:solidFill>
              </a:rPr>
              <a:t>esistente dopo </a:t>
            </a:r>
            <a:r>
              <a:rPr lang="it-IT" sz="1400" dirty="0" smtClean="0">
                <a:solidFill>
                  <a:srgbClr val="002060"/>
                </a:solidFill>
              </a:rPr>
              <a:t>l’abolizione della schiavitù dei neri negli Stati Uniti.</a:t>
            </a:r>
          </a:p>
          <a:p>
            <a:pPr algn="just"/>
            <a:r>
              <a:rPr lang="it-IT" sz="1400" dirty="0" smtClean="0">
                <a:solidFill>
                  <a:srgbClr val="002060"/>
                </a:solidFill>
              </a:rPr>
              <a:t>Io </a:t>
            </a:r>
            <a:r>
              <a:rPr lang="it-IT" sz="1400" dirty="0">
                <a:solidFill>
                  <a:srgbClr val="002060"/>
                </a:solidFill>
              </a:rPr>
              <a:t>mi propongo in questo saggio, di spiegare colla maggior possibile chiarezza, le ragioni sulle quali si fonda una </a:t>
            </a:r>
            <a:r>
              <a:rPr lang="it-IT" sz="1400" dirty="0" smtClean="0">
                <a:solidFill>
                  <a:srgbClr val="002060"/>
                </a:solidFill>
              </a:rPr>
              <a:t>opinione </a:t>
            </a:r>
            <a:r>
              <a:rPr lang="it-IT" sz="1400" dirty="0">
                <a:solidFill>
                  <a:srgbClr val="002060"/>
                </a:solidFill>
              </a:rPr>
              <a:t>che io ho abbracciata fin da </a:t>
            </a:r>
            <a:r>
              <a:rPr lang="it-IT" sz="1400" dirty="0" smtClean="0">
                <a:solidFill>
                  <a:srgbClr val="002060"/>
                </a:solidFill>
              </a:rPr>
              <a:t>quando </a:t>
            </a:r>
            <a:r>
              <a:rPr lang="it-IT" sz="1400" dirty="0">
                <a:solidFill>
                  <a:srgbClr val="002060"/>
                </a:solidFill>
              </a:rPr>
              <a:t>si formavano le mie prime convinzioni sulle questioni sociali e </a:t>
            </a:r>
            <a:r>
              <a:rPr lang="it-IT" sz="1400" dirty="0" smtClean="0">
                <a:solidFill>
                  <a:srgbClr val="002060"/>
                </a:solidFill>
              </a:rPr>
              <a:t>politiche:…. </a:t>
            </a:r>
            <a:r>
              <a:rPr lang="it-IT" sz="1400" b="1" i="1" dirty="0" smtClean="0">
                <a:solidFill>
                  <a:srgbClr val="0070C0"/>
                </a:solidFill>
              </a:rPr>
              <a:t>Io </a:t>
            </a:r>
            <a:r>
              <a:rPr lang="it-IT" sz="1400" b="1" i="1" dirty="0">
                <a:solidFill>
                  <a:srgbClr val="0070C0"/>
                </a:solidFill>
              </a:rPr>
              <a:t>credo che le relazioni sociali dei due </a:t>
            </a:r>
            <a:r>
              <a:rPr lang="it-IT" sz="1400" b="1" i="1" dirty="0" smtClean="0">
                <a:solidFill>
                  <a:srgbClr val="0070C0"/>
                </a:solidFill>
              </a:rPr>
              <a:t>sessi </a:t>
            </a:r>
            <a:r>
              <a:rPr lang="it-IT" sz="1400" b="1" i="1" dirty="0">
                <a:solidFill>
                  <a:srgbClr val="0070C0"/>
                </a:solidFill>
              </a:rPr>
              <a:t>che sottomettono l'un sesso all'altro in nome della legge, sono cattive in sé </a:t>
            </a:r>
            <a:r>
              <a:rPr lang="it-IT" sz="1400" b="1" i="1" dirty="0" smtClean="0">
                <a:solidFill>
                  <a:srgbClr val="0070C0"/>
                </a:solidFill>
              </a:rPr>
              <a:t>stesse </a:t>
            </a:r>
            <a:r>
              <a:rPr lang="it-IT" sz="1400" b="1" i="1" dirty="0">
                <a:solidFill>
                  <a:srgbClr val="0070C0"/>
                </a:solidFill>
              </a:rPr>
              <a:t>e costituiscono </a:t>
            </a:r>
            <a:r>
              <a:rPr lang="it-IT" sz="1400" b="1" i="1" dirty="0" smtClean="0">
                <a:solidFill>
                  <a:srgbClr val="0070C0"/>
                </a:solidFill>
              </a:rPr>
              <a:t>oggi </a:t>
            </a:r>
            <a:r>
              <a:rPr lang="it-IT" sz="1400" b="1" i="1" dirty="0">
                <a:solidFill>
                  <a:srgbClr val="0070C0"/>
                </a:solidFill>
              </a:rPr>
              <a:t>uno dei </a:t>
            </a:r>
            <a:r>
              <a:rPr lang="it-IT" sz="1400" b="1" i="1" dirty="0" smtClean="0">
                <a:solidFill>
                  <a:srgbClr val="0070C0"/>
                </a:solidFill>
              </a:rPr>
              <a:t>principali </a:t>
            </a:r>
            <a:r>
              <a:rPr lang="it-IT" sz="1400" b="1" i="1" dirty="0">
                <a:solidFill>
                  <a:srgbClr val="0070C0"/>
                </a:solidFill>
              </a:rPr>
              <a:t>ostacoli </a:t>
            </a:r>
            <a:r>
              <a:rPr lang="it-IT" sz="1400" b="1" i="1" dirty="0" smtClean="0">
                <a:solidFill>
                  <a:srgbClr val="0070C0"/>
                </a:solidFill>
              </a:rPr>
              <a:t>al </a:t>
            </a:r>
            <a:r>
              <a:rPr lang="it-IT" sz="1400" b="1" i="1" dirty="0">
                <a:solidFill>
                  <a:srgbClr val="0070C0"/>
                </a:solidFill>
              </a:rPr>
              <a:t>progresso dell'umanità</a:t>
            </a:r>
            <a:r>
              <a:rPr lang="it-IT" sz="1400" i="1" dirty="0">
                <a:solidFill>
                  <a:srgbClr val="002060"/>
                </a:solidFill>
              </a:rPr>
              <a:t>: io credo ch'esse debbono dar luogo ad una perfetta eguaglianza senza privilegio, né potere per l'un sesso, come senza incapacità per l'altro</a:t>
            </a:r>
            <a:r>
              <a:rPr lang="it-IT" sz="1400" i="1" dirty="0" smtClean="0">
                <a:solidFill>
                  <a:srgbClr val="002060"/>
                </a:solidFill>
              </a:rPr>
              <a:t>.</a:t>
            </a:r>
            <a:r>
              <a:rPr lang="it-IT" sz="1400" dirty="0"/>
              <a:t> </a:t>
            </a:r>
            <a:r>
              <a:rPr lang="it-IT" sz="1400" b="1" i="1" dirty="0" smtClean="0">
                <a:solidFill>
                  <a:srgbClr val="0070C0"/>
                </a:solidFill>
              </a:rPr>
              <a:t>La </a:t>
            </a:r>
            <a:r>
              <a:rPr lang="it-IT" sz="1400" b="1" i="1" dirty="0">
                <a:solidFill>
                  <a:srgbClr val="0070C0"/>
                </a:solidFill>
              </a:rPr>
              <a:t>sottomissione della donna infatti ha un’origine remotissima nel tempo ed è fondata sull’inferiorità muscolare rispetto all’uomo: in sostanza, essa ha la stessa origine del sistema schiavistico. </a:t>
            </a:r>
            <a:r>
              <a:rPr lang="it-IT" sz="1400" dirty="0">
                <a:solidFill>
                  <a:srgbClr val="002060"/>
                </a:solidFill>
              </a:rPr>
              <a:t>In una moderna società civile, nessuna considerazione di giustizia e di convenienza sociale può ammettere però la subordinazione perpetua di un essere umano, sia donna o schiavo, a un altro essere umano</a:t>
            </a:r>
            <a:r>
              <a:rPr lang="it-IT" sz="1400" dirty="0" smtClean="0">
                <a:solidFill>
                  <a:srgbClr val="002060"/>
                </a:solidFill>
              </a:rPr>
              <a:t>.</a:t>
            </a:r>
          </a:p>
          <a:p>
            <a:pPr algn="just"/>
            <a:r>
              <a:rPr lang="it-IT" sz="1400" i="1" dirty="0" smtClean="0">
                <a:solidFill>
                  <a:srgbClr val="002060"/>
                </a:solidFill>
              </a:rPr>
              <a:t>Tuttavia </a:t>
            </a:r>
            <a:r>
              <a:rPr lang="it-IT" sz="1400" i="1" dirty="0">
                <a:solidFill>
                  <a:srgbClr val="002060"/>
                </a:solidFill>
              </a:rPr>
              <a:t>solo una minoranza di donne si batte attivamente per i propri diritti, e questo dipende dal fatto che tutte sono condizionate fin dalla nascita da un’educazione che reprime e svilisce la loro </a:t>
            </a:r>
            <a:r>
              <a:rPr lang="it-IT" sz="1400" i="1" dirty="0" smtClean="0">
                <a:solidFill>
                  <a:srgbClr val="002060"/>
                </a:solidFill>
              </a:rPr>
              <a:t>personalità </a:t>
            </a:r>
            <a:r>
              <a:rPr lang="it-IT" sz="1400" i="1" dirty="0">
                <a:solidFill>
                  <a:srgbClr val="002060"/>
                </a:solidFill>
              </a:rPr>
              <a:t>e che le avvia alla totale sottomissione. </a:t>
            </a:r>
            <a:r>
              <a:rPr lang="it-IT" sz="1400" dirty="0">
                <a:solidFill>
                  <a:srgbClr val="002060"/>
                </a:solidFill>
              </a:rPr>
              <a:t>Così gli uomini si sono assicurati delle schiave fedeli e persino devote; così il matrimonio è l’unica forma di schiavitù legalizzata dalla società civile. </a:t>
            </a:r>
            <a:endParaRPr lang="it-IT" sz="1400" dirty="0" smtClean="0">
              <a:solidFill>
                <a:srgbClr val="002060"/>
              </a:solidFill>
            </a:endParaRPr>
          </a:p>
          <a:p>
            <a:pPr algn="just"/>
            <a:r>
              <a:rPr lang="it-IT" sz="1400" b="1" i="1" dirty="0" smtClean="0">
                <a:solidFill>
                  <a:srgbClr val="0070C0"/>
                </a:solidFill>
              </a:rPr>
              <a:t>L’emancipazione </a:t>
            </a:r>
            <a:r>
              <a:rPr lang="it-IT" sz="1400" b="1" i="1" dirty="0">
                <a:solidFill>
                  <a:srgbClr val="0070C0"/>
                </a:solidFill>
              </a:rPr>
              <a:t>femminile è richiesta ormai in primo luogo da un’esigenza di giustizia e moralità; in secondo luogo anche dalla considerazione utilitaristica del vantaggio che avrebbe l’intera società liberando le energie e gli intelletti </a:t>
            </a:r>
            <a:r>
              <a:rPr lang="it-IT" sz="1400" b="1" i="1" dirty="0" smtClean="0">
                <a:solidFill>
                  <a:srgbClr val="0070C0"/>
                </a:solidFill>
              </a:rPr>
              <a:t>femminili</a:t>
            </a:r>
            <a:r>
              <a:rPr lang="it-IT" sz="1400" i="1" dirty="0">
                <a:solidFill>
                  <a:srgbClr val="002060"/>
                </a:solidFill>
              </a:rPr>
              <a:t>.</a:t>
            </a:r>
            <a:endParaRPr lang="it-IT" sz="1400" i="1" dirty="0" smtClean="0">
              <a:solidFill>
                <a:srgbClr val="002060"/>
              </a:solidFill>
            </a:endParaRPr>
          </a:p>
          <a:p>
            <a:pPr algn="just"/>
            <a:endParaRPr lang="it-IT" dirty="0"/>
          </a:p>
        </p:txBody>
      </p:sp>
    </p:spTree>
    <p:extLst>
      <p:ext uri="{BB962C8B-B14F-4D97-AF65-F5344CB8AC3E}">
        <p14:creationId xmlns:p14="http://schemas.microsoft.com/office/powerpoint/2010/main" val="3168451853"/>
      </p:ext>
    </p:extLst>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p:transition spd="slow">
        <p:wipe dir="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692696"/>
            <a:ext cx="7128792" cy="3970318"/>
          </a:xfrm>
          <a:prstGeom prst="rect">
            <a:avLst/>
          </a:prstGeom>
        </p:spPr>
        <p:txBody>
          <a:bodyPr wrap="square">
            <a:spAutoFit/>
          </a:bodyPr>
          <a:lstStyle/>
          <a:p>
            <a:pPr algn="just"/>
            <a:endParaRPr lang="it-IT" dirty="0"/>
          </a:p>
          <a:p>
            <a:pPr algn="just"/>
            <a:r>
              <a:rPr lang="it-IT" b="1" dirty="0" smtClean="0">
                <a:solidFill>
                  <a:srgbClr val="FF0000"/>
                </a:solidFill>
              </a:rPr>
              <a:t>1900</a:t>
            </a:r>
            <a:r>
              <a:rPr lang="it-IT" dirty="0" smtClean="0"/>
              <a:t> </a:t>
            </a:r>
          </a:p>
          <a:p>
            <a:pPr algn="just"/>
            <a:r>
              <a:rPr lang="it-IT" dirty="0" smtClean="0">
                <a:solidFill>
                  <a:srgbClr val="002060"/>
                </a:solidFill>
              </a:rPr>
              <a:t>Dallo Stato liberale: modello elitario e suffragio </a:t>
            </a:r>
            <a:r>
              <a:rPr lang="it-IT" dirty="0">
                <a:solidFill>
                  <a:srgbClr val="002060"/>
                </a:solidFill>
              </a:rPr>
              <a:t>ristretto (criteri censitari o relativi all'istruzione)</a:t>
            </a:r>
            <a:r>
              <a:rPr lang="it-IT" dirty="0"/>
              <a:t>  </a:t>
            </a:r>
            <a:r>
              <a:rPr lang="it-IT" b="1" dirty="0" smtClean="0">
                <a:solidFill>
                  <a:srgbClr val="FF0000"/>
                </a:solidFill>
              </a:rPr>
              <a:t>     </a:t>
            </a:r>
            <a:r>
              <a:rPr lang="it-IT" dirty="0" smtClean="0"/>
              <a:t>   </a:t>
            </a:r>
          </a:p>
          <a:p>
            <a:pPr algn="just"/>
            <a:r>
              <a:rPr lang="it-IT" b="1" dirty="0" smtClean="0">
                <a:solidFill>
                  <a:srgbClr val="FF0000"/>
                </a:solidFill>
              </a:rPr>
              <a:t>Democrazia</a:t>
            </a:r>
            <a:r>
              <a:rPr lang="it-IT" dirty="0" smtClean="0"/>
              <a:t>:  </a:t>
            </a:r>
            <a:r>
              <a:rPr lang="it-IT" dirty="0" smtClean="0">
                <a:solidFill>
                  <a:srgbClr val="002060"/>
                </a:solidFill>
              </a:rPr>
              <a:t>suffragio universale: uguaglianza di diritti politici.</a:t>
            </a:r>
          </a:p>
          <a:p>
            <a:pPr algn="just"/>
            <a:endParaRPr lang="it-IT" dirty="0" smtClean="0"/>
          </a:p>
          <a:p>
            <a:pPr algn="just"/>
            <a:endParaRPr lang="it-IT" b="1" dirty="0" smtClean="0">
              <a:solidFill>
                <a:srgbClr val="FF0000"/>
              </a:solidFill>
            </a:endParaRPr>
          </a:p>
          <a:p>
            <a:pPr algn="just"/>
            <a:r>
              <a:rPr lang="it-IT" b="1" dirty="0" smtClean="0">
                <a:solidFill>
                  <a:srgbClr val="FF0000"/>
                </a:solidFill>
              </a:rPr>
              <a:t>1918 </a:t>
            </a:r>
          </a:p>
          <a:p>
            <a:pPr algn="just"/>
            <a:r>
              <a:rPr lang="it-IT" b="1" dirty="0" smtClean="0">
                <a:solidFill>
                  <a:srgbClr val="FF0000"/>
                </a:solidFill>
              </a:rPr>
              <a:t>Stati </a:t>
            </a:r>
            <a:r>
              <a:rPr lang="it-IT" b="1" dirty="0">
                <a:solidFill>
                  <a:srgbClr val="FF0000"/>
                </a:solidFill>
              </a:rPr>
              <a:t>Uniti </a:t>
            </a:r>
            <a:r>
              <a:rPr lang="it-IT" b="1" dirty="0" smtClean="0">
                <a:solidFill>
                  <a:srgbClr val="FF0000"/>
                </a:solidFill>
              </a:rPr>
              <a:t>d’America</a:t>
            </a:r>
            <a:r>
              <a:rPr lang="it-IT" dirty="0" smtClean="0"/>
              <a:t> </a:t>
            </a:r>
          </a:p>
          <a:p>
            <a:pPr algn="just"/>
            <a:r>
              <a:rPr lang="it-IT" dirty="0" smtClean="0">
                <a:solidFill>
                  <a:srgbClr val="FF0000"/>
                </a:solidFill>
              </a:rPr>
              <a:t>I</a:t>
            </a:r>
            <a:r>
              <a:rPr lang="it-IT" b="1" dirty="0" smtClean="0">
                <a:solidFill>
                  <a:srgbClr val="FF0000"/>
                </a:solidFill>
              </a:rPr>
              <a:t>nghilterra </a:t>
            </a:r>
            <a:r>
              <a:rPr lang="it-IT" dirty="0" smtClean="0">
                <a:solidFill>
                  <a:srgbClr val="002060"/>
                </a:solidFill>
              </a:rPr>
              <a:t>(Per </a:t>
            </a:r>
            <a:r>
              <a:rPr lang="it-IT" dirty="0">
                <a:solidFill>
                  <a:srgbClr val="002060"/>
                </a:solidFill>
              </a:rPr>
              <a:t>le donne solo dopo </a:t>
            </a:r>
            <a:r>
              <a:rPr lang="it-IT" dirty="0" smtClean="0">
                <a:solidFill>
                  <a:srgbClr val="002060"/>
                </a:solidFill>
              </a:rPr>
              <a:t>i </a:t>
            </a:r>
            <a:r>
              <a:rPr lang="it-IT" dirty="0">
                <a:solidFill>
                  <a:srgbClr val="002060"/>
                </a:solidFill>
              </a:rPr>
              <a:t>30 </a:t>
            </a:r>
            <a:r>
              <a:rPr lang="it-IT" dirty="0" smtClean="0">
                <a:solidFill>
                  <a:srgbClr val="002060"/>
                </a:solidFill>
              </a:rPr>
              <a:t>anni) </a:t>
            </a:r>
            <a:endParaRPr lang="it-IT" dirty="0">
              <a:solidFill>
                <a:srgbClr val="002060"/>
              </a:solidFill>
            </a:endParaRPr>
          </a:p>
          <a:p>
            <a:pPr algn="just"/>
            <a:endParaRPr lang="it-IT" dirty="0" smtClean="0"/>
          </a:p>
          <a:p>
            <a:pPr algn="just"/>
            <a:r>
              <a:rPr lang="it-IT" b="1" dirty="0">
                <a:solidFill>
                  <a:srgbClr val="FF0000"/>
                </a:solidFill>
              </a:rPr>
              <a:t>1919 </a:t>
            </a:r>
            <a:r>
              <a:rPr lang="it-IT" b="1" dirty="0" smtClean="0">
                <a:solidFill>
                  <a:srgbClr val="FF0000"/>
                </a:solidFill>
              </a:rPr>
              <a:t>Repubblica </a:t>
            </a:r>
            <a:r>
              <a:rPr lang="it-IT" b="1" dirty="0">
                <a:solidFill>
                  <a:srgbClr val="FF0000"/>
                </a:solidFill>
              </a:rPr>
              <a:t>di </a:t>
            </a:r>
            <a:r>
              <a:rPr lang="it-IT" b="1" dirty="0" smtClean="0">
                <a:solidFill>
                  <a:srgbClr val="FF0000"/>
                </a:solidFill>
              </a:rPr>
              <a:t>Weimar</a:t>
            </a:r>
          </a:p>
          <a:p>
            <a:pPr algn="just"/>
            <a:endParaRPr lang="it-IT" dirty="0"/>
          </a:p>
          <a:p>
            <a:pPr algn="just"/>
            <a:r>
              <a:rPr lang="it-IT" b="1" dirty="0" smtClean="0">
                <a:solidFill>
                  <a:srgbClr val="FF0000"/>
                </a:solidFill>
              </a:rPr>
              <a:t>1946 Francia. Italia </a:t>
            </a:r>
            <a:endParaRPr lang="it-IT" b="1" dirty="0">
              <a:solidFill>
                <a:srgbClr val="FF0000"/>
              </a:solidFill>
            </a:endParaRPr>
          </a:p>
        </p:txBody>
      </p:sp>
      <p:cxnSp>
        <p:nvCxnSpPr>
          <p:cNvPr id="4" name="Connettore 2 3"/>
          <p:cNvCxnSpPr/>
          <p:nvPr/>
        </p:nvCxnSpPr>
        <p:spPr>
          <a:xfrm>
            <a:off x="3095836" y="1700808"/>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4141516"/>
      </p:ext>
    </p:extLst>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p:transition spd="slow">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1500"/>
                                        <p:tgtEl>
                                          <p:spTgt spid="2">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ipe(left)">
                                      <p:cBhvr>
                                        <p:cTn id="10" dur="20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wipe(left)">
                                      <p:cBhvr>
                                        <p:cTn id="20" dur="2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left)">
                                      <p:cBhvr>
                                        <p:cTn id="25" dur="2000"/>
                                        <p:tgtEl>
                                          <p:spTgt spid="2">
                                            <p:txEl>
                                              <p:pRg st="6" end="6"/>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wipe(left)">
                                      <p:cBhvr>
                                        <p:cTn id="28" dur="2000"/>
                                        <p:tgtEl>
                                          <p:spTgt spid="2">
                                            <p:txEl>
                                              <p:pRg st="7" end="7"/>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wipe(left)">
                                      <p:cBhvr>
                                        <p:cTn id="31" dur="2000"/>
                                        <p:tgtEl>
                                          <p:spTgt spid="2">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
                                            <p:txEl>
                                              <p:pRg st="10" end="10"/>
                                            </p:txEl>
                                          </p:spTgt>
                                        </p:tgtEl>
                                        <p:attrNameLst>
                                          <p:attrName>style.visibility</p:attrName>
                                        </p:attrNameLst>
                                      </p:cBhvr>
                                      <p:to>
                                        <p:strVal val="visible"/>
                                      </p:to>
                                    </p:set>
                                    <p:animEffect transition="in" filter="wipe(left)">
                                      <p:cBhvr>
                                        <p:cTn id="36" dur="1500"/>
                                        <p:tgtEl>
                                          <p:spTgt spid="2">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
                                            <p:txEl>
                                              <p:pRg st="12" end="12"/>
                                            </p:txEl>
                                          </p:spTgt>
                                        </p:tgtEl>
                                        <p:attrNameLst>
                                          <p:attrName>style.visibility</p:attrName>
                                        </p:attrNameLst>
                                      </p:cBhvr>
                                      <p:to>
                                        <p:strVal val="visible"/>
                                      </p:to>
                                    </p:set>
                                    <p:animEffect transition="in" filter="wipe(left)">
                                      <p:cBhvr>
                                        <p:cTn id="41" dur="125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it-IT" sz="4000" b="1" dirty="0" smtClean="0">
                <a:solidFill>
                  <a:srgbClr val="000099"/>
                </a:solidFill>
                <a:latin typeface="Comic Sans MS" pitchFamily="66" charset="0"/>
              </a:rPr>
              <a:t/>
            </a:r>
            <a:br>
              <a:rPr lang="it-IT" sz="4000" b="1" dirty="0" smtClean="0">
                <a:solidFill>
                  <a:srgbClr val="000099"/>
                </a:solidFill>
                <a:latin typeface="Comic Sans MS" pitchFamily="66" charset="0"/>
              </a:rPr>
            </a:br>
            <a:r>
              <a:rPr lang="it-IT" sz="3100" b="1" dirty="0" smtClean="0">
                <a:solidFill>
                  <a:schemeClr val="tx2">
                    <a:lumMod val="75000"/>
                  </a:schemeClr>
                </a:solidFill>
                <a:latin typeface="Comic Sans MS" pitchFamily="66" charset="0"/>
              </a:rPr>
              <a:t>Italia</a:t>
            </a:r>
            <a:br>
              <a:rPr lang="it-IT" sz="3100" b="1" dirty="0" smtClean="0">
                <a:solidFill>
                  <a:schemeClr val="tx2">
                    <a:lumMod val="75000"/>
                  </a:schemeClr>
                </a:solidFill>
                <a:latin typeface="Comic Sans MS" pitchFamily="66" charset="0"/>
              </a:rPr>
            </a:br>
            <a:endParaRPr lang="it-IT" sz="3100" b="1" dirty="0" smtClean="0">
              <a:solidFill>
                <a:schemeClr val="tx2">
                  <a:lumMod val="75000"/>
                </a:schemeClr>
              </a:solidFill>
              <a:latin typeface="Comic Sans MS" pitchFamily="66" charset="0"/>
            </a:endParaRPr>
          </a:p>
        </p:txBody>
      </p:sp>
      <p:sp>
        <p:nvSpPr>
          <p:cNvPr id="23555" name="Rectangle 3"/>
          <p:cNvSpPr>
            <a:spLocks noGrp="1" noChangeArrowheads="1"/>
          </p:cNvSpPr>
          <p:nvPr>
            <p:ph idx="1"/>
          </p:nvPr>
        </p:nvSpPr>
        <p:spPr>
          <a:xfrm>
            <a:off x="457200" y="1268760"/>
            <a:ext cx="8229600" cy="4857403"/>
          </a:xfrm>
        </p:spPr>
        <p:txBody>
          <a:bodyPr>
            <a:normAutofit/>
          </a:bodyPr>
          <a:lstStyle/>
          <a:p>
            <a:pPr marL="609600" indent="-609600" eaLnBrk="1" hangingPunct="1">
              <a:lnSpc>
                <a:spcPct val="80000"/>
              </a:lnSpc>
              <a:buClr>
                <a:srgbClr val="000099"/>
              </a:buClr>
              <a:buFontTx/>
              <a:buNone/>
            </a:pPr>
            <a:endParaRPr lang="it-IT" sz="900" b="1" dirty="0" smtClean="0">
              <a:solidFill>
                <a:srgbClr val="000099"/>
              </a:solidFill>
              <a:latin typeface="Comic Sans MS" pitchFamily="66" charset="0"/>
            </a:endParaRPr>
          </a:p>
          <a:p>
            <a:pPr marL="0" indent="0" eaLnBrk="1" hangingPunct="1">
              <a:lnSpc>
                <a:spcPct val="80000"/>
              </a:lnSpc>
              <a:buClr>
                <a:srgbClr val="000099"/>
              </a:buClr>
              <a:buNone/>
            </a:pPr>
            <a:r>
              <a:rPr lang="it-IT" sz="2000" b="1" dirty="0" smtClean="0">
                <a:solidFill>
                  <a:schemeClr val="tx2">
                    <a:lumMod val="75000"/>
                  </a:schemeClr>
                </a:solidFill>
                <a:latin typeface="Comic Sans MS" pitchFamily="66" charset="0"/>
              </a:rPr>
              <a:t>1.</a:t>
            </a:r>
            <a:r>
              <a:rPr lang="it-IT" sz="2000" b="1" dirty="0" smtClean="0">
                <a:solidFill>
                  <a:srgbClr val="FF0000"/>
                </a:solidFill>
                <a:latin typeface="Comic Sans MS" pitchFamily="66" charset="0"/>
              </a:rPr>
              <a:t> </a:t>
            </a:r>
            <a:r>
              <a:rPr lang="it-IT" sz="2000" dirty="0" smtClean="0">
                <a:solidFill>
                  <a:schemeClr val="tx2">
                    <a:lumMod val="75000"/>
                  </a:schemeClr>
                </a:solidFill>
                <a:latin typeface="Comic Sans MS" pitchFamily="66" charset="0"/>
              </a:rPr>
              <a:t>1861-1925: Stato liberale. </a:t>
            </a:r>
          </a:p>
          <a:p>
            <a:pPr marL="609600" indent="-609600" eaLnBrk="1" hangingPunct="1">
              <a:lnSpc>
                <a:spcPct val="80000"/>
              </a:lnSpc>
              <a:buClr>
                <a:srgbClr val="000099"/>
              </a:buClr>
              <a:buFontTx/>
              <a:buNone/>
            </a:pPr>
            <a:r>
              <a:rPr lang="it-IT" sz="2000" b="1" dirty="0" smtClean="0">
                <a:solidFill>
                  <a:srgbClr val="000099"/>
                </a:solidFill>
                <a:latin typeface="Comic Sans MS" pitchFamily="66" charset="0"/>
              </a:rPr>
              <a:t>    </a:t>
            </a:r>
            <a:r>
              <a:rPr lang="it-IT" sz="2000" dirty="0" smtClean="0">
                <a:solidFill>
                  <a:schemeClr val="tx2">
                    <a:lumMod val="75000"/>
                  </a:schemeClr>
                </a:solidFill>
                <a:latin typeface="Comic Sans MS" pitchFamily="66" charset="0"/>
              </a:rPr>
              <a:t>Monarchia costituzionale.</a:t>
            </a:r>
            <a:r>
              <a:rPr lang="it-IT" sz="1800" dirty="0" smtClean="0">
                <a:solidFill>
                  <a:schemeClr val="tx2">
                    <a:lumMod val="75000"/>
                  </a:schemeClr>
                </a:solidFill>
                <a:latin typeface="Comic Sans MS" pitchFamily="66" charset="0"/>
              </a:rPr>
              <a:t> </a:t>
            </a:r>
            <a:r>
              <a:rPr lang="it-IT" sz="2000" dirty="0" smtClean="0">
                <a:solidFill>
                  <a:schemeClr val="tx2">
                    <a:lumMod val="75000"/>
                  </a:schemeClr>
                </a:solidFill>
                <a:latin typeface="Comic Sans MS" pitchFamily="66" charset="0"/>
              </a:rPr>
              <a:t>Statuto albertino</a:t>
            </a:r>
            <a:r>
              <a:rPr lang="it-IT" sz="1800" dirty="0" smtClean="0">
                <a:solidFill>
                  <a:schemeClr val="tx2">
                    <a:lumMod val="75000"/>
                  </a:schemeClr>
                </a:solidFill>
                <a:latin typeface="Comic Sans MS" pitchFamily="66" charset="0"/>
              </a:rPr>
              <a:t> (1848). </a:t>
            </a:r>
          </a:p>
          <a:p>
            <a:pPr marL="609600" indent="-609600">
              <a:lnSpc>
                <a:spcPct val="80000"/>
              </a:lnSpc>
              <a:buClr>
                <a:srgbClr val="000099"/>
              </a:buClr>
              <a:buNone/>
            </a:pPr>
            <a:r>
              <a:rPr lang="it-IT" sz="1800" dirty="0" smtClean="0">
                <a:solidFill>
                  <a:schemeClr val="tx2">
                    <a:lumMod val="75000"/>
                  </a:schemeClr>
                </a:solidFill>
                <a:latin typeface="Comic Sans MS" pitchFamily="66" charset="0"/>
              </a:rPr>
              <a:t>      Suffragio legato al censo. 1861: </a:t>
            </a:r>
            <a:r>
              <a:rPr lang="it-IT" sz="1800" b="1" dirty="0" smtClean="0">
                <a:solidFill>
                  <a:srgbClr val="FF0000"/>
                </a:solidFill>
              </a:rPr>
              <a:t>1,89%  </a:t>
            </a:r>
            <a:r>
              <a:rPr lang="it-IT" sz="1800" dirty="0" smtClean="0">
                <a:solidFill>
                  <a:schemeClr val="tx2">
                    <a:lumMod val="75000"/>
                  </a:schemeClr>
                </a:solidFill>
                <a:latin typeface="Comic Sans MS" pitchFamily="66" charset="0"/>
              </a:rPr>
              <a:t>1882</a:t>
            </a:r>
            <a:r>
              <a:rPr lang="it-IT" sz="1800" dirty="0" smtClean="0"/>
              <a:t>: </a:t>
            </a:r>
            <a:r>
              <a:rPr lang="it-IT" sz="1800" b="1" dirty="0">
                <a:solidFill>
                  <a:srgbClr val="FF0000"/>
                </a:solidFill>
              </a:rPr>
              <a:t>6,9</a:t>
            </a:r>
            <a:r>
              <a:rPr lang="it-IT" sz="1800" b="1" dirty="0" smtClean="0">
                <a:solidFill>
                  <a:srgbClr val="FF0000"/>
                </a:solidFill>
              </a:rPr>
              <a:t>%</a:t>
            </a:r>
            <a:r>
              <a:rPr lang="it-IT" sz="1800" dirty="0" smtClean="0"/>
              <a:t> </a:t>
            </a:r>
            <a:r>
              <a:rPr lang="it-IT" sz="1800" dirty="0"/>
              <a:t> </a:t>
            </a:r>
          </a:p>
          <a:p>
            <a:pPr marL="609600" indent="-609600" eaLnBrk="1" hangingPunct="1">
              <a:lnSpc>
                <a:spcPct val="80000"/>
              </a:lnSpc>
              <a:buClr>
                <a:srgbClr val="000099"/>
              </a:buClr>
              <a:buFontTx/>
              <a:buNone/>
            </a:pPr>
            <a:r>
              <a:rPr lang="it-IT" sz="1800" b="1" dirty="0" smtClean="0">
                <a:solidFill>
                  <a:srgbClr val="003300"/>
                </a:solidFill>
                <a:latin typeface="Comic Sans MS" pitchFamily="66" charset="0"/>
              </a:rPr>
              <a:t>    </a:t>
            </a:r>
            <a:r>
              <a:rPr lang="it-IT" sz="1800" b="1" dirty="0" smtClean="0">
                <a:solidFill>
                  <a:srgbClr val="FF0000"/>
                </a:solidFill>
                <a:latin typeface="Comic Sans MS" pitchFamily="66" charset="0"/>
              </a:rPr>
              <a:t>1912</a:t>
            </a:r>
            <a:r>
              <a:rPr lang="it-IT" sz="1800" dirty="0" smtClean="0">
                <a:solidFill>
                  <a:srgbClr val="000099"/>
                </a:solidFill>
                <a:latin typeface="Comic Sans MS" pitchFamily="66" charset="0"/>
              </a:rPr>
              <a:t> </a:t>
            </a:r>
            <a:r>
              <a:rPr lang="it-IT" sz="1800" dirty="0" smtClean="0">
                <a:solidFill>
                  <a:schemeClr val="tx2">
                    <a:lumMod val="75000"/>
                  </a:schemeClr>
                </a:solidFill>
                <a:latin typeface="Comic Sans MS" pitchFamily="66" charset="0"/>
              </a:rPr>
              <a:t>Giolitti introduce il </a:t>
            </a:r>
            <a:r>
              <a:rPr lang="it-IT" sz="1800" b="1" dirty="0" smtClean="0">
                <a:solidFill>
                  <a:srgbClr val="FF0000"/>
                </a:solidFill>
                <a:latin typeface="Comic Sans MS" pitchFamily="66" charset="0"/>
              </a:rPr>
              <a:t>suffragio universale maschile</a:t>
            </a:r>
          </a:p>
          <a:p>
            <a:pPr marL="609600" indent="-609600" eaLnBrk="1" hangingPunct="1">
              <a:lnSpc>
                <a:spcPct val="80000"/>
              </a:lnSpc>
              <a:buClr>
                <a:srgbClr val="000099"/>
              </a:buClr>
              <a:buFontTx/>
              <a:buNone/>
            </a:pPr>
            <a:r>
              <a:rPr lang="it-IT" sz="1800" b="1" dirty="0" smtClean="0">
                <a:solidFill>
                  <a:srgbClr val="003300"/>
                </a:solidFill>
                <a:latin typeface="Comic Sans MS" pitchFamily="66" charset="0"/>
              </a:rPr>
              <a:t>      </a:t>
            </a:r>
          </a:p>
          <a:p>
            <a:pPr marL="609600" indent="-609600" eaLnBrk="1" hangingPunct="1">
              <a:lnSpc>
                <a:spcPct val="80000"/>
              </a:lnSpc>
              <a:buClr>
                <a:srgbClr val="000099"/>
              </a:buClr>
              <a:buFontTx/>
              <a:buNone/>
            </a:pPr>
            <a:endParaRPr lang="it-IT" sz="1800" dirty="0" smtClean="0">
              <a:solidFill>
                <a:srgbClr val="000099"/>
              </a:solidFill>
              <a:latin typeface="Comic Sans MS" pitchFamily="66" charset="0"/>
            </a:endParaRPr>
          </a:p>
          <a:p>
            <a:pPr marL="0" indent="0" eaLnBrk="1" hangingPunct="1">
              <a:lnSpc>
                <a:spcPct val="80000"/>
              </a:lnSpc>
              <a:buClr>
                <a:srgbClr val="000099"/>
              </a:buClr>
              <a:buNone/>
            </a:pPr>
            <a:r>
              <a:rPr lang="it-IT" sz="2000" b="1" dirty="0" smtClean="0">
                <a:solidFill>
                  <a:schemeClr val="tx2">
                    <a:lumMod val="75000"/>
                  </a:schemeClr>
                </a:solidFill>
                <a:latin typeface="Comic Sans MS" pitchFamily="66" charset="0"/>
              </a:rPr>
              <a:t>2.  </a:t>
            </a:r>
            <a:r>
              <a:rPr lang="it-IT" sz="2000" dirty="0" smtClean="0">
                <a:solidFill>
                  <a:schemeClr val="tx2">
                    <a:lumMod val="75000"/>
                  </a:schemeClr>
                </a:solidFill>
                <a:latin typeface="Comic Sans MS" pitchFamily="66" charset="0"/>
              </a:rPr>
              <a:t>1925-1943: Dittatura. Fascismo-Monarchia</a:t>
            </a:r>
          </a:p>
          <a:p>
            <a:pPr marL="0" indent="0" eaLnBrk="1" hangingPunct="1">
              <a:lnSpc>
                <a:spcPct val="80000"/>
              </a:lnSpc>
              <a:buClr>
                <a:srgbClr val="000099"/>
              </a:buClr>
              <a:buNone/>
            </a:pPr>
            <a:r>
              <a:rPr lang="it-IT" sz="2000" b="1" dirty="0" smtClean="0">
                <a:solidFill>
                  <a:schemeClr val="tx2">
                    <a:lumMod val="75000"/>
                  </a:schemeClr>
                </a:solidFill>
                <a:latin typeface="Comic Sans MS" pitchFamily="66" charset="0"/>
              </a:rPr>
              <a:t>     </a:t>
            </a:r>
            <a:r>
              <a:rPr lang="it-IT" sz="2000" dirty="0" smtClean="0">
                <a:solidFill>
                  <a:schemeClr val="tx2">
                    <a:lumMod val="75000"/>
                  </a:schemeClr>
                </a:solidFill>
                <a:latin typeface="Comic Sans MS" pitchFamily="66" charset="0"/>
              </a:rPr>
              <a:t>10 giugno 1940-25 aprile 1945 II guerra mondiale. </a:t>
            </a:r>
          </a:p>
          <a:p>
            <a:pPr marL="609600" indent="-609600" eaLnBrk="1" hangingPunct="1">
              <a:lnSpc>
                <a:spcPct val="80000"/>
              </a:lnSpc>
              <a:buClr>
                <a:srgbClr val="000099"/>
              </a:buClr>
              <a:buFontTx/>
              <a:buAutoNum type="arabicPeriod" startAt="2"/>
            </a:pPr>
            <a:endParaRPr lang="it-IT" sz="2000" b="1" dirty="0" smtClean="0">
              <a:solidFill>
                <a:srgbClr val="000099"/>
              </a:solidFill>
              <a:latin typeface="Comic Sans MS" pitchFamily="66" charset="0"/>
            </a:endParaRPr>
          </a:p>
          <a:p>
            <a:pPr marL="0" indent="0">
              <a:lnSpc>
                <a:spcPct val="80000"/>
              </a:lnSpc>
              <a:buClr>
                <a:srgbClr val="000099"/>
              </a:buClr>
              <a:buNone/>
            </a:pPr>
            <a:r>
              <a:rPr lang="it-IT" sz="2000" b="1" dirty="0" smtClean="0">
                <a:solidFill>
                  <a:schemeClr val="tx2">
                    <a:lumMod val="75000"/>
                  </a:schemeClr>
                </a:solidFill>
                <a:latin typeface="Comic Sans MS" pitchFamily="66" charset="0"/>
              </a:rPr>
              <a:t>3.   </a:t>
            </a:r>
            <a:r>
              <a:rPr lang="it-IT" sz="2000" b="1" dirty="0" smtClean="0">
                <a:solidFill>
                  <a:srgbClr val="FF0000"/>
                </a:solidFill>
                <a:latin typeface="Comic Sans MS" pitchFamily="66" charset="0"/>
              </a:rPr>
              <a:t>2 giugno 1946: Suffragio universale. Democrazia.</a:t>
            </a:r>
            <a:r>
              <a:rPr lang="it-IT" sz="2400" b="1" dirty="0" smtClean="0">
                <a:solidFill>
                  <a:srgbClr val="FF0000"/>
                </a:solidFill>
              </a:rPr>
              <a:t> </a:t>
            </a:r>
            <a:endParaRPr lang="it-IT" sz="2400" dirty="0" smtClean="0">
              <a:solidFill>
                <a:srgbClr val="000099"/>
              </a:solidFill>
            </a:endParaRPr>
          </a:p>
        </p:txBody>
      </p:sp>
    </p:spTree>
    <p:extLst>
      <p:ext uri="{BB962C8B-B14F-4D97-AF65-F5344CB8AC3E}">
        <p14:creationId xmlns:p14="http://schemas.microsoft.com/office/powerpoint/2010/main" val="437048751"/>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Effect transition="in" filter="wipe(up)">
                                      <p:cBhvr>
                                        <p:cTn id="7" dur="5000"/>
                                        <p:tgtEl>
                                          <p:spTgt spid="2355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wipe(up)">
                                      <p:cBhvr>
                                        <p:cTn id="12" dur="5000"/>
                                        <p:tgtEl>
                                          <p:spTgt spid="235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555">
                                            <p:txEl>
                                              <p:pRg st="3" end="3"/>
                                            </p:txEl>
                                          </p:spTgt>
                                        </p:tgtEl>
                                        <p:attrNameLst>
                                          <p:attrName>style.visibility</p:attrName>
                                        </p:attrNameLst>
                                      </p:cBhvr>
                                      <p:to>
                                        <p:strVal val="visible"/>
                                      </p:to>
                                    </p:set>
                                    <p:animEffect transition="in" filter="wipe(up)">
                                      <p:cBhvr>
                                        <p:cTn id="17" dur="5000"/>
                                        <p:tgtEl>
                                          <p:spTgt spid="2355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555">
                                            <p:txEl>
                                              <p:pRg st="4" end="4"/>
                                            </p:txEl>
                                          </p:spTgt>
                                        </p:tgtEl>
                                        <p:attrNameLst>
                                          <p:attrName>style.visibility</p:attrName>
                                        </p:attrNameLst>
                                      </p:cBhvr>
                                      <p:to>
                                        <p:strVal val="visible"/>
                                      </p:to>
                                    </p:set>
                                    <p:animEffect transition="in" filter="wipe(up)">
                                      <p:cBhvr>
                                        <p:cTn id="22" dur="5000"/>
                                        <p:tgtEl>
                                          <p:spTgt spid="2355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animEffect transition="in" filter="wipe(up)">
                                      <p:cBhvr>
                                        <p:cTn id="27" dur="5000"/>
                                        <p:tgtEl>
                                          <p:spTgt spid="2355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3555">
                                            <p:txEl>
                                              <p:pRg st="7" end="7"/>
                                            </p:txEl>
                                          </p:spTgt>
                                        </p:tgtEl>
                                        <p:attrNameLst>
                                          <p:attrName>style.visibility</p:attrName>
                                        </p:attrNameLst>
                                      </p:cBhvr>
                                      <p:to>
                                        <p:strVal val="visible"/>
                                      </p:to>
                                    </p:set>
                                    <p:animEffect transition="in" filter="wipe(up)">
                                      <p:cBhvr>
                                        <p:cTn id="32" dur="5000"/>
                                        <p:tgtEl>
                                          <p:spTgt spid="23555">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3555">
                                            <p:txEl>
                                              <p:pRg st="8" end="8"/>
                                            </p:txEl>
                                          </p:spTgt>
                                        </p:tgtEl>
                                        <p:attrNameLst>
                                          <p:attrName>style.visibility</p:attrName>
                                        </p:attrNameLst>
                                      </p:cBhvr>
                                      <p:to>
                                        <p:strVal val="visible"/>
                                      </p:to>
                                    </p:set>
                                    <p:animEffect transition="in" filter="wipe(up)">
                                      <p:cBhvr>
                                        <p:cTn id="37" dur="5000"/>
                                        <p:tgtEl>
                                          <p:spTgt spid="23555">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3555">
                                            <p:txEl>
                                              <p:pRg st="10" end="10"/>
                                            </p:txEl>
                                          </p:spTgt>
                                        </p:tgtEl>
                                        <p:attrNameLst>
                                          <p:attrName>style.visibility</p:attrName>
                                        </p:attrNameLst>
                                      </p:cBhvr>
                                      <p:to>
                                        <p:strVal val="visible"/>
                                      </p:to>
                                    </p:set>
                                    <p:animEffect transition="in" filter="wipe(up)">
                                      <p:cBhvr>
                                        <p:cTn id="42" dur="5000"/>
                                        <p:tgtEl>
                                          <p:spTgt spid="235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411"/>
            <a:ext cx="8352928" cy="6904454"/>
          </a:xfrm>
          <a:prstGeom prst="rect">
            <a:avLst/>
          </a:prstGeom>
        </p:spPr>
        <p:txBody>
          <a:bodyPr wrap="square">
            <a:spAutoFit/>
          </a:bodyPr>
          <a:lstStyle/>
          <a:p>
            <a:pPr algn="just"/>
            <a:r>
              <a:rPr lang="it-IT" sz="1600" b="1" smtClean="0">
                <a:solidFill>
                  <a:srgbClr val="FF0000"/>
                </a:solidFill>
              </a:rPr>
              <a:t>1861 </a:t>
            </a:r>
            <a:r>
              <a:rPr lang="it-IT" sz="1600" b="1" dirty="0" smtClean="0">
                <a:solidFill>
                  <a:srgbClr val="FF0000"/>
                </a:solidFill>
              </a:rPr>
              <a:t>Unità d’Italia</a:t>
            </a:r>
            <a:endParaRPr lang="it-IT" sz="1600" dirty="0" smtClean="0"/>
          </a:p>
          <a:p>
            <a:pPr algn="just"/>
            <a:r>
              <a:rPr lang="it-IT" sz="1600" dirty="0" smtClean="0"/>
              <a:t>Diritto </a:t>
            </a:r>
            <a:r>
              <a:rPr lang="it-IT" sz="1600" dirty="0"/>
              <a:t>di voto per i cittadini maggiorenni alfabeti, in possesso dei diritti civili e politici, </a:t>
            </a:r>
            <a:r>
              <a:rPr lang="it-IT" sz="1600" dirty="0" smtClean="0"/>
              <a:t>con un censo pari </a:t>
            </a:r>
            <a:r>
              <a:rPr lang="it-IT" sz="1600" dirty="0"/>
              <a:t>a </a:t>
            </a:r>
            <a:r>
              <a:rPr lang="it-IT" sz="1600" dirty="0" smtClean="0"/>
              <a:t>imposte </a:t>
            </a:r>
            <a:r>
              <a:rPr lang="it-IT" sz="1600" dirty="0"/>
              <a:t>dirette non inferiori a 40 </a:t>
            </a:r>
            <a:r>
              <a:rPr lang="it-IT" sz="1600" dirty="0" smtClean="0"/>
              <a:t>lire. Prime elezioni politiche del 1861: su </a:t>
            </a:r>
            <a:r>
              <a:rPr lang="it-IT" sz="1600" dirty="0"/>
              <a:t>22.182.377 </a:t>
            </a:r>
            <a:r>
              <a:rPr lang="it-IT" sz="1600" dirty="0" smtClean="0"/>
              <a:t>abitanti sono ammessi al voto </a:t>
            </a:r>
            <a:r>
              <a:rPr lang="it-IT" sz="1600" dirty="0"/>
              <a:t>in 418.696 </a:t>
            </a:r>
            <a:r>
              <a:rPr lang="it-IT" sz="1600" dirty="0" smtClean="0"/>
              <a:t>cittadini. </a:t>
            </a:r>
            <a:r>
              <a:rPr lang="it-IT" sz="1600" b="1" dirty="0" smtClean="0">
                <a:solidFill>
                  <a:srgbClr val="FF0000"/>
                </a:solidFill>
              </a:rPr>
              <a:t>1,89% </a:t>
            </a:r>
            <a:r>
              <a:rPr lang="it-IT" sz="1600" dirty="0" smtClean="0"/>
              <a:t>della popolazione.</a:t>
            </a:r>
            <a:endParaRPr lang="it-IT" sz="1600" baseline="30000" dirty="0"/>
          </a:p>
          <a:p>
            <a:pPr algn="just"/>
            <a:endParaRPr lang="it-IT" sz="1600" baseline="30000" dirty="0"/>
          </a:p>
          <a:p>
            <a:pPr algn="just"/>
            <a:r>
              <a:rPr lang="it-IT" sz="1600" b="1" dirty="0" smtClean="0">
                <a:solidFill>
                  <a:srgbClr val="FF0000"/>
                </a:solidFill>
              </a:rPr>
              <a:t>1872</a:t>
            </a:r>
            <a:r>
              <a:rPr lang="it-IT" sz="1600" b="1" dirty="0" smtClean="0"/>
              <a:t> </a:t>
            </a:r>
          </a:p>
          <a:p>
            <a:pPr algn="just"/>
            <a:r>
              <a:rPr lang="it-IT" sz="1600" dirty="0" smtClean="0"/>
              <a:t>La Sinistra storica abbassa </a:t>
            </a:r>
            <a:r>
              <a:rPr lang="it-IT" sz="1600" dirty="0"/>
              <a:t>la soglia </a:t>
            </a:r>
            <a:r>
              <a:rPr lang="it-IT" sz="1600" dirty="0" smtClean="0"/>
              <a:t>dell’età </a:t>
            </a:r>
            <a:r>
              <a:rPr lang="it-IT" sz="1600" dirty="0"/>
              <a:t>da 25 a 21 </a:t>
            </a:r>
            <a:r>
              <a:rPr lang="it-IT" sz="1600" dirty="0" smtClean="0"/>
              <a:t>anni ma sempre per i cittadini in grado </a:t>
            </a:r>
            <a:r>
              <a:rPr lang="it-IT" sz="1600" dirty="0"/>
              <a:t>di leggere e </a:t>
            </a:r>
            <a:r>
              <a:rPr lang="it-IT" sz="1600" dirty="0" smtClean="0"/>
              <a:t>scrivere. A causa dell’analfabetismo diffuso, </a:t>
            </a:r>
            <a:r>
              <a:rPr lang="it-IT" sz="1600" dirty="0"/>
              <a:t>la percentuale di elettori </a:t>
            </a:r>
            <a:r>
              <a:rPr lang="it-IT" sz="1600" dirty="0" smtClean="0"/>
              <a:t>si </a:t>
            </a:r>
            <a:r>
              <a:rPr lang="it-IT" sz="1600" dirty="0"/>
              <a:t>alza in maniera poco significativa.</a:t>
            </a:r>
          </a:p>
          <a:p>
            <a:pPr algn="just"/>
            <a:endParaRPr lang="it-IT" sz="1600" dirty="0" smtClean="0"/>
          </a:p>
          <a:p>
            <a:pPr algn="just"/>
            <a:r>
              <a:rPr lang="it-IT" sz="1600" b="1" dirty="0" smtClean="0">
                <a:solidFill>
                  <a:srgbClr val="FF0000"/>
                </a:solidFill>
              </a:rPr>
              <a:t>1882</a:t>
            </a:r>
          </a:p>
          <a:p>
            <a:pPr algn="just"/>
            <a:r>
              <a:rPr lang="it-IT" sz="1600" dirty="0" smtClean="0"/>
              <a:t>Legge Zanardelli: Suffragio allargato. </a:t>
            </a:r>
            <a:r>
              <a:rPr lang="it-IT" sz="1600" dirty="0"/>
              <a:t>Viene riconosciuto il diritto di voto ai maschi maggiorenni </a:t>
            </a:r>
            <a:r>
              <a:rPr lang="it-IT" sz="1600" dirty="0" smtClean="0"/>
              <a:t>(21 </a:t>
            </a:r>
            <a:r>
              <a:rPr lang="it-IT" sz="1600" dirty="0"/>
              <a:t>anni) alfabeti che </a:t>
            </a:r>
            <a:r>
              <a:rPr lang="it-IT" sz="1600" dirty="0" smtClean="0"/>
              <a:t>versavano </a:t>
            </a:r>
            <a:r>
              <a:rPr lang="it-IT" sz="1600" dirty="0"/>
              <a:t>imposte dirette per una cifra annua di 19,8 lire. </a:t>
            </a:r>
            <a:r>
              <a:rPr lang="it-IT" sz="1600" dirty="0" smtClean="0"/>
              <a:t>Votava il </a:t>
            </a:r>
            <a:r>
              <a:rPr lang="it-IT" sz="1600" b="1" dirty="0" smtClean="0">
                <a:solidFill>
                  <a:srgbClr val="FF0000"/>
                </a:solidFill>
              </a:rPr>
              <a:t>6,9</a:t>
            </a:r>
            <a:r>
              <a:rPr lang="it-IT" sz="1600" b="1" dirty="0">
                <a:solidFill>
                  <a:srgbClr val="FF0000"/>
                </a:solidFill>
              </a:rPr>
              <a:t>%</a:t>
            </a:r>
            <a:r>
              <a:rPr lang="it-IT" sz="1600" dirty="0"/>
              <a:t> della </a:t>
            </a:r>
            <a:r>
              <a:rPr lang="it-IT" sz="1600" dirty="0" smtClean="0"/>
              <a:t>popolazione. </a:t>
            </a:r>
            <a:r>
              <a:rPr lang="it-IT" sz="1600" dirty="0"/>
              <a:t> </a:t>
            </a:r>
            <a:endParaRPr lang="it-IT" sz="1600" dirty="0" smtClean="0"/>
          </a:p>
          <a:p>
            <a:pPr algn="just"/>
            <a:endParaRPr lang="it-IT" sz="1600" dirty="0" smtClean="0"/>
          </a:p>
          <a:p>
            <a:pPr algn="just"/>
            <a:r>
              <a:rPr lang="it-IT" sz="1600" b="1" dirty="0" smtClean="0">
                <a:solidFill>
                  <a:srgbClr val="FF0000"/>
                </a:solidFill>
              </a:rPr>
              <a:t>1912</a:t>
            </a:r>
            <a:endParaRPr lang="it-IT" sz="1600" b="1" dirty="0">
              <a:solidFill>
                <a:srgbClr val="FF0000"/>
              </a:solidFill>
            </a:endParaRPr>
          </a:p>
          <a:p>
            <a:pPr algn="just"/>
            <a:r>
              <a:rPr lang="it-IT" sz="1600" dirty="0" smtClean="0"/>
              <a:t>Giolitti introduce un </a:t>
            </a:r>
            <a:r>
              <a:rPr lang="it-IT" sz="1600" b="1" dirty="0" smtClean="0">
                <a:solidFill>
                  <a:srgbClr val="FF0000"/>
                </a:solidFill>
              </a:rPr>
              <a:t>suffragio </a:t>
            </a:r>
            <a:r>
              <a:rPr lang="it-IT" sz="1600" b="1" dirty="0">
                <a:solidFill>
                  <a:srgbClr val="FF0000"/>
                </a:solidFill>
              </a:rPr>
              <a:t>universale </a:t>
            </a:r>
            <a:r>
              <a:rPr lang="it-IT" sz="1600" b="1" dirty="0" smtClean="0">
                <a:solidFill>
                  <a:srgbClr val="FF0000"/>
                </a:solidFill>
              </a:rPr>
              <a:t>maschile</a:t>
            </a:r>
            <a:r>
              <a:rPr lang="it-IT" sz="1600" dirty="0" smtClean="0"/>
              <a:t>: diritto di voto a tutti </a:t>
            </a:r>
            <a:r>
              <a:rPr lang="it-IT" sz="1600" dirty="0"/>
              <a:t>gli uomini capaci di leggere e scrivere con almeno 21 </a:t>
            </a:r>
            <a:r>
              <a:rPr lang="it-IT" sz="1600" dirty="0" smtClean="0"/>
              <a:t>anni, </a:t>
            </a:r>
            <a:r>
              <a:rPr lang="it-IT" sz="1600" dirty="0"/>
              <a:t>mentre gli analfabeti possono votare a partire dai 30 anni. Inoltre il voto viene esteso a tutti i cittadini che abbiano già prestato servizio militare.</a:t>
            </a:r>
          </a:p>
          <a:p>
            <a:pPr algn="just"/>
            <a:endParaRPr lang="it-IT" sz="1600" b="1" dirty="0"/>
          </a:p>
          <a:p>
            <a:pPr algn="just"/>
            <a:r>
              <a:rPr lang="it-IT" sz="1600" b="1" dirty="0" smtClean="0">
                <a:solidFill>
                  <a:srgbClr val="FF0000"/>
                </a:solidFill>
              </a:rPr>
              <a:t>1919</a:t>
            </a:r>
          </a:p>
          <a:p>
            <a:pPr algn="just"/>
            <a:r>
              <a:rPr lang="it-IT" sz="1600" dirty="0" smtClean="0"/>
              <a:t>Elezioni a suffragio universale maschile con sistema proporzionale. Viene </a:t>
            </a:r>
            <a:r>
              <a:rPr lang="it-IT" sz="1600" dirty="0"/>
              <a:t>modificata la legge precedente: </a:t>
            </a:r>
            <a:r>
              <a:rPr lang="it-IT" sz="1600" dirty="0" smtClean="0"/>
              <a:t>sono ammessi tutti </a:t>
            </a:r>
            <a:r>
              <a:rPr lang="it-IT" sz="1600" dirty="0"/>
              <a:t>i cittadini maschi di almeno 21 anni di età, viene quindi abolita la distinzione per gli analfabeti. </a:t>
            </a:r>
            <a:endParaRPr lang="it-IT" sz="1600" dirty="0" smtClean="0"/>
          </a:p>
          <a:p>
            <a:pPr algn="just"/>
            <a:endParaRPr lang="it-IT" sz="1600" i="1" dirty="0" smtClean="0"/>
          </a:p>
          <a:p>
            <a:pPr algn="just"/>
            <a:r>
              <a:rPr lang="it-IT" sz="1600" b="1" dirty="0" smtClean="0">
                <a:solidFill>
                  <a:srgbClr val="FF0000"/>
                </a:solidFill>
              </a:rPr>
              <a:t>1946 </a:t>
            </a:r>
            <a:r>
              <a:rPr lang="it-IT" sz="1600" b="1" dirty="0">
                <a:solidFill>
                  <a:srgbClr val="FF0000"/>
                </a:solidFill>
              </a:rPr>
              <a:t>Suffragio universale </a:t>
            </a:r>
            <a:r>
              <a:rPr lang="it-IT" sz="1600" dirty="0" smtClean="0"/>
              <a:t>(</a:t>
            </a:r>
            <a:r>
              <a:rPr lang="it-IT" sz="1600" dirty="0"/>
              <a:t>21 anni poi 18 a partire dal 1975). </a:t>
            </a:r>
          </a:p>
          <a:p>
            <a:pPr algn="just"/>
            <a:r>
              <a:rPr lang="it-IT" sz="1600" dirty="0" smtClean="0"/>
              <a:t>Estensione </a:t>
            </a:r>
            <a:r>
              <a:rPr lang="it-IT" sz="1600" dirty="0"/>
              <a:t>del diritto di voto alle donne. </a:t>
            </a:r>
            <a:r>
              <a:rPr lang="it-IT" sz="1600" dirty="0" smtClean="0"/>
              <a:t> (</a:t>
            </a:r>
            <a:r>
              <a:rPr lang="it-IT" sz="1600" dirty="0"/>
              <a:t>Decreto del governo Bonomi del 2 febbraio 1945)</a:t>
            </a:r>
          </a:p>
          <a:p>
            <a:pPr algn="just"/>
            <a:r>
              <a:rPr lang="it-IT" sz="1600" dirty="0" smtClean="0"/>
              <a:t>Tra </a:t>
            </a:r>
            <a:r>
              <a:rPr lang="it-IT" sz="1600" dirty="0"/>
              <a:t>marzo e aprile: Elezioni </a:t>
            </a:r>
            <a:r>
              <a:rPr lang="it-IT" sz="1600" dirty="0" smtClean="0"/>
              <a:t>amministrative. 2 giugno: Politiche.</a:t>
            </a:r>
            <a:endParaRPr lang="it-IT" sz="1600" dirty="0"/>
          </a:p>
        </p:txBody>
      </p:sp>
    </p:spTree>
    <p:extLst>
      <p:ext uri="{BB962C8B-B14F-4D97-AF65-F5344CB8AC3E}">
        <p14:creationId xmlns:p14="http://schemas.microsoft.com/office/powerpoint/2010/main" val="330851653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1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1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175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175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left)">
                                      <p:cBhvr>
                                        <p:cTn id="27" dur="175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wipe(left)">
                                      <p:cBhvr>
                                        <p:cTn id="32" dur="175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wipe(left)">
                                      <p:cBhvr>
                                        <p:cTn id="37" dur="1750"/>
                                        <p:tgtEl>
                                          <p:spTgt spid="2">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wipe(left)">
                                      <p:cBhvr>
                                        <p:cTn id="42" dur="1750"/>
                                        <p:tgtEl>
                                          <p:spTgt spid="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animEffect transition="in" filter="wipe(left)">
                                      <p:cBhvr>
                                        <p:cTn id="47" dur="2000"/>
                                        <p:tgtEl>
                                          <p:spTgt spid="2">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
                                            <p:txEl>
                                              <p:pRg st="13" end="13"/>
                                            </p:txEl>
                                          </p:spTgt>
                                        </p:tgtEl>
                                        <p:attrNameLst>
                                          <p:attrName>style.visibility</p:attrName>
                                        </p:attrNameLst>
                                      </p:cBhvr>
                                      <p:to>
                                        <p:strVal val="visible"/>
                                      </p:to>
                                    </p:set>
                                    <p:animEffect transition="in" filter="wipe(left)">
                                      <p:cBhvr>
                                        <p:cTn id="52" dur="2000"/>
                                        <p:tgtEl>
                                          <p:spTgt spid="2">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
                                            <p:txEl>
                                              <p:pRg st="15" end="15"/>
                                            </p:txEl>
                                          </p:spTgt>
                                        </p:tgtEl>
                                        <p:attrNameLst>
                                          <p:attrName>style.visibility</p:attrName>
                                        </p:attrNameLst>
                                      </p:cBhvr>
                                      <p:to>
                                        <p:strVal val="visible"/>
                                      </p:to>
                                    </p:set>
                                    <p:animEffect transition="in" filter="wipe(left)">
                                      <p:cBhvr>
                                        <p:cTn id="57" dur="2000"/>
                                        <p:tgtEl>
                                          <p:spTgt spid="2">
                                            <p:txEl>
                                              <p:pRg st="15" end="1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
                                            <p:txEl>
                                              <p:pRg st="16" end="16"/>
                                            </p:txEl>
                                          </p:spTgt>
                                        </p:tgtEl>
                                        <p:attrNameLst>
                                          <p:attrName>style.visibility</p:attrName>
                                        </p:attrNameLst>
                                      </p:cBhvr>
                                      <p:to>
                                        <p:strVal val="visible"/>
                                      </p:to>
                                    </p:set>
                                    <p:animEffect transition="in" filter="wipe(left)">
                                      <p:cBhvr>
                                        <p:cTn id="62" dur="2000"/>
                                        <p:tgtEl>
                                          <p:spTgt spid="2">
                                            <p:txEl>
                                              <p:pRg st="16" end="16"/>
                                            </p:txEl>
                                          </p:spTgt>
                                        </p:tgtEl>
                                      </p:cBhvr>
                                    </p:animEffect>
                                  </p:childTnLst>
                                </p:cTn>
                              </p:par>
                              <p:par>
                                <p:cTn id="63" presetID="22" presetClass="entr" presetSubtype="8" fill="hold" nodeType="withEffect">
                                  <p:stCondLst>
                                    <p:cond delay="0"/>
                                  </p:stCondLst>
                                  <p:childTnLst>
                                    <p:set>
                                      <p:cBhvr>
                                        <p:cTn id="64" dur="1" fill="hold">
                                          <p:stCondLst>
                                            <p:cond delay="0"/>
                                          </p:stCondLst>
                                        </p:cTn>
                                        <p:tgtEl>
                                          <p:spTgt spid="2">
                                            <p:txEl>
                                              <p:pRg st="17" end="17"/>
                                            </p:txEl>
                                          </p:spTgt>
                                        </p:tgtEl>
                                        <p:attrNameLst>
                                          <p:attrName>style.visibility</p:attrName>
                                        </p:attrNameLst>
                                      </p:cBhvr>
                                      <p:to>
                                        <p:strVal val="visible"/>
                                      </p:to>
                                    </p:set>
                                    <p:animEffect transition="in" filter="wipe(left)">
                                      <p:cBhvr>
                                        <p:cTn id="65" dur="20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solidFill>
                  <a:srgbClr val="FF0000"/>
                </a:solidFill>
              </a:rPr>
              <a:t>2 giugno 1946</a:t>
            </a:r>
            <a:endParaRPr lang="it-IT" sz="3600" b="1" dirty="0">
              <a:solidFill>
                <a:srgbClr val="FF0000"/>
              </a:solidFill>
            </a:endParaRPr>
          </a:p>
        </p:txBody>
      </p:sp>
      <p:sp>
        <p:nvSpPr>
          <p:cNvPr id="3" name="Segnaposto contenuto 2"/>
          <p:cNvSpPr>
            <a:spLocks noGrp="1"/>
          </p:cNvSpPr>
          <p:nvPr>
            <p:ph idx="1"/>
          </p:nvPr>
        </p:nvSpPr>
        <p:spPr/>
        <p:txBody>
          <a:bodyPr>
            <a:normAutofit fontScale="25000" lnSpcReduction="20000"/>
          </a:bodyPr>
          <a:lstStyle/>
          <a:p>
            <a:pPr algn="just"/>
            <a:r>
              <a:rPr lang="it-IT" sz="12800" b="1" dirty="0" smtClean="0">
                <a:solidFill>
                  <a:srgbClr val="002060"/>
                </a:solidFill>
                <a:latin typeface="+mj-lt"/>
              </a:rPr>
              <a:t>Referendum Monarchia - Repubblica</a:t>
            </a:r>
          </a:p>
          <a:p>
            <a:pPr algn="just"/>
            <a:endParaRPr lang="it-IT" sz="12800" b="1" dirty="0" smtClean="0">
              <a:solidFill>
                <a:srgbClr val="002060"/>
              </a:solidFill>
              <a:latin typeface="+mj-lt"/>
            </a:endParaRPr>
          </a:p>
          <a:p>
            <a:pPr algn="just"/>
            <a:r>
              <a:rPr lang="it-IT" sz="12800" b="1" dirty="0" smtClean="0">
                <a:solidFill>
                  <a:srgbClr val="002060"/>
                </a:solidFill>
                <a:latin typeface="+mj-lt"/>
              </a:rPr>
              <a:t>Assemblea </a:t>
            </a:r>
            <a:r>
              <a:rPr lang="it-IT" sz="12800" b="1" dirty="0">
                <a:solidFill>
                  <a:srgbClr val="002060"/>
                </a:solidFill>
                <a:latin typeface="+mj-lt"/>
              </a:rPr>
              <a:t>Costituente</a:t>
            </a:r>
          </a:p>
          <a:p>
            <a:pPr algn="just"/>
            <a:endParaRPr lang="it-IT" sz="12800" b="1" dirty="0" smtClean="0">
              <a:solidFill>
                <a:srgbClr val="FF0000"/>
              </a:solidFill>
              <a:latin typeface="+mj-lt"/>
            </a:endParaRPr>
          </a:p>
          <a:p>
            <a:pPr algn="just"/>
            <a:r>
              <a:rPr lang="it-IT" sz="12800" b="1" dirty="0" smtClean="0">
                <a:solidFill>
                  <a:srgbClr val="FF0000"/>
                </a:solidFill>
                <a:latin typeface="+mj-lt"/>
              </a:rPr>
              <a:t>Suffragio universale</a:t>
            </a:r>
            <a:r>
              <a:rPr lang="it-IT" sz="12800" b="1" dirty="0" smtClean="0">
                <a:solidFill>
                  <a:srgbClr val="0070C0"/>
                </a:solidFill>
                <a:latin typeface="+mj-lt"/>
              </a:rPr>
              <a:t> </a:t>
            </a:r>
          </a:p>
          <a:p>
            <a:pPr algn="just"/>
            <a:endParaRPr lang="it-IT" sz="7200" b="1" dirty="0" smtClean="0">
              <a:solidFill>
                <a:srgbClr val="0070C0"/>
              </a:solidFill>
              <a:latin typeface="+mj-lt"/>
            </a:endParaRPr>
          </a:p>
          <a:p>
            <a:pPr algn="just"/>
            <a:r>
              <a:rPr lang="it-IT" sz="8000" b="1" dirty="0" smtClean="0">
                <a:solidFill>
                  <a:srgbClr val="002060"/>
                </a:solidFill>
                <a:latin typeface="+mj-lt"/>
              </a:rPr>
              <a:t>Diritto di voto a tutti gli italiani, di almeno 21 anni d'età. Per la prima volta partecipano anche le donne. </a:t>
            </a:r>
          </a:p>
          <a:p>
            <a:pPr algn="just"/>
            <a:endParaRPr lang="it-IT" sz="8000" b="1" dirty="0" smtClean="0">
              <a:solidFill>
                <a:srgbClr val="002060"/>
              </a:solidFill>
              <a:latin typeface="+mj-lt"/>
            </a:endParaRPr>
          </a:p>
          <a:p>
            <a:pPr algn="just"/>
            <a:r>
              <a:rPr lang="it-IT" sz="8000" b="1" dirty="0" smtClean="0">
                <a:solidFill>
                  <a:srgbClr val="002060"/>
                </a:solidFill>
                <a:latin typeface="+mj-lt"/>
              </a:rPr>
              <a:t>Agli elettori furono consegnate insieme la scheda del referendum e quella per l’elezione dei 556 deputati dell'Assemblea Costituente.</a:t>
            </a:r>
          </a:p>
          <a:p>
            <a:pPr marL="0" indent="0" algn="just">
              <a:buNone/>
            </a:pPr>
            <a:endParaRPr lang="it-IT" b="1" dirty="0">
              <a:solidFill>
                <a:srgbClr val="002060"/>
              </a:solidFill>
            </a:endParaRPr>
          </a:p>
        </p:txBody>
      </p:sp>
    </p:spTree>
    <p:custDataLst>
      <p:tags r:id="rId1"/>
    </p:custDataLst>
    <p:extLst>
      <p:ext uri="{BB962C8B-B14F-4D97-AF65-F5344CB8AC3E}">
        <p14:creationId xmlns:p14="http://schemas.microsoft.com/office/powerpoint/2010/main" val="3751364155"/>
      </p:ext>
    </p:extLst>
  </p:cSld>
  <p:clrMapOvr>
    <a:masterClrMapping/>
  </p:clrMapOvr>
  <mc:AlternateContent xmlns:mc="http://schemas.openxmlformats.org/markup-compatibility/2006" xmlns:p14="http://schemas.microsoft.com/office/powerpoint/2010/main">
    <mc:Choice Requires="p14">
      <p:transition spd="med" p14:dur="700" advTm="25252">
        <p:fade/>
      </p:transition>
    </mc:Choice>
    <mc:Fallback xmlns="">
      <p:transition spd="med" advTm="2525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p:cTn id="36"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p:cTn id="44"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002234"/>
          </a:xfrm>
        </p:spPr>
        <p:txBody>
          <a:bodyPr>
            <a:normAutofit/>
          </a:bodyPr>
          <a:lstStyle/>
          <a:p>
            <a:r>
              <a:rPr lang="it-IT" b="1" dirty="0" smtClean="0">
                <a:solidFill>
                  <a:srgbClr val="FF0000"/>
                </a:solidFill>
              </a:rPr>
              <a:t>La Repubblica</a:t>
            </a:r>
            <a:br>
              <a:rPr lang="it-IT" b="1" dirty="0" smtClean="0">
                <a:solidFill>
                  <a:srgbClr val="FF0000"/>
                </a:solidFill>
              </a:rPr>
            </a:br>
            <a:r>
              <a:rPr lang="it-IT" b="1" dirty="0" smtClean="0">
                <a:solidFill>
                  <a:srgbClr val="FF0000"/>
                </a:solidFill>
              </a:rPr>
              <a:t>La Democrazia</a:t>
            </a:r>
            <a:endParaRPr lang="it-IT" b="1" dirty="0">
              <a:solidFill>
                <a:srgbClr val="FF0000"/>
              </a:solidFill>
            </a:endParaRPr>
          </a:p>
        </p:txBody>
      </p:sp>
      <p:pic>
        <p:nvPicPr>
          <p:cNvPr id="4" name="Picture 3" descr="C:\Users\mediaw\Desktop\2 giugno 1946.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048000" y="2720181"/>
            <a:ext cx="3048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872964"/>
      </p:ext>
    </p:extLst>
  </p:cSld>
  <p:clrMapOvr>
    <a:masterClrMapping/>
  </p:clrMapOvr>
  <mc:AlternateContent xmlns:mc="http://schemas.openxmlformats.org/markup-compatibility/2006" xmlns:p14="http://schemas.microsoft.com/office/powerpoint/2010/main">
    <mc:Choice Requires="p14">
      <p:transition spd="slow" p14:dur="325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RWzdxU0KAPURj1fZnEmRI2ueAu9blz8cbYMmnw-Lw6SR0Y03rQa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528" y="821854"/>
            <a:ext cx="2562225" cy="17811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3.gstatic.com/images?q=tbn:ANd9GcROiJ2QCnauEI9wyLddpnECeuN8wESgzIx2QPOUzZv0Tplgs2qSk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821854"/>
            <a:ext cx="2752725" cy="1666875"/>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6" descr="data:image/jpeg;base64,/9j/4AAQSkZJRgABAQAAAQABAAD/2wCEAAkGBhQSERUUEhQVFBUVFyEaFxgYGB0YHhofGxwcGBgcGBoYGyYfGBwjHhwaHy8gIycpLCwsHB4xNTAqNSYrLCkBCQoKBQUFDQUFDSkYEhgpKSkpKSkpKSkpKSkpKSkpKSkpKSkpKSkpKSkpKSkpKSkpKSkpKSkpKSkpKSkpKSkpKf/AABEIALUBFwMBIgACEQEDEQH/xAAcAAACAgMBAQAAAAAAAAAAAAAFBgQHAAIDAQj/xABDEAABAwIEAwYEBAQFAwMFAQABAgMRACEEBRIxBkFRBxMiYXGBMpGhsRQjUsFC0eHwYoKSorIVM3IkY/EWQ0Rk0gj/xAAUAQEAAAAAAAAAAAAAAAAAAAAA/8QAFBEBAAAAAAAAAAAAAAAAAAAAAP/aAAwDAQACEQMRAD8AutwTQrAo8Lo56jzPrRVSqHYJYlwn9R+1APylKkpUlRuHFj21Ej6GheN19+54jYJi/WaNtsqS87vpUQsepEKA+QPvQTNHAMQRNy2NvJSooD+FWe7Ekm3WgDLqipY1K8LqhufM0ay9ctJ32pfXjNLuIA5Lm/WB/OgaWFHSJJ260A4vxZR+HOpQ/PAsSNxsb3nzow3dsXiUi4ty5UC4swpLLVyopdSZMEmKA8y8SkEzv+xrzUYJvHqa9QjwgTzH71GxWPSgXIAHM86Dp3qpEk79aSMt4YxeKxGIX37jTQdWEeJUnxWgTYRTO3nIUQEpUv0H99K2wOYLCSAlLYUpV1ctzfluIoJ2U4H8MlDRdW5CVGVEkmSDzPKoOe5mUvoSlYEokjUQd7W2vXNxlS/zXXCe7BI0gAJEHVKvTzofislacxLau4CynSe8CwSOY1CbiPvQFHnVd3qlckbBRB89/wBqXcPmalYdtQWufxOn4jtqNjemTGrCQUyYAO/2nf50hYPHJGGbB1EHFEg8vi/rQOXCeJUcI2SpaiqVSokm6jFzQPiXFqC3PG4kakxC1D+EyAAbb/ajGQrCMKzMABsTJ96W+JcaouuaSjSNJEjVdSfW1gKBGzTiVaXh+e8AI8IcX4jN9zYeftVwuYpffHxKjvEWk7FPSap3iBtTidRSklNwSkDzjrVruP8A50iJJZUBA5iPegcO8PnQ3P31JYUoFQiDYmdxU1skA6iCfSKF5/iIw6ztYX9xQbZDilqW+FKUYXYEmwI5UV709TQTh9cuP77p+xowrag5YpwwfEQb86r7L1Pu4dMYhaV95YlR3BET4pI8qesYvYR8Uj0sd6T2cOhv8MlMnWs/w87TvsKB9wyoSJJJPmf3rr3hnc1waI0id6xRg0HZx31oNmWNUHWQkqurkJHLc0QU4JPpQXNYLjEKSmFGxME+iRvQTcjxSlOPSpR8Vpna+1GdfU0t8Ouguu/Bv/DPU9aY0qoPZrxaa2QN63dRAFByZHirK2YHjrKCSugTOCdDrurQW13EzqSdojYjnNHSn7VHw06fEIPOgzGJgDrSPmWMAxm8K06Y3sFHb50w8W8TNYNCFOkjUSAAJJgTt086prOe04DEF1ptP+fxSJkgRt60FyZK4VMJnp+5oMzhg5iHtMlR+LnB0i46Wix86F8IdpGHxidKiMKtMeBSpCgf0k+fKnD8MJN7m55TyvG+1B3wpCUgK3EC3oByqJmOFU7ACSLgybCKGZhxvg8KtDa3UpWr+FImOVyNq7ZRxhh8UVpZcClJMQd9uQO48xQThhFLTC1ESdk+W0E15gssb1aQJPMqOratn31KIiQACCTYco39DWuSsFL11AzqIvJ5UBZeDAB99rUqZbmTZlZ0jaJg3gzBJ9BToqqvxGKaY8LTCJS9cq8Rsq8SbUEj/rC3cI6hCVLWrVCdJMhSj+xrrkGLWlZS+kIXpEAnoIG23veoKuIFuOJVPhAMhNheJ2qI7myScQ8pMBKSRciwFrxe435GaAjxfxIGBCylKlg6ZvIHO21JKeIGjhkIKgXe9KgE87/f+tV9nWdOYh1SlqKiTsTMCbAUxM9leP7rvYbTbUAVeI84gC1qC2MgScQw0paQlAQAlvqRYlceYMDalzivV3rwTP8A9s29FCPSpXZRnKnMGW1zrZcKDPQ+ITPSSPaonFiSX3wLSlB/3QL0CtjEQkyV7QQY6ch0qzXHiQgi5LWHVPy2qsQ64XQyy2XX1iQLEAeZPvvtaiueYHNMJh0uuKSQmAQkgqQBsLbgUF4roVxA5GHdMbJmoPAHFH4/AodMd4klDoH6k845SCD71Nz8n8O7v8B+gmghcNOfnvjyQfmDTGTSNlees4d15TziUJ0NkSeQTFgJPlR/DcXYVZSEvoVq2IVbyE9aCXjTsOpvNJ2GIUtidPheVpsd4Atfem3MIlN9jI+Uj3pCyVRUtpTg/wDyFaTBPKN+XOgsLE4iFATuazH4opgyAkfFP7E2FDszchwGQAPr/St3cUktlwEKTAJIvInlAoJGLxZSRaRHWgb+PPeMpQPBNzp1dB8RFjRPGMKJEEg6YsN5+39aAZiyEKaIudV5VB5bD3oD3DuIVqe1avitIA5xaP7tTBhjJvypPyB4JefAiyuU7zznzprw6tS9ST/D9RagkNObzXbEuQPt8qHB2JJiTYfate+IIlUxQS2sWEqlW+n9xWUHxeJAlagpXkkSd4sKygY1IGrVziPbevHDSlnHaKxhnu5PiWB4gCBpkSJKrbUSyPiBOKbLiFSkEpO1iN9t6CmO2p5Zx+mVEd2CEzMXO3SaJ8O8JMYNppWKwrmJcxCRYJBSgK5XiD7zRbtK4eUp9nG4doOFJDbyCJCkq8KVEDcCSDG1jTSMatTZQwQFIEQVQZAi0zcHrQVnxpkOE75vD4BsoxKXAhSYN9QtKiYtT9xfj3MNgFrQdTjSEhXO3wqUY23mo2V4NeKheJQO+ZcCitICSVD4JI5eVdeO8alrBvNBQLrrZhPNcm/rzoKh4U4UfzFZKQENah3qybxv4SbzXbPMkcyjGodYcKkBUpWCDB6Ki3sd6P8ABuTthhrEla4R8TSTpJuUrFyEkHcze1SeJOHsI1lrymgsLWmQkqB0wqb6SQVRz3oH7Ls2Ti8KHADDjYJvzUDNj0INvKiOXPBLqFEwNJFyLyLfWqV4Q4/VhAhBSpaCAFpnbzT5gXiraD5IgeO2pMdCJ9v60Cpxh21KDq2MIhQUklJXAJJ2OkcoPOlfNeJ8ehtLz2HJbKtUrQQkmY8URf1rl2V4RTmOxDwb1uNJJSg/rUqAfIC81a+cYbF4jDIbW2yO8BD7ajIjbwG9wDq9RQKWT5u0+wnEAaRH/bTslQJ3CQCq4sSdjWcW4d3EMuoaUSruoHRUXUkk2Brv2a5G2nClpxOpacS63PI6OvXnRLNoRiwEBOgN+JIsSZsfMjoaCnuznh9OIxrYeB7oajI21JEgE/WKsrOsEW2nknMHFOPEJaJBCUEKBITptMfSomW8Nt4XFuYpgq7vQSpqLBRPI7FMEnyoDnufYd0AhbqFpMlA+Ekc97H2oGbs3wSmEvhxQXre1JUD8UDSon3/AHqFxmsDEuRuWk/8+hrfJMcG8DqQopKXgBPTvhqn2JFLvEWcBWIUtXxFKkGOiXVBP+0Cgl8J4V1eKxLuF0qcbbSlIWYusyY5GALUy5jhsU8EN/iWVFLf/qUGIBJKVbDpypN4Uzd5DsNpKg4mXCkSpOidJPPTe/8ASiC82SXPyg+t1cI8RBBm1wB4jNgTQTuxkuM47FYVJ1M6SqY5pISgzykT8qtDOm9TDg6oI+hpQ7OOGcTg3cUvF2UrShABBBSklWpJHKVR86ac0cIaWRyQTvygmgpPLeEMRjw64laUJ1kCZ8UGIHkIih/EvCj2CbTK9SZvAPhPr51Y3D2XYbDtsOOF3vEBxQ0XCkqWSCQLzChb+VAuKsqw34Z1xDjpWsXSs2QSQbmJNA3cAZgp/LGVOFWpCijUfFqAJiDysdPlFB8M8lgd6qSlt9atz+kyPpU/sqwq0ZUgr2U6pSBvCZ0m3KSCah47/sPpQJJcXAN58Jn0tQIma54/j8QpbaXFmZCE6jpBMCANuXzppxHBGKy7CKfRiVElEuNJsE7KsSYMH5117IstWvD4hTK0tu94E6yJOmAYHvNNuc4dK3XSt9Za7rSpH8JUQRAEWPO0ct6D3gniT8dhC6oALSpST5RpKbeYNR82hQRAHx3hO/7mgnZS0WMA6owouO+AbEhICSZNjMW9DUviHGPJOtAQChClJAlSifYAH0oIGK44awjzwu4STYbAzMHpXHD9tJSRqYFrGFEGJvvzoRwZw7h8QlLmKcWFPOqS22kWV1JO/wAUj2oRxPw000F90+p1SCZSUFMAfFfnHWgvjAZijENocbVKFiQfXkehm1dnMQlM6lDyFVn2X49f4DTcgPKAA6EA/emfEOwVFZABI38gZN6AhicQXDCIA68qylVPECdQQylT6olXdjUBPXptG9ZQIvF2U4lWNxEtLcIVOpIPwwNJ58qsrshyzEowqtaNKFrNlApNoE3G1C8rxbuLxjVz6AlKQAJ1QNyN71a+DxOlQQpWoH4VHef0k8/Kg5t5OlICjdQ5/wBmkjjLJVFWtsqQrn0I9qspTIMW22rhiMIDuKBRyjCrGGaWkEjSCTzJvNqWcjwIxWNdfXJCPC2CSYuZirYYQAIHKoTGWMtuFSG0pK7yLAnnA6+dAl53wSlxrUhKSDqWpCbarfw/4iaU0cEYl7S2nDd0wI7wFQGq977zFXa4wDHlWi2AEmgobjPs/RglgNalIdEjUeYN06haIM35elOfC7wODaB+ISkib+GRz6AJp+OGQ4kpWkKHRQB+h50I/wCipH/bCSiZCSLJtECOX1oK9wWWKwOOXiG0/lYhJSsgiULnVMfpVHsTU1zHsJJfViVLUE/Bpgki8E7e4g0fzbBqaaKEMnELXuQoIuLgyZjkZpTc4acDjbjuGUvfWllSSQQbfFAUD5GgMcOYguoaVJSS4tQEaQCqSSQRfwq3oqjJcM2sOKV3jijBUVGL35VMwmGRiGpCHWFXHjTpUCREkTCrHcUD/wCmPMuhEBxBMBaTsrooTKbe1AZzXCBaC2PCCLQIEf8AxVa43s7V3iVkpA3VANWSvDHTdV+QHP3FhUMYVfVItJAVt5b0A7HcNsKZQ0tJbLidStBhRJMg7aTEAn1qtnuBn3ccrDteIfFrIgBKjOpZ5c7Cn/idxxpxhIVIdWAb2Ebz6ipGSZqsYtTIgJUlKlGBKtRKAkT539JoJ2TcFN4LBuMplx11JClpEG8bXskbxN/etck4NH4kLUEANLCiQfiMSmJ2E3py/DAAew9gZ+pFdcO0IO2/9KDRB7zvEqTGlUb7jdKh0kGlziXL1JaUNwQYPsf25UfSsthxS48JJt+kCRPpetcHmKMQkLaUFIJhU8o5eu1BW2Py9GEy9tb5OtxKYSSAlAAKhNrFQt6wKB8L4ZGYvBgFPd/EpAv4QRMwIube9W1xFlDeLQptQCiB8ryCPcVy4T4XZwoKm0gFe58hsKDvmODSy0IEITAEfwiZ2+VK2TOqeUS03rAd8RCdNrzqJsbEirFVXFplLaQlKQkCYA2uZP1oETMOG/wTinWCEtPkhxq9nN0qaKbJNiCDA6HalLHYkLUrQp9Tixp1Lk6QbR4lXIm21XHicOHEwq4/vlz96E4fhttKyogGeWkRbn/ZoFbL8vTh2m2ROlrqLqO5N/Odq44rGkYjw+CGwd7XUeXKrD/CICdOkaekWpfx3Z3hnne8UFAH4kBRhXreQPIUATJMUGmdDCUKLalqOkBRQVnVsSLSTYGl/OXlusloMp75yU6oSlS9W+0wnerFxnDKEs93h09z0UiAZiPFbxW60Cy7s+KHu8fWp8ggglWiIvcJ3+YoFrIuFH2WEtB8NpBJOgSpRJv4jbytUzE5PhEqP4h8K8RP5rvl+kED6U45twY2+DqceQT+hZCbf4elKr/Z8hlwBCAtS5havP8AVO8b2oOvDjzClKOHUkoACSUJIuLxtJrKiucIJDSg4tSVFQOoKA8oAHL++VZQReythX4l5Sj/ANtEDp4jaPYU+ZtjCkIQmNa1gCeszS32ShKsOtc+JSgD/lSI+9d8bih/1ZllxKoAKh0Mgp94n50FgYbEg2kk862xT2lM2AkAknYHeguIQGHkLAXpV4FRJSJvJAuDMX2o1uIN6CPh35TciZO3MbTtQdjNC5iw1MpQoqBF58Np8hqNSs5CGmnXYghs38gCdqqLhriFxeKw7slOpwpJ6ymPqQKC9ga5YpyBXPDrkb1AzfEwttFzqP0FBIVi0pSZPvXBt78sqtaSfalzBpUO970mPiAN7AzG1/St8Pi8Q/KVMltkkABXgK08yOkjlQMiVJUAoEEESPe9cigSPf70AazQpdcZCQktEAJmSUxKSPKP3rnmnE6WkpUufEDdIkD1PIUB9+wkJUfJJpLxmPeeU4hgloBcLcsY2JCfPkSdr0JzzjbELSpLaVARJ07wec9COlQ+A8aSXWSktjVrCT0WJBE8pmgINYlxaFqUpxRCiAEGAIkQf7tFdcG0o3QspSE+NbltN/4Z+KaG43GYTCOuBS3g8tWpSE2TBvubQb3ubV0f4haePgKAmBpQTdaibJgb8jbrQBs+zkrxDELUUBYF/oox1/lRvFYsMZlhF/rBAnqBIn2JqHmXZ8tSG3C8fxCl6igwEAdABcBMi9Du0J8JVhw0QXG1jbrQXgcaNAM2t9a0yHMC4wFqGklSpHSFEc43ifelrIc07xjUDZSJA5yncQLgyCCKJcPvj8MnSCAVKgHf4j5n+4oPc2ZecfYWyuAlcOpmxSefn0j0rtmOPawTJQ0iSZIbQJUok8gOptOwrM0zlrCo1OrCbHz2Em3SqwT2rOJW5iAypxpatKVRB0pFpPmSTQWVl7ZaY7xwEuOpBWJ+CxIRBuEpmPW9SsicGpRJVEAAGwEHlVWvdoqsYnS0g/CpSplJQECVGdlAW2IN+dWLwNgj+HQtxWsqQm/WRqkk3vPSgaCZqNiMWkJUoyAgEknoN6hZlj1d4GW0kmNS1RZI6TzUenkaRs77R3lB1nD4NXh1IUXjFwL+FO/+qgsgYgEbg1skjek7hTM+8aRyMAETtAH9/Kmlx4AX2FB7i8UEpJ6CYmNqG5DxQjEpaUmAXEkqSVCUEbgibje9Q84ccA71LalGISmRF/1+XpSd2YOd5iQSkDS24sJT8KZWAQnyAJoLaIrTRXoEc7VxexKQOZnoJ+1BFxmcNNq0qUBzJOwHmdqWMXxWX3+5YR+WkSp1YJk7J0JsYn+I8vnXbi/Kk4lomClaIKRO8GYUBa+0TQLMF93pdbM6kwfQ3B9v3oB/EWIe1IbU8yfBqV4Bvqgc7WvHrXtCs0fXiHEpbZPeEadZV4SUXVG0m+xNgaygicM8RrwZU3yCpB+h/arTynPsNjUoKtJcRdJMBSTsY9fka+f8TnbigCptEgQVXE+tWvwx2fuvYBtwqS084oLBvKUcgORJF7+VA1ZjjM1QvSyxhn258K+8LZH/AJpPPzBoTm/EuctIGnLkKUTEoX3gnrpBkDzNFm0YrBR3ig8wIlQspI2kg7j0/amJGbt2GoEkSAKCrs54qzdWHWH8uUlCkkFSLkA2kpBJ2m1SMsRhUNtrLKUd0QSqCClSBNwDcjmInneDT7mmfttqCSR13EX2k8h/YqrM2wCsa4+8ytRGvxI2SQBBMHnIsd/Sgf8AE8aNMpaSjxqfkomUi25k73IgDeuGI4pZIDjykpUjnqA85Am9Jn4vKxgAy5iwlaFFQBUVqSrYwEiwPSgrHEmUpB75eIfVFiG4Ajb4iDQMWa9oeF7xLiElwtqmxIB6wDYmNjUnAdqaMS5oQ3FgTrNjcA7XTzM15k7GW4phTbGh6BqCVJEjaxBggjn70SyPIcPg9bobSAEEmRJEG6Qf7tFAucRZ2leLCmV6XmgGzfwqF1C/IiY87edEWcwLkFQQFKBChPhVtfa1R+EWe8xKnHkSt5RVqPI7gR00iB6U6/iMOCJCUzsLbdfIUFbYvDBDhU0Eahy+P2EwI8jUzhkrLq8Q4wsOLMIJSBqQIHhki0kz6inHOcbhMIguuJQINpFyeUDrVbcV9qK1Fs4dC0aSfER1GmBIi49aB0zYYXvEHEJLbihpStUo1R/DO3M2pfzTF5ZgxKClT4JKBOqCfSybTHtSIc8XiAtL+pzvIIKjJSRMFMWFybe1Gsv4fw/dj4tc+JREiOcCghvcbOmUsptBkm5giDubcvSBUXhfJ3MfigkqVoSQpawdh5H9RMRTOMnYb1LDgkJ8MgjV1Bj4f602dn2CS1hgoNlBeWoqMRzhs3iEkbUGr+WnLWwWlKcSpwn8w64JHM2JvzvURPHLeHbAbHw8pHhG8Dwi19jenh9AU0oKAUkgyFQQRHO/lSkOHGNKG1MJU+ZKFrCikJNySCohRTsE33TQKWedoTWIVrVhkOK0xcFVpkiK8YZx2ZthLbaWmIEFUJTG3hAEn2FWi3w6xpMNpEjp1EEW8xsKHqYGHZcQjw6QSibxPij2VPzFAl4Fo5dhmFoAdQQorcA1J1EqCxMeEciPIT5NmA7S8IlqxDdogCQIsIjkKAcN5I5h2lIS8VpeQSppQGmVApWU80qBPoedHeHuCMKyAgNhyASO8CSYJvJi8K+9BFzztHQcI4WFjUWzCvhIO23I2V9Ki4N7HY1ZWxhtLKjKFu+ARAE8yfYGgWbcAtuOLcbTCCSABtY7268qb8u7Q8Lg8Aht1yH2WikN6VEqKBCBIEeK15oK9zDibEZViHMKgtOd2oHWdRHiGqAJtAURFDMR2lYxa9f4laTMgJ+H2SbfOlTFYhTi1LUdSlqKlHqSZP1rmPOgeOGc+xONzBhLuIdUCuVX0+FIKlbWFgavRb7TZbCITCikJRpSDqBmR/lneZFfL+XZithfeNHSuCJ8lApMecGn7hXMXsxcCUDS62tKwqTpjxzI5HYe5oLweeUoAAgdZ51xzbOUYZouOkBI6DfoAOdIeOdxZUG20OKckKWk6glcfDJ+GB7bXCt6L5Fwk6pwOYuDpMobCipKT1M2J5UA9XHbDxupwCTbYH/yGxoavM2NBbQSRO5ItJm1WXisiZdSUuNoUIi45Hodx7VTvHXDn4RStBhO6SZ2Ow8z/Kgn8LYJ1xbjSXQlSFd6nUQUmQUE28UlJBsfWvKWclzzunEKAUCUEK0gEibyJ5W+prKCPkOTJxOLw7S5KHVgKjpzr6Vw6AlIAsAAAPQRVMdkOA14wLiUtoKvQqGkfvVyOvaEkmTF7UHuLA032MTVb5/kWKRjF/hUQ0QFahFiR8PpYj3qxNetIUB5gHcVHzhLoSFNFMgjUFbEQZ2E9NqBTwfAKHcOnve8DsblZ35AiY+k1XvaVww7g0qUypaGiROlRGrVvN+pj5Ve2XOlbaVKiSOUx9RNIPbc8EZcoHdakpTbzCj6WFB86xWRW4TWKF6DMO3KwNpMfMxX0TxflyMNhm2WUhJeUUwOYSkqP2A96+d8PiC2tK0xKVBQm9wZEjnT3wlxQ9jszCsS4VqUlWgSdKTvCEzCRAO1BZGTYQpOHPJSQfcIVPzqBneSLxAbUhWlQRYjrFvXYUzMNAd2ByCo/wBKq0yIAobtJigrvIsoexTyVYolSGwQhOyR1gdZF6ZOJuH21YdQ0iEQQPQ3PyJo3kTEIBATck2Hmes1Ox2F1pKDsoQfegqNvJ2kqUQFjpMGPXrTGjDsKQkI1otC5Ezbl0M1LOWpBIIVJAvaJ5z7zXqWGZGkqTFlDeY5iPegDO5SgJUe9STPgCkKE8rnkasLLWow4QLFIAtA+ESNhSwjCNrcbSFkr7wQIIEAybxvamvAKOtYM+IiN9hM7x06UEjEOHuzcgwB899xXFLEqaUdxq+ogyRY7DpXXGGyj0jrz/pWrO6ZJm8+s7bbetBNSmBA8wPe49KX+KR4J/UQn/UZ5e9qPGQSfQ/Lf0+9DOJcPLB6pIPyUPlY0Attn8pBG6QflJH7CimJwZWlMKKFC0pMWIhQ9CP26VGwTX5SvIq++r96Nsokew+1APXhwEEDYD+lU72rZdocacGziYPqk/yq581chBjkJqtu1XDasCyvml3/AJAj+VBUqE1qU3qRp2rxxug5AVcH/wDn5AKsV1ARH+6qiCavvsJyrRgVuxd5w38kAJH11UFjITYVjaa3Ar0CgwC9J/aIUIZQ4tIVC9EETOoWHkLb03q3oRxW0pWFe0AFYRqTIkSm/wC1BWmW4LB6itDbmo28AMAC0JBEVlRlvKaa7/EL1rWfA0lQIAPMkGNhtytWUDf2NZfDDzpHxLCR6JE/c05Zs0siEnTAkH6ER6UL7N8o7nAtHUTrBXHK5sflFMy0UEVtPhrqqtFkAVyxphJJmIO2/tQShVf9trGrLFH9LqD8yR+9O7D4+GZIt9Ab9DelntSw2vK8SOiAr/SpKv2oPmcorVTddVN1zcoOK0VP4WxZZxuHc/S6n5EwfoTUFRryCkhXnI9jQfUaG1d6m3JXP/Ca48PIPdtT952nzrfL3dZaUP4mir/UkfzrnwvdDXkD+9B0yZv8sep+9TVI8X8q5ZYn8sR1P3qUkHn9P3oFnHMpBOrUdwI6zN5/8qBYnuFL8JUgRe2q/lTNmzaRrKgqBpIje/hn7Usvd0TYqRaLib8+ex6UErhjDNrxQIJKkJUTbwxASI2vemlpEOCB/DBiOcdJ60F4OaRLqkklSUBKiQAJUZ8Nrj+dHz8aTffz/e3Kg8xUaVmBv5eg/uazDmAk8r3977bSfWtn0ktq67zf+X7Vzw0aGymdjEja5vyIPp8qAjF/mPp9K545gKbUk8x9xH3iuiFCfSD/AH0rF/afoZ/uaBaw2IhlZnb/APkA/amLDfCD5D7UpqQUt4pP6VmPQ3H0NM2DcllKuqEn6Cgh5wqW1+Qik/tKYBypX+FSD/uj96a80aPcqmaA8dtTlOIHRtJ+Sk0FFJVWFdc0AV000HiBX072aYXRleFA5taj6rJUfvXzIg3r6m4ERGAwo6MI+qQf3oDpFeJrYi9eFN6Dx4XrR1E/auyhXixagofiLLlIxLyCJ7pyJi0K8SSfUGPavKa+0XLtGMQ4BZ5vSf8AybP7oUP9NZQWhl2BDLLbQ2bQEj/KImuqxXStFUEcsgT514oV7ij4T6VHC4TtAAt/8UHbSN6Acb4fvMBiUwT+UqwtsJorhHZveSAfT+VaZm3qacT1QofMEUHyepNclpru6IkedcXKCOs1oU10cTXMig+juCcTrw2FV/8ArfZKU/tXfgp6QPIK+9A+yjFa8EyP0tuJ+Sv60Q7PFzq2sFfcUDDlbo0RImTb3qZFB8FBQDGxN/faizTsxQQsxY1EpVcKQR8r286TXCydRlQMWsDf2Oxp/fAJQT1j52pKzLK2tS0rKkkG0C1jHXmIoDHCbaBh1rb1EKUJmd0gTHlNECNo9OXTyvz61D4exuFTh0ttPNggklClpC5PUE70UcaIAMcid/O3lt5UHHEJBZcB2vPoAOp/euOGktNyBPIW3k3N+XkaloR+SfMH33PL+VRGTLDcmSZna9za4iPWKAgDtzt9r+1dD+4PzH93Nc8IqQny+nzrsR9vsf73oFnMsNp/Ex/GkK/26T/xonkqtWGZPVtP2Fc88ZsSBMpI+V/3NecNL/8ASs9QmPkSKDvnqQlk23I+tqEcW4XVl2KT/wCwfoNQ+1GszT3iCDy59IvuaD8TZqyjC4hCnWgVMqABWmSdJAAE+lB83oFdNdq1514oUHVJ6V9X8LI04ZgdGUD5JFfJmk1e3BvbHhS2lvEgsKbQlIVdYXAgxpTKeVj86C1VVlLWG7Rcvc+DFNnyOpP0UkVLTxng9vxCCYJgSTYEmwHQGgN9K8ULGk5ztXwQPhLqwOaUW9tRB+lTXuMHCApvBPKQRq1KUhIgiZjUSbUEPtPwZVgQ4gSplaVD0V+Wf+Q+VZSbxF2mYhaAkNpbQ4JGpOrUAqxmY3T9KygubEJUR4SAfOoeY45TTS16QopTMTExvyqeuoGPRqbWnqkj6GgS3+0pQnVhwR5KP7ipGcceoY7qWnCHW9YEjY2g+YpWzLDApSAL6gNutqK8eZbLuFSOSFJ9hpigMZHxonEhyGlJUhJXBMggbXHM9IpRxXbaAIOGUgkfxK/aASKZOC8EA6+qNglP3J/amLG5W07AdabcA21pCo9JFB8tOSskgEyZt51xcQRbavoTirhnDoaStplpspWmSlATY2gxFriq848y1KFBaQBI2t6UCBhMvceXoZQtxR2SlJUbb2FH8Z2V5g2z3y2YTI8IIUsTzKUyR+1WD2LZT43nyLJSGx6nxK+gHzq2gKCsOyzJXMNhyHgUyF2UIiSOtT+z9aEFwKUkXIEqAnxedO2cZcH2HWlXDiCn3IsfYwa+dWssUh1oqGzqQr2UJ+1BdeXnShUlIhSpkgRc9alYYhXwKBjoZ+1Asw4TbdzV9SwCFISsA7SRpNvVNHeDMiTh0PBAAC3ibeQAFAJznjjBshaVPp7xBugAkyk3FhE8qrnPO0db2JWcKkd2QP8AuJhUgAK+FUb1C7T8tLOZYgm2uHB56kg/cGov/Qu6eebBmClI9VgH96Cz+EeBcM8yzi8S0FuuI1FJMoEzpOk84g0892AAAAANgBAHSAK3wGXBtpCAbIQEi36QBXZTVAmcbcXnABuWS6lyROrTBEGNjMg/Q0ir7X1obS21hkgiZKllQgztAB58zT92k5L32CWYktEOC07WV/tJPtVPtZONSoky3OwvC0fzoHDh7tNxLj7TJYZPerCRGpOmTc7na5q0cUFFJDakpVyJTq+kj71V/AeSpOYBV4ZbKthufAPuflVpmgFpyh1RBdxBcA/hDaEDpaPEPnVfcVcVYrL8SvDsaO7ACkFSNSgFX32MGRtVqXqve0jKdb7TkTLakn/KdQ+5oEJzPcVjZ755ax+n4U/6UiPpTvwZ2ZYR/Bh19ClLeCr6iNIBIGiNjbczStw1l/gfV+kn7TVy8MYbu8GwnmG0/MiT96CjuL+z0YfEuIZKu7EFM+I3AJkiOc1Iy3sYxLzKHUushK06gDqkb2sKtLinKgtTiufdg/KRTBljIRh2hyS2n6JFB878L8JjEYlplcwtek6TBAHxR7A1cOXdkOXNXLSnT/7iyfomBQfgXJQMYF9ErWPcgD6KqzdIoFHiTgxkYRScKy2hTfjSEpAJjcTuZE+4FVjjsR+WVJMECQRuOVX5VX8X8ErDqwwkqS54kgcp+IdAJ+9AtYHI4aHVRCR72q1s5hvCLSi5DWkD2ioeC4aUheHC0kBF1HlKRI+tGs4yoPtFvUpEx4kQCIvago7PG3EBsLKVBCdKdrDeD5yTWVYKeyLD6iS68qbm6f5V5QWitVRXBXV1VD8didDa1dEkj5GPrQJmIwICxbZ4fLWKL8Q4fU+wYnSFftXU5aQ1qN1AAnzPP60FXmBGaKS6YStCe6E2Ii8dDqmR6UDDw+nwLVA8Szt0EAURVQ3L5aKmiDuVpjmFGT8iftU1SyfL3oIWcYMusuIt4kmPXcc+sVV3GSdWFaWRzAV/ftVtSedV5mGAL+FxCAB4VKUn/KSd/SaBu4Eyz8NgmkEAKUNarc1Xv6CB7UxJeHX9qF5TmKXWkKQZBSDGxFudTkrPSgka6q7iLIwHcQlIulfeJ9DC7e81ZVL2PU2l9wrUhMpHxQCYHU8rm1AWSkHEBwQdTAvv/ESCPY1Iy0Q2eUrUf9xoJwQr8htJOqEK0q5ae8Vp38oqTiMxRhtSXVhIKpR1MiYAEkwQdqCtu2vDj8Sy4BJLSkmRI8Jt9zW2SNB3HoXuHMQF35hCNSbH0AioHaXxEHlJCSFC6Rpn3NTuCs4be1ArCHG1agYiCSduo5elBb5xCq5uYuLEiek0GwebIeJSlQKkjxJlSd7SJAkcprdx1Ld4TJ3iJ/maCRilawpN4IIPS4IO9VIxlWIC0IOjTKgFgEEiNlD5GRO1WYnFaviPdpO5MdKD4nBjv2FtvsBAKgsL+L4SZTCoNgfSgH9mpW29iEPXWAkAgbhJUJ38xan8vD09qWEqw6CH2nJW4SjSI5XNhe0D51M/HkXNh/fSgMLeFqFZ5hQ6lHVKp9AQQaDcRcWjDNBYSXFEwBty3Ji1Kiu0fFuoUlGFJJFlJ1QPMyPrNAby3JwjCYlSZIWtUHyA0/cU85bi09w0RsW0/wDEVUeF7RMQlkMJZaXCYBGskz1AO5nyps4DxDyMIhD6VJKSYJt4SZTPSJPtQObrfeazYp0R95rng8UV4UFQhRQQR5iUz6WmvMxwr7WHcUl1CiElQ1IgQLxM9OdCcrzsOIToEpAHhUQJHQ9JoI2CQpjFMqRBSr8tYm8K2P8AqA+tOaXaW3nG3ICMApKwQUrWUICSDIIUlRPXaijKnOYBjoZ+4oCOua7ts7FQ35UOaeWlUlAUOgIH3rjm2YYlQT3DaRCwValC6QfEBHM0BbGnaoK3K8x2ciCkNOqJHJMD/UTFDmGlxKhB9Zj3oCaF1lcmiRWUBp4UIzpUMuE38Bt7GvaygqHM1lDLam3HkoWNYbLqlAEHz3vei/HyTiGG3CdCmpUCBcym4mbVlZQLnCvEK0OkwVLQmUrUtRgbFMExBq5tOrfnesrKCFmAhpZBg6TB9jVYf/VDyGm0tkNhSYMASeRkmvaygJ8A6/xClFxRCWymDPUHraKsVDh61lZQdlotvVb8fZ66053Y0KBuglN0TvefFXtZQaZPilsjDI1FXhJBHhjUq45yL1NyvAIx2LfRiNSg1BSdagQZImQenKsrKA3h+AsGgyllJJ5qlR+ZNa4jgnBkz3CJPMW+xvXlZQT8p4Ww7Pibb0qIgmVG3S5oqcMmNuVZWUETENCIgEcwRIPqKGLZaBISy2J38I+wAr2soJmFyxOmwSgdEJCfrXZOTNWlIPmrxH615WUHQZY2NkJHtXqcMOm1ZWUEPM9DSCoI26HTv6CtsBgitAUpZIVeAALdCedZWUHVnIWAIDYgGwJKh8lGKltZc3bwJt/hB+9ZWUEs5ejfSPlH2roloDlWVlBndC1aqRWVlBGdFa6aysoNmxWVlZQ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34" name="Picture 10" descr="http://t0.gstatic.com/images?q=tbn:ANd9GcR32vwdL7hyZNGm1_eALgc8GEcaGIvkIQC5US0ghMq3bVEm9VH8n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079" y="3789040"/>
            <a:ext cx="2905125" cy="157162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treccani.it/export/sites/default/Portale/resources/images/sito/scuola/dossier/costituente/images/pezzella_donne.jpg_195566942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063" y="3429000"/>
            <a:ext cx="2143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8929091"/>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ctrTitle" idx="4294967295"/>
          </p:nvPr>
        </p:nvSpPr>
        <p:spPr>
          <a:xfrm>
            <a:off x="0" y="620713"/>
            <a:ext cx="9144000" cy="6121400"/>
          </a:xfrm>
        </p:spPr>
        <p:txBody>
          <a:bodyPr>
            <a:normAutofit fontScale="90000"/>
          </a:bodyPr>
          <a:lstStyle/>
          <a:p>
            <a:pPr>
              <a:tabLst>
                <a:tab pos="3406775" algn="l"/>
                <a:tab pos="3497263" algn="l"/>
                <a:tab pos="3763963" algn="l"/>
                <a:tab pos="3856038" algn="l"/>
                <a:tab pos="5203825" algn="l"/>
                <a:tab pos="5646738" algn="l"/>
              </a:tabLst>
            </a:pP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t>
            </a:r>
            <a:br>
              <a:rPr lang="it-IT" sz="2700" b="1" dirty="0" smtClean="0">
                <a:solidFill>
                  <a:srgbClr val="002060"/>
                </a:solidFill>
              </a:rPr>
            </a:br>
            <a:r>
              <a:rPr lang="it-IT" sz="2700" b="1" dirty="0">
                <a:solidFill>
                  <a:srgbClr val="002060"/>
                </a:solidFill>
              </a:rPr>
              <a:t/>
            </a:r>
            <a:br>
              <a:rPr lang="it-IT" sz="2700" b="1" dirty="0">
                <a:solidFill>
                  <a:srgbClr val="002060"/>
                </a:solidFill>
              </a:rPr>
            </a:b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r>
            <a:br>
              <a:rPr lang="it-IT" sz="2700" b="1" dirty="0" smtClean="0">
                <a:solidFill>
                  <a:srgbClr val="002060"/>
                </a:solidFill>
              </a:rPr>
            </a:br>
            <a:r>
              <a:rPr lang="it-IT" sz="2700" dirty="0" smtClean="0">
                <a:solidFill>
                  <a:srgbClr val="002060"/>
                </a:solidFill>
              </a:rPr>
              <a:t>LICEO </a:t>
            </a:r>
            <a:r>
              <a:rPr lang="it-IT" sz="2700" dirty="0">
                <a:solidFill>
                  <a:srgbClr val="002060"/>
                </a:solidFill>
              </a:rPr>
              <a:t>GIULIO CESARE</a:t>
            </a:r>
            <a:br>
              <a:rPr lang="it-IT" sz="2700" dirty="0">
                <a:solidFill>
                  <a:srgbClr val="002060"/>
                </a:solidFill>
              </a:rPr>
            </a:br>
            <a:r>
              <a:rPr lang="it-IT" sz="1800" dirty="0">
                <a:solidFill>
                  <a:srgbClr val="002060"/>
                </a:solidFill>
              </a:rPr>
              <a:t>    </a:t>
            </a:r>
            <a:r>
              <a:rPr lang="it-IT" sz="2700" dirty="0">
                <a:solidFill>
                  <a:srgbClr val="002060"/>
                </a:solidFill>
              </a:rPr>
              <a:t/>
            </a:r>
            <a:br>
              <a:rPr lang="it-IT" sz="2700" dirty="0">
                <a:solidFill>
                  <a:srgbClr val="002060"/>
                </a:solidFill>
              </a:rPr>
            </a:br>
            <a:r>
              <a:rPr lang="it-IT" sz="2000" dirty="0">
                <a:solidFill>
                  <a:srgbClr val="002060"/>
                </a:solidFill>
              </a:rPr>
              <a:t>29 marzo 2012</a:t>
            </a:r>
            <a:br>
              <a:rPr lang="it-IT" sz="2000" dirty="0">
                <a:solidFill>
                  <a:srgbClr val="002060"/>
                </a:solidFill>
              </a:rPr>
            </a:br>
            <a:r>
              <a:rPr lang="it-IT" sz="2000" b="1" dirty="0">
                <a:solidFill>
                  <a:srgbClr val="002060"/>
                </a:solidFill>
              </a:rPr>
              <a:t>  </a:t>
            </a:r>
            <a:br>
              <a:rPr lang="it-IT" sz="2000" b="1" dirty="0">
                <a:solidFill>
                  <a:srgbClr val="002060"/>
                </a:solidFill>
              </a:rPr>
            </a:br>
            <a:r>
              <a:rPr lang="it-IT" sz="2700" dirty="0">
                <a:solidFill>
                  <a:srgbClr val="FF0000"/>
                </a:solidFill>
              </a:rPr>
              <a:t>IO VOTO</a:t>
            </a:r>
            <a:br>
              <a:rPr lang="it-IT" sz="2700" dirty="0">
                <a:solidFill>
                  <a:srgbClr val="FF0000"/>
                </a:solidFill>
              </a:rPr>
            </a:br>
            <a:r>
              <a:rPr lang="it-IT" sz="1800" b="1" dirty="0">
                <a:solidFill>
                  <a:srgbClr val="FF0000"/>
                </a:solidFill>
              </a:rPr>
              <a:t>   </a:t>
            </a:r>
            <a:r>
              <a:rPr lang="it-IT" sz="2700" b="1" dirty="0">
                <a:solidFill>
                  <a:srgbClr val="002060"/>
                </a:solidFill>
              </a:rPr>
              <a:t/>
            </a:r>
            <a:br>
              <a:rPr lang="it-IT" sz="2700" b="1" dirty="0">
                <a:solidFill>
                  <a:srgbClr val="002060"/>
                </a:solidFill>
              </a:rPr>
            </a:br>
            <a:r>
              <a:rPr lang="it-IT" sz="2700" dirty="0">
                <a:solidFill>
                  <a:srgbClr val="002060"/>
                </a:solidFill>
              </a:rPr>
              <a:t>Diritto di voto e </a:t>
            </a:r>
            <a:r>
              <a:rPr lang="it-IT" sz="2700" dirty="0" smtClean="0">
                <a:solidFill>
                  <a:srgbClr val="002060"/>
                </a:solidFill>
              </a:rPr>
              <a:t>sistemi elettorali</a:t>
            </a:r>
            <a:r>
              <a:rPr lang="it-IT" sz="2700" dirty="0">
                <a:solidFill>
                  <a:srgbClr val="002060"/>
                </a:solidFill>
              </a:rPr>
              <a:t/>
            </a:r>
            <a:br>
              <a:rPr lang="it-IT" sz="2700" dirty="0">
                <a:solidFill>
                  <a:srgbClr val="002060"/>
                </a:solidFill>
              </a:rPr>
            </a:br>
            <a:r>
              <a:rPr lang="it-IT" sz="2700" b="1" dirty="0" smtClean="0">
                <a:solidFill>
                  <a:srgbClr val="002060"/>
                </a:solidFill>
              </a:rPr>
              <a:t/>
            </a:r>
            <a:br>
              <a:rPr lang="it-IT" sz="2700" b="1" dirty="0" smtClean="0">
                <a:solidFill>
                  <a:srgbClr val="002060"/>
                </a:solidFill>
              </a:rPr>
            </a:br>
            <a:r>
              <a:rPr lang="it-IT" sz="2000" dirty="0" smtClean="0">
                <a:solidFill>
                  <a:srgbClr val="002060"/>
                </a:solidFill>
              </a:rPr>
              <a:t>Giusi </a:t>
            </a:r>
            <a:r>
              <a:rPr lang="it-IT" sz="2000" dirty="0" err="1">
                <a:solidFill>
                  <a:srgbClr val="002060"/>
                </a:solidFill>
              </a:rPr>
              <a:t>Merlicco</a:t>
            </a:r>
            <a:r>
              <a:rPr lang="it-IT" sz="2000" dirty="0">
                <a:solidFill>
                  <a:srgbClr val="002060"/>
                </a:solidFill>
              </a:rPr>
              <a:t/>
            </a:r>
            <a:br>
              <a:rPr lang="it-IT" sz="2000" dirty="0">
                <a:solidFill>
                  <a:srgbClr val="002060"/>
                </a:solidFill>
              </a:rPr>
            </a:br>
            <a:r>
              <a:rPr lang="it-IT" sz="2700" b="1" dirty="0">
                <a:solidFill>
                  <a:srgbClr val="002060"/>
                </a:solidFill>
              </a:rPr>
              <a:t/>
            </a:r>
            <a:br>
              <a:rPr lang="it-IT" sz="2700" b="1" dirty="0">
                <a:solidFill>
                  <a:srgbClr val="002060"/>
                </a:solidFill>
              </a:rPr>
            </a:b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t>
            </a:r>
            <a:r>
              <a:rPr lang="it-IT" sz="1800" b="1" dirty="0" smtClean="0">
                <a:solidFill>
                  <a:srgbClr val="00B050"/>
                </a:solidFill>
              </a:rPr>
              <a:t>Giusi </a:t>
            </a:r>
            <a:r>
              <a:rPr lang="it-IT" sz="1800" b="1" dirty="0" err="1">
                <a:solidFill>
                  <a:srgbClr val="00B050"/>
                </a:solidFill>
              </a:rPr>
              <a:t>Merlicco</a:t>
            </a:r>
            <a:r>
              <a:rPr lang="it-IT" sz="1800" b="1" dirty="0">
                <a:solidFill>
                  <a:srgbClr val="002060"/>
                </a:solidFill>
              </a:rPr>
              <a:t/>
            </a:r>
            <a:br>
              <a:rPr lang="it-IT" sz="1800" b="1" dirty="0">
                <a:solidFill>
                  <a:srgbClr val="002060"/>
                </a:solidFill>
              </a:rPr>
            </a:br>
            <a:r>
              <a:rPr lang="it-IT" sz="2700" b="1" dirty="0" smtClean="0">
                <a:solidFill>
                  <a:srgbClr val="002060"/>
                </a:solidFill>
              </a:rPr>
              <a:t/>
            </a:r>
            <a:br>
              <a:rPr lang="it-IT" sz="2700" b="1" dirty="0" smtClean="0">
                <a:solidFill>
                  <a:srgbClr val="002060"/>
                </a:solidFill>
              </a:rPr>
            </a:br>
            <a:r>
              <a:rPr lang="it-IT" sz="1100" b="1" dirty="0" smtClean="0">
                <a:solidFill>
                  <a:srgbClr val="002060"/>
                </a:solidFill>
              </a:rPr>
              <a:t>   </a:t>
            </a: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r>
            <a:br>
              <a:rPr lang="it-IT" sz="2700" b="1" dirty="0" smtClean="0">
                <a:solidFill>
                  <a:srgbClr val="002060"/>
                </a:solidFill>
              </a:rPr>
            </a:br>
            <a:r>
              <a:rPr lang="it-IT" sz="2700" b="1" dirty="0" smtClean="0">
                <a:solidFill>
                  <a:srgbClr val="002060"/>
                </a:solidFill>
              </a:rPr>
              <a:t/>
            </a:r>
            <a:br>
              <a:rPr lang="it-IT" sz="2700" b="1" dirty="0" smtClean="0">
                <a:solidFill>
                  <a:srgbClr val="002060"/>
                </a:solidFill>
              </a:rPr>
            </a:br>
            <a:r>
              <a:rPr lang="it-IT" sz="2200" b="1" dirty="0" smtClean="0">
                <a:solidFill>
                  <a:srgbClr val="002060"/>
                </a:solidFill>
              </a:rPr>
              <a:t/>
            </a:r>
            <a:br>
              <a:rPr lang="it-IT" sz="2200" b="1" dirty="0" smtClean="0">
                <a:solidFill>
                  <a:srgbClr val="002060"/>
                </a:solidFill>
              </a:rPr>
            </a:br>
            <a:endParaRPr lang="it-IT" sz="2200" b="1" dirty="0">
              <a:solidFill>
                <a:srgbClr val="002060"/>
              </a:solidFill>
            </a:endParaRPr>
          </a:p>
        </p:txBody>
      </p:sp>
      <p:sp>
        <p:nvSpPr>
          <p:cNvPr id="4" name="Sottotitolo 3"/>
          <p:cNvSpPr>
            <a:spLocks noGrp="1"/>
          </p:cNvSpPr>
          <p:nvPr>
            <p:ph type="subTitle" idx="4294967295"/>
          </p:nvPr>
        </p:nvSpPr>
        <p:spPr>
          <a:xfrm>
            <a:off x="0" y="3605213"/>
            <a:ext cx="6400800" cy="1993900"/>
          </a:xfrm>
        </p:spPr>
        <p:txBody>
          <a:bodyPr/>
          <a:lstStyle/>
          <a:p>
            <a:endParaRPr lang="it-IT" sz="1600" dirty="0" smtClean="0">
              <a:solidFill>
                <a:schemeClr val="tx1"/>
              </a:solidFill>
            </a:endParaRPr>
          </a:p>
          <a:p>
            <a:endParaRPr lang="it-IT" b="1" dirty="0" smtClean="0">
              <a:solidFill>
                <a:srgbClr val="002060"/>
              </a:solidFill>
            </a:endParaRPr>
          </a:p>
          <a:p>
            <a:endParaRPr lang="it-IT" dirty="0"/>
          </a:p>
        </p:txBody>
      </p:sp>
      <p:pic>
        <p:nvPicPr>
          <p:cNvPr id="5" name="Picture 3" descr="C:\Users\mediaw\Desktop\2 giugno 1946.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81028" y="4221088"/>
            <a:ext cx="24384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7379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operalibri.it/toma/img/340/010pg226v.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980728"/>
            <a:ext cx="3238500" cy="489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977517"/>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mg.over-blog.com/500x308/1/15/66/74/il-dopoguerra/2-giugno-1946-file-ai-segg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412776"/>
            <a:ext cx="4752975" cy="2933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825023"/>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
            <a:ext cx="5256584" cy="6437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2065503"/>
      </p:ext>
    </p:extLst>
  </p:cSld>
  <p:clrMapOvr>
    <a:masterClrMapping/>
  </p:clrMapOvr>
  <mc:AlternateContent xmlns:mc="http://schemas.openxmlformats.org/markup-compatibility/2006" xmlns:p14="http://schemas.microsoft.com/office/powerpoint/2010/main">
    <mc:Choice Requires="p14">
      <p:transition spd="slow" p14:dur="325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rmAutofit/>
          </a:bodyPr>
          <a:lstStyle/>
          <a:p>
            <a:r>
              <a:rPr lang="it-IT" sz="2800" dirty="0" smtClean="0"/>
              <a:t>Sistemi elettorali</a:t>
            </a:r>
            <a:br>
              <a:rPr lang="it-IT" sz="2800" dirty="0" smtClean="0"/>
            </a:br>
            <a:endParaRPr lang="it-IT" sz="2800" dirty="0"/>
          </a:p>
        </p:txBody>
      </p:sp>
      <p:sp>
        <p:nvSpPr>
          <p:cNvPr id="3" name="Segnaposto contenuto 2"/>
          <p:cNvSpPr>
            <a:spLocks noGrp="1"/>
          </p:cNvSpPr>
          <p:nvPr>
            <p:ph idx="1"/>
          </p:nvPr>
        </p:nvSpPr>
        <p:spPr>
          <a:xfrm>
            <a:off x="395536" y="1412776"/>
            <a:ext cx="8229600" cy="4525963"/>
          </a:xfrm>
        </p:spPr>
        <p:txBody>
          <a:bodyPr>
            <a:normAutofit/>
          </a:bodyPr>
          <a:lstStyle/>
          <a:p>
            <a:pPr marL="0" indent="0">
              <a:buNone/>
            </a:pPr>
            <a:r>
              <a:rPr lang="it-IT" sz="2000" dirty="0"/>
              <a:t>Regole di procedura </a:t>
            </a:r>
            <a:r>
              <a:rPr lang="it-IT" sz="2000" dirty="0" smtClean="0"/>
              <a:t>riguardanti:</a:t>
            </a:r>
          </a:p>
          <a:p>
            <a:pPr marL="285750" indent="-285750" algn="just"/>
            <a:r>
              <a:rPr lang="it-IT" sz="1700" dirty="0" smtClean="0"/>
              <a:t>l’espressione </a:t>
            </a:r>
            <a:r>
              <a:rPr lang="it-IT" sz="1700" dirty="0"/>
              <a:t>del voto (organizzazione, svolgimento delle elezioni) </a:t>
            </a:r>
          </a:p>
          <a:p>
            <a:pPr marL="285750" indent="-285750" algn="just"/>
            <a:r>
              <a:rPr lang="it-IT" sz="1700" dirty="0"/>
              <a:t>la </a:t>
            </a:r>
            <a:r>
              <a:rPr lang="it-IT" sz="1700" dirty="0" smtClean="0"/>
              <a:t>traduzione </a:t>
            </a:r>
            <a:r>
              <a:rPr lang="it-IT" sz="1700" dirty="0"/>
              <a:t>dei voti in seggi: designazione eletti, rappresentanti legittimi responsabili nei confronti degli elettori.</a:t>
            </a:r>
          </a:p>
          <a:p>
            <a:pPr marL="0" indent="0">
              <a:buNone/>
            </a:pPr>
            <a:endParaRPr lang="it-IT" sz="2800" dirty="0" smtClean="0"/>
          </a:p>
          <a:p>
            <a:r>
              <a:rPr lang="it-IT" sz="2400" b="1" dirty="0" smtClean="0">
                <a:solidFill>
                  <a:srgbClr val="FF0000"/>
                </a:solidFill>
              </a:rPr>
              <a:t>Proporzionale</a:t>
            </a:r>
            <a:endParaRPr lang="it-IT" sz="2400" b="1" dirty="0">
              <a:solidFill>
                <a:srgbClr val="FF0000"/>
              </a:solidFill>
            </a:endParaRPr>
          </a:p>
          <a:p>
            <a:endParaRPr lang="it-IT" sz="2400" dirty="0" smtClean="0"/>
          </a:p>
          <a:p>
            <a:r>
              <a:rPr lang="it-IT" sz="2400" b="1" dirty="0" smtClean="0">
                <a:solidFill>
                  <a:srgbClr val="FF0000"/>
                </a:solidFill>
              </a:rPr>
              <a:t>Maggioritario</a:t>
            </a:r>
          </a:p>
          <a:p>
            <a:endParaRPr lang="it-IT" sz="2400" dirty="0" smtClean="0"/>
          </a:p>
          <a:p>
            <a:r>
              <a:rPr lang="it-IT" sz="2400" b="1" dirty="0" smtClean="0">
                <a:solidFill>
                  <a:srgbClr val="FF0000"/>
                </a:solidFill>
              </a:rPr>
              <a:t>Misti</a:t>
            </a:r>
            <a:endParaRPr lang="it-IT" sz="2400" b="1" dirty="0">
              <a:solidFill>
                <a:srgbClr val="FF0000"/>
              </a:solidFill>
            </a:endParaRPr>
          </a:p>
          <a:p>
            <a:endParaRPr lang="it-IT" dirty="0" smtClean="0"/>
          </a:p>
        </p:txBody>
      </p:sp>
    </p:spTree>
    <p:extLst>
      <p:ext uri="{BB962C8B-B14F-4D97-AF65-F5344CB8AC3E}">
        <p14:creationId xmlns:p14="http://schemas.microsoft.com/office/powerpoint/2010/main" val="2423440210"/>
      </p:ext>
    </p:extLst>
  </p:cSld>
  <p:clrMapOvr>
    <a:masterClrMapping/>
  </p:clrMapOvr>
  <mc:AlternateContent xmlns:mc="http://schemas.openxmlformats.org/markup-compatibility/2006" xmlns:p14="http://schemas.microsoft.com/office/powerpoint/2010/main">
    <mc:Choice Requires="p14">
      <p:transition spd="slow" p14:dur="800" advTm="41000">
        <p:circle/>
      </p:transition>
    </mc:Choice>
    <mc:Fallback xmlns="">
      <p:transition spd="slow" advTm="41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Proporzionale</a:t>
            </a:r>
            <a:endParaRPr lang="it-IT" sz="3200" b="1" dirty="0">
              <a:solidFill>
                <a:srgbClr val="FF0000"/>
              </a:solidFill>
            </a:endParaRPr>
          </a:p>
        </p:txBody>
      </p:sp>
      <p:sp>
        <p:nvSpPr>
          <p:cNvPr id="3" name="Segnaposto contenuto 2"/>
          <p:cNvSpPr>
            <a:spLocks noGrp="1"/>
          </p:cNvSpPr>
          <p:nvPr>
            <p:ph idx="1"/>
          </p:nvPr>
        </p:nvSpPr>
        <p:spPr/>
        <p:txBody>
          <a:bodyPr>
            <a:normAutofit/>
          </a:bodyPr>
          <a:lstStyle/>
          <a:p>
            <a:pPr algn="just"/>
            <a:r>
              <a:rPr lang="it-IT" sz="2000" dirty="0" smtClean="0"/>
              <a:t>La percentuale di seggi corrisponde alla percentuale di voti. </a:t>
            </a:r>
          </a:p>
          <a:p>
            <a:pPr algn="just"/>
            <a:endParaRPr lang="it-IT" sz="2000" dirty="0" smtClean="0"/>
          </a:p>
          <a:p>
            <a:pPr algn="just"/>
            <a:r>
              <a:rPr lang="it-IT" sz="2000" dirty="0" smtClean="0"/>
              <a:t>Aspetti positivi: La rappresentatività. Il parlamento (paese legale) rispecchia il paese reale in quanto tutte </a:t>
            </a:r>
            <a:r>
              <a:rPr lang="it-IT" sz="2000" dirty="0"/>
              <a:t>le parti politiche </a:t>
            </a:r>
            <a:r>
              <a:rPr lang="it-IT" sz="2000" dirty="0" smtClean="0"/>
              <a:t>sono rappresentate. </a:t>
            </a:r>
            <a:endParaRPr lang="it-IT" sz="2000" dirty="0"/>
          </a:p>
          <a:p>
            <a:pPr algn="just"/>
            <a:endParaRPr lang="it-IT" sz="2000" dirty="0" smtClean="0"/>
          </a:p>
          <a:p>
            <a:pPr algn="just"/>
            <a:r>
              <a:rPr lang="it-IT" sz="2000" dirty="0" smtClean="0"/>
              <a:t>Aspetti negativi:  Favorisce </a:t>
            </a:r>
            <a:r>
              <a:rPr lang="it-IT" sz="2000" dirty="0"/>
              <a:t>la </a:t>
            </a:r>
            <a:r>
              <a:rPr lang="it-IT" sz="2000" dirty="0" smtClean="0"/>
              <a:t>frammentazione e l’instabilità politica. La </a:t>
            </a:r>
            <a:r>
              <a:rPr lang="it-IT" sz="2000" dirty="0"/>
              <a:t>costituzione di maggioranze </a:t>
            </a:r>
            <a:r>
              <a:rPr lang="it-IT" sz="2000" dirty="0" smtClean="0"/>
              <a:t>stabili è più difficile. </a:t>
            </a:r>
          </a:p>
          <a:p>
            <a:pPr algn="just"/>
            <a:endParaRPr lang="it-IT" sz="2000" dirty="0"/>
          </a:p>
          <a:p>
            <a:pPr algn="just"/>
            <a:endParaRPr lang="it-IT" sz="2000" dirty="0" smtClean="0"/>
          </a:p>
          <a:p>
            <a:pPr algn="just"/>
            <a:endParaRPr lang="it-IT" sz="2000" dirty="0"/>
          </a:p>
          <a:p>
            <a:pPr algn="just"/>
            <a:endParaRPr lang="it-IT" sz="2000" dirty="0" smtClean="0"/>
          </a:p>
          <a:p>
            <a:endParaRPr lang="it-IT" sz="2000" dirty="0" smtClean="0"/>
          </a:p>
          <a:p>
            <a:endParaRPr lang="it-IT" sz="2000" dirty="0"/>
          </a:p>
        </p:txBody>
      </p:sp>
    </p:spTree>
    <p:extLst>
      <p:ext uri="{BB962C8B-B14F-4D97-AF65-F5344CB8AC3E}">
        <p14:creationId xmlns:p14="http://schemas.microsoft.com/office/powerpoint/2010/main" val="2852189084"/>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Maggioritario</a:t>
            </a:r>
            <a:endParaRPr lang="it-IT" sz="3200" b="1" dirty="0">
              <a:solidFill>
                <a:srgbClr val="FF0000"/>
              </a:solidFill>
            </a:endParaRPr>
          </a:p>
        </p:txBody>
      </p:sp>
      <p:sp>
        <p:nvSpPr>
          <p:cNvPr id="3" name="Segnaposto contenuto 2"/>
          <p:cNvSpPr>
            <a:spLocks noGrp="1"/>
          </p:cNvSpPr>
          <p:nvPr>
            <p:ph idx="1"/>
          </p:nvPr>
        </p:nvSpPr>
        <p:spPr/>
        <p:txBody>
          <a:bodyPr>
            <a:normAutofit/>
          </a:bodyPr>
          <a:lstStyle/>
          <a:p>
            <a:endParaRPr lang="it-IT" sz="2000" dirty="0" smtClean="0"/>
          </a:p>
          <a:p>
            <a:pPr algn="just"/>
            <a:r>
              <a:rPr lang="it-IT" sz="2000" dirty="0" smtClean="0"/>
              <a:t>Il territorio nazionale è diviso in collegi o circoscrizioni: in ogni collegio </a:t>
            </a:r>
            <a:r>
              <a:rPr lang="it-IT" sz="2000" dirty="0"/>
              <a:t>è eletto il candidato o la lista che ottiene la maggioranza dei voti. </a:t>
            </a:r>
          </a:p>
          <a:p>
            <a:pPr algn="just"/>
            <a:endParaRPr lang="it-IT" sz="2000" dirty="0" smtClean="0"/>
          </a:p>
          <a:p>
            <a:pPr algn="just"/>
            <a:r>
              <a:rPr lang="it-IT" sz="2000" dirty="0" smtClean="0"/>
              <a:t>Aspetti positivi: favorisce la formazione di maggioranze </a:t>
            </a:r>
            <a:r>
              <a:rPr lang="it-IT" sz="2000" dirty="0"/>
              <a:t>di governo </a:t>
            </a:r>
            <a:r>
              <a:rPr lang="it-IT" sz="2000" dirty="0" smtClean="0"/>
              <a:t>chiare e stabili. </a:t>
            </a:r>
          </a:p>
          <a:p>
            <a:endParaRPr lang="it-IT" sz="2000" dirty="0"/>
          </a:p>
          <a:p>
            <a:r>
              <a:rPr lang="it-IT" sz="2000" dirty="0" smtClean="0"/>
              <a:t>Aspetti negativi: non è rappresentativo come il proporzionale.</a:t>
            </a:r>
            <a:endParaRPr lang="it-IT" sz="2000" dirty="0"/>
          </a:p>
          <a:p>
            <a:pPr marL="0" indent="0">
              <a:buNone/>
            </a:pPr>
            <a:r>
              <a:rPr lang="it-IT" sz="2000" dirty="0" smtClean="0"/>
              <a:t>  </a:t>
            </a:r>
            <a:endParaRPr lang="it-IT" sz="2000" dirty="0"/>
          </a:p>
        </p:txBody>
      </p:sp>
    </p:spTree>
    <p:extLst>
      <p:ext uri="{BB962C8B-B14F-4D97-AF65-F5344CB8AC3E}">
        <p14:creationId xmlns:p14="http://schemas.microsoft.com/office/powerpoint/2010/main" val="12982145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827584" y="404664"/>
            <a:ext cx="7272808" cy="4278094"/>
          </a:xfrm>
          <a:prstGeom prst="rect">
            <a:avLst/>
          </a:prstGeom>
        </p:spPr>
        <p:txBody>
          <a:bodyPr wrap="square">
            <a:spAutoFit/>
          </a:bodyPr>
          <a:lstStyle/>
          <a:p>
            <a:pPr algn="ctr"/>
            <a:endParaRPr lang="it-IT" sz="2800" b="1" dirty="0" smtClean="0">
              <a:solidFill>
                <a:srgbClr val="FF0000"/>
              </a:solidFill>
            </a:endParaRPr>
          </a:p>
          <a:p>
            <a:pPr algn="ctr"/>
            <a:r>
              <a:rPr lang="it-IT" sz="2800" b="1" dirty="0" smtClean="0">
                <a:solidFill>
                  <a:srgbClr val="FF0000"/>
                </a:solidFill>
              </a:rPr>
              <a:t>Sistemi </a:t>
            </a:r>
            <a:r>
              <a:rPr lang="it-IT" sz="2800" b="1" dirty="0">
                <a:solidFill>
                  <a:srgbClr val="FF0000"/>
                </a:solidFill>
              </a:rPr>
              <a:t>misti </a:t>
            </a:r>
            <a:endParaRPr lang="it-IT" sz="2800" b="1" dirty="0" smtClean="0">
              <a:solidFill>
                <a:srgbClr val="FF0000"/>
              </a:solidFill>
            </a:endParaRPr>
          </a:p>
          <a:p>
            <a:endParaRPr lang="it-IT" dirty="0"/>
          </a:p>
          <a:p>
            <a:pPr algn="just"/>
            <a:endParaRPr lang="it-IT" dirty="0"/>
          </a:p>
          <a:p>
            <a:pPr algn="just"/>
            <a:endParaRPr lang="it-IT" dirty="0" smtClean="0"/>
          </a:p>
          <a:p>
            <a:pPr algn="just"/>
            <a:r>
              <a:rPr lang="it-IT" dirty="0" smtClean="0"/>
              <a:t>I </a:t>
            </a:r>
            <a:r>
              <a:rPr lang="it-IT" dirty="0"/>
              <a:t>sistemi misti </a:t>
            </a:r>
            <a:r>
              <a:rPr lang="it-IT" dirty="0" smtClean="0"/>
              <a:t>sono </a:t>
            </a:r>
            <a:r>
              <a:rPr lang="it-IT" dirty="0"/>
              <a:t>il risultato di combinazioni tra i sistemi maggioritari e </a:t>
            </a:r>
            <a:r>
              <a:rPr lang="it-IT" dirty="0" smtClean="0"/>
              <a:t>proporzionali in maniera da conservare i </a:t>
            </a:r>
            <a:r>
              <a:rPr lang="it-IT" dirty="0"/>
              <a:t>vantaggi dei due sistemi, </a:t>
            </a:r>
            <a:r>
              <a:rPr lang="it-IT" dirty="0" smtClean="0"/>
              <a:t>ossia portare a maggioranze </a:t>
            </a:r>
            <a:r>
              <a:rPr lang="it-IT" dirty="0"/>
              <a:t>di </a:t>
            </a:r>
            <a:r>
              <a:rPr lang="it-IT" dirty="0" smtClean="0"/>
              <a:t>governo stabili, </a:t>
            </a:r>
            <a:r>
              <a:rPr lang="it-IT" dirty="0"/>
              <a:t>assicurare </a:t>
            </a:r>
            <a:r>
              <a:rPr lang="it-IT" dirty="0" smtClean="0"/>
              <a:t>la </a:t>
            </a:r>
            <a:r>
              <a:rPr lang="it-IT" dirty="0"/>
              <a:t>rappresentanza </a:t>
            </a:r>
            <a:r>
              <a:rPr lang="it-IT" dirty="0" smtClean="0"/>
              <a:t>delle </a:t>
            </a:r>
            <a:r>
              <a:rPr lang="it-IT" dirty="0"/>
              <a:t>diverse tendenze </a:t>
            </a:r>
            <a:r>
              <a:rPr lang="it-IT" dirty="0" smtClean="0"/>
              <a:t>politiche. </a:t>
            </a:r>
          </a:p>
          <a:p>
            <a:pPr algn="just"/>
            <a:endParaRPr lang="it-IT" dirty="0"/>
          </a:p>
          <a:p>
            <a:endParaRPr lang="it-IT" dirty="0" smtClean="0"/>
          </a:p>
          <a:p>
            <a:endParaRPr lang="it-IT" dirty="0" smtClean="0"/>
          </a:p>
          <a:p>
            <a:endParaRPr lang="it-IT" dirty="0"/>
          </a:p>
          <a:p>
            <a:endParaRPr lang="it-IT" dirty="0"/>
          </a:p>
        </p:txBody>
      </p:sp>
    </p:spTree>
    <p:extLst>
      <p:ext uri="{BB962C8B-B14F-4D97-AF65-F5344CB8AC3E}">
        <p14:creationId xmlns:p14="http://schemas.microsoft.com/office/powerpoint/2010/main" val="2712360101"/>
      </p:ext>
    </p:extLst>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908720"/>
            <a:ext cx="7272808" cy="3508653"/>
          </a:xfrm>
          <a:prstGeom prst="rect">
            <a:avLst/>
          </a:prstGeom>
        </p:spPr>
        <p:txBody>
          <a:bodyPr wrap="square">
            <a:spAutoFit/>
          </a:bodyPr>
          <a:lstStyle/>
          <a:p>
            <a:pPr algn="ctr"/>
            <a:r>
              <a:rPr lang="it-IT" sz="2400" dirty="0"/>
              <a:t>Maggioranza</a:t>
            </a:r>
            <a:endParaRPr lang="it-IT" dirty="0"/>
          </a:p>
          <a:p>
            <a:pPr algn="just"/>
            <a:endParaRPr lang="it-IT" dirty="0"/>
          </a:p>
          <a:p>
            <a:pPr algn="just"/>
            <a:r>
              <a:rPr lang="it-IT" dirty="0"/>
              <a:t> </a:t>
            </a:r>
          </a:p>
          <a:p>
            <a:pPr algn="just"/>
            <a:r>
              <a:rPr lang="it-IT" b="1" dirty="0" smtClean="0">
                <a:solidFill>
                  <a:srgbClr val="00B050"/>
                </a:solidFill>
              </a:rPr>
              <a:t>Maggioranza </a:t>
            </a:r>
            <a:r>
              <a:rPr lang="it-IT" b="1" dirty="0">
                <a:solidFill>
                  <a:srgbClr val="00B050"/>
                </a:solidFill>
              </a:rPr>
              <a:t>relativa </a:t>
            </a:r>
            <a:r>
              <a:rPr lang="it-IT" dirty="0"/>
              <a:t>(o semplice): il maggior numero di voti. </a:t>
            </a:r>
          </a:p>
          <a:p>
            <a:pPr algn="just"/>
            <a:endParaRPr lang="it-IT" dirty="0"/>
          </a:p>
          <a:p>
            <a:pPr algn="just"/>
            <a:r>
              <a:rPr lang="it-IT" b="1" dirty="0" smtClean="0">
                <a:solidFill>
                  <a:srgbClr val="00B050"/>
                </a:solidFill>
              </a:rPr>
              <a:t>Maggioranza </a:t>
            </a:r>
            <a:r>
              <a:rPr lang="it-IT" b="1" dirty="0">
                <a:solidFill>
                  <a:srgbClr val="00B050"/>
                </a:solidFill>
              </a:rPr>
              <a:t>assoluta</a:t>
            </a:r>
            <a:r>
              <a:rPr lang="it-IT" dirty="0"/>
              <a:t>: la metà più uno. </a:t>
            </a:r>
          </a:p>
          <a:p>
            <a:pPr algn="just"/>
            <a:endParaRPr lang="it-IT" dirty="0"/>
          </a:p>
          <a:p>
            <a:pPr algn="just"/>
            <a:r>
              <a:rPr lang="it-IT" b="1" dirty="0" smtClean="0">
                <a:solidFill>
                  <a:srgbClr val="00B050"/>
                </a:solidFill>
              </a:rPr>
              <a:t>Maggioranza </a:t>
            </a:r>
            <a:r>
              <a:rPr lang="it-IT" b="1" dirty="0">
                <a:solidFill>
                  <a:srgbClr val="00B050"/>
                </a:solidFill>
              </a:rPr>
              <a:t>qualificata</a:t>
            </a:r>
            <a:r>
              <a:rPr lang="it-IT" dirty="0"/>
              <a:t>: maggioranza più forte della metà più uno dei voti (maggioranza equivalente ai due terzi o ai tre quinti dei suffragi espressi) </a:t>
            </a:r>
            <a:endParaRPr lang="it-IT" dirty="0" smtClean="0"/>
          </a:p>
          <a:p>
            <a:pPr marL="285750" indent="-285750" algn="just">
              <a:buFontTx/>
              <a:buChar char="-"/>
            </a:pPr>
            <a:endParaRPr lang="it-IT" dirty="0"/>
          </a:p>
          <a:p>
            <a:pPr algn="just"/>
            <a:endParaRPr lang="it-IT" dirty="0"/>
          </a:p>
          <a:p>
            <a:pPr algn="just"/>
            <a:r>
              <a:rPr lang="it-IT" dirty="0"/>
              <a:t> </a:t>
            </a:r>
          </a:p>
        </p:txBody>
      </p:sp>
    </p:spTree>
    <p:extLst>
      <p:ext uri="{BB962C8B-B14F-4D97-AF65-F5344CB8AC3E}">
        <p14:creationId xmlns:p14="http://schemas.microsoft.com/office/powerpoint/2010/main" val="102074741"/>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20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332656"/>
            <a:ext cx="7632848" cy="6494085"/>
          </a:xfrm>
          <a:prstGeom prst="rect">
            <a:avLst/>
          </a:prstGeom>
        </p:spPr>
        <p:txBody>
          <a:bodyPr wrap="square">
            <a:spAutoFit/>
          </a:bodyPr>
          <a:lstStyle/>
          <a:p>
            <a:pPr algn="just"/>
            <a:endParaRPr lang="it-IT" sz="2000" dirty="0" smtClean="0"/>
          </a:p>
          <a:p>
            <a:pPr algn="just"/>
            <a:r>
              <a:rPr lang="it-IT" sz="2000" dirty="0" smtClean="0"/>
              <a:t>Il proporzionale </a:t>
            </a:r>
            <a:r>
              <a:rPr lang="it-IT" sz="2000" dirty="0"/>
              <a:t>privilegia la rappresentatività del Parlamento.</a:t>
            </a:r>
          </a:p>
          <a:p>
            <a:pPr algn="just"/>
            <a:endParaRPr lang="it-IT" sz="2000" dirty="0"/>
          </a:p>
          <a:p>
            <a:pPr algn="just"/>
            <a:r>
              <a:rPr lang="it-IT" sz="2000" dirty="0"/>
              <a:t>Il maggioritario privilegia la governabilità.</a:t>
            </a:r>
          </a:p>
          <a:p>
            <a:pPr marL="285750" indent="-285750" algn="just">
              <a:buFont typeface="Arial" pitchFamily="34" charset="0"/>
              <a:buChar char="•"/>
            </a:pPr>
            <a:endParaRPr lang="it-IT" sz="2000" b="1" dirty="0" smtClean="0">
              <a:solidFill>
                <a:srgbClr val="00B050"/>
              </a:solidFill>
            </a:endParaRPr>
          </a:p>
          <a:p>
            <a:pPr marL="285750" indent="-285750" algn="just">
              <a:buFont typeface="Arial" pitchFamily="34" charset="0"/>
              <a:buChar char="•"/>
            </a:pPr>
            <a:r>
              <a:rPr lang="it-IT" sz="2000" b="1" dirty="0" smtClean="0">
                <a:solidFill>
                  <a:srgbClr val="00B050"/>
                </a:solidFill>
              </a:rPr>
              <a:t>Paesi </a:t>
            </a:r>
            <a:r>
              <a:rPr lang="it-IT" sz="2000" b="1" dirty="0">
                <a:solidFill>
                  <a:srgbClr val="00B050"/>
                </a:solidFill>
              </a:rPr>
              <a:t>con forti </a:t>
            </a:r>
            <a:r>
              <a:rPr lang="it-IT" sz="2000" b="1" dirty="0" smtClean="0">
                <a:solidFill>
                  <a:srgbClr val="00B050"/>
                </a:solidFill>
              </a:rPr>
              <a:t>fratture  </a:t>
            </a:r>
            <a:r>
              <a:rPr lang="it-IT" sz="2000" dirty="0"/>
              <a:t>(come l’Italia del dopoguerra</a:t>
            </a:r>
            <a:r>
              <a:rPr lang="it-IT" sz="2000" dirty="0" smtClean="0"/>
              <a:t>): </a:t>
            </a:r>
          </a:p>
          <a:p>
            <a:pPr algn="just"/>
            <a:r>
              <a:rPr lang="it-IT" sz="2000" dirty="0" smtClean="0"/>
              <a:t>Si </a:t>
            </a:r>
            <a:r>
              <a:rPr lang="it-IT" sz="2000" dirty="0"/>
              <a:t>tende al sistema </a:t>
            </a:r>
            <a:r>
              <a:rPr lang="it-IT" sz="2000" b="1" dirty="0">
                <a:solidFill>
                  <a:srgbClr val="00B050"/>
                </a:solidFill>
              </a:rPr>
              <a:t>proporzionale</a:t>
            </a:r>
            <a:r>
              <a:rPr lang="it-IT" sz="2000" dirty="0"/>
              <a:t> che garantisca a tutte le parti politiche una rappresentanza in parlamento</a:t>
            </a:r>
            <a:r>
              <a:rPr lang="it-IT" sz="2000" dirty="0" smtClean="0"/>
              <a:t>.</a:t>
            </a:r>
          </a:p>
          <a:p>
            <a:pPr algn="just"/>
            <a:r>
              <a:rPr lang="it-IT" sz="2000" dirty="0" smtClean="0"/>
              <a:t> </a:t>
            </a:r>
            <a:endParaRPr lang="it-IT" sz="2000" dirty="0"/>
          </a:p>
          <a:p>
            <a:pPr marL="285750" indent="-285750" algn="just">
              <a:buFont typeface="Arial" pitchFamily="34" charset="0"/>
              <a:buChar char="•"/>
            </a:pPr>
            <a:r>
              <a:rPr lang="it-IT" sz="2000" b="1" dirty="0">
                <a:solidFill>
                  <a:srgbClr val="00B050"/>
                </a:solidFill>
              </a:rPr>
              <a:t>Paesi in cui ci sia un ampio consenso sulle «regole del gioco</a:t>
            </a:r>
            <a:r>
              <a:rPr lang="it-IT" sz="2000" b="1" dirty="0" smtClean="0">
                <a:solidFill>
                  <a:srgbClr val="00B050"/>
                </a:solidFill>
              </a:rPr>
              <a:t>» e dove il sistema sia consolidato</a:t>
            </a:r>
            <a:r>
              <a:rPr lang="it-IT" sz="2000" dirty="0" smtClean="0"/>
              <a:t>: </a:t>
            </a:r>
          </a:p>
          <a:p>
            <a:pPr algn="just"/>
            <a:r>
              <a:rPr lang="it-IT" sz="2000" dirty="0"/>
              <a:t>S</a:t>
            </a:r>
            <a:r>
              <a:rPr lang="it-IT" sz="2000" dirty="0" smtClean="0"/>
              <a:t>i tende </a:t>
            </a:r>
            <a:r>
              <a:rPr lang="it-IT" sz="2000" dirty="0"/>
              <a:t>al </a:t>
            </a:r>
            <a:r>
              <a:rPr lang="it-IT" sz="2000" b="1" dirty="0">
                <a:solidFill>
                  <a:srgbClr val="00B050"/>
                </a:solidFill>
              </a:rPr>
              <a:t>maggioritario</a:t>
            </a:r>
            <a:r>
              <a:rPr lang="it-IT" sz="2000" dirty="0"/>
              <a:t> che garantisce stabilità dei </a:t>
            </a:r>
            <a:r>
              <a:rPr lang="it-IT" sz="2000" dirty="0" smtClean="0"/>
              <a:t>governi </a:t>
            </a:r>
            <a:r>
              <a:rPr lang="it-IT" sz="2000" dirty="0"/>
              <a:t>(paesi anglosassoni) </a:t>
            </a:r>
          </a:p>
          <a:p>
            <a:pPr algn="just"/>
            <a:endParaRPr lang="it-IT" sz="2000" dirty="0" smtClean="0"/>
          </a:p>
          <a:p>
            <a:pPr algn="just"/>
            <a:r>
              <a:rPr lang="it-IT" sz="2000" dirty="0" smtClean="0"/>
              <a:t>Nel </a:t>
            </a:r>
            <a:r>
              <a:rPr lang="it-IT" sz="2000" dirty="0"/>
              <a:t>proporzionale i partiti hanno un ruolo rilevante perché a loro viene delegata la funzione di trovare un accordo per la formazione di una maggioranza di governo. Inoltre </a:t>
            </a:r>
            <a:r>
              <a:rPr lang="it-IT" sz="2000" dirty="0" smtClean="0"/>
              <a:t>i piccoli </a:t>
            </a:r>
            <a:r>
              <a:rPr lang="it-IT" sz="2000" dirty="0"/>
              <a:t>partiti </a:t>
            </a:r>
            <a:r>
              <a:rPr lang="it-IT" sz="2000" dirty="0" smtClean="0"/>
              <a:t>possono avere un ruolo </a:t>
            </a:r>
            <a:r>
              <a:rPr lang="it-IT" sz="2000" dirty="0"/>
              <a:t>determinante</a:t>
            </a:r>
            <a:r>
              <a:rPr lang="it-IT" sz="2000" dirty="0" smtClean="0"/>
              <a:t>.</a:t>
            </a:r>
          </a:p>
          <a:p>
            <a:pPr algn="just"/>
            <a:endParaRPr lang="it-IT" sz="2000" dirty="0"/>
          </a:p>
          <a:p>
            <a:endParaRPr lang="it-IT" dirty="0"/>
          </a:p>
          <a:p>
            <a:endParaRPr lang="it-IT" dirty="0"/>
          </a:p>
        </p:txBody>
      </p:sp>
    </p:spTree>
    <p:extLst>
      <p:ext uri="{BB962C8B-B14F-4D97-AF65-F5344CB8AC3E}">
        <p14:creationId xmlns:p14="http://schemas.microsoft.com/office/powerpoint/2010/main" val="344552046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2000"/>
                                        <p:tgtEl>
                                          <p:spTgt spid="2">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fade">
                                      <p:cBhvr>
                                        <p:cTn id="20" dur="2000"/>
                                        <p:tgtEl>
                                          <p:spTgt spid="2">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2000"/>
                                        <p:tgtEl>
                                          <p:spTgt spid="2">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9" end="9"/>
                                            </p:txEl>
                                          </p:spTgt>
                                        </p:tgtEl>
                                        <p:attrNameLst>
                                          <p:attrName>style.visibility</p:attrName>
                                        </p:attrNameLst>
                                      </p:cBhvr>
                                      <p:to>
                                        <p:strVal val="visible"/>
                                      </p:to>
                                    </p:set>
                                    <p:animEffect transition="in" filter="fade">
                                      <p:cBhvr>
                                        <p:cTn id="28" dur="2000"/>
                                        <p:tgtEl>
                                          <p:spTgt spid="2">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
                                            <p:txEl>
                                              <p:pRg st="11" end="11"/>
                                            </p:txEl>
                                          </p:spTgt>
                                        </p:tgtEl>
                                        <p:attrNameLst>
                                          <p:attrName>style.visibility</p:attrName>
                                        </p:attrNameLst>
                                      </p:cBhvr>
                                      <p:to>
                                        <p:strVal val="visible"/>
                                      </p:to>
                                    </p:set>
                                    <p:animEffect transition="in" filter="fade">
                                      <p:cBhvr>
                                        <p:cTn id="33" dur="2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Legge elettorale  in Italia</a:t>
            </a:r>
            <a:br>
              <a:rPr lang="it-IT" sz="2400" dirty="0" smtClean="0"/>
            </a:br>
            <a:endParaRPr lang="it-IT" sz="2400" dirty="0"/>
          </a:p>
        </p:txBody>
      </p:sp>
      <p:sp>
        <p:nvSpPr>
          <p:cNvPr id="3" name="Segnaposto contenuto 2"/>
          <p:cNvSpPr>
            <a:spLocks noGrp="1"/>
          </p:cNvSpPr>
          <p:nvPr>
            <p:ph idx="1"/>
          </p:nvPr>
        </p:nvSpPr>
        <p:spPr>
          <a:xfrm>
            <a:off x="457200" y="692696"/>
            <a:ext cx="8229600" cy="5433467"/>
          </a:xfrm>
        </p:spPr>
        <p:txBody>
          <a:bodyPr>
            <a:normAutofit/>
          </a:bodyPr>
          <a:lstStyle/>
          <a:p>
            <a:pPr marL="0" indent="0" algn="just">
              <a:buNone/>
            </a:pPr>
            <a:r>
              <a:rPr lang="it-IT" sz="1800" b="1" dirty="0" smtClean="0">
                <a:solidFill>
                  <a:srgbClr val="00B050"/>
                </a:solidFill>
              </a:rPr>
              <a:t>1993</a:t>
            </a:r>
            <a:endParaRPr lang="it-IT" sz="1500" b="1" dirty="0" smtClean="0">
              <a:solidFill>
                <a:srgbClr val="00B050"/>
              </a:solidFill>
            </a:endParaRPr>
          </a:p>
          <a:p>
            <a:pPr algn="just"/>
            <a:r>
              <a:rPr lang="it-IT" sz="1500" dirty="0" smtClean="0"/>
              <a:t>Referendum </a:t>
            </a:r>
            <a:r>
              <a:rPr lang="it-IT" sz="1500" dirty="0"/>
              <a:t>elettorale </a:t>
            </a:r>
            <a:r>
              <a:rPr lang="it-IT" sz="1500" dirty="0" smtClean="0"/>
              <a:t> (Senato): </a:t>
            </a:r>
            <a:r>
              <a:rPr lang="it-IT" sz="1500" dirty="0"/>
              <a:t>sistema elettorale </a:t>
            </a:r>
            <a:r>
              <a:rPr lang="it-IT" sz="1500" dirty="0" smtClean="0"/>
              <a:t>uninominale maggioritario</a:t>
            </a:r>
            <a:r>
              <a:rPr lang="it-IT" sz="1500" dirty="0"/>
              <a:t>. </a:t>
            </a:r>
          </a:p>
          <a:p>
            <a:pPr algn="just"/>
            <a:r>
              <a:rPr lang="it-IT" sz="1500" dirty="0" smtClean="0"/>
              <a:t>Legge elettorale (</a:t>
            </a:r>
            <a:r>
              <a:rPr lang="it-IT" sz="1500" dirty="0" err="1" smtClean="0"/>
              <a:t>Mattarellum</a:t>
            </a:r>
            <a:r>
              <a:rPr lang="it-IT" sz="1500" dirty="0" smtClean="0"/>
              <a:t>):  sistema misto. 75% maggioritario 25% proporzionale.</a:t>
            </a:r>
          </a:p>
          <a:p>
            <a:pPr marL="0" indent="0" algn="just">
              <a:buNone/>
            </a:pPr>
            <a:r>
              <a:rPr lang="it-IT" sz="1500" dirty="0" smtClean="0"/>
              <a:t>Bipolarismo (1994-2006: 2 coalizioni, centrodestra e centrosinistra) ma non si evita il frazionamento. </a:t>
            </a:r>
            <a:endParaRPr lang="it-IT" sz="1500" dirty="0"/>
          </a:p>
          <a:p>
            <a:pPr marL="0" indent="0" algn="just">
              <a:buNone/>
            </a:pPr>
            <a:r>
              <a:rPr lang="it-IT" sz="1500" dirty="0" smtClean="0"/>
              <a:t>I piccoli partiti e il centro cattolico sono favorevoli al proporzionale</a:t>
            </a:r>
          </a:p>
          <a:p>
            <a:pPr algn="just"/>
            <a:endParaRPr lang="it-IT" sz="1500" dirty="0"/>
          </a:p>
          <a:p>
            <a:pPr marL="0" indent="0" algn="just">
              <a:buNone/>
            </a:pPr>
            <a:r>
              <a:rPr lang="it-IT" sz="1800" b="1" dirty="0" smtClean="0">
                <a:solidFill>
                  <a:srgbClr val="00B050"/>
                </a:solidFill>
              </a:rPr>
              <a:t>2005</a:t>
            </a:r>
          </a:p>
          <a:p>
            <a:pPr algn="just"/>
            <a:r>
              <a:rPr lang="it-IT" sz="1500" dirty="0" smtClean="0"/>
              <a:t>Legge elettorale: Proporzionale con effetti maggioritari (soli voti della maggioranza di centro-destra). Ripristina un sistema proporzionale ma con liste bloccate e corretto da sbarramenti, vincoli di coalizione e premi di maggioranza. </a:t>
            </a:r>
          </a:p>
          <a:p>
            <a:pPr marL="0" indent="0" algn="just">
              <a:buNone/>
            </a:pPr>
            <a:r>
              <a:rPr lang="it-IT" sz="1500" dirty="0" smtClean="0"/>
              <a:t>        Aspetti negativi:</a:t>
            </a:r>
          </a:p>
          <a:p>
            <a:pPr algn="just"/>
            <a:r>
              <a:rPr lang="it-IT" sz="1800" dirty="0" smtClean="0"/>
              <a:t>Non è ammessa la scelta del candidato attraverso il voto di preferenza</a:t>
            </a:r>
            <a:r>
              <a:rPr lang="it-IT" sz="1500" dirty="0" smtClean="0"/>
              <a:t>.  Gli elettori possono scegliere esclusivamente il simbolo della lista senza facoltà di indicare preferenze.  I</a:t>
            </a:r>
            <a:r>
              <a:rPr lang="it-IT" sz="1500" i="1" dirty="0" smtClean="0"/>
              <a:t> </a:t>
            </a:r>
            <a:r>
              <a:rPr lang="it-IT" sz="1500" dirty="0" smtClean="0"/>
              <a:t>seggi vengono attribuiti secondo l’ordine di presentazione dei candidati (liste bloccate) </a:t>
            </a:r>
          </a:p>
          <a:p>
            <a:pPr algn="just"/>
            <a:r>
              <a:rPr lang="it-IT" sz="1800" dirty="0" smtClean="0"/>
              <a:t>Non garantisce maggioranze stabili e omogenee. </a:t>
            </a:r>
          </a:p>
          <a:p>
            <a:pPr algn="just"/>
            <a:r>
              <a:rPr lang="it-IT" sz="1800" dirty="0" smtClean="0"/>
              <a:t>Frammentazione delle coalizioni in gruppi talvolta di pochi parlamentari ma in grado di condizionare le scelte del governo.</a:t>
            </a:r>
          </a:p>
          <a:p>
            <a:pPr algn="just"/>
            <a:r>
              <a:rPr lang="it-IT" sz="1800" dirty="0" smtClean="0"/>
              <a:t>Il premio di maggioranza (55%) senza una soglia, può risultare eccessivo e determinare uno squilibrio rispetto ai risultati del voto. </a:t>
            </a:r>
            <a:endParaRPr lang="it-IT" sz="1800" dirty="0"/>
          </a:p>
        </p:txBody>
      </p:sp>
    </p:spTree>
    <p:extLst>
      <p:ext uri="{BB962C8B-B14F-4D97-AF65-F5344CB8AC3E}">
        <p14:creationId xmlns:p14="http://schemas.microsoft.com/office/powerpoint/2010/main" val="767059172"/>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1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left)">
                                      <p:cBhvr>
                                        <p:cTn id="62" dur="1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left)">
                                      <p:cBhvr>
                                        <p:cTn id="67"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26332" y="548680"/>
            <a:ext cx="5832648" cy="7048083"/>
          </a:xfrm>
          <a:prstGeom prst="rect">
            <a:avLst/>
          </a:prstGeom>
        </p:spPr>
        <p:txBody>
          <a:bodyPr wrap="square">
            <a:spAutoFit/>
          </a:bodyPr>
          <a:lstStyle/>
          <a:p>
            <a:r>
              <a:rPr lang="it-IT" sz="2400" b="1" dirty="0" smtClean="0">
                <a:solidFill>
                  <a:srgbClr val="00B050"/>
                </a:solidFill>
                <a:latin typeface="Comic Sans MS" pitchFamily="66" charset="0"/>
              </a:rPr>
              <a:t>Io voto </a:t>
            </a:r>
            <a:r>
              <a:rPr lang="it-IT" sz="2400" b="1" dirty="0" smtClean="0">
                <a:solidFill>
                  <a:srgbClr val="FF0000"/>
                </a:solidFill>
              </a:rPr>
              <a:t>?</a:t>
            </a:r>
          </a:p>
          <a:p>
            <a:endParaRPr lang="it-IT" sz="2400" dirty="0" smtClean="0"/>
          </a:p>
          <a:p>
            <a:pPr algn="just"/>
            <a:r>
              <a:rPr lang="it-IT" sz="1400" dirty="0" smtClean="0">
                <a:solidFill>
                  <a:srgbClr val="002060"/>
                </a:solidFill>
              </a:rPr>
              <a:t>Il diritto di voto è:</a:t>
            </a:r>
          </a:p>
          <a:p>
            <a:pPr algn="just"/>
            <a:r>
              <a:rPr lang="it-IT" sz="1400" dirty="0" smtClean="0">
                <a:solidFill>
                  <a:srgbClr val="002060"/>
                </a:solidFill>
              </a:rPr>
              <a:t>Qualcosa di scontato, legato semplicemente a un fatto anagrafico, al compimento dei 18 anni? </a:t>
            </a:r>
          </a:p>
          <a:p>
            <a:pPr algn="just"/>
            <a:r>
              <a:rPr lang="it-IT" sz="1400" dirty="0" smtClean="0">
                <a:solidFill>
                  <a:srgbClr val="002060"/>
                </a:solidFill>
              </a:rPr>
              <a:t>O un segno della cittadinanza, che richiede responsabilità e consapevolezza e che non si limita solo al momento delle elezioni?</a:t>
            </a:r>
          </a:p>
          <a:p>
            <a:pPr algn="just"/>
            <a:endParaRPr lang="it-IT" sz="1400" dirty="0" smtClean="0"/>
          </a:p>
          <a:p>
            <a:pPr algn="just"/>
            <a:endParaRPr lang="it-IT" sz="1400" dirty="0" smtClean="0"/>
          </a:p>
          <a:p>
            <a:pPr marL="342900" indent="-342900">
              <a:buFont typeface="Arial" pitchFamily="34" charset="0"/>
              <a:buChar char="•"/>
            </a:pPr>
            <a:r>
              <a:rPr lang="it-IT" b="1" dirty="0" smtClean="0">
                <a:solidFill>
                  <a:srgbClr val="00B050"/>
                </a:solidFill>
              </a:rPr>
              <a:t>Il voto è un diritto </a:t>
            </a:r>
          </a:p>
          <a:p>
            <a:pPr marL="342900" indent="-342900" algn="just">
              <a:buFont typeface="Arial" pitchFamily="34" charset="0"/>
              <a:buChar char="•"/>
            </a:pPr>
            <a:r>
              <a:rPr lang="it-IT" sz="1600" dirty="0" smtClean="0">
                <a:solidFill>
                  <a:srgbClr val="002060"/>
                </a:solidFill>
              </a:rPr>
              <a:t>Il riconoscimento di tale diritto è un punto di arrivo, recente, di un percorso storico lungo e difficile, costituito da battaglie politiche e ideali.</a:t>
            </a:r>
          </a:p>
          <a:p>
            <a:r>
              <a:rPr lang="it-IT" sz="2400" b="1" dirty="0" smtClean="0">
                <a:solidFill>
                  <a:srgbClr val="00B050"/>
                </a:solidFill>
              </a:rPr>
              <a:t>                                </a:t>
            </a:r>
          </a:p>
          <a:p>
            <a:r>
              <a:rPr lang="it-IT" sz="2400" b="1" dirty="0">
                <a:solidFill>
                  <a:srgbClr val="00B050"/>
                </a:solidFill>
              </a:rPr>
              <a:t> </a:t>
            </a:r>
            <a:r>
              <a:rPr lang="it-IT" sz="2400" b="1" dirty="0" smtClean="0">
                <a:solidFill>
                  <a:srgbClr val="00B050"/>
                </a:solidFill>
              </a:rPr>
              <a:t>                                     Suffragio </a:t>
            </a:r>
            <a:r>
              <a:rPr lang="it-IT" sz="2400" b="1" dirty="0">
                <a:solidFill>
                  <a:srgbClr val="00B050"/>
                </a:solidFill>
              </a:rPr>
              <a:t>universale</a:t>
            </a:r>
          </a:p>
          <a:p>
            <a:pPr marL="342900" indent="-342900">
              <a:buFont typeface="Arial" pitchFamily="34" charset="0"/>
              <a:buChar char="•"/>
            </a:pPr>
            <a:r>
              <a:rPr lang="it-IT" sz="2400" b="1" dirty="0">
                <a:solidFill>
                  <a:srgbClr val="00B050"/>
                </a:solidFill>
              </a:rPr>
              <a:t>Democrazia</a:t>
            </a:r>
          </a:p>
          <a:p>
            <a:r>
              <a:rPr lang="it-IT" sz="2400" b="1" dirty="0" smtClean="0">
                <a:solidFill>
                  <a:srgbClr val="00B050"/>
                </a:solidFill>
              </a:rPr>
              <a:t>                                      Rappresentanza</a:t>
            </a:r>
            <a:endParaRPr lang="it-IT" sz="2400" b="1" dirty="0">
              <a:solidFill>
                <a:srgbClr val="00B050"/>
              </a:solidFill>
            </a:endParaRPr>
          </a:p>
          <a:p>
            <a:endParaRPr lang="it-IT" sz="2400" dirty="0" smtClean="0"/>
          </a:p>
          <a:p>
            <a:pPr marL="342900" indent="-342900">
              <a:buFont typeface="Arial" pitchFamily="34" charset="0"/>
              <a:buChar char="•"/>
            </a:pPr>
            <a:r>
              <a:rPr lang="it-IT" sz="2400" b="1" dirty="0" smtClean="0">
                <a:solidFill>
                  <a:srgbClr val="00B050"/>
                </a:solidFill>
              </a:rPr>
              <a:t>Sistemi elettorali</a:t>
            </a:r>
            <a:endParaRPr lang="it-IT" sz="2400" b="1" dirty="0">
              <a:solidFill>
                <a:srgbClr val="00B050"/>
              </a:solidFill>
            </a:endParaRPr>
          </a:p>
          <a:p>
            <a:endParaRPr lang="it-IT" sz="2400" dirty="0" smtClean="0"/>
          </a:p>
          <a:p>
            <a:endParaRPr lang="it-IT" dirty="0"/>
          </a:p>
          <a:p>
            <a:endParaRPr lang="it-IT" dirty="0" smtClean="0"/>
          </a:p>
          <a:p>
            <a:endParaRPr lang="it-IT" dirty="0"/>
          </a:p>
          <a:p>
            <a:endParaRPr lang="it-IT" dirty="0"/>
          </a:p>
        </p:txBody>
      </p:sp>
      <p:cxnSp>
        <p:nvCxnSpPr>
          <p:cNvPr id="4" name="Connettore 2 3"/>
          <p:cNvCxnSpPr/>
          <p:nvPr/>
        </p:nvCxnSpPr>
        <p:spPr>
          <a:xfrm flipV="1">
            <a:off x="3707904" y="4489184"/>
            <a:ext cx="36004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3720818" y="4837194"/>
            <a:ext cx="347126" cy="1842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427503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1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ipe(left)">
                                      <p:cBhvr>
                                        <p:cTn id="27" dur="1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wipe(left)">
                                      <p:cBhvr>
                                        <p:cTn id="32" dur="1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wipe(left)">
                                      <p:cBhvr>
                                        <p:cTn id="37" dur="1500"/>
                                        <p:tgtEl>
                                          <p:spTgt spid="2">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wipe(left)">
                                      <p:cBhvr>
                                        <p:cTn id="47" dur="1500"/>
                                        <p:tgtEl>
                                          <p:spTgt spid="2">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up)">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
                                            <p:txEl>
                                              <p:pRg st="12" end="12"/>
                                            </p:txEl>
                                          </p:spTgt>
                                        </p:tgtEl>
                                        <p:attrNameLst>
                                          <p:attrName>style.visibility</p:attrName>
                                        </p:attrNameLst>
                                      </p:cBhvr>
                                      <p:to>
                                        <p:strVal val="visible"/>
                                      </p:to>
                                    </p:set>
                                    <p:animEffect transition="in" filter="wipe(left)">
                                      <p:cBhvr>
                                        <p:cTn id="57" dur="1500"/>
                                        <p:tgtEl>
                                          <p:spTgt spid="2">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
                                            <p:txEl>
                                              <p:pRg st="14" end="14"/>
                                            </p:txEl>
                                          </p:spTgt>
                                        </p:tgtEl>
                                        <p:attrNameLst>
                                          <p:attrName>style.visibility</p:attrName>
                                        </p:attrNameLst>
                                      </p:cBhvr>
                                      <p:to>
                                        <p:strVal val="visible"/>
                                      </p:to>
                                    </p:set>
                                    <p:animEffect transition="in" filter="wipe(left)">
                                      <p:cBhvr>
                                        <p:cTn id="62" dur="20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115616" y="764704"/>
            <a:ext cx="7056784" cy="5078313"/>
          </a:xfrm>
          <a:prstGeom prst="rect">
            <a:avLst/>
          </a:prstGeom>
          <a:noFill/>
        </p:spPr>
        <p:txBody>
          <a:bodyPr wrap="square" rtlCol="0">
            <a:spAutoFit/>
          </a:bodyPr>
          <a:lstStyle/>
          <a:p>
            <a:pPr algn="ctr"/>
            <a:r>
              <a:rPr lang="it-IT" sz="2400" b="1" dirty="0" smtClean="0">
                <a:solidFill>
                  <a:srgbClr val="FF0000"/>
                </a:solidFill>
              </a:rPr>
              <a:t>Costituzione italiana</a:t>
            </a:r>
          </a:p>
          <a:p>
            <a:endParaRPr lang="it-IT" sz="2000" dirty="0" smtClean="0">
              <a:solidFill>
                <a:srgbClr val="002060"/>
              </a:solidFill>
            </a:endParaRPr>
          </a:p>
          <a:p>
            <a:r>
              <a:rPr lang="it-IT" sz="2000" dirty="0" smtClean="0">
                <a:solidFill>
                  <a:srgbClr val="002060"/>
                </a:solidFill>
              </a:rPr>
              <a:t>Articolo </a:t>
            </a:r>
            <a:r>
              <a:rPr lang="it-IT" sz="2000" dirty="0">
                <a:solidFill>
                  <a:srgbClr val="002060"/>
                </a:solidFill>
              </a:rPr>
              <a:t>1 </a:t>
            </a:r>
            <a:endParaRPr lang="it-IT" sz="2000" dirty="0" smtClean="0">
              <a:solidFill>
                <a:srgbClr val="002060"/>
              </a:solidFill>
            </a:endParaRPr>
          </a:p>
          <a:p>
            <a:endParaRPr lang="it-IT" sz="2000" dirty="0" smtClean="0">
              <a:solidFill>
                <a:srgbClr val="002060"/>
              </a:solidFill>
            </a:endParaRPr>
          </a:p>
          <a:p>
            <a:pPr algn="just"/>
            <a:r>
              <a:rPr lang="it-IT" sz="2000" dirty="0" smtClean="0">
                <a:solidFill>
                  <a:srgbClr val="002060"/>
                </a:solidFill>
              </a:rPr>
              <a:t>L’Italia è una Repubblica democratica, fondata sul lavoro.</a:t>
            </a:r>
          </a:p>
          <a:p>
            <a:pPr algn="just"/>
            <a:r>
              <a:rPr lang="it-IT" sz="2000" dirty="0" smtClean="0">
                <a:solidFill>
                  <a:srgbClr val="002060"/>
                </a:solidFill>
              </a:rPr>
              <a:t>La sovranità appartiene al popolo che la esercita nelle forme e nei limiti della Costituzione.</a:t>
            </a:r>
          </a:p>
          <a:p>
            <a:pPr algn="just"/>
            <a:endParaRPr lang="it-IT" sz="2000" dirty="0" smtClean="0">
              <a:solidFill>
                <a:srgbClr val="002060"/>
              </a:solidFill>
            </a:endParaRPr>
          </a:p>
          <a:p>
            <a:pPr algn="just"/>
            <a:r>
              <a:rPr lang="it-IT" sz="2000" dirty="0" smtClean="0">
                <a:solidFill>
                  <a:srgbClr val="002060"/>
                </a:solidFill>
              </a:rPr>
              <a:t>Articolo 48</a:t>
            </a:r>
          </a:p>
          <a:p>
            <a:pPr algn="just"/>
            <a:endParaRPr lang="it-IT" sz="2000" dirty="0" smtClean="0"/>
          </a:p>
          <a:p>
            <a:pPr algn="just"/>
            <a:r>
              <a:rPr lang="it-IT" sz="2000" dirty="0" smtClean="0">
                <a:solidFill>
                  <a:srgbClr val="002060"/>
                </a:solidFill>
              </a:rPr>
              <a:t>Sono elettori </a:t>
            </a:r>
            <a:r>
              <a:rPr lang="it-IT" sz="2000" b="1" dirty="0" smtClean="0">
                <a:solidFill>
                  <a:srgbClr val="FF0000"/>
                </a:solidFill>
              </a:rPr>
              <a:t>tutti i cittadini, uomini e donne</a:t>
            </a:r>
            <a:r>
              <a:rPr lang="it-IT" sz="2000" dirty="0" smtClean="0"/>
              <a:t>, che hanno </a:t>
            </a:r>
            <a:r>
              <a:rPr lang="it-IT" sz="2000" dirty="0" smtClean="0">
                <a:solidFill>
                  <a:srgbClr val="002060"/>
                </a:solidFill>
              </a:rPr>
              <a:t>raggiunto la maggiore età.</a:t>
            </a:r>
          </a:p>
          <a:p>
            <a:pPr algn="just"/>
            <a:r>
              <a:rPr lang="it-IT" sz="2000" dirty="0" smtClean="0">
                <a:solidFill>
                  <a:srgbClr val="002060"/>
                </a:solidFill>
              </a:rPr>
              <a:t>Il voto è </a:t>
            </a:r>
            <a:r>
              <a:rPr lang="it-IT" sz="2000" b="1" dirty="0" smtClean="0">
                <a:solidFill>
                  <a:srgbClr val="FF0000"/>
                </a:solidFill>
              </a:rPr>
              <a:t>personale</a:t>
            </a:r>
            <a:r>
              <a:rPr lang="it-IT" sz="2000" dirty="0" smtClean="0"/>
              <a:t>  </a:t>
            </a:r>
            <a:r>
              <a:rPr lang="it-IT" sz="2000" dirty="0" smtClean="0">
                <a:solidFill>
                  <a:srgbClr val="002060"/>
                </a:solidFill>
              </a:rPr>
              <a:t>ed </a:t>
            </a:r>
            <a:r>
              <a:rPr lang="it-IT" sz="2000" b="1" dirty="0" smtClean="0">
                <a:solidFill>
                  <a:srgbClr val="FF0000"/>
                </a:solidFill>
              </a:rPr>
              <a:t>uguale</a:t>
            </a:r>
            <a:r>
              <a:rPr lang="it-IT" sz="2000" dirty="0" smtClean="0">
                <a:solidFill>
                  <a:srgbClr val="002060"/>
                </a:solidFill>
              </a:rPr>
              <a:t>, </a:t>
            </a:r>
            <a:r>
              <a:rPr lang="it-IT" sz="2000" b="1" dirty="0" smtClean="0">
                <a:solidFill>
                  <a:srgbClr val="FF0000"/>
                </a:solidFill>
              </a:rPr>
              <a:t>libero</a:t>
            </a:r>
            <a:r>
              <a:rPr lang="it-IT" sz="2000" dirty="0" smtClean="0"/>
              <a:t> </a:t>
            </a:r>
            <a:r>
              <a:rPr lang="it-IT" sz="2000" dirty="0" smtClean="0">
                <a:solidFill>
                  <a:srgbClr val="002060"/>
                </a:solidFill>
              </a:rPr>
              <a:t>e </a:t>
            </a:r>
            <a:r>
              <a:rPr lang="it-IT" sz="2000" b="1" dirty="0" smtClean="0">
                <a:solidFill>
                  <a:srgbClr val="FF0000"/>
                </a:solidFill>
              </a:rPr>
              <a:t>segreto</a:t>
            </a:r>
            <a:r>
              <a:rPr lang="it-IT" sz="2000" dirty="0" smtClean="0">
                <a:solidFill>
                  <a:srgbClr val="002060"/>
                </a:solidFill>
              </a:rPr>
              <a:t>. </a:t>
            </a:r>
          </a:p>
          <a:p>
            <a:endParaRPr lang="it-IT" sz="2000" dirty="0"/>
          </a:p>
          <a:p>
            <a:endParaRPr lang="it-IT" sz="2000" dirty="0" smtClean="0"/>
          </a:p>
          <a:p>
            <a:endParaRPr lang="it-IT" sz="2000" dirty="0"/>
          </a:p>
        </p:txBody>
      </p:sp>
    </p:spTree>
    <p:extLst>
      <p:ext uri="{BB962C8B-B14F-4D97-AF65-F5344CB8AC3E}">
        <p14:creationId xmlns:p14="http://schemas.microsoft.com/office/powerpoint/2010/main" val="2189253086"/>
      </p:ext>
    </p:extLst>
  </p:cSld>
  <p:clrMapOvr>
    <a:masterClrMapping/>
  </p:clrMapOvr>
  <mc:AlternateContent xmlns:mc="http://schemas.openxmlformats.org/markup-compatibility/2006" xmlns:p14="http://schemas.microsoft.com/office/powerpoint/2010/main">
    <mc:Choice Requires="p14">
      <p:transition spd="slow" p14:dur="2000" advTm="5000">
        <p:wipe/>
      </p:transition>
    </mc:Choice>
    <mc:Fallback xmlns="">
      <p:transition spd="slow" advTm="50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left)">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left)">
                                      <p:cBhvr>
                                        <p:cTn id="32" dur="20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left)">
                                      <p:cBhvr>
                                        <p:cTn id="3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7" y="1124744"/>
            <a:ext cx="7128793" cy="3662541"/>
          </a:xfrm>
          <a:prstGeom prst="rect">
            <a:avLst/>
          </a:prstGeom>
        </p:spPr>
        <p:txBody>
          <a:bodyPr wrap="square">
            <a:spAutoFit/>
          </a:bodyPr>
          <a:lstStyle/>
          <a:p>
            <a:r>
              <a:rPr lang="it-IT" sz="2800" b="1" dirty="0" smtClean="0">
                <a:solidFill>
                  <a:srgbClr val="FF0000"/>
                </a:solidFill>
              </a:rPr>
              <a:t>1948 Dichiarazione Universale dei Diritti dell’Uomo</a:t>
            </a:r>
            <a:endParaRPr lang="it-IT" sz="2800" dirty="0" smtClean="0"/>
          </a:p>
          <a:p>
            <a:pPr algn="just"/>
            <a:endParaRPr lang="it-IT" dirty="0" smtClean="0"/>
          </a:p>
          <a:p>
            <a:pPr algn="just"/>
            <a:endParaRPr lang="it-IT" dirty="0"/>
          </a:p>
          <a:p>
            <a:pPr algn="just"/>
            <a:r>
              <a:rPr lang="it-IT" sz="2000" dirty="0" smtClean="0">
                <a:solidFill>
                  <a:srgbClr val="002060"/>
                </a:solidFill>
              </a:rPr>
              <a:t>Articolo 21</a:t>
            </a:r>
            <a:endParaRPr lang="it-IT" sz="2000" dirty="0">
              <a:solidFill>
                <a:srgbClr val="002060"/>
              </a:solidFill>
            </a:endParaRPr>
          </a:p>
          <a:p>
            <a:pPr algn="just"/>
            <a:r>
              <a:rPr lang="it-IT" sz="2000" dirty="0" smtClean="0">
                <a:solidFill>
                  <a:srgbClr val="002060"/>
                </a:solidFill>
              </a:rPr>
              <a:t>Chiunque </a:t>
            </a:r>
            <a:r>
              <a:rPr lang="it-IT" sz="2000" dirty="0">
                <a:solidFill>
                  <a:srgbClr val="002060"/>
                </a:solidFill>
              </a:rPr>
              <a:t>ha il diritto di prendere parte al governo del proprio paese, direttamente o attraverso rappresentanti liberamente scelti. </a:t>
            </a:r>
            <a:endParaRPr lang="it-IT" sz="2000" dirty="0" smtClean="0">
              <a:solidFill>
                <a:srgbClr val="002060"/>
              </a:solidFill>
            </a:endParaRPr>
          </a:p>
          <a:p>
            <a:pPr algn="just"/>
            <a:r>
              <a:rPr lang="it-IT" sz="2000" dirty="0">
                <a:solidFill>
                  <a:srgbClr val="002060"/>
                </a:solidFill>
              </a:rPr>
              <a:t>La volontà popolare è il fondamento dell'autorità del governo; tale volontà sarà espressa </a:t>
            </a:r>
            <a:r>
              <a:rPr lang="it-IT" sz="2000" dirty="0" smtClean="0">
                <a:solidFill>
                  <a:srgbClr val="002060"/>
                </a:solidFill>
              </a:rPr>
              <a:t>attraverso </a:t>
            </a:r>
            <a:r>
              <a:rPr lang="it-IT" sz="2000" dirty="0">
                <a:solidFill>
                  <a:srgbClr val="002060"/>
                </a:solidFill>
              </a:rPr>
              <a:t>periodiche e veritiere elezioni, che si svolgeranno a </a:t>
            </a:r>
            <a:r>
              <a:rPr lang="it-IT" sz="2000" b="1" i="1" dirty="0">
                <a:solidFill>
                  <a:srgbClr val="FF0000"/>
                </a:solidFill>
              </a:rPr>
              <a:t>suffragio universale </a:t>
            </a:r>
            <a:r>
              <a:rPr lang="it-IT" sz="2000" b="1" i="1" dirty="0" smtClean="0">
                <a:solidFill>
                  <a:srgbClr val="FF0000"/>
                </a:solidFill>
              </a:rPr>
              <a:t>ed </a:t>
            </a:r>
            <a:r>
              <a:rPr lang="it-IT" sz="2000" b="1" i="1" dirty="0">
                <a:solidFill>
                  <a:srgbClr val="FF0000"/>
                </a:solidFill>
              </a:rPr>
              <a:t>eguale</a:t>
            </a:r>
            <a:r>
              <a:rPr lang="it-IT" sz="2000" dirty="0"/>
              <a:t>, </a:t>
            </a:r>
            <a:r>
              <a:rPr lang="it-IT" sz="2000" dirty="0" smtClean="0"/>
              <a:t>ed a </a:t>
            </a:r>
            <a:r>
              <a:rPr lang="it-IT" sz="2000" b="1" i="1" dirty="0">
                <a:solidFill>
                  <a:srgbClr val="FF0000"/>
                </a:solidFill>
              </a:rPr>
              <a:t>voto segreto </a:t>
            </a:r>
            <a:r>
              <a:rPr lang="it-IT" sz="2000" dirty="0">
                <a:solidFill>
                  <a:srgbClr val="002060"/>
                </a:solidFill>
              </a:rPr>
              <a:t>o mediante</a:t>
            </a:r>
            <a:r>
              <a:rPr lang="it-IT" sz="2000" dirty="0"/>
              <a:t> </a:t>
            </a:r>
            <a:r>
              <a:rPr lang="it-IT" sz="2000" b="1" i="1" dirty="0" smtClean="0">
                <a:solidFill>
                  <a:srgbClr val="FF0000"/>
                </a:solidFill>
              </a:rPr>
              <a:t>procedure </a:t>
            </a:r>
            <a:r>
              <a:rPr lang="it-IT" sz="2000" b="1" i="1" dirty="0">
                <a:solidFill>
                  <a:srgbClr val="FF0000"/>
                </a:solidFill>
              </a:rPr>
              <a:t>libere di voto</a:t>
            </a:r>
            <a:r>
              <a:rPr lang="it-IT" sz="2000" dirty="0" smtClean="0">
                <a:solidFill>
                  <a:srgbClr val="002060"/>
                </a:solidFill>
              </a:rPr>
              <a:t>.</a:t>
            </a:r>
            <a:endParaRPr lang="it-IT" sz="2000" dirty="0">
              <a:solidFill>
                <a:srgbClr val="002060"/>
              </a:solidFill>
            </a:endParaRPr>
          </a:p>
        </p:txBody>
      </p:sp>
    </p:spTree>
    <p:extLst>
      <p:ext uri="{BB962C8B-B14F-4D97-AF65-F5344CB8AC3E}">
        <p14:creationId xmlns:p14="http://schemas.microsoft.com/office/powerpoint/2010/main" val="1509647949"/>
      </p:ext>
    </p:extLst>
  </p:cSld>
  <p:clrMapOvr>
    <a:masterClrMapping/>
  </p:clrMapOvr>
  <mc:AlternateContent xmlns:mc="http://schemas.openxmlformats.org/markup-compatibility/2006" xmlns:p14="http://schemas.microsoft.com/office/powerpoint/2010/main">
    <mc:Choice Requires="p14">
      <p:transition spd="slow" p14:dur="2250">
        <p:wipe dir="r"/>
      </p:transition>
    </mc:Choice>
    <mc:Fallback xmlns="">
      <p:transition spd="slow">
        <p:wipe dir="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404664"/>
            <a:ext cx="7272808" cy="5693866"/>
          </a:xfrm>
          <a:prstGeom prst="rect">
            <a:avLst/>
          </a:prstGeom>
        </p:spPr>
        <p:txBody>
          <a:bodyPr wrap="square">
            <a:spAutoFit/>
          </a:bodyPr>
          <a:lstStyle/>
          <a:p>
            <a:pPr algn="ctr"/>
            <a:r>
              <a:rPr lang="it-IT" sz="2000" dirty="0"/>
              <a:t>DEMOCRAZIA</a:t>
            </a:r>
          </a:p>
          <a:p>
            <a:r>
              <a:rPr lang="it-IT" sz="2000" dirty="0"/>
              <a:t> </a:t>
            </a:r>
            <a:endParaRPr lang="it-IT" sz="1200" dirty="0" smtClean="0"/>
          </a:p>
          <a:p>
            <a:pPr marL="342900" indent="-342900" algn="just">
              <a:buFontTx/>
              <a:buAutoNum type="arabicPeriod"/>
            </a:pPr>
            <a:r>
              <a:rPr lang="it-IT" sz="2000" b="1" dirty="0" smtClean="0">
                <a:solidFill>
                  <a:srgbClr val="FF0000"/>
                </a:solidFill>
              </a:rPr>
              <a:t>Suffragio </a:t>
            </a:r>
            <a:r>
              <a:rPr lang="it-IT" sz="2000" b="1" dirty="0">
                <a:solidFill>
                  <a:srgbClr val="FF0000"/>
                </a:solidFill>
              </a:rPr>
              <a:t>universale</a:t>
            </a:r>
            <a:r>
              <a:rPr lang="it-IT" sz="2000" dirty="0"/>
              <a:t>: tutti i cittadini </a:t>
            </a:r>
            <a:r>
              <a:rPr lang="it-IT" sz="2000" dirty="0" smtClean="0"/>
              <a:t>maggiorenni, uomini e donne, </a:t>
            </a:r>
            <a:r>
              <a:rPr lang="it-IT" sz="2000" dirty="0"/>
              <a:t>sono elettori </a:t>
            </a:r>
            <a:endParaRPr lang="it-IT" sz="2000" dirty="0" smtClean="0"/>
          </a:p>
          <a:p>
            <a:pPr marL="342900" indent="-342900" algn="just">
              <a:buFontTx/>
              <a:buAutoNum type="arabicPeriod"/>
            </a:pPr>
            <a:endParaRPr lang="it-IT" sz="2000" dirty="0"/>
          </a:p>
          <a:p>
            <a:pPr marL="342900" indent="-342900" algn="just">
              <a:buAutoNum type="arabicPeriod"/>
            </a:pPr>
            <a:r>
              <a:rPr lang="it-IT" sz="2000" b="1" dirty="0" smtClean="0">
                <a:solidFill>
                  <a:srgbClr val="FF0000"/>
                </a:solidFill>
              </a:rPr>
              <a:t>Un uomo - </a:t>
            </a:r>
            <a:r>
              <a:rPr lang="it-IT" sz="2000" b="1" dirty="0">
                <a:solidFill>
                  <a:srgbClr val="FF0000"/>
                </a:solidFill>
              </a:rPr>
              <a:t>un </a:t>
            </a:r>
            <a:r>
              <a:rPr lang="it-IT" sz="2000" b="1" dirty="0" smtClean="0">
                <a:solidFill>
                  <a:srgbClr val="FF0000"/>
                </a:solidFill>
              </a:rPr>
              <a:t>voto. </a:t>
            </a:r>
            <a:r>
              <a:rPr lang="it-IT" sz="2000" dirty="0" smtClean="0"/>
              <a:t>Il </a:t>
            </a:r>
            <a:r>
              <a:rPr lang="it-IT" sz="2000" dirty="0"/>
              <a:t>voto di ciascun votante </a:t>
            </a:r>
            <a:r>
              <a:rPr lang="it-IT" sz="2000" dirty="0" smtClean="0"/>
              <a:t>ha lo stesso valore di quello </a:t>
            </a:r>
            <a:r>
              <a:rPr lang="it-IT" sz="2000" dirty="0"/>
              <a:t>di qualsiasi </a:t>
            </a:r>
            <a:r>
              <a:rPr lang="it-IT" sz="2000" dirty="0" smtClean="0"/>
              <a:t>altro </a:t>
            </a:r>
            <a:endParaRPr lang="it-IT" sz="2000" dirty="0"/>
          </a:p>
          <a:p>
            <a:pPr marL="342900" indent="-342900" algn="just">
              <a:buAutoNum type="arabicPeriod" startAt="2"/>
            </a:pPr>
            <a:endParaRPr lang="it-IT" sz="2000" dirty="0" smtClean="0"/>
          </a:p>
          <a:p>
            <a:pPr algn="just"/>
            <a:r>
              <a:rPr lang="it-IT" sz="2000" dirty="0" smtClean="0"/>
              <a:t>Il voto è:</a:t>
            </a:r>
          </a:p>
          <a:p>
            <a:pPr marL="342900" indent="-342900" algn="just">
              <a:buAutoNum type="arabicPeriod" startAt="2"/>
            </a:pPr>
            <a:endParaRPr lang="it-IT" sz="2000" dirty="0" smtClean="0"/>
          </a:p>
          <a:p>
            <a:pPr marL="342900" indent="-342900" algn="just">
              <a:buFont typeface="+mj-lt"/>
              <a:buAutoNum type="arabicPeriod"/>
            </a:pPr>
            <a:r>
              <a:rPr lang="it-IT" sz="2000" b="1" dirty="0" smtClean="0">
                <a:solidFill>
                  <a:srgbClr val="FF0000"/>
                </a:solidFill>
              </a:rPr>
              <a:t>Personale </a:t>
            </a:r>
            <a:r>
              <a:rPr lang="it-IT" sz="2000" dirty="0" smtClean="0"/>
              <a:t>(deve essere espresso dalla persona fisica e da nessun altro al suo posto)</a:t>
            </a:r>
          </a:p>
          <a:p>
            <a:pPr marL="342900" indent="-342900" algn="just">
              <a:buFont typeface="+mj-lt"/>
              <a:buAutoNum type="arabicPeriod"/>
            </a:pPr>
            <a:endParaRPr lang="it-IT" sz="2000" dirty="0" smtClean="0"/>
          </a:p>
          <a:p>
            <a:pPr marL="342900" indent="-342900" algn="just">
              <a:buFont typeface="+mj-lt"/>
              <a:buAutoNum type="arabicPeriod"/>
            </a:pPr>
            <a:r>
              <a:rPr lang="it-IT" sz="2000" b="1" dirty="0">
                <a:solidFill>
                  <a:srgbClr val="FF0000"/>
                </a:solidFill>
              </a:rPr>
              <a:t>L</a:t>
            </a:r>
            <a:r>
              <a:rPr lang="it-IT" sz="2000" b="1" dirty="0" smtClean="0">
                <a:solidFill>
                  <a:srgbClr val="FF0000"/>
                </a:solidFill>
              </a:rPr>
              <a:t>ibero </a:t>
            </a:r>
            <a:r>
              <a:rPr lang="it-IT" sz="2000" dirty="0" smtClean="0"/>
              <a:t>(sono punite tutte le forme di coartazione anche morale, i ricatti, la compravendita dei voti e simili)</a:t>
            </a:r>
          </a:p>
          <a:p>
            <a:pPr marL="342900" indent="-342900" algn="just">
              <a:buFont typeface="+mj-lt"/>
              <a:buAutoNum type="arabicPeriod"/>
            </a:pPr>
            <a:endParaRPr lang="it-IT" sz="2000" dirty="0"/>
          </a:p>
          <a:p>
            <a:pPr marL="342900" indent="-342900" algn="just">
              <a:buFont typeface="+mj-lt"/>
              <a:buAutoNum type="arabicPeriod"/>
            </a:pPr>
            <a:r>
              <a:rPr lang="it-IT" sz="2000" b="1" dirty="0">
                <a:solidFill>
                  <a:srgbClr val="FF0000"/>
                </a:solidFill>
              </a:rPr>
              <a:t>S</a:t>
            </a:r>
            <a:r>
              <a:rPr lang="it-IT" sz="2000" b="1" dirty="0" smtClean="0">
                <a:solidFill>
                  <a:srgbClr val="FF0000"/>
                </a:solidFill>
              </a:rPr>
              <a:t>egreto</a:t>
            </a:r>
            <a:r>
              <a:rPr lang="it-IT" sz="2000" b="1" dirty="0" smtClean="0"/>
              <a:t> </a:t>
            </a:r>
            <a:r>
              <a:rPr lang="it-IT" sz="2000" dirty="0" smtClean="0"/>
              <a:t>(l’espressione del voto è segreta e debbono essere apprestati i mezzi materiali e giuridici a tutela di tale segretezza)</a:t>
            </a:r>
            <a:endParaRPr lang="it-IT" sz="2000" dirty="0"/>
          </a:p>
        </p:txBody>
      </p:sp>
    </p:spTree>
    <p:extLst>
      <p:ext uri="{BB962C8B-B14F-4D97-AF65-F5344CB8AC3E}">
        <p14:creationId xmlns:p14="http://schemas.microsoft.com/office/powerpoint/2010/main" val="273508491"/>
      </p:ext>
    </p:extLst>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125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125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left)">
                                      <p:cBhvr>
                                        <p:cTn id="22" dur="125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left)">
                                      <p:cBhvr>
                                        <p:cTn id="27" dur="175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wipe(left)">
                                      <p:cBhvr>
                                        <p:cTn id="32" dur="1750"/>
                                        <p:tgtEl>
                                          <p:spTgt spid="2">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wipe(left)">
                                      <p:cBhvr>
                                        <p:cTn id="37" dur="175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404664"/>
            <a:ext cx="7272808" cy="6309420"/>
          </a:xfrm>
          <a:prstGeom prst="rect">
            <a:avLst/>
          </a:prstGeom>
        </p:spPr>
        <p:txBody>
          <a:bodyPr wrap="square">
            <a:spAutoFit/>
          </a:bodyPr>
          <a:lstStyle/>
          <a:p>
            <a:pPr algn="ctr"/>
            <a:r>
              <a:rPr lang="it-IT" sz="2400" b="1" cap="all" dirty="0" smtClean="0">
                <a:solidFill>
                  <a:srgbClr val="002060"/>
                </a:solidFill>
              </a:rPr>
              <a:t>Democrazia e rappresentanza </a:t>
            </a:r>
          </a:p>
          <a:p>
            <a:pPr algn="just"/>
            <a:endParaRPr lang="it-IT" sz="2400" dirty="0" smtClean="0">
              <a:solidFill>
                <a:srgbClr val="002060"/>
              </a:solidFill>
            </a:endParaRPr>
          </a:p>
          <a:p>
            <a:pPr algn="just"/>
            <a:r>
              <a:rPr lang="it-IT" sz="2000" dirty="0" smtClean="0">
                <a:solidFill>
                  <a:srgbClr val="002060"/>
                </a:solidFill>
              </a:rPr>
              <a:t>Nel 1700 la concezione della </a:t>
            </a:r>
            <a:r>
              <a:rPr lang="it-IT" sz="2000" b="1" dirty="0" smtClean="0">
                <a:solidFill>
                  <a:srgbClr val="002060"/>
                </a:solidFill>
              </a:rPr>
              <a:t>Democrazia</a:t>
            </a:r>
            <a:r>
              <a:rPr lang="it-IT" sz="2000" dirty="0" smtClean="0">
                <a:solidFill>
                  <a:srgbClr val="002060"/>
                </a:solidFill>
              </a:rPr>
              <a:t> </a:t>
            </a:r>
            <a:r>
              <a:rPr lang="it-IT" sz="2000" dirty="0">
                <a:solidFill>
                  <a:srgbClr val="002060"/>
                </a:solidFill>
              </a:rPr>
              <a:t>è</a:t>
            </a:r>
            <a:r>
              <a:rPr lang="it-IT" sz="2000" dirty="0" smtClean="0">
                <a:solidFill>
                  <a:srgbClr val="002060"/>
                </a:solidFill>
              </a:rPr>
              <a:t> ancora quella antica, </a:t>
            </a:r>
            <a:r>
              <a:rPr lang="it-IT" sz="2000" b="1" dirty="0" smtClean="0">
                <a:solidFill>
                  <a:srgbClr val="002060"/>
                </a:solidFill>
              </a:rPr>
              <a:t>diretta</a:t>
            </a:r>
            <a:r>
              <a:rPr lang="it-IT" sz="2000" dirty="0" smtClean="0">
                <a:solidFill>
                  <a:srgbClr val="002060"/>
                </a:solidFill>
              </a:rPr>
              <a:t>:</a:t>
            </a:r>
          </a:p>
          <a:p>
            <a:pPr algn="just"/>
            <a:r>
              <a:rPr lang="it-IT" sz="2000" dirty="0" smtClean="0">
                <a:solidFill>
                  <a:srgbClr val="002060"/>
                </a:solidFill>
              </a:rPr>
              <a:t>La sovranità popolare si esprime direttamente, non attraverso il parlamento. </a:t>
            </a:r>
          </a:p>
          <a:p>
            <a:pPr algn="just"/>
            <a:endParaRPr lang="it-IT" sz="2000" dirty="0" smtClean="0">
              <a:solidFill>
                <a:srgbClr val="002060"/>
              </a:solidFill>
            </a:endParaRPr>
          </a:p>
          <a:p>
            <a:pPr algn="just"/>
            <a:r>
              <a:rPr lang="it-IT" sz="2000" dirty="0" smtClean="0">
                <a:solidFill>
                  <a:srgbClr val="002060"/>
                </a:solidFill>
              </a:rPr>
              <a:t>Jean-Jacques </a:t>
            </a:r>
            <a:r>
              <a:rPr lang="it-IT" sz="2000" b="1" dirty="0">
                <a:solidFill>
                  <a:srgbClr val="FF0000"/>
                </a:solidFill>
              </a:rPr>
              <a:t>Rousseau</a:t>
            </a:r>
            <a:r>
              <a:rPr lang="it-IT" sz="2000" dirty="0">
                <a:solidFill>
                  <a:srgbClr val="002060"/>
                </a:solidFill>
              </a:rPr>
              <a:t>: la rappresentanza è la negazione della libertà. </a:t>
            </a:r>
          </a:p>
          <a:p>
            <a:pPr algn="just"/>
            <a:endParaRPr lang="it-IT" sz="2000" dirty="0">
              <a:solidFill>
                <a:srgbClr val="002060"/>
              </a:solidFill>
            </a:endParaRPr>
          </a:p>
          <a:p>
            <a:pPr algn="just"/>
            <a:r>
              <a:rPr lang="it-IT" sz="2000" dirty="0" smtClean="0">
                <a:solidFill>
                  <a:srgbClr val="002060"/>
                </a:solidFill>
              </a:rPr>
              <a:t>In tale forma la Democrazia è anche considerata impossibile (per le dimensioni degli Stati) e pericolosa. E’ preferibile per molti un </a:t>
            </a:r>
            <a:r>
              <a:rPr lang="it-IT" sz="2000" b="1" dirty="0" smtClean="0">
                <a:solidFill>
                  <a:srgbClr val="002060"/>
                </a:solidFill>
              </a:rPr>
              <a:t>governo rappresentativo</a:t>
            </a:r>
            <a:r>
              <a:rPr lang="it-IT" sz="2000" dirty="0" smtClean="0">
                <a:solidFill>
                  <a:srgbClr val="002060"/>
                </a:solidFill>
              </a:rPr>
              <a:t>. </a:t>
            </a:r>
          </a:p>
          <a:p>
            <a:pPr algn="just"/>
            <a:r>
              <a:rPr lang="it-IT" sz="2000" dirty="0" smtClean="0">
                <a:solidFill>
                  <a:srgbClr val="002060"/>
                </a:solidFill>
              </a:rPr>
              <a:t>Sistema rappresentativo e Democrazia sono considerati due sistemi diversi. </a:t>
            </a:r>
          </a:p>
          <a:p>
            <a:pPr algn="just"/>
            <a:endParaRPr lang="it-IT" sz="2000" dirty="0" smtClean="0">
              <a:solidFill>
                <a:srgbClr val="002060"/>
              </a:solidFill>
            </a:endParaRPr>
          </a:p>
          <a:p>
            <a:pPr algn="just"/>
            <a:r>
              <a:rPr lang="it-IT" sz="2000" dirty="0" smtClean="0">
                <a:solidFill>
                  <a:srgbClr val="002060"/>
                </a:solidFill>
              </a:rPr>
              <a:t>Dall’Ottocento Democrazia e Sistema rappresentativo sono collegati. (</a:t>
            </a:r>
            <a:r>
              <a:rPr lang="it-IT" sz="2000" b="1" dirty="0" smtClean="0">
                <a:solidFill>
                  <a:srgbClr val="FF0000"/>
                </a:solidFill>
              </a:rPr>
              <a:t>Tocqueville</a:t>
            </a:r>
            <a:r>
              <a:rPr lang="it-IT" sz="2000" dirty="0" smtClean="0">
                <a:solidFill>
                  <a:srgbClr val="002060"/>
                </a:solidFill>
              </a:rPr>
              <a:t>) </a:t>
            </a:r>
          </a:p>
          <a:p>
            <a:pPr algn="just"/>
            <a:endParaRPr lang="it-IT" dirty="0" smtClean="0"/>
          </a:p>
          <a:p>
            <a:endParaRPr lang="it-IT" dirty="0" smtClean="0"/>
          </a:p>
        </p:txBody>
      </p:sp>
    </p:spTree>
    <p:extLst>
      <p:ext uri="{BB962C8B-B14F-4D97-AF65-F5344CB8AC3E}">
        <p14:creationId xmlns:p14="http://schemas.microsoft.com/office/powerpoint/2010/main" val="38623653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20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20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305341"/>
            <a:ext cx="6696744" cy="3139321"/>
          </a:xfrm>
          <a:prstGeom prst="rect">
            <a:avLst/>
          </a:prstGeom>
        </p:spPr>
        <p:txBody>
          <a:bodyPr wrap="square">
            <a:spAutoFit/>
          </a:bodyPr>
          <a:lstStyle/>
          <a:p>
            <a:r>
              <a:rPr lang="it-IT" b="1" dirty="0" smtClean="0">
                <a:solidFill>
                  <a:srgbClr val="FF0000"/>
                </a:solidFill>
              </a:rPr>
              <a:t>Montesquieu</a:t>
            </a:r>
            <a:r>
              <a:rPr lang="it-IT" b="1" dirty="0">
                <a:solidFill>
                  <a:srgbClr val="FF0000"/>
                </a:solidFill>
              </a:rPr>
              <a:t>, </a:t>
            </a:r>
            <a:r>
              <a:rPr lang="it-IT" b="1" i="1" dirty="0">
                <a:solidFill>
                  <a:srgbClr val="FF0000"/>
                </a:solidFill>
              </a:rPr>
              <a:t>Lo spirito delle </a:t>
            </a:r>
            <a:r>
              <a:rPr lang="it-IT" b="1" i="1" dirty="0" smtClean="0">
                <a:solidFill>
                  <a:srgbClr val="FF0000"/>
                </a:solidFill>
              </a:rPr>
              <a:t>leggi</a:t>
            </a:r>
            <a:r>
              <a:rPr lang="it-IT" b="1" dirty="0" smtClean="0">
                <a:solidFill>
                  <a:srgbClr val="FF0000"/>
                </a:solidFill>
              </a:rPr>
              <a:t> </a:t>
            </a:r>
            <a:r>
              <a:rPr lang="it-IT" b="1" dirty="0">
                <a:solidFill>
                  <a:srgbClr val="FF0000"/>
                </a:solidFill>
              </a:rPr>
              <a:t>(1748</a:t>
            </a:r>
            <a:r>
              <a:rPr lang="it-IT" b="1" dirty="0" smtClean="0">
                <a:solidFill>
                  <a:srgbClr val="FF0000"/>
                </a:solidFill>
              </a:rPr>
              <a:t>) </a:t>
            </a:r>
            <a:endParaRPr lang="it-IT" b="1" dirty="0">
              <a:solidFill>
                <a:srgbClr val="FF0000"/>
              </a:solidFill>
            </a:endParaRPr>
          </a:p>
          <a:p>
            <a:endParaRPr lang="it-IT" dirty="0"/>
          </a:p>
          <a:p>
            <a:pPr algn="just"/>
            <a:endParaRPr lang="it-IT" dirty="0" smtClean="0"/>
          </a:p>
          <a:p>
            <a:pPr algn="just"/>
            <a:r>
              <a:rPr lang="it-IT" dirty="0" smtClean="0"/>
              <a:t>[…] Poiché </a:t>
            </a:r>
            <a:r>
              <a:rPr lang="it-IT" b="1" dirty="0" smtClean="0">
                <a:solidFill>
                  <a:srgbClr val="0070C0"/>
                </a:solidFill>
              </a:rPr>
              <a:t>in </a:t>
            </a:r>
            <a:r>
              <a:rPr lang="it-IT" b="1" dirty="0">
                <a:solidFill>
                  <a:srgbClr val="0070C0"/>
                </a:solidFill>
              </a:rPr>
              <a:t>uno Stato libero ogni uomo che si consideri dotato di uno spirito libero deve essere governato da se stesso, bisognerebbe che il popolo esercitasse direttamente il potere legislativo. Ma visto che ciò è impossibile </a:t>
            </a:r>
            <a:r>
              <a:rPr lang="it-IT" dirty="0"/>
              <a:t>negli Stati di grandi </a:t>
            </a:r>
            <a:r>
              <a:rPr lang="it-IT" dirty="0" smtClean="0"/>
              <a:t>dimensioni </a:t>
            </a:r>
            <a:r>
              <a:rPr lang="it-IT" dirty="0"/>
              <a:t>e che ciò è soggetto a molti inconvenienti nei piccoli Stati, </a:t>
            </a:r>
            <a:r>
              <a:rPr lang="it-IT" b="1" dirty="0">
                <a:solidFill>
                  <a:srgbClr val="0070C0"/>
                </a:solidFill>
              </a:rPr>
              <a:t>è necessario che il popolo faccia attraverso i suoi </a:t>
            </a:r>
            <a:r>
              <a:rPr lang="it-IT" b="1" dirty="0">
                <a:solidFill>
                  <a:srgbClr val="FF0000"/>
                </a:solidFill>
              </a:rPr>
              <a:t>rappresentanti</a:t>
            </a:r>
            <a:r>
              <a:rPr lang="it-IT" b="1" dirty="0">
                <a:solidFill>
                  <a:srgbClr val="0070C0"/>
                </a:solidFill>
              </a:rPr>
              <a:t> tutto ciò che non può fare da se stesso. </a:t>
            </a:r>
            <a:r>
              <a:rPr lang="it-IT" dirty="0" smtClean="0"/>
              <a:t>(Libro </a:t>
            </a:r>
            <a:r>
              <a:rPr lang="it-IT" dirty="0"/>
              <a:t>XI, Capitolo VI, La Costituzione d’Inghilterra. </a:t>
            </a:r>
            <a:r>
              <a:rPr lang="it-IT" dirty="0" smtClean="0"/>
              <a:t>)</a:t>
            </a:r>
            <a:endParaRPr lang="it-IT" dirty="0"/>
          </a:p>
          <a:p>
            <a:pPr algn="just"/>
            <a:endParaRPr lang="it-IT" i="1" dirty="0"/>
          </a:p>
        </p:txBody>
      </p:sp>
    </p:spTree>
    <p:extLst>
      <p:ext uri="{BB962C8B-B14F-4D97-AF65-F5344CB8AC3E}">
        <p14:creationId xmlns:p14="http://schemas.microsoft.com/office/powerpoint/2010/main" val="5851889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620688"/>
            <a:ext cx="7488832" cy="5786199"/>
          </a:xfrm>
          <a:prstGeom prst="rect">
            <a:avLst/>
          </a:prstGeom>
        </p:spPr>
        <p:txBody>
          <a:bodyPr wrap="square">
            <a:spAutoFit/>
          </a:bodyPr>
          <a:lstStyle/>
          <a:p>
            <a:r>
              <a:rPr lang="it-IT" b="1" dirty="0" smtClean="0">
                <a:solidFill>
                  <a:srgbClr val="FF0000"/>
                </a:solidFill>
              </a:rPr>
              <a:t>Jean-Jacques </a:t>
            </a:r>
            <a:r>
              <a:rPr lang="it-IT" b="1" dirty="0">
                <a:solidFill>
                  <a:srgbClr val="FF0000"/>
                </a:solidFill>
              </a:rPr>
              <a:t>Rousseau, </a:t>
            </a:r>
            <a:r>
              <a:rPr lang="it-IT" b="1" i="1" dirty="0">
                <a:solidFill>
                  <a:srgbClr val="FF0000"/>
                </a:solidFill>
              </a:rPr>
              <a:t>Il Contratto </a:t>
            </a:r>
            <a:r>
              <a:rPr lang="it-IT" b="1" i="1" dirty="0" smtClean="0">
                <a:solidFill>
                  <a:srgbClr val="FF0000"/>
                </a:solidFill>
              </a:rPr>
              <a:t>sociale</a:t>
            </a:r>
            <a:r>
              <a:rPr lang="it-IT" b="1" dirty="0" smtClean="0">
                <a:solidFill>
                  <a:srgbClr val="FF0000"/>
                </a:solidFill>
              </a:rPr>
              <a:t> </a:t>
            </a:r>
            <a:r>
              <a:rPr lang="it-IT" b="1" dirty="0">
                <a:solidFill>
                  <a:srgbClr val="FF0000"/>
                </a:solidFill>
              </a:rPr>
              <a:t>(1762) </a:t>
            </a:r>
          </a:p>
          <a:p>
            <a:pPr algn="just"/>
            <a:endParaRPr lang="it-IT" sz="1400" b="1" dirty="0" smtClean="0">
              <a:solidFill>
                <a:srgbClr val="FF0000"/>
              </a:solidFill>
            </a:endParaRPr>
          </a:p>
          <a:p>
            <a:pPr algn="just"/>
            <a:endParaRPr lang="it-IT" sz="1400" dirty="0"/>
          </a:p>
          <a:p>
            <a:pPr algn="just"/>
            <a:r>
              <a:rPr lang="it-IT" dirty="0" smtClean="0"/>
              <a:t>Nel </a:t>
            </a:r>
            <a:r>
              <a:rPr lang="it-IT" dirty="0"/>
              <a:t>momento in cui il servizio pubblico cessa di essere l’occupazione principale dei cittadini ed essi preferiscono prestare servizio sborsando denaro piuttosto che impegnarsi di persona, lo Stato è già prossimo alla rovina. Bisogna andare in battaglia? Essi pagano delle truppe e se ne restano a casa; bisogna andare in consiglio? </a:t>
            </a:r>
            <a:r>
              <a:rPr lang="it-IT" i="1" dirty="0"/>
              <a:t>Essi nominano dei deputati e se ne restano a casa. </a:t>
            </a:r>
            <a:r>
              <a:rPr lang="it-IT" dirty="0"/>
              <a:t>A forza di pigrizia e di denaro, essi riescono ad avere dei soldati per asservire la patria e dei rappresentanti per venderla. </a:t>
            </a:r>
            <a:endParaRPr lang="it-IT" dirty="0" smtClean="0"/>
          </a:p>
          <a:p>
            <a:pPr algn="just"/>
            <a:r>
              <a:rPr lang="it-IT" b="1" i="1" dirty="0" smtClean="0">
                <a:solidFill>
                  <a:srgbClr val="FF0000"/>
                </a:solidFill>
              </a:rPr>
              <a:t>La </a:t>
            </a:r>
            <a:r>
              <a:rPr lang="it-IT" b="1" i="1" dirty="0">
                <a:solidFill>
                  <a:srgbClr val="FF0000"/>
                </a:solidFill>
              </a:rPr>
              <a:t>sovranità non può essere rappresentata </a:t>
            </a:r>
            <a:r>
              <a:rPr lang="it-IT" b="1" i="1" dirty="0">
                <a:solidFill>
                  <a:srgbClr val="0070C0"/>
                </a:solidFill>
              </a:rPr>
              <a:t>per la stessa ragione per cui non può essere alienata; essa consiste essenzialmente nella volontà </a:t>
            </a:r>
            <a:r>
              <a:rPr lang="it-IT" b="1" i="1" dirty="0" smtClean="0">
                <a:solidFill>
                  <a:srgbClr val="0070C0"/>
                </a:solidFill>
              </a:rPr>
              <a:t>generale </a:t>
            </a:r>
            <a:r>
              <a:rPr lang="it-IT" b="1" i="1" dirty="0">
                <a:solidFill>
                  <a:srgbClr val="0070C0"/>
                </a:solidFill>
              </a:rPr>
              <a:t>e la volontà non si rappresenta: o è se stessa o è un’altra; non c’è via di mezzo. </a:t>
            </a:r>
            <a:r>
              <a:rPr lang="it-IT" dirty="0"/>
              <a:t>I deputati del popolo non sono dunque né possono essere suoi rappresentanti, essi non sono che suoi commissari. Essi non possono concludere niente in maniera definitiva. </a:t>
            </a:r>
            <a:r>
              <a:rPr lang="it-IT" b="1" i="1" dirty="0">
                <a:solidFill>
                  <a:srgbClr val="0070C0"/>
                </a:solidFill>
              </a:rPr>
              <a:t>Ogni legge che il popolo in persona non ha ratificato è nulla; non è affatto una legge. </a:t>
            </a:r>
            <a:endParaRPr lang="it-IT" b="1" i="1" dirty="0" smtClean="0">
              <a:solidFill>
                <a:srgbClr val="0070C0"/>
              </a:solidFill>
            </a:endParaRPr>
          </a:p>
          <a:p>
            <a:pPr algn="just"/>
            <a:r>
              <a:rPr lang="it-IT" b="1" i="1" dirty="0" smtClean="0">
                <a:solidFill>
                  <a:srgbClr val="0070C0"/>
                </a:solidFill>
              </a:rPr>
              <a:t>Il </a:t>
            </a:r>
            <a:r>
              <a:rPr lang="it-IT" b="1" i="1" dirty="0">
                <a:solidFill>
                  <a:srgbClr val="0070C0"/>
                </a:solidFill>
              </a:rPr>
              <a:t>popolo inglese pensa di essere libero; si sbaglia di grosso, esso non lo è che durante l’elezione dei membri del parlamento; appena sono eletti, esso è schiavo, esso non è più niente.</a:t>
            </a:r>
            <a:r>
              <a:rPr lang="it-IT" i="1" dirty="0"/>
              <a:t> </a:t>
            </a:r>
            <a:r>
              <a:rPr lang="it-IT" dirty="0" smtClean="0"/>
              <a:t>(Libro </a:t>
            </a:r>
            <a:r>
              <a:rPr lang="it-IT" dirty="0"/>
              <a:t>III, </a:t>
            </a:r>
            <a:r>
              <a:rPr lang="it-IT" dirty="0" err="1"/>
              <a:t>cap.XV</a:t>
            </a:r>
            <a:r>
              <a:rPr lang="it-IT" dirty="0"/>
              <a:t>, I deputati o </a:t>
            </a:r>
            <a:r>
              <a:rPr lang="it-IT" dirty="0" smtClean="0"/>
              <a:t>rappresentanti) </a:t>
            </a:r>
            <a:endParaRPr lang="it-IT" dirty="0"/>
          </a:p>
          <a:p>
            <a:pPr algn="just"/>
            <a:endParaRPr lang="it-IT" dirty="0"/>
          </a:p>
        </p:txBody>
      </p:sp>
    </p:spTree>
    <p:extLst>
      <p:ext uri="{BB962C8B-B14F-4D97-AF65-F5344CB8AC3E}">
        <p14:creationId xmlns:p14="http://schemas.microsoft.com/office/powerpoint/2010/main" val="30128271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2.1|1.8|4.4|1.8|3.5|2|2.9"/>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1751</TotalTime>
  <Words>1965</Words>
  <Application>Microsoft Office PowerPoint</Application>
  <PresentationFormat>Presentazione su schermo (4:3)</PresentationFormat>
  <Paragraphs>262</Paragraphs>
  <Slides>29</Slides>
  <Notes>4</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Tema di Office</vt:lpstr>
      <vt:lpstr>Presentazione standard di PowerPoint</vt:lpstr>
      <vt:lpstr>                                            LICEO GIULIO CESARE      29 marzo 2012    IO VOTO     Diritto di voto e sistemi elettorali  Giusi Merlicco                                                                           Giusi Merlicco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Italia </vt:lpstr>
      <vt:lpstr>Presentazione standard di PowerPoint</vt:lpstr>
      <vt:lpstr>2 giugno 1946</vt:lpstr>
      <vt:lpstr>La Repubblica La Democrazia</vt:lpstr>
      <vt:lpstr>Presentazione standard di PowerPoint</vt:lpstr>
      <vt:lpstr>Presentazione standard di PowerPoint</vt:lpstr>
      <vt:lpstr>Presentazione standard di PowerPoint</vt:lpstr>
      <vt:lpstr>Presentazione standard di PowerPoint</vt:lpstr>
      <vt:lpstr>Sistemi elettorali </vt:lpstr>
      <vt:lpstr>Proporzionale</vt:lpstr>
      <vt:lpstr>Maggioritario</vt:lpstr>
      <vt:lpstr>Presentazione standard di PowerPoint</vt:lpstr>
      <vt:lpstr>Presentazione standard di PowerPoint</vt:lpstr>
      <vt:lpstr>Presentazione standard di PowerPoint</vt:lpstr>
      <vt:lpstr>Legge elettorale  in Italia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giugno 1946</dc:title>
  <dc:creator>mediaw</dc:creator>
  <cp:lastModifiedBy>mediaw</cp:lastModifiedBy>
  <cp:revision>216</cp:revision>
  <dcterms:created xsi:type="dcterms:W3CDTF">2012-03-10T03:35:29Z</dcterms:created>
  <dcterms:modified xsi:type="dcterms:W3CDTF">2012-04-04T13:17:32Z</dcterms:modified>
</cp:coreProperties>
</file>