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58" r:id="rId5"/>
    <p:sldId id="268" r:id="rId6"/>
    <p:sldId id="259" r:id="rId7"/>
    <p:sldId id="267" r:id="rId8"/>
    <p:sldId id="260" r:id="rId9"/>
    <p:sldId id="263" r:id="rId10"/>
    <p:sldId id="264" r:id="rId11"/>
    <p:sldId id="265" r:id="rId12"/>
    <p:sldId id="266" r:id="rId13"/>
    <p:sldId id="271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2528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2D536-C315-3045-9464-A8421CBBC1D7}" type="datetimeFigureOut">
              <a:rPr lang="it-IT" smtClean="0"/>
              <a:t>15/11/17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FB120-AB86-F740-A3C5-049E9798B48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103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FE959-B426-44ED-9D25-035859F2CBF7}" type="datetimeFigureOut">
              <a:rPr lang="it-IT" smtClean="0"/>
              <a:t>15/11/17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371C4-D2B4-4725-B37F-EAAE3D64502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6413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754A-C9E5-6646-9162-E90B3077B6ED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168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9D18-2B86-C74D-9D6C-B966A8682267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232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58E3-8E3E-1C4B-B74D-2907418B0EFA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0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7CE-4902-354A-9787-DCEEB8E807AF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05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0F36-D0B2-9E42-BF80-11550ACA01A1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177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1A97-0841-3F47-8745-083838D1E368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906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763-39FC-A446-BE14-958EF8015D90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166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D005-FD8C-4941-AAE7-38AD945093E0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553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43E6-0C3E-B348-8952-1F7DC1798C87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5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0130-4781-DB4D-A96A-E9E72C5BFE80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195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D93D-1FB1-D645-BEAB-8DE9062C2615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634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FFF"/>
            </a:gs>
            <a:gs pos="50000">
              <a:schemeClr val="accent5">
                <a:lumMod val="40000"/>
                <a:lumOff val="60000"/>
              </a:schemeClr>
            </a:gs>
            <a:gs pos="77000">
              <a:schemeClr val="accent3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EE9E-324F-4E47-9AD3-748666492DCD}" type="datetime1">
              <a:rPr lang="it-IT" smtClean="0"/>
              <a:t>15/11/17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3143-BEF3-A046-94C7-29436C62A9B7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76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6" Type="http://schemas.openxmlformats.org/officeDocument/2006/relationships/hyperlink" Target="file://localhost/Volumes/SENZATITOLO/LINGUA%20E%20STILE%20DELLE%20TRE%20TRAGEDIE.docx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ovannibottiroli.it/it/personaggi-e-identita/non-diventare-io-ercole-nel-teatro-greco.html" TargetMode="External"/><Relationship Id="rId4" Type="http://schemas.openxmlformats.org/officeDocument/2006/relationships/hyperlink" Target="http://oubliettemagazine.com/2014/02/27/aiace-tragedia-di-sofocle-lestrema-ratio-di-chi-non-ci-sta-a-sottostare-alle-leggi-del-reale/" TargetMode="External"/><Relationship Id="rId5" Type="http://schemas.openxmlformats.org/officeDocument/2006/relationships/hyperlink" Target="http://www.sapere.it/sapere/strumenti/studiafacile/letteratura-greca/L-et--classica/Eschilo/H-bris-e-punizione-nel-teatro-di-Eschilo.html" TargetMode="External"/><Relationship Id="rId6" Type="http://schemas.openxmlformats.org/officeDocument/2006/relationships/hyperlink" Target="http://www.isspe.it/news/44-numeri-rassegna-siciliana/rassegna-siciliana-di-storia-e-cultura-n-18/149-primi-saggi-il-concetto-di-giustizia-nella-tragedia-eschilea-di-luigi-carbone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tuttascuola.it/alissa/greco/euripide_e_la_responsabilita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1616" y="47093"/>
            <a:ext cx="7772400" cy="118133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Il guerriero disonorevole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29987" y="998320"/>
            <a:ext cx="37527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 smtClean="0">
                <a:solidFill>
                  <a:srgbClr val="254061"/>
                </a:solidFill>
              </a:rPr>
              <a:t>I  temi dell’onore, del suicidio e degli Dei</a:t>
            </a:r>
            <a:endParaRPr lang="it-IT" sz="1700" dirty="0">
              <a:solidFill>
                <a:srgbClr val="25406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47180" y="5746899"/>
            <a:ext cx="13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rgbClr val="254061"/>
                </a:solidFill>
              </a:rPr>
              <a:t>Serse I di Persia</a:t>
            </a:r>
            <a:endParaRPr lang="it-IT" sz="1400" i="1" dirty="0">
              <a:solidFill>
                <a:srgbClr val="25406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57314" y="5733044"/>
            <a:ext cx="137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rgbClr val="254061"/>
                </a:solidFill>
              </a:rPr>
              <a:t>Aiace Telamonio</a:t>
            </a:r>
            <a:endParaRPr lang="it-IT" sz="1400" i="1" dirty="0">
              <a:solidFill>
                <a:srgbClr val="25406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52132" y="5731408"/>
            <a:ext cx="197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Eracle sconfigge Cerbero</a:t>
            </a:r>
            <a:endParaRPr lang="it-IT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46663" y="6407845"/>
            <a:ext cx="340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54061"/>
                </a:solidFill>
              </a:rPr>
              <a:t>Brevemente le caratteristiche de…</a:t>
            </a:r>
            <a:endParaRPr lang="it-IT" dirty="0">
              <a:solidFill>
                <a:srgbClr val="254061"/>
              </a:solidFill>
            </a:endParaRPr>
          </a:p>
        </p:txBody>
      </p:sp>
      <p:pic>
        <p:nvPicPr>
          <p:cNvPr id="10244" name="Picture 4" descr="https://upload.wikimedia.org/wikipedia/commons/d/dd/%28Persia%29_Jerjes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5" y="1690253"/>
            <a:ext cx="2680408" cy="389038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246" name="Picture 6" descr="https://www.1st-art-gallery.com/thumbnail/232000/232153/painting_page_800x/Koler/Hercules-Removes-Cerberus-From-The-Gates-Of-Hell.jpg?ts=1505655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3764" y="1709738"/>
            <a:ext cx="2808396" cy="389861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magine 16" descr="Ajax_suicide_BM_F480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272" y="1695883"/>
            <a:ext cx="2902522" cy="389861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7" name="Documento 6">
            <a:hlinkClick r:id="rId6" action="ppaction://hlinkfile" highlightClick="1"/>
          </p:cNvPr>
          <p:cNvSpPr/>
          <p:nvPr/>
        </p:nvSpPr>
        <p:spPr>
          <a:xfrm>
            <a:off x="8435512" y="0"/>
            <a:ext cx="726342" cy="824523"/>
          </a:xfrm>
          <a:prstGeom prst="actionButton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63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37865" y="43212"/>
            <a:ext cx="186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…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ESCHILO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2745" y="1310446"/>
            <a:ext cx="29618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V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isione ottimistica delle divinità e della sofferenza</a:t>
            </a:r>
            <a:endParaRPr lang="it-IT" sz="1600" dirty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endParaRPr lang="it-IT" sz="1600" dirty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endParaRPr lang="it-IT" sz="1600" dirty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r>
              <a:rPr lang="el-GR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 </a:t>
            </a:r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L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’uomo riceve il male dagli dei per conseguenza alla colpa di </a:t>
            </a:r>
            <a:r>
              <a:rPr lang="el-GR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ὕβϱις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Gli dei, nel teatro eschileo, sono fautori di giustizia e, grazie ad essa, si acquisisce la saggezza (</a:t>
            </a:r>
            <a:r>
              <a:rPr lang="el-GR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μάθος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).</a:t>
            </a:r>
            <a:endParaRPr lang="it-IT" sz="1600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80" y="779718"/>
            <a:ext cx="3921919" cy="52604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40268" y="6222677"/>
            <a:ext cx="3764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254061"/>
                </a:solidFill>
                <a:latin typeface="Georgia" panose="02040502050405020303" pitchFamily="18" charset="0"/>
              </a:rPr>
              <a:t>Annibale Carracci, «Giove e Giunone»</a:t>
            </a:r>
            <a:endParaRPr lang="it-IT" sz="1600" i="1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5213528" y="6222678"/>
            <a:ext cx="2982687" cy="595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5213528" y="6590035"/>
            <a:ext cx="3009249" cy="19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170484" y="1914411"/>
            <a:ext cx="0" cy="663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58003" y="2719980"/>
            <a:ext cx="34554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nessi di</a:t>
            </a:r>
            <a:r>
              <a:rPr lang="el-GR" sz="1600" dirty="0">
                <a:solidFill>
                  <a:srgbClr val="254061"/>
                </a:solidFill>
                <a:latin typeface="Georgia" panose="02040502050405020303" pitchFamily="18" charset="0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ὕβϱις</a:t>
            </a:r>
            <a:r>
              <a:rPr lang="it-IT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-</a:t>
            </a:r>
            <a:r>
              <a:rPr lang="el-GR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Ἄτη</a:t>
            </a:r>
            <a:r>
              <a:rPr lang="it-IT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e </a:t>
            </a:r>
            <a:r>
              <a:rPr lang="el-GR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πάθει</a:t>
            </a:r>
            <a:r>
              <a:rPr lang="it-IT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-</a:t>
            </a:r>
            <a:r>
              <a:rPr lang="el-GR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μάθος</a:t>
            </a:r>
            <a:endParaRPr lang="it-IT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92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52192" y="120861"/>
            <a:ext cx="19068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… SOFOCLE</a:t>
            </a:r>
            <a:endParaRPr lang="it-IT" sz="2400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5590" y="1931445"/>
            <a:ext cx="346466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G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li dei non sono mai assenti. </a:t>
            </a:r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D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iversi dagli dei di Eschilo e la loro influenza sulle emozioni è minore. </a:t>
            </a:r>
          </a:p>
          <a:p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D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isegni non sono più messi insistentemente in relazione con l’idea di giustizia. </a:t>
            </a:r>
          </a:p>
          <a:p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Sofocle ha avuto, infatti, il sentimento di </a:t>
            </a:r>
            <a:r>
              <a:rPr lang="it-IT" sz="1600" i="1" dirty="0" smtClean="0">
                <a:solidFill>
                  <a:srgbClr val="254061"/>
                </a:solidFill>
                <a:latin typeface="Georgia" panose="02040502050405020303" pitchFamily="18" charset="0"/>
              </a:rPr>
              <a:t>maestà divina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. </a:t>
            </a:r>
            <a:endParaRPr lang="it-IT" sz="1600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Risultati immagini per atena dea dipi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4" y="832360"/>
            <a:ext cx="3373688" cy="49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885599" y="5883422"/>
            <a:ext cx="22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254061"/>
                </a:solidFill>
              </a:rPr>
              <a:t>Atena, divinità protagonista </a:t>
            </a:r>
          </a:p>
          <a:p>
            <a:r>
              <a:rPr lang="it-IT" sz="1400" dirty="0">
                <a:solidFill>
                  <a:srgbClr val="254061"/>
                </a:solidFill>
              </a:rPr>
              <a:t>n</a:t>
            </a:r>
            <a:r>
              <a:rPr lang="it-IT" sz="1400" dirty="0" smtClean="0">
                <a:solidFill>
                  <a:srgbClr val="254061"/>
                </a:solidFill>
              </a:rPr>
              <a:t>elle tre tragedie</a:t>
            </a:r>
            <a:endParaRPr lang="it-IT" sz="1400" dirty="0">
              <a:solidFill>
                <a:srgbClr val="25406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085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1727" y="334852"/>
            <a:ext cx="201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… EURIPIDE</a:t>
            </a:r>
            <a:endParaRPr lang="it-IT" sz="2400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9093" y="1864084"/>
            <a:ext cx="36148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Assenza di una fede semplice ed integra degli dei </a:t>
            </a: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Poeta-filosofo, entusiasta delle nuove idee, che deve al suo ambiente intellettuale, la tendenza di mettere tutto in discussione. </a:t>
            </a:r>
          </a:p>
          <a:p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Come discute di regimi politici, di ambizione e di guerra, così sottopone a critiche anche i miti e l’immagine che questi offrono degli dei.  </a:t>
            </a:r>
            <a:endParaRPr lang="it-IT" sz="1600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336" y="1700161"/>
            <a:ext cx="3086726" cy="34571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73889" y="5430418"/>
            <a:ext cx="251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254061"/>
                </a:solidFill>
                <a:latin typeface="Georgia" panose="02040502050405020303" pitchFamily="18" charset="0"/>
              </a:rPr>
              <a:t>Salvador Dalì «Destino»</a:t>
            </a:r>
            <a:endParaRPr lang="it-IT" sz="1600" i="1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6094850" y="5473526"/>
            <a:ext cx="205489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106465" y="5767042"/>
            <a:ext cx="205489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86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212895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</a:rPr>
              <a:t>Sitografia</a:t>
            </a:r>
            <a:endParaRPr lang="it-IT" sz="2800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1900" dirty="0">
                <a:solidFill>
                  <a:srgbClr val="10253F"/>
                </a:solidFill>
                <a:hlinkClick r:id="rId2"/>
              </a:rPr>
              <a:t>http://www.atuttascuola.it/alissa/greco/</a:t>
            </a:r>
            <a:r>
              <a:rPr lang="it-IT" sz="1900" dirty="0" smtClean="0">
                <a:solidFill>
                  <a:srgbClr val="10253F"/>
                </a:solidFill>
                <a:hlinkClick r:id="rId2"/>
              </a:rPr>
              <a:t>euripide_e_la_responsabilita.htm</a:t>
            </a:r>
            <a:endParaRPr lang="it-IT" sz="1900" dirty="0" smtClean="0">
              <a:solidFill>
                <a:srgbClr val="10253F"/>
              </a:solidFill>
            </a:endParaRPr>
          </a:p>
          <a:p>
            <a:endParaRPr lang="it-IT" sz="1900" dirty="0" smtClean="0">
              <a:solidFill>
                <a:srgbClr val="10253F"/>
              </a:solidFill>
            </a:endParaRPr>
          </a:p>
          <a:p>
            <a:r>
              <a:rPr lang="it-IT" sz="1900" dirty="0">
                <a:solidFill>
                  <a:srgbClr val="10253F"/>
                </a:solidFill>
                <a:hlinkClick r:id="rId3"/>
              </a:rPr>
              <a:t>http://www.giovannibottiroli.it/it/personaggi-e-identita/non-diventare-io-ercole-nel-teatro-</a:t>
            </a:r>
            <a:r>
              <a:rPr lang="it-IT" sz="1900" dirty="0" smtClean="0">
                <a:solidFill>
                  <a:srgbClr val="10253F"/>
                </a:solidFill>
                <a:hlinkClick r:id="rId3"/>
              </a:rPr>
              <a:t>greco.html</a:t>
            </a:r>
            <a:endParaRPr lang="it-IT" sz="1900" dirty="0" smtClean="0">
              <a:solidFill>
                <a:srgbClr val="10253F"/>
              </a:solidFill>
            </a:endParaRPr>
          </a:p>
          <a:p>
            <a:endParaRPr lang="it-IT" sz="1900" dirty="0" smtClean="0">
              <a:solidFill>
                <a:srgbClr val="10253F"/>
              </a:solidFill>
            </a:endParaRPr>
          </a:p>
          <a:p>
            <a:r>
              <a:rPr lang="it-IT" sz="1900" dirty="0">
                <a:solidFill>
                  <a:srgbClr val="10253F"/>
                </a:solidFill>
                <a:hlinkClick r:id="rId4"/>
              </a:rPr>
              <a:t>http://oubliettemagazine.com/2014/02/27/aiace-tragedia-di-sofocle-lestrema-ratio-di-chi-non-ci-sta-a-sottostare-alle-leggi-del-reale</a:t>
            </a:r>
            <a:r>
              <a:rPr lang="it-IT" sz="1900" dirty="0" smtClean="0">
                <a:solidFill>
                  <a:srgbClr val="10253F"/>
                </a:solidFill>
                <a:hlinkClick r:id="rId4"/>
              </a:rPr>
              <a:t>/</a:t>
            </a:r>
            <a:endParaRPr lang="it-IT" sz="1900" dirty="0" smtClean="0">
              <a:solidFill>
                <a:srgbClr val="10253F"/>
              </a:solidFill>
            </a:endParaRPr>
          </a:p>
          <a:p>
            <a:endParaRPr lang="it-IT" sz="1900" dirty="0" smtClean="0">
              <a:solidFill>
                <a:srgbClr val="10253F"/>
              </a:solidFill>
            </a:endParaRPr>
          </a:p>
          <a:p>
            <a:r>
              <a:rPr lang="it-IT" sz="1900" dirty="0">
                <a:solidFill>
                  <a:srgbClr val="10253F"/>
                </a:solidFill>
                <a:hlinkClick r:id="rId5"/>
              </a:rPr>
              <a:t>http://www.sapere.it/sapere/strumenti/studiafacile/letteratura-greca/L-et--classica/Eschilo/H-bris-e-punizione-nel-teatro-di-</a:t>
            </a:r>
            <a:r>
              <a:rPr lang="it-IT" sz="1900" dirty="0" smtClean="0">
                <a:solidFill>
                  <a:srgbClr val="10253F"/>
                </a:solidFill>
                <a:hlinkClick r:id="rId5"/>
              </a:rPr>
              <a:t>Eschilo.html</a:t>
            </a:r>
            <a:endParaRPr lang="it-IT" sz="1900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it-IT" sz="1900" dirty="0" smtClean="0">
              <a:solidFill>
                <a:srgbClr val="10253F"/>
              </a:solidFill>
            </a:endParaRPr>
          </a:p>
          <a:p>
            <a:r>
              <a:rPr lang="it-IT" sz="1900" dirty="0">
                <a:solidFill>
                  <a:srgbClr val="10253F"/>
                </a:solidFill>
                <a:hlinkClick r:id="rId6"/>
              </a:rPr>
              <a:t>http://www.isspe.it/news/44-numeri-rassegna-siciliana/rassegna-siciliana-di-storia-e-cultura-n-18/149-primi-saggi-il-concetto-di-giustizia-nella-tragedia-eschilea-di-luigi-</a:t>
            </a:r>
            <a:r>
              <a:rPr lang="it-IT" sz="1900" dirty="0" smtClean="0">
                <a:solidFill>
                  <a:srgbClr val="10253F"/>
                </a:solidFill>
                <a:hlinkClick r:id="rId6"/>
              </a:rPr>
              <a:t>carbone.html</a:t>
            </a:r>
            <a:endParaRPr lang="it-IT" sz="1900" dirty="0" smtClean="0">
              <a:solidFill>
                <a:srgbClr val="10253F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4645025" y="1212895"/>
            <a:ext cx="4041775" cy="639762"/>
          </a:xfrm>
        </p:spPr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Bibliografia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Gennaro Perrotta</a:t>
            </a:r>
            <a:r>
              <a:rPr lang="it-IT" sz="1400" i="1" dirty="0" smtClean="0">
                <a:solidFill>
                  <a:srgbClr val="0000FF"/>
                </a:solidFill>
              </a:rPr>
              <a:t> “Disegno storico della letteratura greca”</a:t>
            </a:r>
            <a:r>
              <a:rPr lang="it-IT" sz="1400" dirty="0" smtClean="0">
                <a:solidFill>
                  <a:srgbClr val="0000FF"/>
                </a:solidFill>
              </a:rPr>
              <a:t>, seconda edizione</a:t>
            </a:r>
          </a:p>
          <a:p>
            <a:endParaRPr lang="it-IT" sz="1400" dirty="0" smtClean="0">
              <a:solidFill>
                <a:srgbClr val="0000FF"/>
              </a:solidFill>
            </a:endParaRPr>
          </a:p>
          <a:p>
            <a:r>
              <a:rPr lang="it-IT" sz="1400" dirty="0" smtClean="0">
                <a:solidFill>
                  <a:srgbClr val="0000FF"/>
                </a:solidFill>
              </a:rPr>
              <a:t>Massimo di Marco </a:t>
            </a:r>
            <a:r>
              <a:rPr lang="it-IT" sz="1400" i="1" dirty="0" smtClean="0">
                <a:solidFill>
                  <a:srgbClr val="0000FF"/>
                </a:solidFill>
              </a:rPr>
              <a:t>“La tragedia greca”</a:t>
            </a:r>
          </a:p>
          <a:p>
            <a:endParaRPr lang="it-IT" sz="1400" i="1" dirty="0">
              <a:solidFill>
                <a:srgbClr val="0000FF"/>
              </a:solidFill>
            </a:endParaRPr>
          </a:p>
          <a:p>
            <a:r>
              <a:rPr lang="it-IT" sz="1400" dirty="0" smtClean="0">
                <a:solidFill>
                  <a:srgbClr val="0000FF"/>
                </a:solidFill>
              </a:rPr>
              <a:t>Jacqueline de </a:t>
            </a:r>
            <a:r>
              <a:rPr lang="it-IT" sz="1400" dirty="0" err="1" smtClean="0">
                <a:solidFill>
                  <a:srgbClr val="0000FF"/>
                </a:solidFill>
              </a:rPr>
              <a:t>Romilly</a:t>
            </a:r>
            <a:r>
              <a:rPr lang="it-IT" sz="1400" dirty="0" smtClean="0">
                <a:solidFill>
                  <a:srgbClr val="0000FF"/>
                </a:solidFill>
              </a:rPr>
              <a:t> “La tragedia greca”</a:t>
            </a:r>
            <a:endParaRPr lang="it-IT" sz="1400" dirty="0">
              <a:solidFill>
                <a:srgbClr val="0000FF"/>
              </a:solidFill>
            </a:endParaRPr>
          </a:p>
          <a:p>
            <a:endParaRPr lang="it-IT" sz="16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14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2" y="2737570"/>
            <a:ext cx="7772400" cy="136207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Lucida Handwriting"/>
                <a:cs typeface="Lucida Handwriting"/>
              </a:rPr>
              <a:t>Grazie per l’attenzione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2" y="3387459"/>
            <a:ext cx="8421687" cy="1500187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Un lavoro di: Matilde Caviglia, Alfonso La Manna, Vittoria </a:t>
            </a:r>
            <a:r>
              <a:rPr lang="it-IT" sz="1800" dirty="0" err="1" smtClean="0">
                <a:solidFill>
                  <a:schemeClr val="accent1">
                    <a:lumMod val="50000"/>
                  </a:schemeClr>
                </a:solidFill>
              </a:rPr>
              <a:t>Sgaraglia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e Martina Vitale</a:t>
            </a:r>
          </a:p>
          <a:p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Link ipertestuale: Alfonso La Manna</a:t>
            </a:r>
          </a:p>
          <a:p>
            <a:r>
              <a:rPr lang="it-IT" sz="1800" dirty="0" err="1" smtClean="0">
                <a:solidFill>
                  <a:schemeClr val="accent1">
                    <a:lumMod val="50000"/>
                  </a:schemeClr>
                </a:solidFill>
              </a:rPr>
              <a:t>Slides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: Matilde Caviglia, Alfonso La Manna, Vittoria </a:t>
            </a:r>
            <a:r>
              <a:rPr lang="it-IT" sz="1800" dirty="0" err="1" smtClean="0">
                <a:solidFill>
                  <a:schemeClr val="accent1">
                    <a:lumMod val="50000"/>
                  </a:schemeClr>
                </a:solidFill>
              </a:rPr>
              <a:t>Sgaraglia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e Martina Vitale</a:t>
            </a:r>
            <a:endParaRPr lang="it-I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31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3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254061"/>
                </a:solidFill>
              </a:rPr>
              <a:t>I Persiani</a:t>
            </a:r>
            <a:endParaRPr lang="it-IT" dirty="0">
              <a:solidFill>
                <a:srgbClr val="254061"/>
              </a:solidFill>
            </a:endParaRPr>
          </a:p>
        </p:txBody>
      </p:sp>
      <p:pic>
        <p:nvPicPr>
          <p:cNvPr id="5" name="Immagine 4" descr="list-6-ancient-naval-battles-salamis-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97" y="3726608"/>
            <a:ext cx="4553686" cy="2555640"/>
          </a:xfrm>
          <a:prstGeom prst="rect">
            <a:avLst/>
          </a:prstGeom>
          <a:ln w="38100" cmpd="sng">
            <a:solidFill>
              <a:srgbClr val="1F497D"/>
            </a:solidFill>
          </a:ln>
        </p:spPr>
      </p:pic>
      <p:pic>
        <p:nvPicPr>
          <p:cNvPr id="6" name="Immagine 5" descr="Eschilo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" b="100000" l="7609" r="91576">
                        <a14:foregroundMark x1="25543" y1="13931" x2="25543" y2="13931"/>
                        <a14:foregroundMark x1="24185" y1="29962" x2="24185" y2="29962"/>
                        <a14:foregroundMark x1="20924" y1="24046" x2="20924" y2="24046"/>
                        <a14:foregroundMark x1="22283" y1="21565" x2="22283" y2="21565"/>
                        <a14:foregroundMark x1="7609" y1="83779" x2="7609" y2="83779"/>
                        <a14:foregroundMark x1="87500" y1="82634" x2="87500" y2="82634"/>
                        <a14:foregroundMark x1="58424" y1="98473" x2="58424" y2="98473"/>
                        <a14:foregroundMark x1="82880" y1="98092" x2="82880" y2="98092"/>
                        <a14:foregroundMark x1="91576" y1="97519" x2="91576" y2="97519"/>
                        <a14:backgroundMark x1="31522" y1="2481" x2="31522" y2="2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733" y="96985"/>
            <a:ext cx="2324427" cy="32536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 cmpd="sng">
            <a:solidFill>
              <a:srgbClr val="1F497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7067864" y="3364497"/>
            <a:ext cx="1477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rgbClr val="254061"/>
                </a:solidFill>
              </a:rPr>
              <a:t>Eschilo (525-456</a:t>
            </a:r>
            <a:r>
              <a:rPr lang="it-IT" sz="1400" i="1" dirty="0" smtClean="0">
                <a:solidFill>
                  <a:srgbClr val="254061"/>
                </a:solidFill>
              </a:rPr>
              <a:t>)</a:t>
            </a:r>
            <a:endParaRPr lang="it-IT" sz="1400" i="1" dirty="0" smtClean="0">
              <a:solidFill>
                <a:srgbClr val="25406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40585" y="1033796"/>
            <a:ext cx="4112759" cy="5063406"/>
          </a:xfrm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Tragedia più antica, unica di argomento contemporaneo (472 a.C)</a:t>
            </a: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A Susa, in Persia, il coro attende notizie sulla guerra in Grecia</a:t>
            </a: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Sopraggiunge Atossa che presagisce la sconfitta</a:t>
            </a: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Giunto un messaggero annuncia la disfatta mentre Atossa rievoca Dario</a:t>
            </a: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Il re reputa  motivo della sconfitta la superbia di Serse</a:t>
            </a: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Alla fine giunge Serse  che piange i caduti insieme al coro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08119" y="6316673"/>
            <a:ext cx="21120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i="1" dirty="0" smtClean="0">
                <a:solidFill>
                  <a:schemeClr val="accent1">
                    <a:lumMod val="50000"/>
                  </a:schemeClr>
                </a:solidFill>
              </a:rPr>
              <a:t>La battaglia di Salamina</a:t>
            </a:r>
            <a:endParaRPr lang="it-IT" sz="15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53200" y="6485950"/>
            <a:ext cx="2133600" cy="365125"/>
          </a:xfrm>
        </p:spPr>
        <p:txBody>
          <a:bodyPr/>
          <a:lstStyle/>
          <a:p>
            <a:fld id="{B9C73143-BEF3-A046-94C7-29436C62A9B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0585" y="6426741"/>
            <a:ext cx="513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254061"/>
                </a:solidFill>
              </a:rPr>
              <a:t>“Che abisso fondo di lutti dilaga addosso ai Persiani”</a:t>
            </a:r>
            <a:endParaRPr lang="it-IT" i="1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8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41303" y="45605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40020" y="393124"/>
            <a:ext cx="3693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I TEMI DEI «PERSIANI»</a:t>
            </a:r>
            <a:endParaRPr lang="it-IT" sz="2400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8784" y="10912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54061"/>
                </a:solidFill>
                <a:latin typeface="Georgia" panose="02040502050405020303" pitchFamily="18" charset="0"/>
              </a:rPr>
              <a:t>P</a:t>
            </a: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unto di vista dei vinti, non dei vincitori;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Eschilo veicola il principio di Esiodo “lavora e sii giusto”;</a:t>
            </a:r>
          </a:p>
          <a:p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Gli dei e il sacro sono al centro del mondo;</a:t>
            </a:r>
          </a:p>
          <a:p>
            <a:endParaRPr lang="it-IT" sz="1600" dirty="0" smtClean="0">
              <a:solidFill>
                <a:srgbClr val="25406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254061"/>
                </a:solidFill>
                <a:latin typeface="Georgia" panose="02040502050405020303" pitchFamily="18" charset="0"/>
              </a:rPr>
              <a:t>Serse è punito dagli dei, poiché è stato vittima della hybris.</a:t>
            </a:r>
            <a:endParaRPr lang="it-IT" sz="1600" dirty="0">
              <a:solidFill>
                <a:srgbClr val="25406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magine 2" descr="Battle-salamis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11" y="3424096"/>
            <a:ext cx="5432071" cy="3233780"/>
          </a:xfrm>
          <a:prstGeom prst="rect">
            <a:avLst/>
          </a:prstGeom>
        </p:spPr>
      </p:pic>
      <p:pic>
        <p:nvPicPr>
          <p:cNvPr id="4" name="Immagine 3" descr="Xerxes_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59" y="1091234"/>
            <a:ext cx="1885623" cy="1885623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006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0232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254061"/>
                </a:solidFill>
              </a:rPr>
              <a:t>L’Aiace</a:t>
            </a:r>
            <a:endParaRPr lang="it-IT" dirty="0">
              <a:solidFill>
                <a:srgbClr val="254061"/>
              </a:solidFill>
            </a:endParaRPr>
          </a:p>
        </p:txBody>
      </p:sp>
      <p:pic>
        <p:nvPicPr>
          <p:cNvPr id="4" name="Segnaposto contenuto 3" descr="tecmess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r="-721" b="12655"/>
          <a:stretch>
            <a:fillRect/>
          </a:stretch>
        </p:blipFill>
        <p:spPr>
          <a:xfrm>
            <a:off x="5959756" y="3850890"/>
            <a:ext cx="2324133" cy="2486224"/>
          </a:xfrm>
        </p:spPr>
      </p:pic>
      <p:pic>
        <p:nvPicPr>
          <p:cNvPr id="6" name="Immagine 5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3372"/>
            <a:ext cx="2324133" cy="30757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1F497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6914197" y="3309077"/>
            <a:ext cx="177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rgbClr val="254061"/>
                </a:solidFill>
              </a:rPr>
              <a:t>Sofocle (497-406 a.C)</a:t>
            </a:r>
          </a:p>
          <a:p>
            <a:r>
              <a:rPr lang="it-IT" sz="1400" dirty="0" smtClean="0">
                <a:solidFill>
                  <a:srgbClr val="254061"/>
                </a:solidFill>
              </a:rPr>
              <a:t>Autore dell’’ “</a:t>
            </a:r>
            <a:r>
              <a:rPr lang="it-IT" sz="1400" i="1" dirty="0" smtClean="0">
                <a:solidFill>
                  <a:srgbClr val="254061"/>
                </a:solidFill>
              </a:rPr>
              <a:t>Aiace”</a:t>
            </a:r>
            <a:endParaRPr lang="it-IT" sz="1400" i="1" dirty="0">
              <a:solidFill>
                <a:srgbClr val="25406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59756" y="6401464"/>
            <a:ext cx="251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Tecmessa copre il corpo di Aiace</a:t>
            </a:r>
            <a:endParaRPr lang="it-IT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1184" y="1000931"/>
            <a:ext cx="376612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Rappresentato tra 450 e 440 a.C.</a:t>
            </a:r>
          </a:p>
          <a:p>
            <a:pPr>
              <a:buFont typeface="Wingdings" pitchFamily="2" charset="2"/>
              <a:buChar char="§"/>
            </a:pP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Aiace, accecato da Ate, per volere di Atena, massacra un gregge scambiandolo per gli odiati  compagni.</a:t>
            </a:r>
          </a:p>
          <a:p>
            <a:pPr>
              <a:buFont typeface="Wingdings" pitchFamily="2" charset="2"/>
              <a:buChar char="§"/>
            </a:pP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Tornato in sé si uccide per il disonore maledicendo gli Atridi</a:t>
            </a:r>
          </a:p>
          <a:p>
            <a:pPr>
              <a:buFont typeface="Wingdings" pitchFamily="2" charset="2"/>
              <a:buChar char="§"/>
            </a:pP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Teucro e gli Atridi discutono sulla sepoltura</a:t>
            </a:r>
          </a:p>
          <a:p>
            <a:pPr>
              <a:buFont typeface="Wingdings" pitchFamily="2" charset="2"/>
              <a:buChar char="§"/>
            </a:pP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Infine Odisseo convince i due fratelli a concedere una degna sepoltura all’eroe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0774" y="5802246"/>
            <a:ext cx="505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54061"/>
                </a:solidFill>
              </a:rPr>
              <a:t>“Il </a:t>
            </a:r>
            <a:r>
              <a:rPr lang="it-IT" dirty="0">
                <a:solidFill>
                  <a:srgbClr val="254061"/>
                </a:solidFill>
              </a:rPr>
              <a:t>silenzio dà alle donne la grazia che loro si </a:t>
            </a:r>
            <a:r>
              <a:rPr lang="it-IT" dirty="0" smtClean="0">
                <a:solidFill>
                  <a:srgbClr val="254061"/>
                </a:solidFill>
              </a:rPr>
              <a:t>addice”</a:t>
            </a:r>
            <a:endParaRPr lang="it-IT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6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7532"/>
            <a:ext cx="7772400" cy="1152128"/>
          </a:xfrm>
        </p:spPr>
        <p:txBody>
          <a:bodyPr/>
          <a:lstStyle/>
          <a:p>
            <a:r>
              <a:rPr lang="it-IT" dirty="0" smtClean="0">
                <a:solidFill>
                  <a:srgbClr val="254061"/>
                </a:solidFill>
              </a:rPr>
              <a:t>I TEMI DELL’AIACE</a:t>
            </a:r>
            <a:endParaRPr lang="it-IT" dirty="0">
              <a:solidFill>
                <a:srgbClr val="25406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25534" y="1960409"/>
            <a:ext cx="5652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Passaggio da civiltà della vergogna a quella della colpa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Riflessione moderna di Odisseo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Compito della tragedia sofoclea: riportare l’uomo entro i suoi limiti 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Solitudine simbolica di Aiace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Conflitto tra ideale dell’eroe e l’impossibilità di portarlo a compimento</a:t>
            </a:r>
          </a:p>
          <a:p>
            <a:endParaRPr lang="it-IT" dirty="0" smtClean="0"/>
          </a:p>
        </p:txBody>
      </p:sp>
      <p:pic>
        <p:nvPicPr>
          <p:cNvPr id="1026" name="Picture 2" descr="Risultati immagini per suicidio di aiace nico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65" y="1454493"/>
            <a:ext cx="3165935" cy="4073868"/>
          </a:xfrm>
          <a:prstGeom prst="rect">
            <a:avLst/>
          </a:prstGeom>
          <a:noFill/>
        </p:spPr>
      </p:pic>
      <p:sp>
        <p:nvSpPr>
          <p:cNvPr id="3" name="Inizio 2">
            <a:hlinkClick r:id="" action="ppaction://hlinkshowjump?jump=firstslide" highlightClick="1"/>
          </p:cNvPr>
          <p:cNvSpPr/>
          <p:nvPr/>
        </p:nvSpPr>
        <p:spPr>
          <a:xfrm>
            <a:off x="8350208" y="6198144"/>
            <a:ext cx="791423" cy="659856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39683" y="5558662"/>
            <a:ext cx="2756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rgbClr val="254061"/>
                </a:solidFill>
              </a:rPr>
              <a:t>“Suicidio di Aiace”</a:t>
            </a:r>
            <a:r>
              <a:rPr lang="it-IT" sz="1400" dirty="0" smtClean="0">
                <a:solidFill>
                  <a:srgbClr val="254061"/>
                </a:solidFill>
              </a:rPr>
              <a:t>, Nicolas Poussin</a:t>
            </a:r>
            <a:endParaRPr lang="it-IT" sz="1400" i="1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127"/>
          </a:xfrm>
        </p:spPr>
        <p:txBody>
          <a:bodyPr/>
          <a:lstStyle/>
          <a:p>
            <a:r>
              <a:rPr lang="it-IT" dirty="0" smtClean="0">
                <a:solidFill>
                  <a:srgbClr val="254061"/>
                </a:solidFill>
              </a:rPr>
              <a:t>L’Eracle</a:t>
            </a:r>
            <a:endParaRPr lang="it-IT" dirty="0">
              <a:solidFill>
                <a:srgbClr val="25406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199" y="810465"/>
            <a:ext cx="8320061" cy="4525963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Rappresentata tra 423 e 420 a.C.</a:t>
            </a:r>
          </a:p>
          <a:p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Mentre Eracle è impegnato contro Cerbero, Lico usurpa il trono e manda a morte i suoi familiari.</a:t>
            </a:r>
          </a:p>
          <a:p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Quando tutto sembra perduto  giunge Eracle che uccide Lico e libera i familiari.</a:t>
            </a:r>
          </a:p>
          <a:p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Accecato da Lissa, uccide i familiari ad eccezione di Anfitrione.</a:t>
            </a:r>
          </a:p>
          <a:p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Ripresosi  l’eroe medita il suicidio ma viene convinto da Teseo a desistere.</a:t>
            </a:r>
          </a:p>
          <a:p>
            <a:endParaRPr lang="it-IT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0" y="3052620"/>
            <a:ext cx="5140523" cy="323980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Immagine 6" descr="Euripides_Pio-Clementin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61" y="3038766"/>
            <a:ext cx="2327800" cy="32536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1F497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6738277" y="6368738"/>
            <a:ext cx="1845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Euripide (480-406 a.C)</a:t>
            </a:r>
          </a:p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</a:rPr>
              <a:t>Autore de “l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’Eracle”</a:t>
            </a:r>
            <a:endParaRPr lang="it-IT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62022" y="6438013"/>
            <a:ext cx="174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Eracle uccide Megara</a:t>
            </a:r>
            <a:endParaRPr lang="it-IT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05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1000132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254061"/>
                </a:solidFill>
              </a:rPr>
              <a:t>I TEMI DELL’ERACLE</a:t>
            </a:r>
            <a:endParaRPr lang="it-IT" sz="3600" dirty="0">
              <a:solidFill>
                <a:srgbClr val="25406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9206" y="1670760"/>
            <a:ext cx="4329114" cy="4857784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it-IT" sz="1800" b="1" dirty="0">
                <a:solidFill>
                  <a:srgbClr val="FF0000"/>
                </a:solidFill>
              </a:rPr>
              <a:t>S</a:t>
            </a:r>
            <a:r>
              <a:rPr lang="it-IT" sz="1800" b="1" dirty="0" smtClean="0">
                <a:solidFill>
                  <a:srgbClr val="FF0000"/>
                </a:solidFill>
              </a:rPr>
              <a:t>uicidio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non più un gesto eroico ma è un atto di viltà</a:t>
            </a:r>
          </a:p>
          <a:p>
            <a:pPr marL="0" indent="0">
              <a:buClr>
                <a:schemeClr val="tx2"/>
              </a:buClr>
              <a:buNone/>
            </a:pPr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</a:pPr>
            <a:r>
              <a:rPr lang="it-IT" sz="1600" b="1" dirty="0" smtClean="0">
                <a:solidFill>
                  <a:srgbClr val="FF0000"/>
                </a:solidFill>
              </a:rPr>
              <a:t>Amicizia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considerata l’unico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riferimento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positivo. Il suo valore principale sta nel non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essere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soggetta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alla sorte e nell’essere l’unica risposta possibile all’ostilità degli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dei</a:t>
            </a:r>
          </a:p>
          <a:p>
            <a:pPr marL="0" indent="0">
              <a:buClr>
                <a:schemeClr val="tx2"/>
              </a:buClr>
              <a:buNone/>
            </a:pPr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</a:pPr>
            <a:r>
              <a:rPr lang="it-IT" sz="1600" b="1" dirty="0" smtClean="0">
                <a:solidFill>
                  <a:srgbClr val="FF0000"/>
                </a:solidFill>
              </a:rPr>
              <a:t>Follia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: non più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Ἄτη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ma processo fisico</a:t>
            </a:r>
          </a:p>
          <a:p>
            <a:pPr marL="0" indent="0">
              <a:buClr>
                <a:schemeClr val="tx2"/>
              </a:buClr>
              <a:buNone/>
            </a:pPr>
            <a:endParaRPr lang="it-I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</a:pPr>
            <a:r>
              <a:rPr lang="it-IT" sz="1600" b="1" dirty="0" smtClean="0">
                <a:solidFill>
                  <a:srgbClr val="FF0000"/>
                </a:solidFill>
              </a:rPr>
              <a:t>Critica al mito tradizionale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: Eracle è il dramma in cui maggiormente si trova una critica così serrata al mito</a:t>
            </a:r>
            <a:r>
              <a:rPr lang="it-IT" sz="1600" dirty="0"/>
              <a:t>“Seguo Tesèo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791" y="2288582"/>
            <a:ext cx="4387786" cy="29288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04026" y="5894867"/>
            <a:ext cx="566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Chi 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preferisce l’oro e la ricchezza ai buoni amici, è folle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.”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030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-257332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ὕβϱις e Ἄτη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1910" y="898167"/>
            <a:ext cx="866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Nelle tre le tragedie i protagonisti sono accecati dall’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Ἄτη,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un “demone” che li conduce alla 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Follia e li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induce alla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ὕβϱις 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(“tracotanza”).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572000" y="1580752"/>
            <a:ext cx="0" cy="105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98960" y="2877120"/>
            <a:ext cx="69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Serse</a:t>
            </a:r>
          </a:p>
          <a:p>
            <a:endParaRPr lang="it-IT" sz="1600" dirty="0" smtClean="0"/>
          </a:p>
          <a:p>
            <a:r>
              <a:rPr lang="it-IT" sz="1600" dirty="0" smtClean="0"/>
              <a:t>Aiace</a:t>
            </a:r>
          </a:p>
          <a:p>
            <a:endParaRPr lang="it-IT" sz="1600" dirty="0" smtClean="0"/>
          </a:p>
          <a:p>
            <a:r>
              <a:rPr lang="it-IT" sz="1600" dirty="0" smtClean="0"/>
              <a:t>Eracle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3608678" y="3075840"/>
            <a:ext cx="1926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3608678" y="3546776"/>
            <a:ext cx="1926644" cy="4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608678" y="4112640"/>
            <a:ext cx="1926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136749" y="2860396"/>
            <a:ext cx="870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Accecato da </a:t>
            </a:r>
            <a:r>
              <a:rPr lang="it-IT" sz="800" b="1" dirty="0">
                <a:solidFill>
                  <a:schemeClr val="accent1">
                    <a:lumMod val="50000"/>
                  </a:schemeClr>
                </a:solidFill>
              </a:rPr>
              <a:t>Ἄτη</a:t>
            </a:r>
            <a:endParaRPr lang="it-IT" sz="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136749" y="3331332"/>
            <a:ext cx="870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Accecato da </a:t>
            </a:r>
            <a:r>
              <a:rPr lang="it-IT" sz="800" b="1" dirty="0">
                <a:solidFill>
                  <a:schemeClr val="accent1">
                    <a:lumMod val="50000"/>
                  </a:schemeClr>
                </a:solidFill>
              </a:rPr>
              <a:t>Ἄτη</a:t>
            </a:r>
            <a:endParaRPr lang="it-IT" sz="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136749" y="3872388"/>
            <a:ext cx="870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Accecato da </a:t>
            </a:r>
            <a:r>
              <a:rPr lang="it-IT" sz="800" b="1" dirty="0">
                <a:solidFill>
                  <a:schemeClr val="accent1">
                    <a:lumMod val="50000"/>
                  </a:schemeClr>
                </a:solidFill>
              </a:rPr>
              <a:t>Ἄτη</a:t>
            </a:r>
            <a:endParaRPr lang="it-IT" sz="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805851" y="2906563"/>
            <a:ext cx="2007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È sconfitto a Salamina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05851" y="3292544"/>
            <a:ext cx="3051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Uccide il gregge spacciandolo per i </a:t>
            </a:r>
          </a:p>
          <a:p>
            <a:r>
              <a:rPr lang="it-IT" sz="1600" dirty="0" smtClean="0"/>
              <a:t>compagni</a:t>
            </a:r>
            <a:endParaRPr lang="it-IT" sz="16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805851" y="3908654"/>
            <a:ext cx="202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Uccide </a:t>
            </a:r>
            <a:r>
              <a:rPr lang="it-IT" sz="1600" dirty="0"/>
              <a:t>M</a:t>
            </a:r>
            <a:r>
              <a:rPr lang="it-IT" sz="1600" dirty="0" smtClean="0"/>
              <a:t>egara e i figli</a:t>
            </a:r>
            <a:endParaRPr lang="it-IT" sz="1600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0" y="1769951"/>
            <a:ext cx="2206602" cy="2950332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CasellaDiTesto 32"/>
          <p:cNvSpPr txBox="1"/>
          <p:nvPr/>
        </p:nvSpPr>
        <p:spPr>
          <a:xfrm>
            <a:off x="685800" y="5218560"/>
            <a:ext cx="77193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Nonostante questa comunanza, le motivazioni sono ben diverse tra le prime due e l’ultima</a:t>
            </a:r>
          </a:p>
          <a:p>
            <a:pPr marL="285750" indent="-285750" algn="ctr">
              <a:buFont typeface="Arial"/>
              <a:buChar char="•"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Serse è punito per l’arroganza nei confronti di Atena</a:t>
            </a:r>
          </a:p>
          <a:p>
            <a:pPr marL="285750" indent="-285750" algn="ctr">
              <a:buFont typeface="Arial"/>
              <a:buChar char="•"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Aiace è punito per non aver accettato l’ausilio divino</a:t>
            </a:r>
          </a:p>
          <a:p>
            <a:pPr marL="285750" indent="-285750" algn="ctr">
              <a:buFont typeface="Arial"/>
              <a:buChar char="•"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Eracle è punito </a:t>
            </a:r>
            <a:r>
              <a:rPr lang="it-IT" sz="1600" b="1" dirty="0" smtClean="0">
                <a:solidFill>
                  <a:srgbClr val="FF0000"/>
                </a:solidFill>
              </a:rPr>
              <a:t>senza colpe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7505" y="1762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" name="Immagine 1" descr="1945016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3592" r="9346" b="39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5183" y="2897231"/>
            <a:ext cx="5058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GLI DEI NELLE TRAGEDIE DI…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3143-BEF3-A046-94C7-29436C62A9B7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9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1032</Words>
  <Application>Microsoft Macintosh PowerPoint</Application>
  <PresentationFormat>Presentazione su schermo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Il guerriero disonorevole</vt:lpstr>
      <vt:lpstr>I Persiani</vt:lpstr>
      <vt:lpstr>Presentazione di PowerPoint</vt:lpstr>
      <vt:lpstr>L’Aiace</vt:lpstr>
      <vt:lpstr>I TEMI DELL’AIACE</vt:lpstr>
      <vt:lpstr>L’Eracle</vt:lpstr>
      <vt:lpstr>I TEMI DELL’ERACLE</vt:lpstr>
      <vt:lpstr>ὕβϱις e Ἄτη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per l’attenzione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guerriero disonorevole</dc:title>
  <dc:creator>vincenzo la manna</dc:creator>
  <cp:lastModifiedBy>vincenzo la manna</cp:lastModifiedBy>
  <cp:revision>37</cp:revision>
  <dcterms:created xsi:type="dcterms:W3CDTF">2017-11-08T16:09:17Z</dcterms:created>
  <dcterms:modified xsi:type="dcterms:W3CDTF">2017-11-15T21:03:28Z</dcterms:modified>
</cp:coreProperties>
</file>