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sldIdLst>
    <p:sldId id="256" r:id="rId2"/>
    <p:sldId id="257" r:id="rId3"/>
    <p:sldId id="269" r:id="rId4"/>
    <p:sldId id="270" r:id="rId5"/>
    <p:sldId id="271" r:id="rId6"/>
    <p:sldId id="258" r:id="rId7"/>
    <p:sldId id="276" r:id="rId8"/>
    <p:sldId id="259" r:id="rId9"/>
    <p:sldId id="272" r:id="rId10"/>
    <p:sldId id="265" r:id="rId11"/>
    <p:sldId id="260" r:id="rId12"/>
    <p:sldId id="273" r:id="rId13"/>
    <p:sldId id="274" r:id="rId14"/>
    <p:sldId id="266" r:id="rId15"/>
    <p:sldId id="267" r:id="rId16"/>
    <p:sldId id="268" r:id="rId17"/>
    <p:sldId id="278" r:id="rId18"/>
    <p:sldId id="275" r:id="rId19"/>
    <p:sldId id="277" r:id="rId20"/>
    <p:sldId id="279" r:id="rId21"/>
    <p:sldId id="263" r:id="rId22"/>
    <p:sldId id="264" r:id="rId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786" y="-27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C30685-2D6A-4913-974B-8CF4DA5AAE26}" type="datetimeFigureOut">
              <a:rPr lang="it-IT" smtClean="0"/>
              <a:pPr/>
              <a:t>24/02/2015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B4AD5E-C6A6-43FE-8A6B-F102464F23C7}" type="slidenum">
              <a:rPr lang="it-IT" smtClean="0"/>
              <a:pPr/>
              <a:t>‹N›</a:t>
            </a:fld>
            <a:endParaRPr lang="it-IT"/>
          </a:p>
        </p:txBody>
      </p:sp>
    </p:spTree>
    <p:extLst>
      <p:ext uri="{BB962C8B-B14F-4D97-AF65-F5344CB8AC3E}">
        <p14:creationId xmlns:p14="http://schemas.microsoft.com/office/powerpoint/2010/main" val="399361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DB4AD5E-C6A6-43FE-8A6B-F102464F23C7}" type="slidenum">
              <a:rPr lang="it-IT" smtClean="0"/>
              <a:pPr/>
              <a:t>18</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7" name="Rettangolo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2362200" y="4038600"/>
            <a:ext cx="6477000" cy="1828800"/>
          </a:xfrm>
        </p:spPr>
        <p:txBody>
          <a:bodyPr anchor="b"/>
          <a:lstStyle>
            <a:lvl1pPr>
              <a:defRPr cap="all" baseline="0"/>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2870AAB-76F3-4E57-8636-8383AB7B7C85}" type="datetimeFigureOut">
              <a:rPr lang="it-IT" smtClean="0"/>
              <a:pPr/>
              <a:t>24/02/2015</a:t>
            </a:fld>
            <a:endParaRPr lang="it-IT"/>
          </a:p>
        </p:txBody>
      </p:sp>
      <p:sp>
        <p:nvSpPr>
          <p:cNvPr id="17" name="Segnaposto piè di pagina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it-IT"/>
          </a:p>
        </p:txBody>
      </p:sp>
      <p:sp>
        <p:nvSpPr>
          <p:cNvPr id="29" name="Segnaposto numero diapositiva 28"/>
          <p:cNvSpPr>
            <a:spLocks noGrp="1"/>
          </p:cNvSpPr>
          <p:nvPr>
            <p:ph type="sldNum" sz="quarter" idx="12"/>
          </p:nvPr>
        </p:nvSpPr>
        <p:spPr>
          <a:xfrm>
            <a:off x="8001000" y="228600"/>
            <a:ext cx="838200" cy="381000"/>
          </a:xfrm>
        </p:spPr>
        <p:txBody>
          <a:bodyPr/>
          <a:lstStyle>
            <a:lvl1pPr>
              <a:defRPr>
                <a:solidFill>
                  <a:schemeClr val="tx2"/>
                </a:solidFill>
              </a:defRPr>
            </a:lvl1pPr>
          </a:lstStyle>
          <a:p>
            <a:fld id="{F53DC459-42F4-47A9-B35E-E01B83A3E264}"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A2870AAB-76F3-4E57-8636-8383AB7B7C85}" type="datetimeFigureOut">
              <a:rPr lang="it-IT" smtClean="0"/>
              <a:pPr/>
              <a:t>24/02/2015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3DC459-42F4-47A9-B35E-E01B83A3E26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1"/>
      </p:bgRef>
    </p:bg>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53200" y="609600"/>
            <a:ext cx="2057400" cy="55165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609600"/>
            <a:ext cx="5562600" cy="5516564"/>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6553200" y="6248402"/>
            <a:ext cx="2209800" cy="365125"/>
          </a:xfrm>
        </p:spPr>
        <p:txBody>
          <a:bodyPr/>
          <a:lstStyle/>
          <a:p>
            <a:fld id="{A2870AAB-76F3-4E57-8636-8383AB7B7C85}" type="datetimeFigureOut">
              <a:rPr lang="it-IT" smtClean="0"/>
              <a:pPr/>
              <a:t>24/02/2015</a:t>
            </a:fld>
            <a:endParaRPr lang="it-IT"/>
          </a:p>
        </p:txBody>
      </p:sp>
      <p:sp>
        <p:nvSpPr>
          <p:cNvPr id="5" name="Segnaposto piè di pagina 4"/>
          <p:cNvSpPr>
            <a:spLocks noGrp="1"/>
          </p:cNvSpPr>
          <p:nvPr>
            <p:ph type="ftr" sz="quarter" idx="11"/>
          </p:nvPr>
        </p:nvSpPr>
        <p:spPr>
          <a:xfrm>
            <a:off x="457201" y="6248207"/>
            <a:ext cx="5573483" cy="365125"/>
          </a:xfrm>
        </p:spPr>
        <p:txBody>
          <a:bodyPr/>
          <a:lstStyle/>
          <a:p>
            <a:endParaRPr lang="it-IT"/>
          </a:p>
        </p:txBody>
      </p:sp>
      <p:sp>
        <p:nvSpPr>
          <p:cNvPr id="7" name="Rettangolo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ttangolo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tangolo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egnaposto numero diapositiva 5"/>
          <p:cNvSpPr>
            <a:spLocks noGrp="1"/>
          </p:cNvSpPr>
          <p:nvPr>
            <p:ph type="sldNum" sz="quarter" idx="12"/>
          </p:nvPr>
        </p:nvSpPr>
        <p:spPr>
          <a:xfrm rot="5400000">
            <a:off x="5989638" y="144462"/>
            <a:ext cx="533400" cy="244476"/>
          </a:xfrm>
        </p:spPr>
        <p:txBody>
          <a:bodyPr/>
          <a:lstStyle/>
          <a:p>
            <a:fld id="{F53DC459-42F4-47A9-B35E-E01B83A3E264}"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12648" y="228600"/>
            <a:ext cx="8153400" cy="990600"/>
          </a:xfrm>
        </p:spPr>
        <p:txBody>
          <a:body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A2870AAB-76F3-4E57-8636-8383AB7B7C85}" type="datetimeFigureOut">
              <a:rPr lang="it-IT" smtClean="0"/>
              <a:pPr/>
              <a:t>24/02/2015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lvl1pPr>
              <a:defRPr>
                <a:solidFill>
                  <a:srgbClr val="FFFFFF"/>
                </a:solidFill>
              </a:defRPr>
            </a:lvl1pPr>
          </a:lstStyle>
          <a:p>
            <a:fld id="{F53DC459-42F4-47A9-B35E-E01B83A3E264}" type="slidenum">
              <a:rPr lang="it-IT" smtClean="0"/>
              <a:pPr/>
              <a:t>‹N›</a:t>
            </a:fld>
            <a:endParaRPr lang="it-IT"/>
          </a:p>
        </p:txBody>
      </p:sp>
      <p:sp>
        <p:nvSpPr>
          <p:cNvPr id="8" name="Segnaposto contenuto 7"/>
          <p:cNvSpPr>
            <a:spLocks noGrp="1"/>
          </p:cNvSpPr>
          <p:nvPr>
            <p:ph sz="quarter" idx="1"/>
          </p:nvPr>
        </p:nvSpPr>
        <p:spPr>
          <a:xfrm>
            <a:off x="612648" y="1600200"/>
            <a:ext cx="8153400" cy="44958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1"/>
      </p:bgRef>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7" name="Rettangolo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A2870AAB-76F3-4E57-8636-8383AB7B7C85}" type="datetimeFigureOut">
              <a:rPr lang="it-IT" smtClean="0"/>
              <a:pPr/>
              <a:t>24/02/2015</a:t>
            </a:fld>
            <a:endParaRPr lang="it-IT"/>
          </a:p>
        </p:txBody>
      </p:sp>
      <p:sp>
        <p:nvSpPr>
          <p:cNvPr id="13" name="Segnaposto numero diapositiva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53DC459-42F4-47A9-B35E-E01B83A3E264}" type="slidenum">
              <a:rPr lang="it-IT" smtClean="0"/>
              <a:pPr/>
              <a:t>‹N›</a:t>
            </a:fld>
            <a:endParaRPr lang="it-IT"/>
          </a:p>
        </p:txBody>
      </p:sp>
      <p:sp>
        <p:nvSpPr>
          <p:cNvPr id="14" name="Segnaposto piè di pagina 13"/>
          <p:cNvSpPr>
            <a:spLocks noGrp="1"/>
          </p:cNvSpPr>
          <p:nvPr>
            <p:ph type="ftr" sz="quarter" idx="12"/>
          </p:nvPr>
        </p:nvSpPr>
        <p:spPr/>
        <p:txBody>
          <a:bodyPr/>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9" name="Segnaposto contenuto 8"/>
          <p:cNvSpPr>
            <a:spLocks noGrp="1"/>
          </p:cNvSpPr>
          <p:nvPr>
            <p:ph sz="quarter" idx="1"/>
          </p:nvPr>
        </p:nvSpPr>
        <p:spPr>
          <a:xfrm>
            <a:off x="609600" y="1589567"/>
            <a:ext cx="38862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844901" y="1589567"/>
            <a:ext cx="38862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8" name="Segnaposto data 7"/>
          <p:cNvSpPr>
            <a:spLocks noGrp="1"/>
          </p:cNvSpPr>
          <p:nvPr>
            <p:ph type="dt" sz="half" idx="15"/>
          </p:nvPr>
        </p:nvSpPr>
        <p:spPr/>
        <p:txBody>
          <a:bodyPr rtlCol="0"/>
          <a:lstStyle/>
          <a:p>
            <a:fld id="{A2870AAB-76F3-4E57-8636-8383AB7B7C85}" type="datetimeFigureOut">
              <a:rPr lang="it-IT" smtClean="0"/>
              <a:pPr/>
              <a:t>24/02/2015</a:t>
            </a:fld>
            <a:endParaRPr lang="it-IT"/>
          </a:p>
        </p:txBody>
      </p:sp>
      <p:sp>
        <p:nvSpPr>
          <p:cNvPr id="10" name="Segnaposto numero diapositiva 9"/>
          <p:cNvSpPr>
            <a:spLocks noGrp="1"/>
          </p:cNvSpPr>
          <p:nvPr>
            <p:ph type="sldNum" sz="quarter" idx="16"/>
          </p:nvPr>
        </p:nvSpPr>
        <p:spPr/>
        <p:txBody>
          <a:bodyPr rtlCol="0"/>
          <a:lstStyle/>
          <a:p>
            <a:fld id="{F53DC459-42F4-47A9-B35E-E01B83A3E264}" type="slidenum">
              <a:rPr lang="it-IT" smtClean="0"/>
              <a:pPr/>
              <a:t>‹N›</a:t>
            </a:fld>
            <a:endParaRPr lang="it-IT"/>
          </a:p>
        </p:txBody>
      </p:sp>
      <p:sp>
        <p:nvSpPr>
          <p:cNvPr id="12" name="Segnaposto piè di pagina 11"/>
          <p:cNvSpPr>
            <a:spLocks noGrp="1"/>
          </p:cNvSpPr>
          <p:nvPr>
            <p:ph type="ftr" sz="quarter" idx="17"/>
          </p:nvPr>
        </p:nvSpPr>
        <p:spPr/>
        <p:txBody>
          <a:bodyPr rtlCol="0"/>
          <a:lstStyle/>
          <a:p>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33400" y="273050"/>
            <a:ext cx="8153400" cy="869950"/>
          </a:xfrm>
        </p:spPr>
        <p:txBody>
          <a:bodyPr anchor="ctr"/>
          <a:lstStyle>
            <a:lvl1pPr>
              <a:defRPr/>
            </a:lvl1pPr>
          </a:lstStyle>
          <a:p>
            <a:r>
              <a:rPr kumimoji="0" lang="it-IT" smtClean="0"/>
              <a:t>Fare clic per modificare lo stile del titolo</a:t>
            </a:r>
            <a:endParaRPr kumimoji="0" lang="en-US"/>
          </a:p>
        </p:txBody>
      </p:sp>
      <p:sp>
        <p:nvSpPr>
          <p:cNvPr id="11" name="Segnaposto contenuto 10"/>
          <p:cNvSpPr>
            <a:spLocks noGrp="1"/>
          </p:cNvSpPr>
          <p:nvPr>
            <p:ph sz="quarter" idx="2"/>
          </p:nvPr>
        </p:nvSpPr>
        <p:spPr>
          <a:xfrm>
            <a:off x="609600" y="2438400"/>
            <a:ext cx="3886200" cy="35814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800600" y="2438400"/>
            <a:ext cx="3886200" cy="35814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5"/>
          </p:nvPr>
        </p:nvSpPr>
        <p:spPr/>
        <p:txBody>
          <a:bodyPr rtlCol="0"/>
          <a:lstStyle/>
          <a:p>
            <a:fld id="{A2870AAB-76F3-4E57-8636-8383AB7B7C85}" type="datetimeFigureOut">
              <a:rPr lang="it-IT" smtClean="0"/>
              <a:pPr/>
              <a:t>24/02/2015</a:t>
            </a:fld>
            <a:endParaRPr lang="it-IT"/>
          </a:p>
        </p:txBody>
      </p:sp>
      <p:sp>
        <p:nvSpPr>
          <p:cNvPr id="12" name="Segnaposto numero diapositiva 11"/>
          <p:cNvSpPr>
            <a:spLocks noGrp="1"/>
          </p:cNvSpPr>
          <p:nvPr>
            <p:ph type="sldNum" sz="quarter" idx="16"/>
          </p:nvPr>
        </p:nvSpPr>
        <p:spPr/>
        <p:txBody>
          <a:bodyPr rtlCol="0"/>
          <a:lstStyle/>
          <a:p>
            <a:fld id="{F53DC459-42F4-47A9-B35E-E01B83A3E264}" type="slidenum">
              <a:rPr lang="it-IT" smtClean="0"/>
              <a:pPr/>
              <a:t>‹N›</a:t>
            </a:fld>
            <a:endParaRPr lang="it-IT"/>
          </a:p>
        </p:txBody>
      </p:sp>
      <p:sp>
        <p:nvSpPr>
          <p:cNvPr id="14" name="Segnaposto piè di pagina 13"/>
          <p:cNvSpPr>
            <a:spLocks noGrp="1"/>
          </p:cNvSpPr>
          <p:nvPr>
            <p:ph type="ftr" sz="quarter" idx="17"/>
          </p:nvPr>
        </p:nvSpPr>
        <p:spPr/>
        <p:txBody>
          <a:bodyPr rtlCol="0"/>
          <a:lstStyle/>
          <a:p>
            <a:endParaRPr lang="it-IT"/>
          </a:p>
        </p:txBody>
      </p:sp>
      <p:sp>
        <p:nvSpPr>
          <p:cNvPr id="16" name="Segnaposto tes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5" name="Segnaposto tes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A2870AAB-76F3-4E57-8636-8383AB7B7C85}" type="datetimeFigureOut">
              <a:rPr lang="it-IT" smtClean="0"/>
              <a:pPr/>
              <a:t>24/02/2015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lvl1pPr>
              <a:defRPr>
                <a:solidFill>
                  <a:srgbClr val="FFFFFF"/>
                </a:solidFill>
              </a:defRPr>
            </a:lvl1pPr>
          </a:lstStyle>
          <a:p>
            <a:fld id="{F53DC459-42F4-47A9-B35E-E01B83A3E26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2870AAB-76F3-4E57-8636-8383AB7B7C85}" type="datetimeFigureOut">
              <a:rPr lang="it-IT" smtClean="0"/>
              <a:pPr/>
              <a:t>24/02/2015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a:xfrm>
            <a:off x="0" y="6248400"/>
            <a:ext cx="533400" cy="381000"/>
          </a:xfrm>
        </p:spPr>
        <p:txBody>
          <a:bodyPr/>
          <a:lstStyle>
            <a:lvl1pPr>
              <a:defRPr>
                <a:solidFill>
                  <a:schemeClr val="tx2"/>
                </a:solidFill>
              </a:defRPr>
            </a:lvl1pPr>
          </a:lstStyle>
          <a:p>
            <a:fld id="{F53DC459-42F4-47A9-B35E-E01B83A3E26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8077200" cy="869950"/>
          </a:xfrm>
        </p:spPr>
        <p:txBody>
          <a:bodyPr anchor="ctr"/>
          <a:lstStyle>
            <a:lvl1pPr algn="l">
              <a:buNone/>
              <a:defRPr sz="4400" b="0"/>
            </a:lvl1p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A2870AAB-76F3-4E57-8636-8383AB7B7C85}" type="datetimeFigureOut">
              <a:rPr lang="it-IT" smtClean="0"/>
              <a:pPr/>
              <a:t>24/02/2015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lvl1pPr>
              <a:defRPr>
                <a:solidFill>
                  <a:srgbClr val="FFFFFF"/>
                </a:solidFill>
              </a:defRPr>
            </a:lvl1pPr>
          </a:lstStyle>
          <a:p>
            <a:fld id="{F53DC459-42F4-47A9-B35E-E01B83A3E264}" type="slidenum">
              <a:rPr lang="it-IT" smtClean="0"/>
              <a:pPr/>
              <a:t>‹N›</a:t>
            </a:fld>
            <a:endParaRPr lang="it-IT"/>
          </a:p>
        </p:txBody>
      </p:sp>
      <p:sp>
        <p:nvSpPr>
          <p:cNvPr id="3" name="Segnaposto tes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9" name="Segnaposto contenuto 8"/>
          <p:cNvSpPr>
            <a:spLocks noGrp="1"/>
          </p:cNvSpPr>
          <p:nvPr>
            <p:ph sz="quarter" idx="1"/>
          </p:nvPr>
        </p:nvSpPr>
        <p:spPr>
          <a:xfrm>
            <a:off x="2362200" y="1752600"/>
            <a:ext cx="6400800" cy="44196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3">
        <a:schemeClr val="bg2"/>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smtClean="0"/>
              <a:t>Fare clic per modificare stili del testo dello schema</a:t>
            </a:r>
          </a:p>
        </p:txBody>
      </p:sp>
      <p:sp>
        <p:nvSpPr>
          <p:cNvPr id="8" name="Rettangolo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it-IT" smtClean="0"/>
              <a:t>Fare clic per modificare lo stile del titolo</a:t>
            </a:r>
            <a:endParaRPr kumimoji="0" lang="en-US"/>
          </a:p>
        </p:txBody>
      </p:sp>
      <p:sp>
        <p:nvSpPr>
          <p:cNvPr id="11" name="Rettangolo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egnaposto data 11"/>
          <p:cNvSpPr>
            <a:spLocks noGrp="1"/>
          </p:cNvSpPr>
          <p:nvPr>
            <p:ph type="dt" sz="half" idx="10"/>
          </p:nvPr>
        </p:nvSpPr>
        <p:spPr>
          <a:xfrm>
            <a:off x="6248400" y="6248400"/>
            <a:ext cx="2667000" cy="365125"/>
          </a:xfrm>
        </p:spPr>
        <p:txBody>
          <a:bodyPr rtlCol="0"/>
          <a:lstStyle/>
          <a:p>
            <a:fld id="{A2870AAB-76F3-4E57-8636-8383AB7B7C85}" type="datetimeFigureOut">
              <a:rPr lang="it-IT" smtClean="0"/>
              <a:pPr/>
              <a:t>24/02/2015</a:t>
            </a:fld>
            <a:endParaRPr lang="it-IT"/>
          </a:p>
        </p:txBody>
      </p:sp>
      <p:sp>
        <p:nvSpPr>
          <p:cNvPr id="13" name="Segnaposto numero diapositiva 12"/>
          <p:cNvSpPr>
            <a:spLocks noGrp="1"/>
          </p:cNvSpPr>
          <p:nvPr>
            <p:ph type="sldNum" sz="quarter" idx="11"/>
          </p:nvPr>
        </p:nvSpPr>
        <p:spPr>
          <a:xfrm>
            <a:off x="0" y="4667249"/>
            <a:ext cx="1447800" cy="663578"/>
          </a:xfrm>
        </p:spPr>
        <p:txBody>
          <a:bodyPr rtlCol="0"/>
          <a:lstStyle>
            <a:lvl1pPr>
              <a:defRPr sz="2800"/>
            </a:lvl1pPr>
          </a:lstStyle>
          <a:p>
            <a:fld id="{F53DC459-42F4-47A9-B35E-E01B83A3E264}" type="slidenum">
              <a:rPr lang="it-IT" smtClean="0"/>
              <a:pPr/>
              <a:t>‹N›</a:t>
            </a:fld>
            <a:endParaRPr lang="it-IT"/>
          </a:p>
        </p:txBody>
      </p:sp>
      <p:sp>
        <p:nvSpPr>
          <p:cNvPr id="14" name="Segnaposto piè di pagina 13"/>
          <p:cNvSpPr>
            <a:spLocks noGrp="1"/>
          </p:cNvSpPr>
          <p:nvPr>
            <p:ph type="ftr" sz="quarter" idx="12"/>
          </p:nvPr>
        </p:nvSpPr>
        <p:spPr>
          <a:xfrm>
            <a:off x="1600200" y="6248206"/>
            <a:ext cx="4572000" cy="365125"/>
          </a:xfrm>
        </p:spPr>
        <p:txBody>
          <a:bodyPr rtlCol="0"/>
          <a:lstStyle/>
          <a:p>
            <a:endParaRPr lang="it-IT"/>
          </a:p>
        </p:txBody>
      </p:sp>
      <p:sp>
        <p:nvSpPr>
          <p:cNvPr id="3" name="Segnaposto immagin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it-IT" smtClean="0"/>
              <a:t>Fare clic sull'icona per inserire un'immagine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609600" y="228600"/>
            <a:ext cx="8153400" cy="990600"/>
          </a:xfrm>
          <a:prstGeom prst="rect">
            <a:avLst/>
          </a:prstGeom>
        </p:spPr>
        <p:txBody>
          <a:bodyPr vert="horz" anchor="ctr">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2870AAB-76F3-4E57-8636-8383AB7B7C85}" type="datetimeFigureOut">
              <a:rPr lang="it-IT" smtClean="0"/>
              <a:pPr/>
              <a:t>24/02/2015</a:t>
            </a:fld>
            <a:endParaRPr lang="it-IT"/>
          </a:p>
        </p:txBody>
      </p:sp>
      <p:sp>
        <p:nvSpPr>
          <p:cNvPr id="3" name="Segnaposto piè di pagina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it-IT"/>
          </a:p>
        </p:txBody>
      </p:sp>
      <p:sp>
        <p:nvSpPr>
          <p:cNvPr id="7" name="Rettangolo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53DC459-42F4-47A9-B35E-E01B83A3E26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764704"/>
            <a:ext cx="7606354" cy="1584176"/>
          </a:xfrm>
        </p:spPr>
        <p:txBody>
          <a:bodyPr>
            <a:normAutofit/>
          </a:bodyPr>
          <a:lstStyle/>
          <a:p>
            <a:r>
              <a:rPr lang="it-IT" sz="7200" dirty="0" err="1" smtClean="0"/>
              <a:t>isocrate</a:t>
            </a:r>
            <a:endParaRPr lang="it-IT" sz="7200" dirty="0"/>
          </a:p>
        </p:txBody>
      </p:sp>
      <p:sp>
        <p:nvSpPr>
          <p:cNvPr id="3" name="Sottotitolo 2"/>
          <p:cNvSpPr>
            <a:spLocks noGrp="1"/>
          </p:cNvSpPr>
          <p:nvPr>
            <p:ph type="subTitle" idx="1"/>
          </p:nvPr>
        </p:nvSpPr>
        <p:spPr>
          <a:xfrm>
            <a:off x="1115616" y="3284984"/>
            <a:ext cx="6400800" cy="1752600"/>
          </a:xfrm>
        </p:spPr>
        <p:txBody>
          <a:bodyPr>
            <a:normAutofit/>
          </a:bodyPr>
          <a:lstStyle/>
          <a:p>
            <a:r>
              <a:rPr lang="el-GR" sz="5400" dirty="0" smtClean="0"/>
              <a:t>Ἰσοκράτης </a:t>
            </a:r>
            <a:endParaRPr lang="it-IT" sz="5400" dirty="0">
              <a:latin typeface="Lucida Sans" pitchFamily="34" charset="0"/>
            </a:endParaRPr>
          </a:p>
        </p:txBody>
      </p:sp>
      <p:pic>
        <p:nvPicPr>
          <p:cNvPr id="62466" name="Picture 2" descr="http://720plan.ovh.net/~jardinsd/Statues/Philosophes/Images/Philo-2-3.jpg"/>
          <p:cNvPicPr>
            <a:picLocks noChangeAspect="1" noChangeArrowheads="1"/>
          </p:cNvPicPr>
          <p:nvPr/>
        </p:nvPicPr>
        <p:blipFill>
          <a:blip r:embed="rId2" cstate="print"/>
          <a:srcRect/>
          <a:stretch>
            <a:fillRect/>
          </a:stretch>
        </p:blipFill>
        <p:spPr bwMode="auto">
          <a:xfrm>
            <a:off x="4932040" y="692696"/>
            <a:ext cx="3810000" cy="4572000"/>
          </a:xfrm>
          <a:prstGeom prst="rect">
            <a:avLst/>
          </a:prstGeom>
          <a:noFill/>
        </p:spPr>
      </p:pic>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“CONTRO I SOFISTI”</a:t>
            </a:r>
            <a:endParaRPr lang="it-IT" dirty="0"/>
          </a:p>
        </p:txBody>
      </p:sp>
      <p:sp>
        <p:nvSpPr>
          <p:cNvPr id="3" name="Segnaposto contenuto 2"/>
          <p:cNvSpPr>
            <a:spLocks noGrp="1"/>
          </p:cNvSpPr>
          <p:nvPr>
            <p:ph sz="quarter" idx="1"/>
          </p:nvPr>
        </p:nvSpPr>
        <p:spPr>
          <a:xfrm>
            <a:off x="467544" y="1556792"/>
            <a:ext cx="8423848" cy="5112568"/>
          </a:xfrm>
        </p:spPr>
        <p:txBody>
          <a:bodyPr>
            <a:noAutofit/>
          </a:bodyPr>
          <a:lstStyle/>
          <a:p>
            <a:pPr marL="0" indent="0" algn="just">
              <a:buNone/>
            </a:pPr>
            <a:r>
              <a:rPr lang="it-IT" sz="1700" dirty="0" smtClean="0">
                <a:latin typeface="+mj-lt"/>
              </a:rPr>
              <a:t>L'orazione </a:t>
            </a:r>
            <a:r>
              <a:rPr lang="it-IT" sz="1700" i="1" dirty="0" smtClean="0">
                <a:latin typeface="+mj-lt"/>
              </a:rPr>
              <a:t>Contro i Sofisti</a:t>
            </a:r>
            <a:r>
              <a:rPr lang="it-IT" sz="1700" dirty="0" smtClean="0">
                <a:latin typeface="+mj-lt"/>
              </a:rPr>
              <a:t> è una sorta di manifesto della scuola </a:t>
            </a:r>
            <a:r>
              <a:rPr lang="it-IT" sz="1700" dirty="0" err="1" smtClean="0">
                <a:latin typeface="+mj-lt"/>
              </a:rPr>
              <a:t>isocratea</a:t>
            </a:r>
            <a:r>
              <a:rPr lang="it-IT" sz="1700" dirty="0" smtClean="0">
                <a:latin typeface="+mj-lt"/>
              </a:rPr>
              <a:t> a discapito di quella sofistica. Essa è rivolta a tutta l'élite colta ateniese e ha lo scopo ben preciso di denigrare i sofisti. Ma chi sono i sofisti per </a:t>
            </a:r>
            <a:r>
              <a:rPr lang="it-IT" sz="1700" dirty="0" err="1" smtClean="0">
                <a:latin typeface="+mj-lt"/>
              </a:rPr>
              <a:t>Isocrate</a:t>
            </a:r>
            <a:r>
              <a:rPr lang="it-IT" sz="1700" dirty="0" smtClean="0">
                <a:latin typeface="+mj-lt"/>
              </a:rPr>
              <a:t>? Tutti quelli che di retorica e cultura hanno una concezione diversa dalla sua, cioè:</a:t>
            </a:r>
          </a:p>
          <a:p>
            <a:pPr algn="just">
              <a:buNone/>
            </a:pPr>
            <a:r>
              <a:rPr lang="it-IT" sz="1700" b="1" i="1" dirty="0" smtClean="0">
                <a:latin typeface="+mj-lt"/>
              </a:rPr>
              <a:t>- </a:t>
            </a:r>
            <a:r>
              <a:rPr lang="it-IT" sz="1700" b="1" i="1" dirty="0" err="1" smtClean="0">
                <a:latin typeface="+mj-lt"/>
              </a:rPr>
              <a:t>Eristi</a:t>
            </a:r>
            <a:r>
              <a:rPr lang="it-IT" sz="1700" dirty="0" smtClean="0">
                <a:latin typeface="+mj-lt"/>
              </a:rPr>
              <a:t>: esperti nell'arte del disputare, </a:t>
            </a:r>
            <a:r>
              <a:rPr lang="it-IT" sz="1700" dirty="0" smtClean="0"/>
              <a:t>il cui unico fine è quello di confutare il proprio avversario e di persuaderlo di avere ragione mediante la retorica</a:t>
            </a:r>
            <a:r>
              <a:rPr lang="it-IT" sz="1700" dirty="0" smtClean="0">
                <a:latin typeface="+mj-lt"/>
              </a:rPr>
              <a:t>;</a:t>
            </a:r>
          </a:p>
          <a:p>
            <a:pPr algn="just">
              <a:buNone/>
            </a:pPr>
            <a:r>
              <a:rPr lang="it-IT" sz="1700" b="1" i="1" dirty="0" smtClean="0">
                <a:latin typeface="+mj-lt"/>
              </a:rPr>
              <a:t>- Logografi</a:t>
            </a:r>
            <a:r>
              <a:rPr lang="it-IT" sz="1700" dirty="0" smtClean="0">
                <a:latin typeface="+mj-lt"/>
              </a:rPr>
              <a:t>: vedono la retorica solamente come mezzo per guadagnare;</a:t>
            </a:r>
          </a:p>
          <a:p>
            <a:pPr algn="just">
              <a:buNone/>
            </a:pPr>
            <a:r>
              <a:rPr lang="it-IT" sz="1700" b="1" i="1" dirty="0" smtClean="0">
                <a:latin typeface="+mj-lt"/>
              </a:rPr>
              <a:t>- I maestri di eloquenza politica</a:t>
            </a:r>
            <a:r>
              <a:rPr lang="it-IT" sz="1700" dirty="0" smtClean="0">
                <a:latin typeface="+mj-lt"/>
              </a:rPr>
              <a:t>: si propongono come maestri di retorica e riducono l'arte a pura tecnica, non sapendo poi intervenire tempestivamente nelle situazioni concrete.</a:t>
            </a:r>
          </a:p>
          <a:p>
            <a:pPr marL="0" indent="0" algn="just">
              <a:buNone/>
            </a:pPr>
            <a:r>
              <a:rPr lang="it-IT" sz="1700" dirty="0" err="1" smtClean="0">
                <a:latin typeface="+mj-lt"/>
              </a:rPr>
              <a:t>Isocrate</a:t>
            </a:r>
            <a:r>
              <a:rPr lang="it-IT" sz="1700" dirty="0" smtClean="0">
                <a:latin typeface="+mj-lt"/>
              </a:rPr>
              <a:t> non si avventura sul terreno teorico, ma si schiera dalla parte dell'uomo comune che valuta i discorsi secondo la loro trasparenza e la loro utilità. Non esita pertanto a bollare come "ciarlataneria" i discorsi e gli insegnamenti dei propri avversari, i quali non sono in grado di trovarsi d'accordo nemmeno sui </a:t>
            </a:r>
            <a:r>
              <a:rPr lang="it-IT" sz="1700" dirty="0" err="1" smtClean="0">
                <a:latin typeface="+mj-lt"/>
              </a:rPr>
              <a:t>princìpi</a:t>
            </a:r>
            <a:r>
              <a:rPr lang="it-IT" sz="1700" dirty="0" smtClean="0">
                <a:latin typeface="+mj-lt"/>
              </a:rPr>
              <a:t> fondamentali. Perciò egli contrappone alla scienza dei filosofi (</a:t>
            </a:r>
            <a:r>
              <a:rPr lang="el-GR" sz="1700" dirty="0" smtClean="0"/>
              <a:t>ἐπιστήμη</a:t>
            </a:r>
            <a:r>
              <a:rPr lang="it-IT" sz="1700" dirty="0" smtClean="0">
                <a:latin typeface="+mj-lt"/>
              </a:rPr>
              <a:t>), la sua</a:t>
            </a:r>
            <a:r>
              <a:rPr lang="it-IT" sz="1700" dirty="0" smtClean="0"/>
              <a:t> </a:t>
            </a:r>
            <a:r>
              <a:rPr lang="el-GR" sz="1700" dirty="0" smtClean="0"/>
              <a:t>δόξα</a:t>
            </a:r>
            <a:r>
              <a:rPr lang="it-IT" sz="1700" dirty="0" smtClean="0">
                <a:latin typeface="+mj-lt"/>
              </a:rPr>
              <a:t> intesa quale ragionevole opinione, condivisa dai vari membri della polis. Diversamente da Socrate e Platone, </a:t>
            </a:r>
            <a:r>
              <a:rPr lang="it-IT" sz="1700" dirty="0" err="1" smtClean="0">
                <a:latin typeface="+mj-lt"/>
              </a:rPr>
              <a:t>Isocrate</a:t>
            </a:r>
            <a:r>
              <a:rPr lang="it-IT" sz="1700" dirty="0" smtClean="0">
                <a:latin typeface="+mj-lt"/>
              </a:rPr>
              <a:t> ritiene che la virtù non sia insegnabile, poiché non è possibile formulare un'arte in grado di farlo: chi non è portato alla virtù, non può apprenderla. Il cittadino virtuoso, allora, preferisce dedicarsi all'opinione che ne hanno i più, ovvero la </a:t>
            </a:r>
            <a:r>
              <a:rPr lang="el-GR" sz="1700" dirty="0" smtClean="0"/>
              <a:t>δόξα</a:t>
            </a:r>
            <a:r>
              <a:rPr lang="it-IT" sz="1700" dirty="0" smtClean="0"/>
              <a:t> </a:t>
            </a:r>
            <a:r>
              <a:rPr lang="it-IT" sz="1700" dirty="0" smtClean="0">
                <a:latin typeface="+mj-lt"/>
              </a:rPr>
              <a:t>della polis, piuttosto che perdere tempo con delle sciocchezze.</a:t>
            </a:r>
          </a:p>
          <a:p>
            <a:pPr algn="just"/>
            <a:endParaRPr lang="it-IT" sz="1700" dirty="0"/>
          </a:p>
        </p:txBody>
      </p:sp>
    </p:spTree>
  </p:cSld>
  <p:clrMapOvr>
    <a:masterClrMapping/>
  </p:clrMapOvr>
  <p:transition>
    <p:comb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“ANTIDOSI” (parte I)</a:t>
            </a:r>
            <a:endParaRPr lang="it-IT" dirty="0"/>
          </a:p>
        </p:txBody>
      </p:sp>
      <p:sp>
        <p:nvSpPr>
          <p:cNvPr id="3" name="Segnaposto contenuto 2"/>
          <p:cNvSpPr>
            <a:spLocks noGrp="1"/>
          </p:cNvSpPr>
          <p:nvPr>
            <p:ph sz="quarter" idx="1"/>
          </p:nvPr>
        </p:nvSpPr>
        <p:spPr>
          <a:xfrm>
            <a:off x="0" y="1700808"/>
            <a:ext cx="5148064" cy="4968552"/>
          </a:xfrm>
        </p:spPr>
        <p:txBody>
          <a:bodyPr>
            <a:noAutofit/>
          </a:bodyPr>
          <a:lstStyle/>
          <a:p>
            <a:pPr algn="just">
              <a:buNone/>
            </a:pPr>
            <a:r>
              <a:rPr lang="it-IT" sz="1500" dirty="0" smtClean="0">
                <a:latin typeface="+mj-lt"/>
              </a:rPr>
              <a:t>      Come già detto prima, quest’orazione venne scritta dal grande oratore quando questi era ormai vecchio ed è una ritrattazione di quanto affermato nel “Contro i Sofisti”. Nel corso dell’opera,  </a:t>
            </a:r>
            <a:r>
              <a:rPr lang="it-IT" sz="1500" dirty="0" err="1" smtClean="0">
                <a:latin typeface="+mj-lt"/>
              </a:rPr>
              <a:t>Isocrate</a:t>
            </a:r>
            <a:r>
              <a:rPr lang="it-IT" sz="1500" dirty="0" smtClean="0">
                <a:latin typeface="+mj-lt"/>
              </a:rPr>
              <a:t> sarà disposto ad ammettere che l'eristica non è né dannosa né inutile alla formazione dei giovani. Essa non si può però chiamare filosofia: piuttosto è un'esercitazione dell'anima che prepara alla vera filosofia, cioè all'educazione politico-retorica. Insegnamento principe della </a:t>
            </a:r>
            <a:r>
              <a:rPr lang="el-GR" sz="1500" dirty="0" smtClean="0"/>
              <a:t> παιδεία </a:t>
            </a:r>
            <a:r>
              <a:rPr lang="it-IT" sz="1500" dirty="0" smtClean="0">
                <a:latin typeface="+mj-lt"/>
              </a:rPr>
              <a:t> </a:t>
            </a:r>
            <a:r>
              <a:rPr lang="it-IT" sz="1500" dirty="0" err="1" smtClean="0">
                <a:latin typeface="+mj-lt"/>
              </a:rPr>
              <a:t>isocratea</a:t>
            </a:r>
            <a:r>
              <a:rPr lang="it-IT" sz="1500" dirty="0" smtClean="0">
                <a:latin typeface="+mj-lt"/>
              </a:rPr>
              <a:t> è infatti la retorica, la quale insegna a saper sfruttare il </a:t>
            </a:r>
            <a:r>
              <a:rPr lang="el-GR" sz="1500" dirty="0" smtClean="0"/>
              <a:t> καιρός </a:t>
            </a:r>
            <a:r>
              <a:rPr lang="it-IT" sz="1500" dirty="0" smtClean="0"/>
              <a:t>,</a:t>
            </a:r>
            <a:r>
              <a:rPr lang="it-IT" sz="1500" dirty="0" smtClean="0">
                <a:latin typeface="+mj-lt"/>
              </a:rPr>
              <a:t> le occasioni che vengono di volta in volta offerte all'individuo. Si tratta di un concetto molto complesso e sfaccettato, di chiara derivazione sofistica (specie Gorgia</a:t>
            </a:r>
            <a:r>
              <a:rPr lang="it-IT" sz="1500" baseline="30000" dirty="0" smtClean="0">
                <a:latin typeface="+mj-lt"/>
              </a:rPr>
              <a:t> </a:t>
            </a:r>
            <a:r>
              <a:rPr lang="it-IT" sz="1500" dirty="0" smtClean="0">
                <a:latin typeface="+mj-lt"/>
              </a:rPr>
              <a:t>) che Isocrate apprende e sviluppa in modo autonomo e originale. La retorica insegna a tenere discorsi davanti a un pubblico, adattando il proprio discorso alla tipologia di persone che ci si trova di fronte: in questo modo il giovane apprende come sfruttare appieno le proprie potenzialità, imparando di conseguenza a sfruttare le opportunità che gli vengono date. Tale insegnamento, spostato sulla vita quotidiana, rende non solo buoni retori, ma anche dei buoni politici, dei buoni amministratori ed economi per la propria famiglia e la polis.</a:t>
            </a:r>
          </a:p>
          <a:p>
            <a:pPr algn="just"/>
            <a:endParaRPr lang="it-IT" sz="1500" dirty="0"/>
          </a:p>
        </p:txBody>
      </p:sp>
      <p:pic>
        <p:nvPicPr>
          <p:cNvPr id="58370" name="Picture 2" descr="http://4.bp.blogspot.com/-PT-mULOK_gU/Tnj7O9qej6I/AAAAAAAAA2M/QSrSt8MXyFY/s1600/ACINS.EU%2BIl%2Brivoluzionario%2Bdiscorso%2Bdi%2BPericle.png"/>
          <p:cNvPicPr>
            <a:picLocks noChangeAspect="1" noChangeArrowheads="1"/>
          </p:cNvPicPr>
          <p:nvPr/>
        </p:nvPicPr>
        <p:blipFill>
          <a:blip r:embed="rId2" cstate="print"/>
          <a:srcRect/>
          <a:stretch>
            <a:fillRect/>
          </a:stretch>
        </p:blipFill>
        <p:spPr bwMode="auto">
          <a:xfrm>
            <a:off x="5364088" y="1988840"/>
            <a:ext cx="3563888" cy="4392488"/>
          </a:xfrm>
          <a:prstGeom prst="rect">
            <a:avLst/>
          </a:prstGeom>
          <a:noFill/>
        </p:spPr>
      </p:pic>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ANTIDOSI (parte II)</a:t>
            </a:r>
            <a:endParaRPr lang="it-IT" dirty="0"/>
          </a:p>
        </p:txBody>
      </p:sp>
      <p:sp>
        <p:nvSpPr>
          <p:cNvPr id="3" name="Segnaposto contenuto 2"/>
          <p:cNvSpPr>
            <a:spLocks noGrp="1"/>
          </p:cNvSpPr>
          <p:nvPr>
            <p:ph sz="quarter" idx="1"/>
          </p:nvPr>
        </p:nvSpPr>
        <p:spPr>
          <a:xfrm>
            <a:off x="611560" y="1860848"/>
            <a:ext cx="4607424" cy="4997152"/>
          </a:xfrm>
        </p:spPr>
        <p:txBody>
          <a:bodyPr>
            <a:noAutofit/>
          </a:bodyPr>
          <a:lstStyle/>
          <a:p>
            <a:pPr marL="0" algn="just">
              <a:buNone/>
            </a:pPr>
            <a:r>
              <a:rPr lang="it-IT" sz="1800" dirty="0" smtClean="0"/>
              <a:t> </a:t>
            </a:r>
            <a:r>
              <a:rPr lang="it-IT" sz="1800" dirty="0" err="1" smtClean="0"/>
              <a:t>Isocrate</a:t>
            </a:r>
            <a:r>
              <a:rPr lang="it-IT" sz="1800" dirty="0" smtClean="0"/>
              <a:t> si vantava infatti che i propri allievi fossero tutti diventati dei membri importanti e rispettabili della polis, segno inequivocabile che lui fosse un buon maestro. Il buon maestro di retorica è dunque buon maestro di vita: insegnando a seguire la </a:t>
            </a:r>
            <a:r>
              <a:rPr lang="el-GR" sz="1800" dirty="0" smtClean="0"/>
              <a:t> δόξα </a:t>
            </a:r>
            <a:r>
              <a:rPr lang="it-IT" sz="1800" dirty="0" smtClean="0"/>
              <a:t> della polis, che poi è la virtù, egli fa sì che i propri allievi divengano dei buoni cittadini. </a:t>
            </a:r>
          </a:p>
          <a:p>
            <a:pPr marL="0" algn="just">
              <a:buNone/>
            </a:pPr>
            <a:r>
              <a:rPr lang="it-IT" sz="1800" dirty="0" smtClean="0"/>
              <a:t>Tali presupposti pongono le basi per quell'istruzione umanistica che avrà tanta fortuna nella storia dell'educazione nel mondo occidentale. Alla lezione di </a:t>
            </a:r>
            <a:r>
              <a:rPr lang="it-IT" sz="1800" dirty="0" err="1" smtClean="0"/>
              <a:t>Isocrate</a:t>
            </a:r>
            <a:r>
              <a:rPr lang="it-IT" sz="1800" dirty="0" smtClean="0"/>
              <a:t> si rifaranno infatti Cicerone, </a:t>
            </a:r>
            <a:r>
              <a:rPr lang="it-IT" sz="1800" dirty="0" err="1" smtClean="0"/>
              <a:t>Quintiliano</a:t>
            </a:r>
            <a:r>
              <a:rPr lang="it-IT" sz="1800" dirty="0" smtClean="0"/>
              <a:t>, i grandi pensatori rinascimentali e quanti si sono riconosciuti in quella figura di intellettuale definita dalla formula: </a:t>
            </a:r>
            <a:r>
              <a:rPr lang="it-IT" sz="1800" i="1" dirty="0" err="1" smtClean="0"/>
              <a:t>vir</a:t>
            </a:r>
            <a:r>
              <a:rPr lang="it-IT" sz="1800" i="1" dirty="0" smtClean="0"/>
              <a:t> bonus </a:t>
            </a:r>
            <a:r>
              <a:rPr lang="it-IT" sz="1800" i="1" dirty="0" err="1" smtClean="0"/>
              <a:t>dicendi</a:t>
            </a:r>
            <a:r>
              <a:rPr lang="it-IT" sz="1800" i="1" dirty="0" smtClean="0"/>
              <a:t> </a:t>
            </a:r>
            <a:r>
              <a:rPr lang="it-IT" sz="1800" i="1" dirty="0" err="1" smtClean="0"/>
              <a:t>peritus</a:t>
            </a:r>
            <a:r>
              <a:rPr lang="it-IT" sz="1800" dirty="0" smtClean="0"/>
              <a:t>.</a:t>
            </a:r>
            <a:endParaRPr lang="it-IT" sz="1800" dirty="0"/>
          </a:p>
        </p:txBody>
      </p:sp>
      <p:pic>
        <p:nvPicPr>
          <p:cNvPr id="78850" name="Picture 2" descr="http://www.liceogalvani.it/lavori-multimediali/cittadino/testimona/ciceron1.jpg"/>
          <p:cNvPicPr>
            <a:picLocks noChangeAspect="1" noChangeArrowheads="1"/>
          </p:cNvPicPr>
          <p:nvPr/>
        </p:nvPicPr>
        <p:blipFill>
          <a:blip r:embed="rId2" cstate="print"/>
          <a:srcRect/>
          <a:stretch>
            <a:fillRect/>
          </a:stretch>
        </p:blipFill>
        <p:spPr bwMode="auto">
          <a:xfrm>
            <a:off x="5652120" y="1772816"/>
            <a:ext cx="3244920" cy="4680520"/>
          </a:xfrm>
          <a:prstGeom prst="rect">
            <a:avLst/>
          </a:prstGeom>
          <a:noFill/>
        </p:spPr>
      </p:pic>
      <p:sp>
        <p:nvSpPr>
          <p:cNvPr id="78852" name="AutoShape 4" descr="data:image/jpeg;base64,/9j/4AAQSkZJRgABAQAAAQABAAD/2wCEAAkGBxQTEhQUExQUFBUXGBgYFRYXGBcXFxcXFBgXFxcXGBkYHCggGBolHRQXITEhJSkrLi4uFx8zODMsNygtLisBCgoKDg0OGxAQGiwkHCQsLCwsLCwsLCwsLCwsLCwsLCwsLCwsLCwsLCwsLCwsLCwsLCwsLCwsLCwsLCwsLCwsLP/AABEIARQAtgMBIgACEQEDEQH/xAAcAAAABwEBAAAAAAAAAAAAAAAAAQIDBAUGBwj/xAA+EAABAwIDBQUGBAYCAQUAAAABAAIRAyEEEjEFBkFRYRMicYGRMqGxwdHwB0Ji4RQjUnKS8YKiwhUWMzRD/8QAGgEAAwEBAQEAAAAAAAAAAAAAAAECAwQFBv/EACURAQEAAgEEAgIDAQEAAAAAAAABAhEDEiExUQRBEzIiYXGRI//aAAwDAQACEQMRAD8A5+0JQRgIpXG+gBIclIFBDYEZ1RgopTAi1JyIwUYKQJyIApbQSQACSdALnyC0GzN0K1S7yKQPA95x8psnJUZ544/tWcRioV0vC7gYcN75qOPPNB9AIVLtX8P6gk4d4qgfkdDX+R9k+5O4Vnj8njt1tjyUguT2Lwr6bstRjmO5OBH+0ypbwUIQjRoMhGUEbkgQgUaCDICCMokEMoIkaDSimyUZKSmRQQCIJYQACIoAonlBG3Kw2Tsx9d0MED8zjoPqeiLY2y3Yh+UGGiMzuQ6dV03ZOzG02tYwAAadTzPMqscdufn55h2nlG2Fu9TojujM7i86meXILUUMM1gBdqfu6Ok1tK2ryk9oJk3K2k08zLK5XdKa0ySTKbrOAI0BOnMlOdsORTb6wjQppRdpbOpYhuSsxruTuI68wfBc03m3TqYUlwl9L+ri0fq6dV1CnVaeninH1QRlIDh1vCm4yt+Lmy47/ThCMlbLfPdA0prUBNPVzR+Xq3p0WLWFlj1OPPHObgIykgoyksEECgQgxFISyiQBFBHCCBo/lSYTqJMjTdUopQCS5ABqXh8M6pUDG6n3cyeiQxa3dbZ2UGo4Xdw5NGnr9E8Ztlzcn48dr7Yez202hrR4nmeJWootDB+r4KuwlIMbJ9o6Jym0ucGt1Op5DmVv4ePld3dOZy50MufzHgJ5lWWH2eAL3PHgPddMVK1OhTJccrefFx+ZWN2hvXWquLMMx55BoLne5FsnkpLfDc1qbW3ygxyJn4pl7szZabaHSQeq5w6ltEQ7s3mTEBzZ8xNlptxq1UiqKrSCA10ON7kxPIwD6JTLf0rWmgqUgO6T3jyA+4RHBGLG/X9lVb1YupQy1Wglp7ro1a7gOgKrMJvg4GHsdB56+9HVJ5LVaGhXyzSqCx5/Irmm/G7/APD1c7B/KefJrjw8Cul061PE05H7g8woGMoCrTfh6wm0A8xwI+7FGU3GvDy/jy3/ANccSpTu0MG6jUdTdq0x4jgfMJmVzvYl33BBEgEGCIoIFIxoIIIJIRPRlFKoiZQcg5IlAStmYbtajWcDr4DVdL2Zhp6Aff34LHboULOeRxgeVytdSqxDZsNfHgtcJ2eZ8vPeevSU7uzBJPX5qyoVBRpFzvaN/oFWYYScztBp1Vs12bUStHIqm4F2KJdWzBn5WCxPyaPG6ucDgG0hDYY2PZYPeXG5KeDkcJTGQbIxDw1pDRw8/Mql2FismIex9iWM87vVzUpS2Fndq7Lc456boqNiQdHN1j5j04qqI1p0Ounjpoeqi1qLKwAcxr28Qb8LRy8lCZtCp/DmRFThr01kDmdOSRgajmAW4CfEKacRqux3Yapnw5L2fmpkyQOMHU+BupuPbnph7dRceHEFT2VJ73P4/JMVngTYCTdE0HP9/cEKjG4huogPjkfofiViAupYrDA9pRN2vBFzwIt539VzCrSLXOadWkg+Issc53en8TPePT6IRhEjKh1iQKCCRjRIIIB5zkWZGjamRJKS8I3apVJsuA5kD3oDX7HApUGzrlmNZcb/ADVls4HjxN/oql9cFzGC8d53Q8JVvs9bx4md3bVxRdcfcKzouVUDxHP9vmp1A2WjJPaU4ASmqIT4d5IAww8kl+HB1ASmlB9SBeyNhHxVMDLymCNJkW8eCafQyzH7R9VHxm1aYsXSeECb/SVIwuObUs1wJGo4hTuK0VQdHgdfvkir0JBATsRceiBPEf6RoM3jGGZ4jgVgt7cPlxBI0eA7z0Pw966dtjDT3hpHe+RXO99DPZHkHNPlBWec7Ov4uX/ozgCBCNqCyemSilKKRKRlIIijQZWZAOSXIAJpGHKRg/bHioyepvy35JzyjP8AWrXZdTPWcdDMeMBbDCiICx+6DMxnxPqVscOJJOgHyWseRmsgeCsMM2VWCq1ozOIA5myr8XvexgPZif1OsPJaWyM9b8NgagHFQMZt6jT1fJ5C65rtLfBz/wA2b+2zfXis3i9tvdoYHRZ3k9KnH7dSxu/DGzlaB1cfkFldrb7PqSM9uTRZYapXcdZSIKi9V8tJjjF1W2wCdHHqSpGztv8AZkFrnMIuCs9kRFqnpitut7D35DrVQHD+puvmFqqOMZUAdSeCLTGvmF5zrFzSCCW31BiFebJ3kq0nNzucQCO+2JtwI4hay2M7i7zNocLc+H7LnH4g4Hs8saOfI/xg/ALRbv74U6zQHEf3DTwPIqZvLstuJw7mAgn2qTuThoJ5HTzTv8p2Vw5dGctcglGUHNIMEQRYg6gixCC53sCSSlInIMEEEEAJQCCUCqSShiHQwoSpuzaIqVqbf1tP+JzR7kTynk/S/wCNRutsOrh6M1WgOJuAQS3kDHG50VjvFtEYSmwlvtkgE6AgTpx1VO/fINLwWuJbUGYaeycj4IHmJT2+mDZXw3aU39oGd4GCBliDd1pjgNfJbf48a+e7M4zbxrSc5d0MgN8uSo8VWLvaMjlwTdWkIDhljhGv+1sN1t1RWh9XTgOaWtqtkjIUqD3mwMKzw+yHf0kDwK7FhsDhMO0F4psFhJhIr7e2c0w5zHDm24T6J91H5PUctobIm0GVaYXcerU9lseNlu6W1NmONnhp4SCI81o9nPpuH8t4eOjgfgnOOX7O8l9OQ4vcSszVpPhdV42I0GHNcPFd0cwEnoo9fB0XCXNHij8Zflri9TdxpFgVRYjYb2uLZB4tmxI+q7ZX27gKByue0nkAXfBV+O2zszEZQ5rpB7ha28nkR87Kbjr7VM/6cPa+rh3yJYePI/VbvdnfoN7lQxzBNvEHh4LQ7ybnUa1Fz6BEjhqPHoVzvD0aTqjMzSHss/wFojiYm/QJW+/Kp38NNvJgm1c+Lw5FSnbtsutNxtmI5G09TPFZxdFwD6LKRZSDXh7AyLQ9rjlOa9jBJMj8vJc+r0sjnMOrXFp8Wkj5KMp9vQ+LydU1fo2iKCCh1DIQQKCAJGElGmQwFYbJrilV7QiQxrnx/aLKvarLAU2DK5zg5z8zRTAJIbBGY8jmAgfVVj5Y8+UmFXGL2cKfbmjROJfWqN7QNaCW9q2WG4gMmbyPa1sszs00RmZiKr+4SBScXhoI5gWd4T6prAbOxFd5FOfZJJJhpDJ4+IgBbTYey8I6gwVxRzDtG19e1FRsgFp4C08tLXWk7vKvZicPhWvqQwS2ZFuC3v8A6uKcUqftRd2ob4dVU7N2cGuf2ZzQSGu9bqv2xhqmHIADiXizosSfmn4hdrWkwGAbUJIc2JAfVrGWh3Jo/N4WA5qXi6Oym2xGJNR/6crfc0W9VisNhsZiAGMa4sYMuWQ3xsSJKu8B+H9cj+Ywt8Y+qXn6K9vsnae7uBrMc7A4vLUAnsqpBDo4AiC0+MhZbY2361F0sc5pBiNDPLqthitwK8DJlaR+YuAgeUn3JWztyxSd2tYh78smAQ0vB1E62jzT6bfo+qR03YYc6ixz3EuIBJIjXzWD/EbGVGVMgcQIkgWB69Vut3XnsgJ0Cpd7djDEVGnk3lrrw9FWU3EY9q5zsHYLaw7XEV2UKRNi673RxA4DqtlgNnbNaIoYw5hxJYQT4FvwWdrbjVTq+m4xo6WeQBED1VfjNxKrLlp6FoLvQtsok19Lt39tXjKbqDwW1AHkEhrR3KjBq6+h0BHVYDb2DDsS94OTNDoFtRf3yn34mvTyUqpcchJaXTmEiCL8DA9Aou2y9tRhiczRqY1JhTa0xmlnu9iRhq2dwcY0OoIdwjrcT4pjeNpGJrTElwNtDma10j1WjpbJqdgxtV/8o5SXsHeh2YmnJ4WBnqs7vHWz13nKWiGhoPFoaMrvMQVN8Or4t3nf8VoQIQBSSVDvLQSQjQCQUCjaEWVMgaU0axznUGAR/wAU4bJrLPf4MOV3g+YPqFWLm+V+qfgt4RRYcste494TIcBMZR+U3vzsrLF7l4h1Zoo1MzqrO0cS4tBNi+T4uss3sDHmhixV7PtMgJA1LZIEgcdY/wCXA3XQ9qjEdk12ExM0H5S2m499naG4Dhq0TaTMeC108205sDCGkW03+0yA7x4rb0sGxzYcAfH7ssJhKp7RxcbzfyWr2fjLRK0jGirbqgHNTeB0d8iFMwexnCxcPCSYU2liZspNGqiQbLo4JrAOJVLtx409yun1LLLbZq3IFyNeg4FOiLXdpvduTysYlFie7XbrBBF/EFObuN7oCVtmjDmu6/FTvsqJeJwLKrb2PMWKp8Vu/UHsPHqR8Fc4Kp3U7UeqiWL/APa9MEvrnO63evE8NetvRY/8QdlVX1aPYMJIabDkII+a6XtSoIdMERcaj0WS2ttkUq9OeNj0MLPLUaY21n936tTETSxLstJgL3sJILsggNzTMd02H1VFisU6plLjMNa0f2tENHkr/b20yczA1rQ8y5wdOZkCGkR3RIFuc81miVjk9D4mPe5CCBQCBUO4aCAQQBNCU0IgEfBMjdVMYXFBry13s1G5XeP5T5H4pVcqsxTryrxc/P8Ar3SGPc18iz2WJ0DhblxWk3U2lUr12tzQxt3AmcxmAL9TPkqqjVziD+aC2eo0n70V3urh6dKpmJGcuADeYlsxbX5Aq53edZqNRXonNPl6WU7BujQp91EGQeJt46oNwJafmFrpgnU8QCL3VpRr9SVT0WxbUKyw7EyP1a8aLE7c3mpUmlznDXQXW6NCQQeNh6Llu8f4dYkte5jqdRrbtFw8jj0ke9Rlv6Vjr7XOxd72lgLTbmpeM3vbl7xAbxJMAeZXJqNPEUiWiWwYNpAiyusPsOri4aSXnwgDqFlu+NtumeXXt39pNqszNMiY/ZWtZ6pN3NjmhQbTIAIMmPLjxsArCrUstcbdd2OWt9lTtSp81ltpNp1cPXdUHeNRhpk6h0O9LStFjgXTHH4Kh2rRyUKh4NLSDwkCx95U5Lw8sZiSAA3j+bpBsPiVHKJzpudSiKwezx49OOhhCUQKCSxo0QQQCgECU3mRPKY0YruVZiip9UquxC0wc3P+qfs+oHU4/M20cx4cR9Fpt08T2QzODy57yxo1cGho1tcHMR5LB4WsWPDh9grdbuUQ9uZ1QBzauUd2QMzOVvzDVXZZXnTKXHu3+HxgedCL8bGREj3KzEHOGxLTJA1iAdPMrLnbWR4FVrm96A+JBlvE8w4T4FX9PEB/ZvDm6ubI1GeTAdxbIPhZXtjpJFQWMC9vX/SmYYtkOBnhH30uqR9QgZAW24tOYnS/Q9EnZrmlgDhLyYywSZB1zCxFzDuFkBJx+8FOmTmMx/4ugeNh71VO30LhDGgRxMgeQuSq7HbqufWc6pXNOnNsoBd1mdFodn/h9g3tEuq1P1Gq6/8AiYU/yqv4qGvgaeJl5exk+0G2U3ZtWlhrUnNceOYwT5xCs8T+G9L/APLE1qY5Eh/oXcE0/wDDekB/9nEZufcj/EtS6b6PqntLwu87CSD7XEePxVhiSC0OGi57j92sTRrU2tcysCYFT2I/uF1rGseOzonumZcZkFoBc90xzgRHEJzZdjuJqta0uPDh71U4/Fsp4d3aszOaxxLDx7RgAkcgSL8CrhzG1Qf6QYPGbR6arI77UswqVg6BDWgaSA5ot073/VLK9ttOLHeclYkBGUSBXO9oAUaACEJgaCCCQNpJKOURQaLWKgV1PrhQa4WuDl552QitRu9i+2zUzZ9nAiwc5hls8r281mHBStkVslZhmLwfNb5TceVjdV17A4/Ow0K+HL5k3GvZgE6GQ4CDz5ItmUXF/ZupMbTzZWt1DiACDpYxGmplUf8AGVHB7A4tLy1+YWyltnO9BdaHBPc6maTI7ekQW8A8tBEg8ntMg8DCzl2dmlxQwTmuYQ1gpO0LC0dm5usjQiY62UjAVHNc6madVrC4lj2NzCHgOI/TBkeihbDNRzprkZoLg2xDbxbmbyf2WoZVLBBjpB1NmjhY6WVyosQ8VhmubABAiBOvms9V2FVbJpF4PJsx6aLc08pE+E+eiN9YAiBz9eHzT1KTnzsPtIWAqEdSPmVJH8cG99zm+nxW2NYGe7w1Os81Gq4mYaBoJPUCLeKnpkVtTbIwBAIeSS4anmm9p0xTe06yxwHWeHq30WkEWIVNtPDOc9rTldTN7+0II7vhfW0IvgTyrP4rJQhvee4gGTHDXxLiQsZvDis+HsYDagYZ4wNBziPctHVx7QSGU3tqMORk8XVJu3mIbr1WU3u7nZsaZacz9ZPBt/MPWVvZ1fHm+SM+EZRSgVm9UEaS1GkAKNEUaAZQKKUCUwj1lErqVVKi1leLHl8INUJAKXUKbXTPDx8/2dIwNQZrmO6YMT1AjiDEeauaOKNVzOxEOb7TnG7WlziASOpgLKUastpuFyWtJHSASrPCYo0nOcw2qAgzflHmubem2U21r4rMDoqMyB1xLHAGHQQRqLK12Tjg+mGk2F5FiIPtNnWCs7g9tFre0c0vY5vfi4adDOUHLEAiRcFSaeL7ek11Fri9jotAIa4ZYd0kNvwhaSsrGrwmLLXup1IdyIEGHaGQecKbRqOAJJY4XmQZtw1WQwjapeQ95ZUaRmE6yJaSdcvhCnNrVqbprBgbNgw5g48PAeqqVLRvxBIBGoMOafvUICoHE2EmB9+io6+0XOOZp7os7q42Akcov5JnE4t7LjKJHGfMWGso2NLr+IguAu6QADw1+qrdoYlxMgiBaOZdB+g81A/joZJPfuZ0vp5KKzaZeNMpB1Ol9SJvAAPDiFFqpEJ9V/Z1cQRkIIbTadZfLSfKXHyCweLr53k6jRvgPufNaHePFg0qjWzGYOnmTAKy7FlXo/Fw85DRlBwRJOwQRgoghKQLQRSgmDIRFBJJQDFVRKxUqq5ScFu9iq//AMVCo4f1EZW/5OgLTFz82Uk7qGqmlvKX4bVomtUYz9LZcfUwB71X47dttIwJd1P7LbqkjyrOrLsPZmJb2TA4gOyiATBIEgROuinYXEBktdGU8+HXogdkMfSaHDQWPHj9VUHAvYCJc2NOMxpY6Lnvds0FF9ShU/l6WLfB2o5EKwGNe2qalE5C4DO02aXcQJmJ62uszsvaL6XdcA9g56tk3y/RX7cOKnfY+3W4/ZLeisaVm0m4mkKji6nUp6ljg1zmcREGYvY9dJTWLpMy/wAuo57tWucZOZt2xaBMwQqCpTyGcpPEnUeiUx5HmO7H9XX74K+tPS09LHVKTJe2nUaZLmiWEEx1I+CcftmkWggSyRLX3g9eJHjOnFVGG2nmEPZ48wRxHAgj1UBjLi0N8/VK5+hMPa5xePpl7RLDmIzZGlrLcp5gKLtCoCS6YtBA4g3tGgsFWPptAzO8fijpOzvH3ZTclTBF2g0mjXJbENtGkSFm6VRdLq4Nr6Rpke0CHa+yeo0Ngq+l+HlN/s1ajDyOVw+AKqY7jo4efHDcrFSgVsMR+GuIaO5VY/lIc34SqnFbp4ynrRLurHB3u19yXTY6sefjy8VSBBLxFB9MxUa5h/U0t+ITUqW0uzgQSUSQXGA3UxNTVnZjm8gf9ZlXuA/D4a1q0/ppiPeZ+AXQP4a3AohQnQR1W8wjys/lcl/pTbL3cw1CCyi3MNHEZnepVlUJ4aKQ6i4cio76Mnvj0mR4K9Oe5b8mn4WdSVnNr7MB4LW4XK0xJI4Sn8bgw4Gw6J6TtzpuE7vgqnHYb1W6xezyNAs7tTDW01WWWLTHNkH0L8k42q5l2Eg9NPMcU9imwVHFcTCz002sqG3IHeZmPNsD3Gyls20x1zLehB+IkKhc3knqbeCWguXbTZA70TwDST4aQEw/GPdamMo4vdBP/FunmfRNYbBgXKcqOvZGjFRwf9bi883XI+nkrXA7CDi0nN4Bzh8CouFBK2e79EgCQqxm6nK6idg9ngMDWgAARAsFNw9ICxUkEAcim6j55eYst+zERedASE9lsopDdZIjmbeUonYkD8xP34J7I49jXAhzWkciJVDj90cJUu6k1h5s7hH+Nj5hWJqvmQB52QALjeym6q8cssfFYvG/h+J/lV7cqjZPq2Pggtw9obq4X0sPqgo6cW8+Ty+1gKMjVKFKE26tOiepAkSdVUc9BxCQ6iHJwDmUT3xpCradK92DymQjdXeNdPBWJiPsogwEXiTwT2FaWhzToVQ47A2I1Wp7ATpCZrYORZKiOQ7cwrmOJGiz1adQuzY3YzHg5mrMY3c8SSzXl/tZZY+mkz9sHhahkBXVJwFyncVst9B38xjo5xb1UOriW8FOmmzrsXeFIoMzJGyNh1q7pghvMhb3ZW77aY5lOY2puUit2Js2SCRdbPDtbTbLrJqlQI9kBB+HJ9ohaSaZW7NYjGyYbcE2SaeHfbgpVDBgaX8LKbAATG0WhhIub9Et1Pk0T99Eb6ruCRSxIJy+46mEbM/mEQVHqUJM3hPQAeHgOiUKlpgQkEF9PkR5j6IKS8ToglqnswSRDdeqeo1ibQUfcGk36/FKFNvBBFCqeX7IPqTY6+CMjlog8ymA7YaQOXJOjpF1EFMj115KQGlOFRvqe5IOJ8vKUgu528Qjay0oB0PBHLw96j1cI1+lkGtKepUZ11RsINTCCIInxVfVwFJpvTZPOAtDXoGDF/qqupTJNx9EyLwtFoHABSi5vDzTQw8gX93wS6eEtqgHC/kAVFewnUEc7qaWhkFONPMT4ICvoHKbnwlCu4h1tPBTcjSeHzScY0aRCRo9Ow49U9TdbQD3JDwQLQfd4IVXWuEjIqEAzx9yMOcbwCPhHvTYBIiQfK/uRPlo53EEfRIDeY14/FBMYrFBugk8fvnKCDRsJUMkKbSqEQjQUYqyS3PgIybIkFpWcCbJYeUEEAirfVE4aDxQQTA6VwUBUIQQSA6dUlCu7jbQoIIBuoNOiWHwiQTB0ukAHj8kum65CJBMh5AZkJqsO8NeXuQQQALRbzSnttKNBIzJpDwUGq4hxGo6oIKaqFZAgggmT//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ransition>
    <p:push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ORAZIONI DEL PERIODO ATENIESE</a:t>
            </a:r>
            <a:endParaRPr lang="it-IT" dirty="0"/>
          </a:p>
        </p:txBody>
      </p:sp>
      <p:sp>
        <p:nvSpPr>
          <p:cNvPr id="3" name="Segnaposto contenuto 2"/>
          <p:cNvSpPr>
            <a:spLocks noGrp="1"/>
          </p:cNvSpPr>
          <p:nvPr>
            <p:ph sz="quarter" idx="1"/>
          </p:nvPr>
        </p:nvSpPr>
        <p:spPr>
          <a:xfrm>
            <a:off x="323528" y="1844824"/>
            <a:ext cx="8441432" cy="4495800"/>
          </a:xfrm>
        </p:spPr>
        <p:txBody>
          <a:bodyPr>
            <a:normAutofit fontScale="92500" lnSpcReduction="20000"/>
          </a:bodyPr>
          <a:lstStyle/>
          <a:p>
            <a:pPr marL="0" algn="just">
              <a:buNone/>
            </a:pPr>
            <a:r>
              <a:rPr lang="it-IT" sz="1800" dirty="0" smtClean="0"/>
              <a:t>Si collocano in questo periodo le orazioni scritte da </a:t>
            </a:r>
            <a:r>
              <a:rPr lang="it-IT" sz="1800" dirty="0" smtClean="0"/>
              <a:t>Isocrate, </a:t>
            </a:r>
            <a:r>
              <a:rPr lang="it-IT" sz="1800" dirty="0" smtClean="0"/>
              <a:t>che hanno come idea di fondo di Atene come città-guida della Grecia. Tra esse alcune sono scritte sotto forma di lettera aperta (di preciso </a:t>
            </a:r>
            <a:r>
              <a:rPr lang="it-IT" sz="1800" i="1" dirty="0" smtClean="0"/>
              <a:t>A </a:t>
            </a:r>
            <a:r>
              <a:rPr lang="it-IT" sz="1800" i="1" dirty="0" err="1" smtClean="0"/>
              <a:t>Nicocle</a:t>
            </a:r>
            <a:r>
              <a:rPr lang="it-IT" sz="1800" i="1" dirty="0" smtClean="0"/>
              <a:t>, </a:t>
            </a:r>
            <a:r>
              <a:rPr lang="it-IT" sz="1800" i="1" dirty="0" err="1" smtClean="0"/>
              <a:t>Nicolce</a:t>
            </a:r>
            <a:r>
              <a:rPr lang="it-IT" sz="1800" i="1" dirty="0" smtClean="0"/>
              <a:t>, </a:t>
            </a:r>
            <a:r>
              <a:rPr lang="it-IT" sz="1800" i="1" dirty="0" err="1" smtClean="0"/>
              <a:t>Evagora</a:t>
            </a:r>
            <a:r>
              <a:rPr lang="it-IT" sz="1800" i="1" dirty="0" smtClean="0"/>
              <a:t>, </a:t>
            </a:r>
            <a:r>
              <a:rPr lang="it-IT" sz="1800" i="1" dirty="0" err="1" smtClean="0"/>
              <a:t>Archidamo</a:t>
            </a:r>
            <a:r>
              <a:rPr lang="it-IT" sz="1800" i="1" dirty="0" smtClean="0"/>
              <a:t> e </a:t>
            </a:r>
            <a:r>
              <a:rPr lang="it-IT" sz="1800" i="1" dirty="0" err="1" smtClean="0"/>
              <a:t>Aeropagitico</a:t>
            </a:r>
            <a:r>
              <a:rPr lang="it-IT" sz="1800" i="1" dirty="0" smtClean="0"/>
              <a:t>). </a:t>
            </a:r>
            <a:r>
              <a:rPr lang="it-IT" sz="1800" dirty="0" smtClean="0"/>
              <a:t>Le orazioni di questo periodo sono</a:t>
            </a:r>
            <a:r>
              <a:rPr lang="it-IT" sz="1800" i="1" dirty="0" smtClean="0"/>
              <a:t>:</a:t>
            </a:r>
          </a:p>
          <a:p>
            <a:pPr algn="just">
              <a:buNone/>
            </a:pPr>
            <a:r>
              <a:rPr lang="it-IT" sz="1800" b="1" i="1" dirty="0" smtClean="0"/>
              <a:t>- Panegirico, </a:t>
            </a:r>
            <a:r>
              <a:rPr lang="it-IT" sz="1800" dirty="0" smtClean="0"/>
              <a:t>un discorso, probabilmente fittizio, pronunciato durante le feste </a:t>
            </a:r>
            <a:r>
              <a:rPr lang="it-IT" sz="1800" dirty="0" err="1" smtClean="0"/>
              <a:t>Panegeriche</a:t>
            </a:r>
            <a:r>
              <a:rPr lang="it-IT" sz="1800" dirty="0" smtClean="0"/>
              <a:t>.</a:t>
            </a:r>
            <a:endParaRPr lang="it-IT" sz="1800" b="1" i="1" dirty="0" smtClean="0"/>
          </a:p>
          <a:p>
            <a:pPr algn="just">
              <a:buNone/>
            </a:pPr>
            <a:r>
              <a:rPr lang="it-IT" sz="1800" b="1" i="1" dirty="0" smtClean="0"/>
              <a:t>- A </a:t>
            </a:r>
            <a:r>
              <a:rPr lang="it-IT" sz="1800" b="1" i="1" dirty="0" err="1" smtClean="0"/>
              <a:t>Nicocle</a:t>
            </a:r>
            <a:r>
              <a:rPr lang="it-IT" sz="1800" b="1" i="1" dirty="0" smtClean="0"/>
              <a:t>, </a:t>
            </a:r>
            <a:r>
              <a:rPr lang="it-IT" sz="1800" dirty="0" smtClean="0"/>
              <a:t>lettera aperta al neosovrano di </a:t>
            </a:r>
            <a:r>
              <a:rPr lang="it-IT" sz="1800" dirty="0" err="1" smtClean="0"/>
              <a:t>Salamina</a:t>
            </a:r>
            <a:r>
              <a:rPr lang="it-IT" sz="1800" dirty="0" smtClean="0"/>
              <a:t> di Cipro </a:t>
            </a:r>
            <a:r>
              <a:rPr lang="it-IT" sz="1800" dirty="0" err="1" smtClean="0"/>
              <a:t>Nicocle</a:t>
            </a:r>
            <a:r>
              <a:rPr lang="it-IT" sz="1800" dirty="0" smtClean="0"/>
              <a:t> nella quale sono presenti alcuni consigli pratici sul modo di governare.</a:t>
            </a:r>
            <a:endParaRPr lang="it-IT" sz="1800" b="1" i="1" dirty="0" smtClean="0"/>
          </a:p>
          <a:p>
            <a:pPr algn="just">
              <a:buNone/>
            </a:pPr>
            <a:r>
              <a:rPr lang="it-IT" sz="1800" b="1" i="1" dirty="0" smtClean="0"/>
              <a:t>- </a:t>
            </a:r>
            <a:r>
              <a:rPr lang="it-IT" sz="1800" b="1" i="1" dirty="0" err="1" smtClean="0"/>
              <a:t>Nicocle</a:t>
            </a:r>
            <a:r>
              <a:rPr lang="it-IT" sz="1800" b="1" i="1" dirty="0" smtClean="0"/>
              <a:t>, </a:t>
            </a:r>
            <a:r>
              <a:rPr lang="it-IT" sz="1800" dirty="0" smtClean="0"/>
              <a:t>è un discorso fittizio pronunciato da </a:t>
            </a:r>
            <a:r>
              <a:rPr lang="it-IT" sz="1800" dirty="0" err="1" smtClean="0"/>
              <a:t>Nicocle</a:t>
            </a:r>
            <a:r>
              <a:rPr lang="it-IT" sz="1800" dirty="0" smtClean="0"/>
              <a:t> al suo popolo, in realtà rivolto ai sovrani ai quali </a:t>
            </a:r>
            <a:r>
              <a:rPr lang="it-IT" sz="1800" dirty="0" err="1" smtClean="0"/>
              <a:t>Isocrate</a:t>
            </a:r>
            <a:r>
              <a:rPr lang="it-IT" sz="1800" dirty="0" smtClean="0"/>
              <a:t> spedisce la lettera.</a:t>
            </a:r>
            <a:endParaRPr lang="it-IT" sz="1800" b="1" i="1" dirty="0" smtClean="0"/>
          </a:p>
          <a:p>
            <a:pPr algn="just">
              <a:buNone/>
            </a:pPr>
            <a:r>
              <a:rPr lang="it-IT" sz="1800" b="1" i="1" dirty="0" smtClean="0"/>
              <a:t>- </a:t>
            </a:r>
            <a:r>
              <a:rPr lang="it-IT" sz="1800" b="1" i="1" dirty="0" err="1" smtClean="0"/>
              <a:t>Evagora</a:t>
            </a:r>
            <a:r>
              <a:rPr lang="it-IT" sz="1800" b="1" i="1" dirty="0" smtClean="0"/>
              <a:t>, </a:t>
            </a:r>
            <a:r>
              <a:rPr lang="it-IT" sz="1800" dirty="0" smtClean="0"/>
              <a:t>elogio di </a:t>
            </a:r>
            <a:r>
              <a:rPr lang="it-IT" sz="1800" dirty="0" err="1" smtClean="0"/>
              <a:t>Evagora</a:t>
            </a:r>
            <a:r>
              <a:rPr lang="it-IT" sz="1800" dirty="0" smtClean="0"/>
              <a:t>, padre di </a:t>
            </a:r>
            <a:r>
              <a:rPr lang="it-IT" sz="1800" dirty="0" err="1" smtClean="0"/>
              <a:t>Nicolce</a:t>
            </a:r>
            <a:r>
              <a:rPr lang="it-IT" sz="1800" dirty="0" smtClean="0"/>
              <a:t>. Probabilmente non venne mai pronunciato dato che il sovrano era già morto da tempo. Alcuni ritengono addirittura si tratti di un’opera spuria.</a:t>
            </a:r>
            <a:endParaRPr lang="it-IT" sz="1800" b="1" i="1" dirty="0" smtClean="0"/>
          </a:p>
          <a:p>
            <a:pPr algn="just">
              <a:buNone/>
            </a:pPr>
            <a:r>
              <a:rPr lang="it-IT" sz="1800" b="1" i="1" dirty="0" smtClean="0"/>
              <a:t>- </a:t>
            </a:r>
            <a:r>
              <a:rPr lang="it-IT" sz="1800" b="1" i="1" dirty="0" err="1" smtClean="0"/>
              <a:t>Plataico</a:t>
            </a:r>
            <a:r>
              <a:rPr lang="it-IT" sz="1800" b="1" i="1" dirty="0" smtClean="0"/>
              <a:t>, </a:t>
            </a:r>
            <a:r>
              <a:rPr lang="it-IT" sz="1800" dirty="0" smtClean="0"/>
              <a:t>opera nella quale </a:t>
            </a:r>
            <a:r>
              <a:rPr lang="it-IT" sz="1800" dirty="0" err="1" smtClean="0"/>
              <a:t>Isocrate</a:t>
            </a:r>
            <a:r>
              <a:rPr lang="it-IT" sz="1800" dirty="0" smtClean="0"/>
              <a:t>, dando retoricamente parola ad un abitante di Platea, esprime il suo desiderio di un intervento diretto di Atene contro l’egemonia tebana.</a:t>
            </a:r>
            <a:endParaRPr lang="it-IT" sz="1800" b="1" i="1" dirty="0" smtClean="0"/>
          </a:p>
          <a:p>
            <a:pPr algn="just">
              <a:buNone/>
            </a:pPr>
            <a:r>
              <a:rPr lang="it-IT" sz="1800" b="1" i="1" dirty="0" smtClean="0"/>
              <a:t>- </a:t>
            </a:r>
            <a:r>
              <a:rPr lang="it-IT" sz="1800" b="1" i="1" dirty="0" err="1" smtClean="0"/>
              <a:t>Archidamo</a:t>
            </a:r>
            <a:r>
              <a:rPr lang="it-IT" sz="1800" b="1" i="1" dirty="0" smtClean="0"/>
              <a:t>,</a:t>
            </a:r>
            <a:r>
              <a:rPr lang="it-IT" sz="1800" dirty="0" smtClean="0"/>
              <a:t> discorso fittizio di </a:t>
            </a:r>
            <a:r>
              <a:rPr lang="it-IT" sz="1800" dirty="0" err="1" smtClean="0"/>
              <a:t>Archidamo</a:t>
            </a:r>
            <a:r>
              <a:rPr lang="it-IT" sz="1800" dirty="0" smtClean="0"/>
              <a:t> al suo popolo per dissuaderlo a stipulare una pace con Tebe prima della battaglia di </a:t>
            </a:r>
            <a:r>
              <a:rPr lang="it-IT" sz="1800" dirty="0" err="1" smtClean="0"/>
              <a:t>Leuttra</a:t>
            </a:r>
            <a:r>
              <a:rPr lang="it-IT" sz="1800" dirty="0" smtClean="0"/>
              <a:t>.</a:t>
            </a:r>
            <a:endParaRPr lang="it-IT" sz="1800" b="1" i="1" dirty="0" smtClean="0"/>
          </a:p>
          <a:p>
            <a:pPr algn="just">
              <a:buNone/>
            </a:pPr>
            <a:r>
              <a:rPr lang="it-IT" sz="1800" b="1" i="1" dirty="0" smtClean="0"/>
              <a:t>- Areopagitico, </a:t>
            </a:r>
            <a:r>
              <a:rPr lang="it-IT" sz="1800" dirty="0" smtClean="0"/>
              <a:t>discorso utopico, volto a guardare con nostalgia i tempi passati di Atene.</a:t>
            </a:r>
            <a:endParaRPr lang="it-IT" sz="1800" b="1" i="1" dirty="0" smtClean="0"/>
          </a:p>
        </p:txBody>
      </p:sp>
    </p:spTree>
  </p:cSld>
  <p:clrMapOvr>
    <a:masterClrMapping/>
  </p:clrMapOvr>
  <p:transition>
    <p:blind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“PANEGIRICO”</a:t>
            </a:r>
            <a:endParaRPr lang="it-IT" dirty="0"/>
          </a:p>
        </p:txBody>
      </p:sp>
      <p:sp>
        <p:nvSpPr>
          <p:cNvPr id="3" name="Segnaposto contenuto 2"/>
          <p:cNvSpPr>
            <a:spLocks noGrp="1"/>
          </p:cNvSpPr>
          <p:nvPr>
            <p:ph sz="quarter" idx="1"/>
          </p:nvPr>
        </p:nvSpPr>
        <p:spPr>
          <a:xfrm>
            <a:off x="395536" y="1772816"/>
            <a:ext cx="5112568" cy="5085184"/>
          </a:xfrm>
        </p:spPr>
        <p:txBody>
          <a:bodyPr>
            <a:normAutofit lnSpcReduction="10000"/>
          </a:bodyPr>
          <a:lstStyle/>
          <a:p>
            <a:pPr algn="just">
              <a:buNone/>
            </a:pPr>
            <a:r>
              <a:rPr lang="it-IT" sz="1600" dirty="0" smtClean="0">
                <a:latin typeface="+mj-lt"/>
              </a:rPr>
              <a:t>       Il panegirico è la prima importante orazione politica di </a:t>
            </a:r>
            <a:r>
              <a:rPr lang="it-IT" sz="1600" dirty="0" err="1" smtClean="0">
                <a:latin typeface="+mj-lt"/>
              </a:rPr>
              <a:t>Isocrate</a:t>
            </a:r>
            <a:r>
              <a:rPr lang="it-IT" sz="1600" dirty="0" smtClean="0">
                <a:latin typeface="+mj-lt"/>
              </a:rPr>
              <a:t>, pubblicata nel 380 a.C., un secolo dopo le guerre persiane e 25 anni dopo la fine della guerra del Peloponneso. Erano dunque lontani i due momenti epici della storia di Atene, quelli in cui la città aveva dato prove memorabili della propria grandezza, in un'eroica lotta dapprima contro il dispotismo orientale e poi contro quello spartano. </a:t>
            </a:r>
            <a:r>
              <a:rPr lang="it-IT" sz="1600" dirty="0" err="1" smtClean="0">
                <a:latin typeface="+mj-lt"/>
              </a:rPr>
              <a:t>Isocrate</a:t>
            </a:r>
            <a:r>
              <a:rPr lang="it-IT" sz="1600" dirty="0" smtClean="0">
                <a:latin typeface="+mj-lt"/>
              </a:rPr>
              <a:t> era consapevole di quanto l'Atene a lui contemporanea fosse differente da quella dei tempi d'oro, di Pericle, tuttavia egli non riesce a prescindere da quel glorioso passato da cui trae ispirazione e al quale in qualche modo aspira. Egli infatti vuole non tanto imporre un'egemonia ateniese, quanto ricreare quel momento di magico equilibrio avutosi durante le guerre persiane, quando la potenza politica e militare di Atene si era attuata in un rapporto di solidarietà e alleanza con Sparta, creando così le prerogative per una situazione di concordia panellenica. Lo storico antico </a:t>
            </a:r>
            <a:r>
              <a:rPr lang="it-IT" sz="1600" dirty="0" err="1" smtClean="0">
                <a:latin typeface="+mj-lt"/>
              </a:rPr>
              <a:t>Timeo</a:t>
            </a:r>
            <a:r>
              <a:rPr lang="it-IT" sz="1600" dirty="0" smtClean="0">
                <a:latin typeface="+mj-lt"/>
              </a:rPr>
              <a:t> paragonò, ironicamente, il tempo impiegato da </a:t>
            </a:r>
            <a:r>
              <a:rPr lang="it-IT" sz="1600" dirty="0" err="1" smtClean="0">
                <a:latin typeface="+mj-lt"/>
              </a:rPr>
              <a:t>Isocrate</a:t>
            </a:r>
            <a:r>
              <a:rPr lang="it-IT" sz="1600" dirty="0" smtClean="0">
                <a:latin typeface="+mj-lt"/>
              </a:rPr>
              <a:t> per scrivere e revisionare l'opera (circa dieci anni), al tempo che ci volle affinché Alessandro Magno conquistasse tutta l’Asia.</a:t>
            </a:r>
            <a:endParaRPr lang="it-IT" sz="1600" dirty="0">
              <a:latin typeface="+mj-lt"/>
            </a:endParaRPr>
          </a:p>
        </p:txBody>
      </p:sp>
      <p:sp>
        <p:nvSpPr>
          <p:cNvPr id="56326" name="AutoShape 6" descr="data:image/jpeg;base64,/9j/4AAQSkZJRgABAQAAAQABAAD/2wCEAAkGBxQTEhUUExQWFRQXGBUYFxgYGBgdHBccFxwXHBwYHBUYHSggGBolHBcUITEhJSkrLi4uFx8zODMsNygtLisBCgoKDg0OGxAQGiwkHyQsLCwsLCwsLCwsLCwsLCwsLCwsLCwsLCwsLCwsLCwsLCwsLCwsLCwsLCwsLCwsLCwsLP/AABEIAT4AngMBIgACEQEDEQH/xAAcAAAABwEBAAAAAAAAAAAAAAAAAQIDBAUHBgj/xABCEAABAwIDBQUHAQYEBQUAAAABAAIRAyEEEjEFQVFhcQYigZGhBxMyscHR8EIUI1JikuEkgrLxFTNTctJDY3Oiwv/EABoBAAMBAQEBAAAAAAAAAAAAAAABAgMEBQb/xAAlEQEBAAICAgIDAAIDAAAAAAAAAQIRAyEEMRJBIjJRcYEzQmH/2gAMAwEAAhEDEQA/AOAAREoApJXA+jKQaiRkoAORByDimw66AegpJSi+yudl9mataCf3bDvcO8Ryb909IyzmM3lVE0IlpWB7B4ctIcaht8WaD4CI9Fz+2uw1ekC6iff0xuFnjq39Xh5J3Gs8fJ48rrblkRCOUmVLcCEUoEokGDkEHIkjAoBCUAggKARkIgg0nKiLEppQcU0mwEW9LJTYQAfqkQSYFybAceSdyrqOy+ywIquHePwzuHHxTk2jk5JhjupnZns0GxUqgF+5p0b93fJd1g8NmtH51ULZlGYVtUrBogG288VtJqPI5OS53dPloNhoD5puqSDbzt+FFSzkaQN1wPmhUDo+KPX1Cpm5ntT2RZigalIBlceAf1H11CyzEUHU3uY9pa9pgg6hbo/NbfvkArmO2Wwm4qkatNsYimLgfraN3Xgs8sd9x2+P5Fxvxy9MuQKIILJ6QORI3BCEjEgEaCCByIIFAINIajKSCgAmkT0kG6U4ogEGl7Mw/vKjW7tT0H5C0HBUuA6Lk+y9L4ncbLscLXym2vyC1wnTy/Lz3nr+LSjUaGwJHGd6mUw1jfe1YAAtO4cY3nkq3DHM6XaD1U92GFR+dxDgPhaR3Rzy/qPVW5FViNv4yqD+y0Ip7n1IE8wDu6BMbI2xivftp4mlkDzkzCIJuAQQdZC6enQaCXGXHfOlv5dFS9pahGWr/A6m6OQcCfSUav3RuJW1dp1aVXu0H1GFoOZomNxHIyDbmiw+ObiB7ylao3Vp/wBJCthiGupl7TIiZEePiFFr4Rrntqts+LkfqHB3HqgMp7b7MFKv7xginWlwH8Lh8bfr4lc6tN7eYPPSqfy/vW9W/H5tlZmsM5qvY8bP58c39AUERRSpdAygUQKNAE5BAoNQC8yMPSAUEEW5yUm0uUyrptguApgnQAkq5wLyXZjqfyFxbcScrGDeZP8Al/Aux2WO6CeC1lePyd210eGdcfnFW1Aqkpnu+XzVnhlqxWAKbxGHDxuTtMwnA9BKWjsw0qbmNJDHOENnTfAO4FScKYt+BSMbimtHecG9Sm6dVr+80jw+RU3SoqtsYfjobHxsfRY4WxbhbyW64ikHtLTv9CsV2vg3Ua9Sm/4mvPiDcHxBCzzjv8K+4iOSUohJWT0ARIIJAZRSg5EEzGEYQCMFNI0p+iS1M42pATnZW6hWBrTVj+WAFpGHpwxoF9NOX+yz3sa2cW18ZsgzgcSPhHnHktA2P2hoVnsFMg1CHGLjPEakiJiD4Fa6ePyVcUW6SdN+66Op2kw1EHNVBI4X9dFlu39q4kVqrHulrXuht7AmRBFvhIvvUHZ+xcRijNJhd/MdB4lVtnr+tE2j7TKbf+UzNzK5zGe0rFOszKwchKXhfZni4BcGno6T8lModgKpOV7C3mZ+im7VPi4/F7bxFUlz3lx5wndm9q8RhzLDbeOP09F3OI9l5aO7UDjwMj1uoDPZ/UJymkZ4zbzS+Pfo/lLPa47O9v6OIc1lUe7fGun5u09En2j7KD2NxLIOWGvI/Uw/C63AmOjuS4/bHs+xNKYpvt3mmJEcJG8JfZXa2LkUC1tWm8EOD3ECBZ02nx9U73NK48vhlMorCiU7bWEbSr1KbDLWuOUnWDBAPEiYnfEqCsHsS7myUJQKJBjKIIIkAqUAUmUqEEPMq3adWysH2CpdoOWvHO2Hk5awroeyoqUaZr6SCWE/qbTe0vjrceCmYitTrZKWEblcHucymGxUJzElwrkwBkvG7LwVBQxBYwHdlaDza5ui6XYdepWpxg6eR9Oaoqmndz2ATSBFi4tOg1ANrrS+9vK+kTGbPdVrAGk+m4gF2d+cvkSH+8M5gQReYjRdXgNvNptFKhDYgZ4m/BrP1FHgcNXLwMZHvSAO6RAZuAjxUzbHs/FX95SeQY+AEAdQeMI1fcRueqTitpDLFbahoOmYZL3Dq2mAG9ASqTaPajF4XLUo7SGMpEwQ5hD2k6Zqb5OU/wAQKu9ldiqIMOw9bNpdwj1Z9Sriv2AwoGd1MyBEOcT4QIHoU5KLYtOxu3H43Dis5gYbtsTcjfB0HmuL2t2uxdWu6jTq0sLTY4h1V5DYgxdzgb20aJXY9knBjqjGiBqANLcuir8b2QoYgvq+7zPzOJGYtNySY3TfeEXYmlfgcUWtc5m1GYp7QXOh7iGgXJ90ZzAeBtZcHtGkX42o6i73bqhDg1rgBmIGaHbpOYjqF0+0exIzD3NOpTfPxO0bxJeI3boVTSwD8JjjND3rHCnTDyO7mLWSTwvvUZbXjpC7QVC6o1xEF1KkY5AFovvkNBnmqwKXtd81qpLs/eIzfxZe7IvpAsoixvt7XHNYSf8AgFJKUUkhJY0SNEEAScakJYKZGsS6ypMabq3xLlTYvVbcXtxeZfwTqcPw43FpLHHiCczT4EkeKuuyu2W0WmlWLnMP6BIOYklr6b2kOa65FuJ8aPY7jDgNQQ5WmCbSdXZIdmEuIb/Lex37vJVb3Y4JN4yu1w+GNIsguIyi5MmTcyepXY7K2jYX81TUMPmpsDhBytHMEW+ik0MM5v8AZVGVdZh8VKa2vX/dnXwVfgieahdrKOJ90HYdvvHZrstMQRIkgG8It6Gu0nsjPvHTa/orfDdyo9vG48ViOC7U4uhWeys14fMEZYjlEruOxm0cViKr6lQRSDQG2+IyN+lhPFRvvS/j1t220sRDTKy/tPtWpTLmAw14bkII0gsdqLXa4cdCu82tXkQFlva2i5tVkzBpiDuMOeTB36g+IS5K38XCZZ9qYaIIgUFg9gaIoIQgBCCBQCAbCOUmUYTIxiCqjEq3xAVVimrficXmTeJGFrZHA+fQrpNkteKhyw15p1IMQLCT/msYPNcqrXY+PIc1puAYHIGQRPC60zx+3m8eX/Vq2y8ZlyMfU70Ns7LfW4IsZt/UugdWjXjruyuzRrwIjmuK2bVYKfu6mR9HK2HOcWupiXZe9xDu7Y6uG7S92VSeRle4NIAjvPywS4CbyRIOukqJRYusJtAZiMpJbvH5wXPv7V131HNw9Co8tJBIY8i2twInxV5gcES4OFMuDmjMQQcpBtYkZxc+QspGKwlZrs1Alp4ESD1anotuO2hNZ04yhXa/dlpOGbgJAv5qbh+1X7OG0/dupt0a2o0sIHHvfEF0X/E9pgwaDHc5A9MyPJWxDh+0MaAwy0RMO1m6nSt9G69XNdo/SD4kafLzWd9tajv2jISSKbQ1vO5l0bpNv8oWgkinUcNSC7KNAS+APosv7QV89d5PBg/+rfuVGddfhz8/9K9BECgsnpgggggxokESCNowkyjTBusVXYlWFZV2JWvG5fJ/VCUvZLZrMHNRFI2e6KrDwc35hdOXqvHxuspXeYBzc14huoOhgg6RewJjkuiwbqbw1rpLW/BUMwCRdn84BG8fpG9cg1+U5tZ3cvurPA491IAB37okxF8uYDXh3gFxzLTpyx20PZe0yQWFobUaALOkOsOMR1KvaOODm2F7tIi46jz0WfUdp5zDjTYXhpZVBMEsgEOMWdlOitGYh9MuDqoD5BksLg7g5uW9x13iy1lY2OxNf+blMaEXvzTLKmX4jM3n86qgobSdVEt0EB28md5jSPryTVbG1Brfcwjj533J2iQ1t3EBrnZS5rQKj3ibFgAza7uEbyssxeINR73nVzi7pO5dX2v2q40g2wLjkfE2AvA4k5R+FcdKxyr0/Ew1j8hhHKIIwodgFEjKCACJKlJQDSBKBXRdhtksxFd4qMzhrMwBJAkkCTGvRVIjPOYS2uZ9257srGuc7cGgk+QV1gPZ/i613htFvF5l3gxs+pC1rC7NbTEMa1g4NAA8gn/dHh+dFrj08zm57n0z3D+zbD0x36lSq7plbPQSfVU2N7OClUGVsNlaq0EGbAcCL+aRtHZDajZF1V3XPjZjemTbR2VHepktJMkA2M78ukqBhMS+kS0w9h1abGeIO4rQtobLIERC43aGHDXaLK7ayyrClTDwPdluXe0635bip+H2hWa0Ml0NEaaj/wDUX8yuW3y0wRwKm4fH1f4y7kQPpdR3D1K6MYoFlgWVAZBAuSTe/A6qLitoubBdUi+aLa8OnVQTXfALjB4D77vBTtj0A57REglHY1ItMNsenimM94C4EzmBI3ECD58rpeK9m9KJp13tPB7Q7wgQfVdfhMK1rB6J0kzNj1MeQFitpjNdpnNnj+tZjjPZ9i2SWGnVHI5SfB1vVc/jNm1qP/OpPZzIt/ULeq2yvigN1+Aumffl1gOsgfXVTcI6MPMznubYghK1nGdlsNVu6iGneWQ0z/kdHms/7VbEGFqhrSXMe3M0u1sYIJAgxbzUXHTq4+fHO6ntTpKMJMpNzZXX+y13+Lf/APC63HvM89SuPJXX+zGnOKqHeKJI/rZwVT2x5/8AjrVwwRdLbG64UEPOsy31T9DE2iPRXK8mw5VoBwuEwMK5tmutwT9SrbeEptWSINwqlTpW4rC52w4EEfmoXEdptgVDJpiY3BaVUeBqEy4MdqNyLqnNxgNTBVWuggt5FWbCWNuLrWsdsOnUkFrXDmLjoRdc7iexWHBkuqAT8Oa3TSVHxq/nHHbNpvrugAld/sDZIpDM+JVpszZVKk0BgDQNw+qnFoiwk+acx0Vz2g1qznuytGUW1/spNDBR8RR03EG8R5I3VSTB/Amk4xgBkARyCFTD5rgRysipMAkyem4INqeJ5fZIzTGwfGevkuU9peEz4dlWBNN94/hfb/UGLrKjrqDtvBirhqrBcvpuAudQJb6gKa148vjlKxhJRtKIqHrml23snB/aaxBA/cxcTq9v2XDVXwu39jbM9XFEk92mzTmXfZXjPtzeTnJhr+tEqYwtsWtIvJj5J2liGnUDyTDqGQzdwMa6hOQIk26XmU5t5vSZ9U22mOJ1SWm8fX6bkt5VaSVUbwKbc0W1TfuyTw3/AIU57ojgUaB6kANUziaAdcGyJ1RxGkFJrVARBsgDbTbIkeMqSGgDuquo2NlNabcEbGj5vGhTdUS7TcmH1E4x4ImUfLY1olzDl1n6eITD2xe4PHUKTTdNj+ckxUeTO5KnESuXHkOXzT2E62Eec8k1XmPsip1y0ETa35cTCVVGQbew3u8TXYNG1XgdJJGnIhVxKu+2LIxta0Zi1w8Wt+sqkKzexh3jEPFuXf8AsPdBxjuVEetRZ3iitK9idAGliiRILqY/pDjx5redYvO8u7yaNXLct7EcLm6iMeLzewDRE68gpL8KXBgbbSXbxHMoq2EFOSBG+bfNLVc20SQLnXfc/JKdXzG3C/JFVJzGMsGALySeW6E5hady6JmI/wB0aLYNeRvt6JQqu4oVWAbvODxtH1SXtg303Rz58UUQt7yI1ScRUHCEoTO7TenKtDu8UGr6T4JO5T6UG91EDL3EWUujQ4meSXYp9zYE6nimBc80oAgxeDu87pTqIItEosv0JTJnpySHkiZE+KVUgTfS39klrSRMnSRKnSjTiDyMcfvuUek05jvjVuoMgiCpT3SBoflHzUc0STxggGLzMxE3RTjhvaTgS19GrucwtjeMpkT4OPkuLJXe+0pxyUAdSSQDMwARv6hcEVD0+C744rMSVpvsaxOWjUbBOasBEx+ls9bEnwWY11qXsfw4GHNQmD710eTfstst/Hpwc2rn209lGCTBPLcOaOuPz+ybftGBqEwzbciQAR04J7kc+qcdhc17T0Hom3UIAO8DpuuhR25mmAJ5hG/bmWJY2OU6o3iOzdFpNsrpGpgwdLzpe6lfs3FNDazSfhbrP0SjtSC45Gi3D+6JodouKYRu8Z4cuH3TTnRxE87dIUtu1mwC5rTPUfWyWNpUzqwc7/2Rqf0If7O60Cd823bktlAg21NzqnP+IskjKYO/MLHpGidZtBgnuz1d9gl0OzQqS7eDput/ZMuDi4jhG7jzUittIGYptHPgks2iP4Wza9/v1RbB2afQdoNf1ax5a/7p04d36f0gTy8NyOpj5HA/nmqo4gtvefmjcPtY1mEXLSQTFrzpujS6g4rGmi0DLLyZEtygATc8eil08b3QHDTxVLtOZLnTAJI5g28FN/pxzvtCa+pRp1H3cxxB6P8A7tb5rPytF7WtnBu/lyHp3m8DwWdFQ9Pxrvj0qsQtV9mstwLTuL6hnxjw0WU1lrHs4c5uAaSe6S+P6nArXkn4uHkv5rqnUmTO+6eZU7w1EckGPY6w+wT1WgBzA1WU6RScE3fNxe6IOfMG9zPBG0jeYA38VIpkbiD4hPZaNsbFk88zAKKgRJg8ZSy8G8i3NVKVg6dEKG+kW1JA7p1Uw4hgF3AToSbHxSXVWkG453t5p0kT3t1IbyUN2GEAi4knXipDbXUydmXVBBhNniDZSMwOqZcSTH5dOwoWDEE3TrarSO7u1BH1KjOsI8v91FdVv80ejW7riY3KE+o6oHtPwkZek70gYwxYQmqOJPeEQTrO9K05FVtvA5cLWbFhTcfECZnwWYhbFtyqDhKw4Uqov/2nfxWOKHoeJfxqqrLWfZ2//AsbwzEc5e5ZLXWvez1rW4WlDjcEHfvzEctfmt+T9Y4c/wB6uwwAtJytM796klneJ3HnMqFj6oc4AAH80Un3bnNkxbdKw0Aq5cptINuSk1aVySwERpAVfiMQ1sMyn9JJtlE+Mq3q1GlhIIsDPkqkKqt1NgpSQ0NmYyggX4RwTrThSQGNom4AAaw6xuA5BA4mKTSdzhMSYE3NuqM7XokXdpuyu+yuJtKxdANawCIzC26BuhNU2B1QuYAO6Q+BAdw0sSEeLxYL2iBYzPCQfsnsXiu4TJ0sB8gkaFjBTZTpF4GXM3dMTwAuhUbnMO+A7t7hz/hHqlVcQJpNMEOt1lp37kmqw0dcz6e46uZyO9zeevFAPV2tawtAltmtnidAeKTsyg1jn0xbKcw6O+dwUPetfWptHwsBeeZNgPWfJOY4sbVpvmM3dJ4deFw0dSmRrEPpsLiS1hLiLwJIAnxuoUsLv0vBEk27wOgJG7VWuELXZ5LT3jeAeFoVa5kPMWsIIjidISM9h8HTaJ90CzWLkt9bj5J7DUaZk0w0DS2/nO9RKGPEwS5g3y0gnzuApdPFszZWjWSSJjz8dFNMnbFIfslcgaUqunJpusbWy7YMYavw91V/0lYyk7vE9VU1ls/Yak1mCpSLvaDces9ZWL1St27LMBwVBpBtSpR4tC25J1HDlfypnIM/EA2+0qXTa6HcOFvqlV6b2/DTDhzdB66XCjMr1ZI9z177PuspAmVnuc0RYdNFMwlCGbukKvwbnjNnZlIHGQRClYHHl4cHMy5TAvMjj0TSepxeIB4Skl8NIIEGx5pkYg53AtAiIvM630sk1ahcYsBE669bck9jRh1ImYsN8cUdOmGgRvvKebRqRANP+p3/AIKO9lQZgQwwAbON/EgXSNMNIEagc7bkgPBOptx3qMHPMABp/wA8fMIq5eMoLQOBDp9I0T2WjlEQQY0mD/dSWw9pIiYvI1/PooVKvUscjP6+f/alGq8EjIyYBHfMEkxrlsLFASXNa1uYeMASY5DUqCx5cRnpuaD8JOUi/Npsd908xlYt+CnJ3io76sRtcX5mvbky5SDmDoIuDbogGMaHsdq4g7uJ3BPtqOd8bXA6tMggxEwWnXknfeirM2yyHRuO/wBPmm8M2DrLdRxHgppnNvU5wuIP/s1f9BWJFbbt54bhcRP/AEavqx0LEyUO7xf1qoqr0F2ewgbh6JH/AEqe/wDlG5efaq37ZtRwo0zMjIznFvzyW3JrUcF/apNRxJ5BQzTBewgQ4TJHDgeqkkVXGGFmW1zMjy19EhuEqtsalP8ApcT43CxULFVy1pixNvP5qLs2o8OmNWgETN2/eT5JQoVA6ahDgCLC3iE9Uol5a9hAgzvvqIjd1QPoTxcvgwHd6+4xfwsfNHVpEZyDYAfW6lUKboc1wmTPoLJnD4UsaWWjdefOypOwpGpkmW6CzgZNuIKJ7/jPMJP7JiAGiaRAGhz/AJwTrcBUykEszTMiY3W4p6LZLWjM4AaAJeIu5vJrvol4amcz80CSI+UJvEsMjTQgCel0GapN7vmmnv1PAD0LipFMENiJImDuOsJmvRJkG2YETrGouPH5qTTaNOw5BMMZd5m8gfnmioiq0hvvG8j7s+Xxpx8tDpIcZmwjdpF0yN08OGuOWbxOmscgjL2/qIBCLPBBmQ6JEb+Cp8biC1w66ngd3NRndRWM3Vn2hAOExG+KNT/SVjJWw7YZ/g8QQf8A0am/+UrHZT9u3xfVipqrdNmPDqbCwHLlAGoFtbHnKwqovQraWWm0aDKB0steWdRwS90rAd3S97xuU2uBMz49VX4V0cDFpsncRW7pkzuhZT0f2Q6n3ic2vBKZAkzA+fVQtmMyki5DhMEuMazEkxaE/VwjC65IsSe84WHQid6NGnsrDQ2QrvsqWrhGkEhzjawFSp4Os7onQ2HjM46Wlx1tu4p7LS2qVSaZy6xZDDV5YCJ59d6rnsmoCCZDSYDnQerQY4JrY5DXFsuOYFwLiXEwTIk8LR15Ktp0szXBv6pjENFnRJG9RMOAPe3NjvJPOwJtruTezTDoJPebm7zibgwSAT3QQWmEj0s2PkWROeGqqcclXqDvMWI/Tpv1RswocCe8bm+Z48r2Rs9Jz6rCR3jxRVqua0qDTwbWuBGab6uceHEo6+ABMwAf4pdrzAMHgp2NJLKuUDMqjaeGzvaRMSPDepDGU82Wo0B2oGZ3e5gzca6KczDDK2LX/AoyxtipdG9vNy4KvG+k8eYKxorW+0zj+y14OlN0+MCD4LI1cdni/rf8qp637C1C6SDLCGlvQ75WCURL2ji5o9QvQtWiZmbLXm+nBje6boUmjTn6osQJdl4CUzReCTltofmE7SpgECBebjW+s8VlDM0m+6+I5hIvwBgRPKfRPVILzwI18rSUurTGbI9odLT0vYyE7h8AyO+xrxYd4A/NVIWzNbC02NJaGttuAF/DXRCphmVajmOhwAaSLHWbGeiDdnUC45aLAQD+kcvun2YdrXFzRDj8VzBkz85809DaI2gym8sZAGRxgbpI09UluFmm1zXEOaczOvDoRI8VNNBpNwJveL31vwSAyBAt0RobQsPVNRs5YLjPkBbqPonGYUsDZM5XXP8AKbR0E+il04k2APLeirDoTukT1HRGhtW45k1coucpIvp8P9kWzsYzKW52yHOBlwkXKsKbGme6ARPrr9E1UZ+dOqjXe1b60Z98C4QQ74tCDHw8Py6axONi3eG6S10eBiCprRuPhySQwEjW1rICvp4tgHxNJ1uZ8ufIKXh83dIvM6aeqdqHm4X3FJ96GML/ANLAXQNYAnzRCqn7ZU3NwtUg7hOlwXAaeKywrvO1eKrOw731HAMflyU2DSXNMve65MDQRf14NOTTu8b9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6328" name="AutoShape 8" descr="data:image/jpeg;base64,/9j/4AAQSkZJRgABAQAAAQABAAD/2wCEAAkGBxQTEhUUExQWFRQXGBUYFxgYGBgdHBccFxwXHBwYHBUYHSggGBolHBcUITEhJSkrLi4uFx8zODMsNygtLisBCgoKDg0OGxAQGiwkHyQsLCwsLCwsLCwsLCwsLCwsLCwsLCwsLCwsLCwsLCwsLCwsLCwsLCwsLCwsLCwsLCwsLP/AABEIAT4AngMBIgACEQEDEQH/xAAcAAAABwEBAAAAAAAAAAAAAAAAAQIDBAUHBgj/xABCEAABAwIDBQUHAQYEBQUAAAABAAIRAyEEEjEFQVFhcQYigZGhBxMyscHR8EIUI1JikuEkgrLxFTNTctJDY3Oiwv/EABoBAAMBAQEBAAAAAAAAAAAAAAABAgMEBQb/xAAlEQEBAAICAgIDAAIDAAAAAAAAAQIRAyEEMRJBIjJRcYEzQmH/2gAMAwEAAhEDEQA/AOAAREoApJXA+jKQaiRkoAORByDimw66AegpJSi+yudl9mataCf3bDvcO8Ryb909IyzmM3lVE0IlpWB7B4ctIcaht8WaD4CI9Fz+2uw1ekC6iff0xuFnjq39Xh5J3Gs8fJ48rrblkRCOUmVLcCEUoEokGDkEHIkjAoBCUAggKARkIgg0nKiLEppQcU0mwEW9LJTYQAfqkQSYFybAceSdyrqOy+ywIquHePwzuHHxTk2jk5JhjupnZns0GxUqgF+5p0b93fJd1g8NmtH51ULZlGYVtUrBogG288VtJqPI5OS53dPloNhoD5puqSDbzt+FFSzkaQN1wPmhUDo+KPX1Cpm5ntT2RZigalIBlceAf1H11CyzEUHU3uY9pa9pgg6hbo/NbfvkArmO2Wwm4qkatNsYimLgfraN3Xgs8sd9x2+P5Fxvxy9MuQKIILJ6QORI3BCEjEgEaCCByIIFAINIajKSCgAmkT0kG6U4ogEGl7Mw/vKjW7tT0H5C0HBUuA6Lk+y9L4ncbLscLXym2vyC1wnTy/Lz3nr+LSjUaGwJHGd6mUw1jfe1YAAtO4cY3nkq3DHM6XaD1U92GFR+dxDgPhaR3Rzy/qPVW5FViNv4yqD+y0Ip7n1IE8wDu6BMbI2xivftp4mlkDzkzCIJuAQQdZC6enQaCXGXHfOlv5dFS9pahGWr/A6m6OQcCfSUav3RuJW1dp1aVXu0H1GFoOZomNxHIyDbmiw+ObiB7ylao3Vp/wBJCthiGupl7TIiZEePiFFr4Rrntqts+LkfqHB3HqgMp7b7MFKv7xginWlwH8Lh8bfr4lc6tN7eYPPSqfy/vW9W/H5tlZmsM5qvY8bP58c39AUERRSpdAygUQKNAE5BAoNQC8yMPSAUEEW5yUm0uUyrptguApgnQAkq5wLyXZjqfyFxbcScrGDeZP8Al/Aux2WO6CeC1lePyd210eGdcfnFW1Aqkpnu+XzVnhlqxWAKbxGHDxuTtMwnA9BKWjsw0qbmNJDHOENnTfAO4FScKYt+BSMbimtHecG9Sm6dVr+80jw+RU3SoqtsYfjobHxsfRY4WxbhbyW64ikHtLTv9CsV2vg3Ua9Sm/4mvPiDcHxBCzzjv8K+4iOSUohJWT0ARIIJAZRSg5EEzGEYQCMFNI0p+iS1M42pATnZW6hWBrTVj+WAFpGHpwxoF9NOX+yz3sa2cW18ZsgzgcSPhHnHktA2P2hoVnsFMg1CHGLjPEakiJiD4Fa6ePyVcUW6SdN+66Op2kw1EHNVBI4X9dFlu39q4kVqrHulrXuht7AmRBFvhIvvUHZ+xcRijNJhd/MdB4lVtnr+tE2j7TKbf+UzNzK5zGe0rFOszKwchKXhfZni4BcGno6T8lModgKpOV7C3mZ+im7VPi4/F7bxFUlz3lx5wndm9q8RhzLDbeOP09F3OI9l5aO7UDjwMj1uoDPZ/UJymkZ4zbzS+Pfo/lLPa47O9v6OIc1lUe7fGun5u09En2j7KD2NxLIOWGvI/Uw/C63AmOjuS4/bHs+xNKYpvt3mmJEcJG8JfZXa2LkUC1tWm8EOD3ECBZ02nx9U73NK48vhlMorCiU7bWEbSr1KbDLWuOUnWDBAPEiYnfEqCsHsS7myUJQKJBjKIIIkAqUAUmUqEEPMq3adWysH2CpdoOWvHO2Hk5awroeyoqUaZr6SCWE/qbTe0vjrceCmYitTrZKWEblcHucymGxUJzElwrkwBkvG7LwVBQxBYwHdlaDza5ui6XYdepWpxg6eR9Oaoqmndz2ATSBFi4tOg1ANrrS+9vK+kTGbPdVrAGk+m4gF2d+cvkSH+8M5gQReYjRdXgNvNptFKhDYgZ4m/BrP1FHgcNXLwMZHvSAO6RAZuAjxUzbHs/FX95SeQY+AEAdQeMI1fcRueqTitpDLFbahoOmYZL3Dq2mAG9ASqTaPajF4XLUo7SGMpEwQ5hD2k6Zqb5OU/wAQKu9ldiqIMOw9bNpdwj1Z9Sriv2AwoGd1MyBEOcT4QIHoU5KLYtOxu3H43Dis5gYbtsTcjfB0HmuL2t2uxdWu6jTq0sLTY4h1V5DYgxdzgb20aJXY9knBjqjGiBqANLcuir8b2QoYgvq+7zPzOJGYtNySY3TfeEXYmlfgcUWtc5m1GYp7QXOh7iGgXJ90ZzAeBtZcHtGkX42o6i73bqhDg1rgBmIGaHbpOYjqF0+0exIzD3NOpTfPxO0bxJeI3boVTSwD8JjjND3rHCnTDyO7mLWSTwvvUZbXjpC7QVC6o1xEF1KkY5AFovvkNBnmqwKXtd81qpLs/eIzfxZe7IvpAsoixvt7XHNYSf8AgFJKUUkhJY0SNEEAScakJYKZGsS6ypMabq3xLlTYvVbcXtxeZfwTqcPw43FpLHHiCczT4EkeKuuyu2W0WmlWLnMP6BIOYklr6b2kOa65FuJ8aPY7jDgNQQ5WmCbSdXZIdmEuIb/Lex37vJVb3Y4JN4yu1w+GNIsguIyi5MmTcyepXY7K2jYX81TUMPmpsDhBytHMEW+ik0MM5v8AZVGVdZh8VKa2vX/dnXwVfgieahdrKOJ90HYdvvHZrstMQRIkgG8It6Gu0nsjPvHTa/orfDdyo9vG48ViOC7U4uhWeys14fMEZYjlEruOxm0cViKr6lQRSDQG2+IyN+lhPFRvvS/j1t220sRDTKy/tPtWpTLmAw14bkII0gsdqLXa4cdCu82tXkQFlva2i5tVkzBpiDuMOeTB36g+IS5K38XCZZ9qYaIIgUFg9gaIoIQgBCCBQCAbCOUmUYTIxiCqjEq3xAVVimrficXmTeJGFrZHA+fQrpNkteKhyw15p1IMQLCT/msYPNcqrXY+PIc1puAYHIGQRPC60zx+3m8eX/Vq2y8ZlyMfU70Ns7LfW4IsZt/UugdWjXjruyuzRrwIjmuK2bVYKfu6mR9HK2HOcWupiXZe9xDu7Y6uG7S92VSeRle4NIAjvPywS4CbyRIOukqJRYusJtAZiMpJbvH5wXPv7V131HNw9Co8tJBIY8i2twInxV5gcES4OFMuDmjMQQcpBtYkZxc+QspGKwlZrs1Alp4ESD1anotuO2hNZ04yhXa/dlpOGbgJAv5qbh+1X7OG0/dupt0a2o0sIHHvfEF0X/E9pgwaDHc5A9MyPJWxDh+0MaAwy0RMO1m6nSt9G69XNdo/SD4kafLzWd9tajv2jISSKbQ1vO5l0bpNv8oWgkinUcNSC7KNAS+APosv7QV89d5PBg/+rfuVGddfhz8/9K9BECgsnpgggggxokESCNowkyjTBusVXYlWFZV2JWvG5fJ/VCUvZLZrMHNRFI2e6KrDwc35hdOXqvHxuspXeYBzc14huoOhgg6RewJjkuiwbqbw1rpLW/BUMwCRdn84BG8fpG9cg1+U5tZ3cvurPA491IAB37okxF8uYDXh3gFxzLTpyx20PZe0yQWFobUaALOkOsOMR1KvaOODm2F7tIi46jz0WfUdp5zDjTYXhpZVBMEsgEOMWdlOitGYh9MuDqoD5BksLg7g5uW9x13iy1lY2OxNf+blMaEXvzTLKmX4jM3n86qgobSdVEt0EB28md5jSPryTVbG1Brfcwjj533J2iQ1t3EBrnZS5rQKj3ibFgAza7uEbyssxeINR73nVzi7pO5dX2v2q40g2wLjkfE2AvA4k5R+FcdKxyr0/Ew1j8hhHKIIwodgFEjKCACJKlJQDSBKBXRdhtksxFd4qMzhrMwBJAkkCTGvRVIjPOYS2uZ9257srGuc7cGgk+QV1gPZ/i613htFvF5l3gxs+pC1rC7NbTEMa1g4NAA8gn/dHh+dFrj08zm57n0z3D+zbD0x36lSq7plbPQSfVU2N7OClUGVsNlaq0EGbAcCL+aRtHZDajZF1V3XPjZjemTbR2VHepktJMkA2M78ukqBhMS+kS0w9h1abGeIO4rQtobLIERC43aGHDXaLK7ayyrClTDwPdluXe0635bip+H2hWa0Ml0NEaaj/wDUX8yuW3y0wRwKm4fH1f4y7kQPpdR3D1K6MYoFlgWVAZBAuSTe/A6qLitoubBdUi+aLa8OnVQTXfALjB4D77vBTtj0A57REglHY1ItMNsenimM94C4EzmBI3ECD58rpeK9m9KJp13tPB7Q7wgQfVdfhMK1rB6J0kzNj1MeQFitpjNdpnNnj+tZjjPZ9i2SWGnVHI5SfB1vVc/jNm1qP/OpPZzIt/ULeq2yvigN1+Aumffl1gOsgfXVTcI6MPMznubYghK1nGdlsNVu6iGneWQ0z/kdHms/7VbEGFqhrSXMe3M0u1sYIJAgxbzUXHTq4+fHO6ntTpKMJMpNzZXX+y13+Lf/APC63HvM89SuPJXX+zGnOKqHeKJI/rZwVT2x5/8AjrVwwRdLbG64UEPOsy31T9DE2iPRXK8mw5VoBwuEwMK5tmutwT9SrbeEptWSINwqlTpW4rC52w4EEfmoXEdptgVDJpiY3BaVUeBqEy4MdqNyLqnNxgNTBVWuggt5FWbCWNuLrWsdsOnUkFrXDmLjoRdc7iexWHBkuqAT8Oa3TSVHxq/nHHbNpvrugAld/sDZIpDM+JVpszZVKk0BgDQNw+qnFoiwk+acx0Vz2g1qznuytGUW1/spNDBR8RR03EG8R5I3VSTB/Amk4xgBkARyCFTD5rgRysipMAkyem4INqeJ5fZIzTGwfGevkuU9peEz4dlWBNN94/hfb/UGLrKjrqDtvBirhqrBcvpuAudQJb6gKa148vjlKxhJRtKIqHrml23snB/aaxBA/cxcTq9v2XDVXwu39jbM9XFEk92mzTmXfZXjPtzeTnJhr+tEqYwtsWtIvJj5J2liGnUDyTDqGQzdwMa6hOQIk26XmU5t5vSZ9U22mOJ1SWm8fX6bkt5VaSVUbwKbc0W1TfuyTw3/AIU57ojgUaB6kANUziaAdcGyJ1RxGkFJrVARBsgDbTbIkeMqSGgDuquo2NlNabcEbGj5vGhTdUS7TcmH1E4x4ImUfLY1olzDl1n6eITD2xe4PHUKTTdNj+ckxUeTO5KnESuXHkOXzT2E62Eec8k1XmPsip1y0ETa35cTCVVGQbew3u8TXYNG1XgdJJGnIhVxKu+2LIxta0Zi1w8Wt+sqkKzexh3jEPFuXf8AsPdBxjuVEetRZ3iitK9idAGliiRILqY/pDjx5redYvO8u7yaNXLct7EcLm6iMeLzewDRE68gpL8KXBgbbSXbxHMoq2EFOSBG+bfNLVc20SQLnXfc/JKdXzG3C/JFVJzGMsGALySeW6E5hady6JmI/wB0aLYNeRvt6JQqu4oVWAbvODxtH1SXtg303Rz58UUQt7yI1ScRUHCEoTO7TenKtDu8UGr6T4JO5T6UG91EDL3EWUujQ4meSXYp9zYE6nimBc80oAgxeDu87pTqIItEosv0JTJnpySHkiZE+KVUgTfS39klrSRMnSRKnSjTiDyMcfvuUek05jvjVuoMgiCpT3SBoflHzUc0STxggGLzMxE3RTjhvaTgS19GrucwtjeMpkT4OPkuLJXe+0pxyUAdSSQDMwARv6hcEVD0+C744rMSVpvsaxOWjUbBOasBEx+ls9bEnwWY11qXsfw4GHNQmD710eTfstst/Hpwc2rn209lGCTBPLcOaOuPz+ybftGBqEwzbciQAR04J7kc+qcdhc17T0Hom3UIAO8DpuuhR25mmAJ5hG/bmWJY2OU6o3iOzdFpNsrpGpgwdLzpe6lfs3FNDazSfhbrP0SjtSC45Gi3D+6JodouKYRu8Z4cuH3TTnRxE87dIUtu1mwC5rTPUfWyWNpUzqwc7/2Rqf0If7O60Cd823bktlAg21NzqnP+IskjKYO/MLHpGidZtBgnuz1d9gl0OzQqS7eDput/ZMuDi4jhG7jzUittIGYptHPgks2iP4Wza9/v1RbB2afQdoNf1ax5a/7p04d36f0gTy8NyOpj5HA/nmqo4gtvefmjcPtY1mEXLSQTFrzpujS6g4rGmi0DLLyZEtygATc8eil08b3QHDTxVLtOZLnTAJI5g28FN/pxzvtCa+pRp1H3cxxB6P8A7tb5rPytF7WtnBu/lyHp3m8DwWdFQ9Pxrvj0qsQtV9mstwLTuL6hnxjw0WU1lrHs4c5uAaSe6S+P6nArXkn4uHkv5rqnUmTO+6eZU7w1EckGPY6w+wT1WgBzA1WU6RScE3fNxe6IOfMG9zPBG0jeYA38VIpkbiD4hPZaNsbFk88zAKKgRJg8ZSy8G8i3NVKVg6dEKG+kW1JA7p1Uw4hgF3AToSbHxSXVWkG453t5p0kT3t1IbyUN2GEAi4knXipDbXUydmXVBBhNniDZSMwOqZcSTH5dOwoWDEE3TrarSO7u1BH1KjOsI8v91FdVv80ejW7riY3KE+o6oHtPwkZek70gYwxYQmqOJPeEQTrO9K05FVtvA5cLWbFhTcfECZnwWYhbFtyqDhKw4Uqov/2nfxWOKHoeJfxqqrLWfZ2//AsbwzEc5e5ZLXWvez1rW4WlDjcEHfvzEctfmt+T9Y4c/wB6uwwAtJytM796klneJ3HnMqFj6oc4AAH80Un3bnNkxbdKw0Aq5cptINuSk1aVySwERpAVfiMQ1sMyn9JJtlE+Mq3q1GlhIIsDPkqkKqt1NgpSQ0NmYyggX4RwTrThSQGNom4AAaw6xuA5BA4mKTSdzhMSYE3NuqM7XokXdpuyu+yuJtKxdANawCIzC26BuhNU2B1QuYAO6Q+BAdw0sSEeLxYL2iBYzPCQfsnsXiu4TJ0sB8gkaFjBTZTpF4GXM3dMTwAuhUbnMO+A7t7hz/hHqlVcQJpNMEOt1lp37kmqw0dcz6e46uZyO9zeevFAPV2tawtAltmtnidAeKTsyg1jn0xbKcw6O+dwUPetfWptHwsBeeZNgPWfJOY4sbVpvmM3dJ4deFw0dSmRrEPpsLiS1hLiLwJIAnxuoUsLv0vBEk27wOgJG7VWuELXZ5LT3jeAeFoVa5kPMWsIIjidISM9h8HTaJ90CzWLkt9bj5J7DUaZk0w0DS2/nO9RKGPEwS5g3y0gnzuApdPFszZWjWSSJjz8dFNMnbFIfslcgaUqunJpusbWy7YMYavw91V/0lYyk7vE9VU1ls/Yak1mCpSLvaDces9ZWL1St27LMBwVBpBtSpR4tC25J1HDlfypnIM/EA2+0qXTa6HcOFvqlV6b2/DTDhzdB66XCjMr1ZI9z177PuspAmVnuc0RYdNFMwlCGbukKvwbnjNnZlIHGQRClYHHl4cHMy5TAvMjj0TSepxeIB4Skl8NIIEGx5pkYg53AtAiIvM630sk1ahcYsBE669bck9jRh1ImYsN8cUdOmGgRvvKebRqRANP+p3/AIKO9lQZgQwwAbON/EgXSNMNIEagc7bkgPBOptx3qMHPMABp/wA8fMIq5eMoLQOBDp9I0T2WjlEQQY0mD/dSWw9pIiYvI1/PooVKvUscjP6+f/alGq8EjIyYBHfMEkxrlsLFASXNa1uYeMASY5DUqCx5cRnpuaD8JOUi/Npsd908xlYt+CnJ3io76sRtcX5mvbky5SDmDoIuDbogGMaHsdq4g7uJ3BPtqOd8bXA6tMggxEwWnXknfeirM2yyHRuO/wBPmm8M2DrLdRxHgppnNvU5wuIP/s1f9BWJFbbt54bhcRP/AEavqx0LEyUO7xf1qoqr0F2ewgbh6JH/AEqe/wDlG5efaq37ZtRwo0zMjIznFvzyW3JrUcF/apNRxJ5BQzTBewgQ4TJHDgeqkkVXGGFmW1zMjy19EhuEqtsalP8ApcT43CxULFVy1pixNvP5qLs2o8OmNWgETN2/eT5JQoVA6ahDgCLC3iE9Uol5a9hAgzvvqIjd1QPoTxcvgwHd6+4xfwsfNHVpEZyDYAfW6lUKboc1wmTPoLJnD4UsaWWjdefOypOwpGpkmW6CzgZNuIKJ7/jPMJP7JiAGiaRAGhz/AJwTrcBUykEszTMiY3W4p6LZLWjM4AaAJeIu5vJrvol4amcz80CSI+UJvEsMjTQgCel0GapN7vmmnv1PAD0LipFMENiJImDuOsJmvRJkG2YETrGouPH5qTTaNOw5BMMZd5m8gfnmioiq0hvvG8j7s+Xxpx8tDpIcZmwjdpF0yN08OGuOWbxOmscgjL2/qIBCLPBBmQ6JEb+Cp8biC1w66ngd3NRndRWM3Vn2hAOExG+KNT/SVjJWw7YZ/g8QQf8A0am/+UrHZT9u3xfVipqrdNmPDqbCwHLlAGoFtbHnKwqovQraWWm0aDKB0steWdRwS90rAd3S97xuU2uBMz49VX4V0cDFpsncRW7pkzuhZT0f2Q6n3ic2vBKZAkzA+fVQtmMyki5DhMEuMazEkxaE/VwjC65IsSe84WHQid6NGnsrDQ2QrvsqWrhGkEhzjawFSp4Os7onQ2HjM46Wlx1tu4p7LS2qVSaZy6xZDDV5YCJ59d6rnsmoCCZDSYDnQerQY4JrY5DXFsuOYFwLiXEwTIk8LR15Ktp0szXBv6pjENFnRJG9RMOAPe3NjvJPOwJtruTezTDoJPebm7zibgwSAT3QQWmEj0s2PkWROeGqqcclXqDvMWI/Tpv1RswocCe8bm+Z48r2Rs9Jz6rCR3jxRVqua0qDTwbWuBGab6uceHEo6+ABMwAf4pdrzAMHgp2NJLKuUDMqjaeGzvaRMSPDepDGU82Wo0B2oGZ3e5gzca6KczDDK2LX/AoyxtipdG9vNy4KvG+k8eYKxorW+0zj+y14OlN0+MCD4LI1cdni/rf8qp637C1C6SDLCGlvQ75WCURL2ji5o9QvQtWiZmbLXm+nBje6boUmjTn6osQJdl4CUzReCTltofmE7SpgECBebjW+s8VlDM0m+6+I5hIvwBgRPKfRPVILzwI18rSUurTGbI9odLT0vYyE7h8AyO+xrxYd4A/NVIWzNbC02NJaGttuAF/DXRCphmVajmOhwAaSLHWbGeiDdnUC45aLAQD+kcvun2YdrXFzRDj8VzBkz85809DaI2gym8sZAGRxgbpI09UluFmm1zXEOaczOvDoRI8VNNBpNwJveL31vwSAyBAt0RobQsPVNRs5YLjPkBbqPonGYUsDZM5XXP8AKbR0E+il04k2APLeirDoTukT1HRGhtW45k1coucpIvp8P9kWzsYzKW52yHOBlwkXKsKbGme6ARPrr9E1UZ+dOqjXe1b60Z98C4QQ74tCDHw8Py6axONi3eG6S10eBiCprRuPhySQwEjW1rICvp4tgHxNJ1uZ8ufIKXh83dIvM6aeqdqHm4X3FJ96GML/ANLAXQNYAnzRCqn7ZU3NwtUg7hOlwXAaeKywrvO1eKrOw731HAMflyU2DSXNMve65MDQRf14NOTTu8b9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6330" name="AutoShape 10" descr="data:image/jpeg;base64,/9j/4AAQSkZJRgABAQAAAQABAAD/2wCEAAkGBxQTEhUUExQWFRQXGBUYFxgYGBgdHBccFxwXHBwYHBUYHSggGBolHBcUITEhJSkrLi4uFx8zODMsNygtLisBCgoKDg0OGxAQGiwkHyQsLCwsLCwsLCwsLCwsLCwsLCwsLCwsLCwsLCwsLCwsLCwsLCwsLCwsLCwsLCwsLCwsLP/AABEIAT4AngMBIgACEQEDEQH/xAAcAAAABwEBAAAAAAAAAAAAAAAAAQIDBAUHBgj/xABCEAABAwIDBQUHAQYEBQUAAAABAAIRAyEEEjEFQVFhcQYigZGhBxMyscHR8EIUI1JikuEkgrLxFTNTctJDY3Oiwv/EABoBAAMBAQEBAAAAAAAAAAAAAAABAgMEBQb/xAAlEQEBAAICAgIDAAIDAAAAAAAAAQIRAyEEMRJBIjJRcYEzQmH/2gAMAwEAAhEDEQA/AOAAREoApJXA+jKQaiRkoAORByDimw66AegpJSi+yudl9mataCf3bDvcO8Ryb909IyzmM3lVE0IlpWB7B4ctIcaht8WaD4CI9Fz+2uw1ekC6iff0xuFnjq39Xh5J3Gs8fJ48rrblkRCOUmVLcCEUoEokGDkEHIkjAoBCUAggKARkIgg0nKiLEppQcU0mwEW9LJTYQAfqkQSYFybAceSdyrqOy+ywIquHePwzuHHxTk2jk5JhjupnZns0GxUqgF+5p0b93fJd1g8NmtH51ULZlGYVtUrBogG288VtJqPI5OS53dPloNhoD5puqSDbzt+FFSzkaQN1wPmhUDo+KPX1Cpm5ntT2RZigalIBlceAf1H11CyzEUHU3uY9pa9pgg6hbo/NbfvkArmO2Wwm4qkatNsYimLgfraN3Xgs8sd9x2+P5Fxvxy9MuQKIILJ6QORI3BCEjEgEaCCByIIFAINIajKSCgAmkT0kG6U4ogEGl7Mw/vKjW7tT0H5C0HBUuA6Lk+y9L4ncbLscLXym2vyC1wnTy/Lz3nr+LSjUaGwJHGd6mUw1jfe1YAAtO4cY3nkq3DHM6XaD1U92GFR+dxDgPhaR3Rzy/qPVW5FViNv4yqD+y0Ip7n1IE8wDu6BMbI2xivftp4mlkDzkzCIJuAQQdZC6enQaCXGXHfOlv5dFS9pahGWr/A6m6OQcCfSUav3RuJW1dp1aVXu0H1GFoOZomNxHIyDbmiw+ObiB7ylao3Vp/wBJCthiGupl7TIiZEePiFFr4Rrntqts+LkfqHB3HqgMp7b7MFKv7xginWlwH8Lh8bfr4lc6tN7eYPPSqfy/vW9W/H5tlZmsM5qvY8bP58c39AUERRSpdAygUQKNAE5BAoNQC8yMPSAUEEW5yUm0uUyrptguApgnQAkq5wLyXZjqfyFxbcScrGDeZP8Al/Aux2WO6CeC1lePyd210eGdcfnFW1Aqkpnu+XzVnhlqxWAKbxGHDxuTtMwnA9BKWjsw0qbmNJDHOENnTfAO4FScKYt+BSMbimtHecG9Sm6dVr+80jw+RU3SoqtsYfjobHxsfRY4WxbhbyW64ikHtLTv9CsV2vg3Ua9Sm/4mvPiDcHxBCzzjv8K+4iOSUohJWT0ARIIJAZRSg5EEzGEYQCMFNI0p+iS1M42pATnZW6hWBrTVj+WAFpGHpwxoF9NOX+yz3sa2cW18ZsgzgcSPhHnHktA2P2hoVnsFMg1CHGLjPEakiJiD4Fa6ePyVcUW6SdN+66Op2kw1EHNVBI4X9dFlu39q4kVqrHulrXuht7AmRBFvhIvvUHZ+xcRijNJhd/MdB4lVtnr+tE2j7TKbf+UzNzK5zGe0rFOszKwchKXhfZni4BcGno6T8lModgKpOV7C3mZ+im7VPi4/F7bxFUlz3lx5wndm9q8RhzLDbeOP09F3OI9l5aO7UDjwMj1uoDPZ/UJymkZ4zbzS+Pfo/lLPa47O9v6OIc1lUe7fGun5u09En2j7KD2NxLIOWGvI/Uw/C63AmOjuS4/bHs+xNKYpvt3mmJEcJG8JfZXa2LkUC1tWm8EOD3ECBZ02nx9U73NK48vhlMorCiU7bWEbSr1KbDLWuOUnWDBAPEiYnfEqCsHsS7myUJQKJBjKIIIkAqUAUmUqEEPMq3adWysH2CpdoOWvHO2Hk5awroeyoqUaZr6SCWE/qbTe0vjrceCmYitTrZKWEblcHucymGxUJzElwrkwBkvG7LwVBQxBYwHdlaDza5ui6XYdepWpxg6eR9Oaoqmndz2ATSBFi4tOg1ANrrS+9vK+kTGbPdVrAGk+m4gF2d+cvkSH+8M5gQReYjRdXgNvNptFKhDYgZ4m/BrP1FHgcNXLwMZHvSAO6RAZuAjxUzbHs/FX95SeQY+AEAdQeMI1fcRueqTitpDLFbahoOmYZL3Dq2mAG9ASqTaPajF4XLUo7SGMpEwQ5hD2k6Zqb5OU/wAQKu9ldiqIMOw9bNpdwj1Z9Sriv2AwoGd1MyBEOcT4QIHoU5KLYtOxu3H43Dis5gYbtsTcjfB0HmuL2t2uxdWu6jTq0sLTY4h1V5DYgxdzgb20aJXY9knBjqjGiBqANLcuir8b2QoYgvq+7zPzOJGYtNySY3TfeEXYmlfgcUWtc5m1GYp7QXOh7iGgXJ90ZzAeBtZcHtGkX42o6i73bqhDg1rgBmIGaHbpOYjqF0+0exIzD3NOpTfPxO0bxJeI3boVTSwD8JjjND3rHCnTDyO7mLWSTwvvUZbXjpC7QVC6o1xEF1KkY5AFovvkNBnmqwKXtd81qpLs/eIzfxZe7IvpAsoixvt7XHNYSf8AgFJKUUkhJY0SNEEAScakJYKZGsS6ypMabq3xLlTYvVbcXtxeZfwTqcPw43FpLHHiCczT4EkeKuuyu2W0WmlWLnMP6BIOYklr6b2kOa65FuJ8aPY7jDgNQQ5WmCbSdXZIdmEuIb/Lex37vJVb3Y4JN4yu1w+GNIsguIyi5MmTcyepXY7K2jYX81TUMPmpsDhBytHMEW+ik0MM5v8AZVGVdZh8VKa2vX/dnXwVfgieahdrKOJ90HYdvvHZrstMQRIkgG8It6Gu0nsjPvHTa/orfDdyo9vG48ViOC7U4uhWeys14fMEZYjlEruOxm0cViKr6lQRSDQG2+IyN+lhPFRvvS/j1t220sRDTKy/tPtWpTLmAw14bkII0gsdqLXa4cdCu82tXkQFlva2i5tVkzBpiDuMOeTB36g+IS5K38XCZZ9qYaIIgUFg9gaIoIQgBCCBQCAbCOUmUYTIxiCqjEq3xAVVimrficXmTeJGFrZHA+fQrpNkteKhyw15p1IMQLCT/msYPNcqrXY+PIc1puAYHIGQRPC60zx+3m8eX/Vq2y8ZlyMfU70Ns7LfW4IsZt/UugdWjXjruyuzRrwIjmuK2bVYKfu6mR9HK2HOcWupiXZe9xDu7Y6uG7S92VSeRle4NIAjvPywS4CbyRIOukqJRYusJtAZiMpJbvH5wXPv7V131HNw9Co8tJBIY8i2twInxV5gcES4OFMuDmjMQQcpBtYkZxc+QspGKwlZrs1Alp4ESD1anotuO2hNZ04yhXa/dlpOGbgJAv5qbh+1X7OG0/dupt0a2o0sIHHvfEF0X/E9pgwaDHc5A9MyPJWxDh+0MaAwy0RMO1m6nSt9G69XNdo/SD4kafLzWd9tajv2jISSKbQ1vO5l0bpNv8oWgkinUcNSC7KNAS+APosv7QV89d5PBg/+rfuVGddfhz8/9K9BECgsnpgggggxokESCNowkyjTBusVXYlWFZV2JWvG5fJ/VCUvZLZrMHNRFI2e6KrDwc35hdOXqvHxuspXeYBzc14huoOhgg6RewJjkuiwbqbw1rpLW/BUMwCRdn84BG8fpG9cg1+U5tZ3cvurPA491IAB37okxF8uYDXh3gFxzLTpyx20PZe0yQWFobUaALOkOsOMR1KvaOODm2F7tIi46jz0WfUdp5zDjTYXhpZVBMEsgEOMWdlOitGYh9MuDqoD5BksLg7g5uW9x13iy1lY2OxNf+blMaEXvzTLKmX4jM3n86qgobSdVEt0EB28md5jSPryTVbG1Brfcwjj533J2iQ1t3EBrnZS5rQKj3ibFgAza7uEbyssxeINR73nVzi7pO5dX2v2q40g2wLjkfE2AvA4k5R+FcdKxyr0/Ew1j8hhHKIIwodgFEjKCACJKlJQDSBKBXRdhtksxFd4qMzhrMwBJAkkCTGvRVIjPOYS2uZ9257srGuc7cGgk+QV1gPZ/i613htFvF5l3gxs+pC1rC7NbTEMa1g4NAA8gn/dHh+dFrj08zm57n0z3D+zbD0x36lSq7plbPQSfVU2N7OClUGVsNlaq0EGbAcCL+aRtHZDajZF1V3XPjZjemTbR2VHepktJMkA2M78ukqBhMS+kS0w9h1abGeIO4rQtobLIERC43aGHDXaLK7ayyrClTDwPdluXe0635bip+H2hWa0Ml0NEaaj/wDUX8yuW3y0wRwKm4fH1f4y7kQPpdR3D1K6MYoFlgWVAZBAuSTe/A6qLitoubBdUi+aLa8OnVQTXfALjB4D77vBTtj0A57REglHY1ItMNsenimM94C4EzmBI3ECD58rpeK9m9KJp13tPB7Q7wgQfVdfhMK1rB6J0kzNj1MeQFitpjNdpnNnj+tZjjPZ9i2SWGnVHI5SfB1vVc/jNm1qP/OpPZzIt/ULeq2yvigN1+Aumffl1gOsgfXVTcI6MPMznubYghK1nGdlsNVu6iGneWQ0z/kdHms/7VbEGFqhrSXMe3M0u1sYIJAgxbzUXHTq4+fHO6ntTpKMJMpNzZXX+y13+Lf/APC63HvM89SuPJXX+zGnOKqHeKJI/rZwVT2x5/8AjrVwwRdLbG64UEPOsy31T9DE2iPRXK8mw5VoBwuEwMK5tmutwT9SrbeEptWSINwqlTpW4rC52w4EEfmoXEdptgVDJpiY3BaVUeBqEy4MdqNyLqnNxgNTBVWuggt5FWbCWNuLrWsdsOnUkFrXDmLjoRdc7iexWHBkuqAT8Oa3TSVHxq/nHHbNpvrugAld/sDZIpDM+JVpszZVKk0BgDQNw+qnFoiwk+acx0Vz2g1qznuytGUW1/spNDBR8RR03EG8R5I3VSTB/Amk4xgBkARyCFTD5rgRysipMAkyem4INqeJ5fZIzTGwfGevkuU9peEz4dlWBNN94/hfb/UGLrKjrqDtvBirhqrBcvpuAudQJb6gKa148vjlKxhJRtKIqHrml23snB/aaxBA/cxcTq9v2XDVXwu39jbM9XFEk92mzTmXfZXjPtzeTnJhr+tEqYwtsWtIvJj5J2liGnUDyTDqGQzdwMa6hOQIk26XmU5t5vSZ9U22mOJ1SWm8fX6bkt5VaSVUbwKbc0W1TfuyTw3/AIU57ojgUaB6kANUziaAdcGyJ1RxGkFJrVARBsgDbTbIkeMqSGgDuquo2NlNabcEbGj5vGhTdUS7TcmH1E4x4ImUfLY1olzDl1n6eITD2xe4PHUKTTdNj+ckxUeTO5KnESuXHkOXzT2E62Eec8k1XmPsip1y0ETa35cTCVVGQbew3u8TXYNG1XgdJJGnIhVxKu+2LIxta0Zi1w8Wt+sqkKzexh3jEPFuXf8AsPdBxjuVEetRZ3iitK9idAGliiRILqY/pDjx5redYvO8u7yaNXLct7EcLm6iMeLzewDRE68gpL8KXBgbbSXbxHMoq2EFOSBG+bfNLVc20SQLnXfc/JKdXzG3C/JFVJzGMsGALySeW6E5hady6JmI/wB0aLYNeRvt6JQqu4oVWAbvODxtH1SXtg303Rz58UUQt7yI1ScRUHCEoTO7TenKtDu8UGr6T4JO5T6UG91EDL3EWUujQ4meSXYp9zYE6nimBc80oAgxeDu87pTqIItEosv0JTJnpySHkiZE+KVUgTfS39klrSRMnSRKnSjTiDyMcfvuUek05jvjVuoMgiCpT3SBoflHzUc0STxggGLzMxE3RTjhvaTgS19GrucwtjeMpkT4OPkuLJXe+0pxyUAdSSQDMwARv6hcEVD0+C744rMSVpvsaxOWjUbBOasBEx+ls9bEnwWY11qXsfw4GHNQmD710eTfstst/Hpwc2rn209lGCTBPLcOaOuPz+ybftGBqEwzbciQAR04J7kc+qcdhc17T0Hom3UIAO8DpuuhR25mmAJ5hG/bmWJY2OU6o3iOzdFpNsrpGpgwdLzpe6lfs3FNDazSfhbrP0SjtSC45Gi3D+6JodouKYRu8Z4cuH3TTnRxE87dIUtu1mwC5rTPUfWyWNpUzqwc7/2Rqf0If7O60Cd823bktlAg21NzqnP+IskjKYO/MLHpGidZtBgnuz1d9gl0OzQqS7eDput/ZMuDi4jhG7jzUittIGYptHPgks2iP4Wza9/v1RbB2afQdoNf1ax5a/7p04d36f0gTy8NyOpj5HA/nmqo4gtvefmjcPtY1mEXLSQTFrzpujS6g4rGmi0DLLyZEtygATc8eil08b3QHDTxVLtOZLnTAJI5g28FN/pxzvtCa+pRp1H3cxxB6P8A7tb5rPytF7WtnBu/lyHp3m8DwWdFQ9Pxrvj0qsQtV9mstwLTuL6hnxjw0WU1lrHs4c5uAaSe6S+P6nArXkn4uHkv5rqnUmTO+6eZU7w1EckGPY6w+wT1WgBzA1WU6RScE3fNxe6IOfMG9zPBG0jeYA38VIpkbiD4hPZaNsbFk88zAKKgRJg8ZSy8G8i3NVKVg6dEKG+kW1JA7p1Uw4hgF3AToSbHxSXVWkG453t5p0kT3t1IbyUN2GEAi4knXipDbXUydmXVBBhNniDZSMwOqZcSTH5dOwoWDEE3TrarSO7u1BH1KjOsI8v91FdVv80ejW7riY3KE+o6oHtPwkZek70gYwxYQmqOJPeEQTrO9K05FVtvA5cLWbFhTcfECZnwWYhbFtyqDhKw4Uqov/2nfxWOKHoeJfxqqrLWfZ2//AsbwzEc5e5ZLXWvez1rW4WlDjcEHfvzEctfmt+T9Y4c/wB6uwwAtJytM796klneJ3HnMqFj6oc4AAH80Un3bnNkxbdKw0Aq5cptINuSk1aVySwERpAVfiMQ1sMyn9JJtlE+Mq3q1GlhIIsDPkqkKqt1NgpSQ0NmYyggX4RwTrThSQGNom4AAaw6xuA5BA4mKTSdzhMSYE3NuqM7XokXdpuyu+yuJtKxdANawCIzC26BuhNU2B1QuYAO6Q+BAdw0sSEeLxYL2iBYzPCQfsnsXiu4TJ0sB8gkaFjBTZTpF4GXM3dMTwAuhUbnMO+A7t7hz/hHqlVcQJpNMEOt1lp37kmqw0dcz6e46uZyO9zeevFAPV2tawtAltmtnidAeKTsyg1jn0xbKcw6O+dwUPetfWptHwsBeeZNgPWfJOY4sbVpvmM3dJ4deFw0dSmRrEPpsLiS1hLiLwJIAnxuoUsLv0vBEk27wOgJG7VWuELXZ5LT3jeAeFoVa5kPMWsIIjidISM9h8HTaJ90CzWLkt9bj5J7DUaZk0w0DS2/nO9RKGPEwS5g3y0gnzuApdPFszZWjWSSJjz8dFNMnbFIfslcgaUqunJpusbWy7YMYavw91V/0lYyk7vE9VU1ls/Yak1mCpSLvaDces9ZWL1St27LMBwVBpBtSpR4tC25J1HDlfypnIM/EA2+0qXTa6HcOFvqlV6b2/DTDhzdB66XCjMr1ZI9z177PuspAmVnuc0RYdNFMwlCGbukKvwbnjNnZlIHGQRClYHHl4cHMy5TAvMjj0TSepxeIB4Skl8NIIEGx5pkYg53AtAiIvM630sk1ahcYsBE669bck9jRh1ImYsN8cUdOmGgRvvKebRqRANP+p3/AIKO9lQZgQwwAbON/EgXSNMNIEagc7bkgPBOptx3qMHPMABp/wA8fMIq5eMoLQOBDp9I0T2WjlEQQY0mD/dSWw9pIiYvI1/PooVKvUscjP6+f/alGq8EjIyYBHfMEkxrlsLFASXNa1uYeMASY5DUqCx5cRnpuaD8JOUi/Npsd908xlYt+CnJ3io76sRtcX5mvbky5SDmDoIuDbogGMaHsdq4g7uJ3BPtqOd8bXA6tMggxEwWnXknfeirM2yyHRuO/wBPmm8M2DrLdRxHgppnNvU5wuIP/s1f9BWJFbbt54bhcRP/AEavqx0LEyUO7xf1qoqr0F2ewgbh6JH/AEqe/wDlG5efaq37ZtRwo0zMjIznFvzyW3JrUcF/apNRxJ5BQzTBewgQ4TJHDgeqkkVXGGFmW1zMjy19EhuEqtsalP8ApcT43CxULFVy1pixNvP5qLs2o8OmNWgETN2/eT5JQoVA6ahDgCLC3iE9Uol5a9hAgzvvqIjd1QPoTxcvgwHd6+4xfwsfNHVpEZyDYAfW6lUKboc1wmTPoLJnD4UsaWWjdefOypOwpGpkmW6CzgZNuIKJ7/jPMJP7JiAGiaRAGhz/AJwTrcBUykEszTMiY3W4p6LZLWjM4AaAJeIu5vJrvol4amcz80CSI+UJvEsMjTQgCel0GapN7vmmnv1PAD0LipFMENiJImDuOsJmvRJkG2YETrGouPH5qTTaNOw5BMMZd5m8gfnmioiq0hvvG8j7s+Xxpx8tDpIcZmwjdpF0yN08OGuOWbxOmscgjL2/qIBCLPBBmQ6JEb+Cp8biC1w66ngd3NRndRWM3Vn2hAOExG+KNT/SVjJWw7YZ/g8QQf8A0am/+UrHZT9u3xfVipqrdNmPDqbCwHLlAGoFtbHnKwqovQraWWm0aDKB0steWdRwS90rAd3S97xuU2uBMz49VX4V0cDFpsncRW7pkzuhZT0f2Q6n3ic2vBKZAkzA+fVQtmMyki5DhMEuMazEkxaE/VwjC65IsSe84WHQid6NGnsrDQ2QrvsqWrhGkEhzjawFSp4Os7onQ2HjM46Wlx1tu4p7LS2qVSaZy6xZDDV5YCJ59d6rnsmoCCZDSYDnQerQY4JrY5DXFsuOYFwLiXEwTIk8LR15Ktp0szXBv6pjENFnRJG9RMOAPe3NjvJPOwJtruTezTDoJPebm7zibgwSAT3QQWmEj0s2PkWROeGqqcclXqDvMWI/Tpv1RswocCe8bm+Z48r2Rs9Jz6rCR3jxRVqua0qDTwbWuBGab6uceHEo6+ABMwAf4pdrzAMHgp2NJLKuUDMqjaeGzvaRMSPDepDGU82Wo0B2oGZ3e5gzca6KczDDK2LX/AoyxtipdG9vNy4KvG+k8eYKxorW+0zj+y14OlN0+MCD4LI1cdni/rf8qp637C1C6SDLCGlvQ75WCURL2ji5o9QvQtWiZmbLXm+nBje6boUmjTn6osQJdl4CUzReCTltofmE7SpgECBebjW+s8VlDM0m+6+I5hIvwBgRPKfRPVILzwI18rSUurTGbI9odLT0vYyE7h8AyO+xrxYd4A/NVIWzNbC02NJaGttuAF/DXRCphmVajmOhwAaSLHWbGeiDdnUC45aLAQD+kcvun2YdrXFzRDj8VzBkz85809DaI2gym8sZAGRxgbpI09UluFmm1zXEOaczOvDoRI8VNNBpNwJveL31vwSAyBAt0RobQsPVNRs5YLjPkBbqPonGYUsDZM5XXP8AKbR0E+il04k2APLeirDoTukT1HRGhtW45k1coucpIvp8P9kWzsYzKW52yHOBlwkXKsKbGme6ARPrr9E1UZ+dOqjXe1b60Z98C4QQ74tCDHw8Py6axONi3eG6S10eBiCprRuPhySQwEjW1rICvp4tgHxNJ1uZ8ufIKXh83dIvM6aeqdqHm4X3FJ96GML/ANLAXQNYAnzRCqn7ZU3NwtUg7hOlwXAaeKywrvO1eKrOw731HAMflyU2DSXNMve65MDQRf14NOTTu8b9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6332" name="AutoShape 12" descr="data:image/jpeg;base64,/9j/4AAQSkZJRgABAQAAAQABAAD/2wCEAAkGBxQTEhQUExQUFBUXGBgYFRYXGBcXFxcXFBgXFxcXGBkYHCggGBolHRQXITEhJSkrLi4uFx8zODMsNygtLisBCgoKDg0OGxAQGiwkHCQsLCwsLCwsLCwsLCwsLCwsLCwsLCwsLCwsLCwsLCwsLCwsLCwsLCwsLCwsLCwsLCwsLP/AABEIARQAtgMBIgACEQEDEQH/xAAcAAAABwEBAAAAAAAAAAAAAAAAAQIDBAUGBwj/xAA+EAABAwIDBQUGBAYCAQUAAAABAAIRAyEEEjEFBkFRYRMicYGRMqGxwdHwB0Ji4RQjUnKS8YKiwhUWMzRD/8QAGgEAAwEBAQEAAAAAAAAAAAAAAAECAwQFBv/EACURAQEAAgEEAgIDAQEAAAAAAAABAhEDEiExUQRBEzIiYXGRI//aAAwDAQACEQMRAD8A5+0JQRgIpXG+gBIclIFBDYEZ1RgopTAi1JyIwUYKQJyIApbQSQACSdALnyC0GzN0K1S7yKQPA95x8psnJUZ544/tWcRioV0vC7gYcN75qOPPNB9AIVLtX8P6gk4d4qgfkdDX+R9k+5O4Vnj8njt1tjyUguT2Lwr6bstRjmO5OBH+0ypbwUIQjRoMhGUEbkgQgUaCDICCMokEMoIkaDSimyUZKSmRQQCIJYQACIoAonlBG3Kw2Tsx9d0MED8zjoPqeiLY2y3Yh+UGGiMzuQ6dV03ZOzG02tYwAAadTzPMqscdufn55h2nlG2Fu9TojujM7i86meXILUUMM1gBdqfu6Ok1tK2ryk9oJk3K2k08zLK5XdKa0ySTKbrOAI0BOnMlOdsORTb6wjQppRdpbOpYhuSsxruTuI68wfBc03m3TqYUlwl9L+ri0fq6dV1CnVaeninH1QRlIDh1vCm4yt+Lmy47/ThCMlbLfPdA0prUBNPVzR+Xq3p0WLWFlj1OPPHObgIykgoyksEECgQgxFISyiQBFBHCCBo/lSYTqJMjTdUopQCS5ABqXh8M6pUDG6n3cyeiQxa3dbZ2UGo4Xdw5NGnr9E8Ztlzcn48dr7Yez202hrR4nmeJWootDB+r4KuwlIMbJ9o6Jym0ucGt1Op5DmVv4ePld3dOZy50MufzHgJ5lWWH2eAL3PHgPddMVK1OhTJccrefFx+ZWN2hvXWquLMMx55BoLne5FsnkpLfDc1qbW3ygxyJn4pl7szZabaHSQeq5w6ltEQ7s3mTEBzZ8xNlptxq1UiqKrSCA10ON7kxPIwD6JTLf0rWmgqUgO6T3jyA+4RHBGLG/X9lVb1YupQy1Wglp7ro1a7gOgKrMJvg4GHsdB56+9HVJ5LVaGhXyzSqCx5/Irmm/G7/APD1c7B/KefJrjw8Cul061PE05H7g8woGMoCrTfh6wm0A8xwI+7FGU3GvDy/jy3/ANccSpTu0MG6jUdTdq0x4jgfMJmVzvYl33BBEgEGCIoIFIxoIIIJIRPRlFKoiZQcg5IlAStmYbtajWcDr4DVdL2Zhp6Aff34LHboULOeRxgeVytdSqxDZsNfHgtcJ2eZ8vPeevSU7uzBJPX5qyoVBRpFzvaN/oFWYYScztBp1Vs12bUStHIqm4F2KJdWzBn5WCxPyaPG6ucDgG0hDYY2PZYPeXG5KeDkcJTGQbIxDw1pDRw8/Mql2FismIex9iWM87vVzUpS2Fndq7Lc456boqNiQdHN1j5j04qqI1p0Ounjpoeqi1qLKwAcxr28Qb8LRy8lCZtCp/DmRFThr01kDmdOSRgajmAW4CfEKacRqux3Yapnw5L2fmpkyQOMHU+BupuPbnph7dRceHEFT2VJ73P4/JMVngTYCTdE0HP9/cEKjG4huogPjkfofiViAupYrDA9pRN2vBFzwIt539VzCrSLXOadWkg+Issc53en8TPePT6IRhEjKh1iQKCCRjRIIIB5zkWZGjamRJKS8I3apVJsuA5kD3oDX7HApUGzrlmNZcb/ADVls4HjxN/oql9cFzGC8d53Q8JVvs9bx4md3bVxRdcfcKzouVUDxHP9vmp1A2WjJPaU4ASmqIT4d5IAww8kl+HB1ASmlB9SBeyNhHxVMDLymCNJkW8eCafQyzH7R9VHxm1aYsXSeECb/SVIwuObUs1wJGo4hTuK0VQdHgdfvkir0JBATsRceiBPEf6RoM3jGGZ4jgVgt7cPlxBI0eA7z0Pw966dtjDT3hpHe+RXO99DPZHkHNPlBWec7Ov4uX/ozgCBCNqCyemSilKKRKRlIIijQZWZAOSXIAJpGHKRg/bHioyepvy35JzyjP8AWrXZdTPWcdDMeMBbDCiICx+6DMxnxPqVscOJJOgHyWseRmsgeCsMM2VWCq1ozOIA5myr8XvexgPZif1OsPJaWyM9b8NgagHFQMZt6jT1fJ5C65rtLfBz/wA2b+2zfXis3i9tvdoYHRZ3k9KnH7dSxu/DGzlaB1cfkFldrb7PqSM9uTRZYapXcdZSIKi9V8tJjjF1W2wCdHHqSpGztv8AZkFrnMIuCs9kRFqnpitut7D35DrVQHD+puvmFqqOMZUAdSeCLTGvmF5zrFzSCCW31BiFebJ3kq0nNzucQCO+2JtwI4hay2M7i7zNocLc+H7LnH4g4Hs8saOfI/xg/ALRbv74U6zQHEf3DTwPIqZvLstuJw7mAgn2qTuThoJ5HTzTv8p2Vw5dGctcglGUHNIMEQRYg6gixCC53sCSSlInIMEEEEAJQCCUCqSShiHQwoSpuzaIqVqbf1tP+JzR7kTynk/S/wCNRutsOrh6M1WgOJuAQS3kDHG50VjvFtEYSmwlvtkgE6AgTpx1VO/fINLwWuJbUGYaeycj4IHmJT2+mDZXw3aU39oGd4GCBliDd1pjgNfJbf48a+e7M4zbxrSc5d0MgN8uSo8VWLvaMjlwTdWkIDhljhGv+1sN1t1RWh9XTgOaWtqtkjIUqD3mwMKzw+yHf0kDwK7FhsDhMO0F4psFhJhIr7e2c0w5zHDm24T6J91H5PUctobIm0GVaYXcerU9lseNlu6W1NmONnhp4SCI81o9nPpuH8t4eOjgfgnOOX7O8l9OQ4vcSszVpPhdV42I0GHNcPFd0cwEnoo9fB0XCXNHij8Zflri9TdxpFgVRYjYb2uLZB4tmxI+q7ZX27gKByue0nkAXfBV+O2zszEZQ5rpB7ha28nkR87Kbjr7VM/6cPa+rh3yJYePI/VbvdnfoN7lQxzBNvEHh4LQ7ybnUa1Fz6BEjhqPHoVzvD0aTqjMzSHss/wFojiYm/QJW+/Kp38NNvJgm1c+Lw5FSnbtsutNxtmI5G09TPFZxdFwD6LKRZSDXh7AyLQ9rjlOa9jBJMj8vJc+r0sjnMOrXFp8Wkj5KMp9vQ+LydU1fo2iKCCh1DIQQKCAJGElGmQwFYbJrilV7QiQxrnx/aLKvarLAU2DK5zg5z8zRTAJIbBGY8jmAgfVVj5Y8+UmFXGL2cKfbmjROJfWqN7QNaCW9q2WG4gMmbyPa1sszs00RmZiKr+4SBScXhoI5gWd4T6prAbOxFd5FOfZJJJhpDJ4+IgBbTYey8I6gwVxRzDtG19e1FRsgFp4C08tLXWk7vKvZicPhWvqQwS2ZFuC3v8A6uKcUqftRd2ob4dVU7N2cGuf2ZzQSGu9bqv2xhqmHIADiXizosSfmn4hdrWkwGAbUJIc2JAfVrGWh3Jo/N4WA5qXi6Oym2xGJNR/6crfc0W9VisNhsZiAGMa4sYMuWQ3xsSJKu8B+H9cj+Ywt8Y+qXn6K9vsnae7uBrMc7A4vLUAnsqpBDo4AiC0+MhZbY2361F0sc5pBiNDPLqthitwK8DJlaR+YuAgeUn3JWztyxSd2tYh78smAQ0vB1E62jzT6bfo+qR03YYc6ixz3EuIBJIjXzWD/EbGVGVMgcQIkgWB69Vut3XnsgJ0Cpd7djDEVGnk3lrrw9FWU3EY9q5zsHYLaw7XEV2UKRNi673RxA4DqtlgNnbNaIoYw5hxJYQT4FvwWdrbjVTq+m4xo6WeQBED1VfjNxKrLlp6FoLvQtsok19Lt39tXjKbqDwW1AHkEhrR3KjBq6+h0BHVYDb2DDsS94OTNDoFtRf3yn34mvTyUqpcchJaXTmEiCL8DA9Aou2y9tRhiczRqY1JhTa0xmlnu9iRhq2dwcY0OoIdwjrcT4pjeNpGJrTElwNtDma10j1WjpbJqdgxtV/8o5SXsHeh2YmnJ4WBnqs7vHWz13nKWiGhoPFoaMrvMQVN8Or4t3nf8VoQIQBSSVDvLQSQjQCQUCjaEWVMgaU0axznUGAR/wAU4bJrLPf4MOV3g+YPqFWLm+V+qfgt4RRYcste494TIcBMZR+U3vzsrLF7l4h1Zoo1MzqrO0cS4tBNi+T4uss3sDHmhixV7PtMgJA1LZIEgcdY/wCXA3XQ9qjEdk12ExM0H5S2m499naG4Dhq0TaTMeC108205sDCGkW03+0yA7x4rb0sGxzYcAfH7ssJhKp7RxcbzfyWr2fjLRK0jGirbqgHNTeB0d8iFMwexnCxcPCSYU2liZspNGqiQbLo4JrAOJVLtx409yun1LLLbZq3IFyNeg4FOiLXdpvduTysYlFie7XbrBBF/EFObuN7oCVtmjDmu6/FTvsqJeJwLKrb2PMWKp8Vu/UHsPHqR8Fc4Kp3U7UeqiWL/APa9MEvrnO63evE8NetvRY/8QdlVX1aPYMJIabDkII+a6XtSoIdMERcaj0WS2ttkUq9OeNj0MLPLUaY21n936tTETSxLstJgL3sJILsggNzTMd02H1VFisU6plLjMNa0f2tENHkr/b20yczA1rQ8y5wdOZkCGkR3RIFuc81miVjk9D4mPe5CCBQCBUO4aCAQQBNCU0IgEfBMjdVMYXFBry13s1G5XeP5T5H4pVcqsxTryrxc/P8Ar3SGPc18iz2WJ0DhblxWk3U2lUr12tzQxt3AmcxmAL9TPkqqjVziD+aC2eo0n70V3urh6dKpmJGcuADeYlsxbX5Aq53edZqNRXonNPl6WU7BujQp91EGQeJt46oNwJafmFrpgnU8QCL3VpRr9SVT0WxbUKyw7EyP1a8aLE7c3mpUmlznDXQXW6NCQQeNh6Llu8f4dYkte5jqdRrbtFw8jj0ke9Rlv6Vjr7XOxd72lgLTbmpeM3vbl7xAbxJMAeZXJqNPEUiWiWwYNpAiyusPsOri4aSXnwgDqFlu+NtumeXXt39pNqszNMiY/ZWtZ6pN3NjmhQbTIAIMmPLjxsArCrUstcbdd2OWt9lTtSp81ltpNp1cPXdUHeNRhpk6h0O9LStFjgXTHH4Kh2rRyUKh4NLSDwkCx95U5Lw8sZiSAA3j+bpBsPiVHKJzpudSiKwezx49OOhhCUQKCSxo0QQQCgECU3mRPKY0YruVZiip9UquxC0wc3P+qfs+oHU4/M20cx4cR9Fpt08T2QzODy57yxo1cGho1tcHMR5LB4WsWPDh9grdbuUQ9uZ1QBzauUd2QMzOVvzDVXZZXnTKXHu3+HxgedCL8bGREj3KzEHOGxLTJA1iAdPMrLnbWR4FVrm96A+JBlvE8w4T4FX9PEB/ZvDm6ubI1GeTAdxbIPhZXtjpJFQWMC9vX/SmYYtkOBnhH30uqR9QgZAW24tOYnS/Q9EnZrmlgDhLyYywSZB1zCxFzDuFkBJx+8FOmTmMx/4ugeNh71VO30LhDGgRxMgeQuSq7HbqufWc6pXNOnNsoBd1mdFodn/h9g3tEuq1P1Gq6/8AiYU/yqv4qGvgaeJl5exk+0G2U3ZtWlhrUnNceOYwT5xCs8T+G9L/APLE1qY5Eh/oXcE0/wDDekB/9nEZufcj/EtS6b6PqntLwu87CSD7XEePxVhiSC0OGi57j92sTRrU2tcysCYFT2I/uF1rGseOzonumZcZkFoBc90xzgRHEJzZdjuJqta0uPDh71U4/Fsp4d3aszOaxxLDx7RgAkcgSL8CrhzG1Qf6QYPGbR6arI77UswqVg6BDWgaSA5ot073/VLK9ttOLHeclYkBGUSBXO9oAUaACEJgaCCCQNpJKOURQaLWKgV1PrhQa4WuDl552QitRu9i+2zUzZ9nAiwc5hls8r281mHBStkVslZhmLwfNb5TceVjdV17A4/Ow0K+HL5k3GvZgE6GQ4CDz5ItmUXF/ZupMbTzZWt1DiACDpYxGmplUf8AGVHB7A4tLy1+YWyltnO9BdaHBPc6maTI7ekQW8A8tBEg8ntMg8DCzl2dmlxQwTmuYQ1gpO0LC0dm5usjQiY62UjAVHNc6madVrC4lj2NzCHgOI/TBkeihbDNRzprkZoLg2xDbxbmbyf2WoZVLBBjpB1NmjhY6WVyosQ8VhmubABAiBOvms9V2FVbJpF4PJsx6aLc08pE+E+eiN9YAiBz9eHzT1KTnzsPtIWAqEdSPmVJH8cG99zm+nxW2NYGe7w1Os81Gq4mYaBoJPUCLeKnpkVtTbIwBAIeSS4anmm9p0xTe06yxwHWeHq30WkEWIVNtPDOc9rTldTN7+0II7vhfW0IvgTyrP4rJQhvee4gGTHDXxLiQsZvDis+HsYDagYZ4wNBziPctHVx7QSGU3tqMORk8XVJu3mIbr1WU3u7nZsaZacz9ZPBt/MPWVvZ1fHm+SM+EZRSgVm9UEaS1GkAKNEUaAZQKKUCUwj1lErqVVKi1leLHl8INUJAKXUKbXTPDx8/2dIwNQZrmO6YMT1AjiDEeauaOKNVzOxEOb7TnG7WlziASOpgLKUastpuFyWtJHSASrPCYo0nOcw2qAgzflHmubem2U21r4rMDoqMyB1xLHAGHQQRqLK12Tjg+mGk2F5FiIPtNnWCs7g9tFre0c0vY5vfi4adDOUHLEAiRcFSaeL7ek11Fri9jotAIa4ZYd0kNvwhaSsrGrwmLLXup1IdyIEGHaGQecKbRqOAJJY4XmQZtw1WQwjapeQ95ZUaRmE6yJaSdcvhCnNrVqbprBgbNgw5g48PAeqqVLRvxBIBGoMOafvUICoHE2EmB9+io6+0XOOZp7os7q42Akcov5JnE4t7LjKJHGfMWGso2NLr+IguAu6QADw1+qrdoYlxMgiBaOZdB+g81A/joZJPfuZ0vp5KKzaZeNMpB1Ol9SJvAAPDiFFqpEJ9V/Z1cQRkIIbTadZfLSfKXHyCweLr53k6jRvgPufNaHePFg0qjWzGYOnmTAKy7FlXo/Fw85DRlBwRJOwQRgoghKQLQRSgmDIRFBJJQDFVRKxUqq5ScFu9iq//AMVCo4f1EZW/5OgLTFz82Uk7qGqmlvKX4bVomtUYz9LZcfUwB71X47dttIwJd1P7LbqkjyrOrLsPZmJb2TA4gOyiATBIEgROuinYXEBktdGU8+HXogdkMfSaHDQWPHj9VUHAvYCJc2NOMxpY6Lnvds0FF9ShU/l6WLfB2o5EKwGNe2qalE5C4DO02aXcQJmJ62uszsvaL6XdcA9g56tk3y/RX7cOKnfY+3W4/ZLeisaVm0m4mkKji6nUp6ljg1zmcREGYvY9dJTWLpMy/wAuo57tWucZOZt2xaBMwQqCpTyGcpPEnUeiUx5HmO7H9XX74K+tPS09LHVKTJe2nUaZLmiWEEx1I+CcftmkWggSyRLX3g9eJHjOnFVGG2nmEPZ48wRxHAgj1UBjLi0N8/VK5+hMPa5xePpl7RLDmIzZGlrLcp5gKLtCoCS6YtBA4g3tGgsFWPptAzO8fijpOzvH3ZTclTBF2g0mjXJbENtGkSFm6VRdLq4Nr6Rpke0CHa+yeo0Ngq+l+HlN/s1ajDyOVw+AKqY7jo4efHDcrFSgVsMR+GuIaO5VY/lIc34SqnFbp4ynrRLurHB3u19yXTY6sefjy8VSBBLxFB9MxUa5h/U0t+ITUqW0uzgQSUSQXGA3UxNTVnZjm8gf9ZlXuA/D4a1q0/ppiPeZ+AXQP4a3AohQnQR1W8wjys/lcl/pTbL3cw1CCyi3MNHEZnepVlUJ4aKQ6i4cio76Mnvj0mR4K9Oe5b8mn4WdSVnNr7MB4LW4XK0xJI4Sn8bgw4Gw6J6TtzpuE7vgqnHYb1W6xezyNAs7tTDW01WWWLTHNkH0L8k42q5l2Eg9NPMcU9imwVHFcTCz002sqG3IHeZmPNsD3Gyls20x1zLehB+IkKhc3knqbeCWguXbTZA70TwDST4aQEw/GPdamMo4vdBP/FunmfRNYbBgXKcqOvZGjFRwf9bi883XI+nkrXA7CDi0nN4Bzh8CouFBK2e79EgCQqxm6nK6idg9ngMDWgAARAsFNw9ICxUkEAcim6j55eYst+zERedASE9lsopDdZIjmbeUonYkD8xP34J7I49jXAhzWkciJVDj90cJUu6k1h5s7hH+Nj5hWJqvmQB52QALjeym6q8cssfFYvG/h+J/lV7cqjZPq2Pggtw9obq4X0sPqgo6cW8+Ty+1gKMjVKFKE26tOiepAkSdVUc9BxCQ6iHJwDmUT3xpCradK92DymQjdXeNdPBWJiPsogwEXiTwT2FaWhzToVQ47A2I1Wp7ATpCZrYORZKiOQ7cwrmOJGiz1adQuzY3YzHg5mrMY3c8SSzXl/tZZY+mkz9sHhahkBXVJwFyncVst9B38xjo5xb1UOriW8FOmmzrsXeFIoMzJGyNh1q7pghvMhb3ZW77aY5lOY2puUit2Js2SCRdbPDtbTbLrJqlQI9kBB+HJ9ohaSaZW7NYjGyYbcE2SaeHfbgpVDBgaX8LKbAATG0WhhIub9Et1Pk0T99Eb6ruCRSxIJy+46mEbM/mEQVHqUJM3hPQAeHgOiUKlpgQkEF9PkR5j6IKS8ToglqnswSRDdeqeo1ibQUfcGk36/FKFNvBBFCqeX7IPqTY6+CMjlog8ymA7YaQOXJOjpF1EFMj115KQGlOFRvqe5IOJ8vKUgu528Qjay0oB0PBHLw96j1cI1+lkGtKepUZ11RsINTCCIInxVfVwFJpvTZPOAtDXoGDF/qqupTJNx9EyLwtFoHABSi5vDzTQw8gX93wS6eEtqgHC/kAVFewnUEc7qaWhkFONPMT4ICvoHKbnwlCu4h1tPBTcjSeHzScY0aRCRo9Ow49U9TdbQD3JDwQLQfd4IVXWuEjIqEAzx9yMOcbwCPhHvTYBIiQfK/uRPlo53EEfRIDeY14/FBMYrFBugk8fvnKCDRsJUMkKbSqEQjQUYqyS3PgIybIkFpWcCbJYeUEEAirfVE4aDxQQTA6VwUBUIQQSA6dUlCu7jbQoIIBuoNOiWHwiQTB0ukAHj8kum65CJBMh5AZkJqsO8NeXuQQQALRbzSnttKNBIzJpDwUGq4hxGo6oIKaqFZAgggmT//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6334" name="Picture 14" descr="https://encrypted-tbn3.gstatic.com/images?q=tbn:ANd9GcRM4Ogbyr_jxe2RPRf_sNGasFOJmJssNBd89VAgOqvPjWC4w_6o"/>
          <p:cNvPicPr>
            <a:picLocks noChangeAspect="1" noChangeArrowheads="1"/>
          </p:cNvPicPr>
          <p:nvPr/>
        </p:nvPicPr>
        <p:blipFill>
          <a:blip r:embed="rId2" cstate="print"/>
          <a:srcRect/>
          <a:stretch>
            <a:fillRect/>
          </a:stretch>
        </p:blipFill>
        <p:spPr bwMode="auto">
          <a:xfrm>
            <a:off x="5667178" y="1844824"/>
            <a:ext cx="3153294" cy="4779615"/>
          </a:xfrm>
          <a:prstGeom prst="rect">
            <a:avLst/>
          </a:prstGeom>
          <a:noFill/>
        </p:spPr>
      </p:pic>
    </p:spTree>
  </p:cSld>
  <p:clrMapOvr>
    <a:masterClrMapping/>
  </p:clrMapOvr>
  <p:transition>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“NICOCLE”</a:t>
            </a:r>
            <a:endParaRPr lang="it-IT" dirty="0"/>
          </a:p>
        </p:txBody>
      </p:sp>
      <p:sp>
        <p:nvSpPr>
          <p:cNvPr id="3" name="Segnaposto contenuto 2"/>
          <p:cNvSpPr>
            <a:spLocks noGrp="1"/>
          </p:cNvSpPr>
          <p:nvPr>
            <p:ph sz="quarter" idx="1"/>
          </p:nvPr>
        </p:nvSpPr>
        <p:spPr>
          <a:xfrm>
            <a:off x="0" y="1600200"/>
            <a:ext cx="5724128" cy="5501208"/>
          </a:xfrm>
        </p:spPr>
        <p:txBody>
          <a:bodyPr vert="horz">
            <a:noAutofit/>
          </a:bodyPr>
          <a:lstStyle/>
          <a:p>
            <a:pPr algn="just">
              <a:buNone/>
            </a:pPr>
            <a:r>
              <a:rPr lang="it-IT" sz="1700" dirty="0" smtClean="0">
                <a:latin typeface="+mj-lt"/>
              </a:rPr>
              <a:t>     </a:t>
            </a:r>
            <a:r>
              <a:rPr lang="it-IT" sz="1700" dirty="0" err="1" smtClean="0">
                <a:latin typeface="+mj-lt"/>
              </a:rPr>
              <a:t>Isocrate</a:t>
            </a:r>
            <a:r>
              <a:rPr lang="it-IT" sz="1700" dirty="0" smtClean="0">
                <a:latin typeface="+mj-lt"/>
              </a:rPr>
              <a:t>, esaltando </a:t>
            </a:r>
            <a:r>
              <a:rPr lang="it-IT" sz="1700" dirty="0" err="1" smtClean="0">
                <a:latin typeface="+mj-lt"/>
              </a:rPr>
              <a:t>Nicocle</a:t>
            </a:r>
            <a:r>
              <a:rPr lang="it-IT" sz="1700" dirty="0" smtClean="0">
                <a:latin typeface="+mj-lt"/>
              </a:rPr>
              <a:t>, si rivolge a tutti i monarchi e i tiranni della Grecia e li esorta a imitare il sovrano da lui elogiato; ma il tessalo Giasone di Fere, un uomo molto ambizioso fu ucciso da una congiura, Dionisio di Siracusa morì poco dopo l'appello dell'oratore, e </a:t>
            </a:r>
            <a:r>
              <a:rPr lang="it-IT" sz="1700" dirty="0" err="1" smtClean="0">
                <a:latin typeface="+mj-lt"/>
              </a:rPr>
              <a:t>Archidamo</a:t>
            </a:r>
            <a:r>
              <a:rPr lang="it-IT" sz="1700" dirty="0" smtClean="0">
                <a:latin typeface="+mj-lt"/>
              </a:rPr>
              <a:t> di Sparta non volle tentare l'impresa dell'unificazione ellenica. All'inizio del </a:t>
            </a:r>
            <a:r>
              <a:rPr lang="it-IT" sz="1700" dirty="0" err="1" smtClean="0">
                <a:latin typeface="+mj-lt"/>
              </a:rPr>
              <a:t>Nicocle</a:t>
            </a:r>
            <a:r>
              <a:rPr lang="it-IT" sz="1700" dirty="0" smtClean="0">
                <a:latin typeface="+mj-lt"/>
              </a:rPr>
              <a:t>, compare un vero e proprio inno al logos che presenta gli elementi tipici di Gorgia: gli artifici retorici, il chiasmo, la </a:t>
            </a:r>
            <a:r>
              <a:rPr lang="it-IT" sz="1700" dirty="0" err="1" smtClean="0">
                <a:latin typeface="+mj-lt"/>
              </a:rPr>
              <a:t>parechesi</a:t>
            </a:r>
            <a:r>
              <a:rPr lang="it-IT" sz="1700" dirty="0" smtClean="0">
                <a:latin typeface="+mj-lt"/>
              </a:rPr>
              <a:t>, l'antitesi e la rima. Il discorso A </a:t>
            </a:r>
            <a:r>
              <a:rPr lang="it-IT" sz="1700" dirty="0" err="1" smtClean="0">
                <a:latin typeface="+mj-lt"/>
              </a:rPr>
              <a:t>Nicocle</a:t>
            </a:r>
            <a:r>
              <a:rPr lang="it-IT" sz="1700" dirty="0" smtClean="0">
                <a:latin typeface="+mj-lt"/>
              </a:rPr>
              <a:t> presenta una serie di esortazioni indirizzate al figlio del regnante di </a:t>
            </a:r>
            <a:r>
              <a:rPr lang="it-IT" sz="1700" dirty="0" err="1" smtClean="0">
                <a:latin typeface="+mj-lt"/>
              </a:rPr>
              <a:t>Salamina</a:t>
            </a:r>
            <a:r>
              <a:rPr lang="it-IT" sz="1700" dirty="0" smtClean="0">
                <a:latin typeface="+mj-lt"/>
              </a:rPr>
              <a:t> e </a:t>
            </a:r>
            <a:r>
              <a:rPr lang="it-IT" sz="1700" dirty="0" err="1" smtClean="0">
                <a:latin typeface="+mj-lt"/>
              </a:rPr>
              <a:t>Isocrate</a:t>
            </a:r>
            <a:r>
              <a:rPr lang="it-IT" sz="1700" dirty="0" smtClean="0">
                <a:latin typeface="+mj-lt"/>
              </a:rPr>
              <a:t> precisa quali sono le condizioni in cui il potere assoluto non solo avrebbe ottenuto la supremazia sulle altre forme di governo legittime, ma sarebbe diventato anche la forma di governo ideale. </a:t>
            </a:r>
          </a:p>
          <a:p>
            <a:pPr algn="just">
              <a:buNone/>
            </a:pPr>
            <a:r>
              <a:rPr lang="it-IT" sz="1700" dirty="0" smtClean="0">
                <a:latin typeface="+mj-lt"/>
              </a:rPr>
              <a:t/>
            </a:r>
            <a:br>
              <a:rPr lang="it-IT" sz="1700" dirty="0" smtClean="0">
                <a:latin typeface="+mj-lt"/>
              </a:rPr>
            </a:br>
            <a:endParaRPr lang="it-IT" sz="1700" dirty="0">
              <a:latin typeface="+mj-lt"/>
            </a:endParaRPr>
          </a:p>
        </p:txBody>
      </p:sp>
      <p:pic>
        <p:nvPicPr>
          <p:cNvPr id="55302" name="Picture 6" descr="http://www.comune.aidone.en.it/aidone/immagini/slideshow/Archimede.jpg"/>
          <p:cNvPicPr>
            <a:picLocks noChangeAspect="1" noChangeArrowheads="1"/>
          </p:cNvPicPr>
          <p:nvPr/>
        </p:nvPicPr>
        <p:blipFill>
          <a:blip r:embed="rId2" cstate="print"/>
          <a:srcRect/>
          <a:stretch>
            <a:fillRect/>
          </a:stretch>
        </p:blipFill>
        <p:spPr bwMode="auto">
          <a:xfrm>
            <a:off x="5868144" y="1772816"/>
            <a:ext cx="3096344" cy="3672408"/>
          </a:xfrm>
          <a:prstGeom prst="rect">
            <a:avLst/>
          </a:prstGeom>
          <a:noFill/>
        </p:spPr>
      </p:pic>
      <p:sp>
        <p:nvSpPr>
          <p:cNvPr id="5" name="Segnaposto contenuto 2"/>
          <p:cNvSpPr txBox="1">
            <a:spLocks/>
          </p:cNvSpPr>
          <p:nvPr/>
        </p:nvSpPr>
        <p:spPr>
          <a:xfrm>
            <a:off x="323528" y="5577880"/>
            <a:ext cx="8640960" cy="1019472"/>
          </a:xfrm>
          <a:prstGeom prst="rect">
            <a:avLst/>
          </a:prstGeom>
        </p:spPr>
        <p:txBody>
          <a:bodyPr vert="horz">
            <a:noAutofit/>
          </a:bodyPr>
          <a:lstStyle/>
          <a:p>
            <a:pPr marR="0" lvl="0" indent="-320040" algn="just"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it-IT" sz="1700" b="0" i="0" u="none" strike="noStrike" kern="1200" cap="none" spc="0" normalizeH="0" baseline="0" noProof="0" dirty="0" smtClean="0">
                <a:ln>
                  <a:noFill/>
                </a:ln>
                <a:solidFill>
                  <a:schemeClr val="tx1"/>
                </a:solidFill>
                <a:effectLst/>
                <a:uLnTx/>
                <a:uFillTx/>
                <a:latin typeface="+mj-lt"/>
                <a:ea typeface="+mn-ea"/>
                <a:cs typeface="+mn-cs"/>
              </a:rPr>
              <a:t>Inoltre, l'oratore definisce molte caratteristiche che sarebbero diventate tipiche del monarca ellenistico: la filantropia, la moderazione e la giustizia; invece, altri elementi, come la gestione del potere affidata ai rappresentanti delle classi più elevate, evidenziano il suo conservatorismo. </a:t>
            </a:r>
          </a:p>
          <a:p>
            <a:pPr marR="0" lvl="0" indent="-320040" algn="just"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it-IT" sz="1700" b="0" i="0" u="none" strike="noStrike" kern="1200" cap="none" spc="0" normalizeH="0" baseline="0" noProof="0" dirty="0" smtClean="0">
                <a:ln>
                  <a:noFill/>
                </a:ln>
                <a:solidFill>
                  <a:schemeClr val="tx1"/>
                </a:solidFill>
                <a:effectLst/>
                <a:uLnTx/>
                <a:uFillTx/>
                <a:latin typeface="+mn-lt"/>
                <a:ea typeface="+mn-ea"/>
                <a:cs typeface="+mn-cs"/>
              </a:rPr>
              <a:t/>
            </a:r>
            <a:br>
              <a:rPr kumimoji="0" lang="it-IT" sz="1700" b="0" i="0" u="none" strike="noStrike" kern="1200" cap="none" spc="0" normalizeH="0" baseline="0" noProof="0" dirty="0" smtClean="0">
                <a:ln>
                  <a:noFill/>
                </a:ln>
                <a:solidFill>
                  <a:schemeClr val="tx1"/>
                </a:solidFill>
                <a:effectLst/>
                <a:uLnTx/>
                <a:uFillTx/>
                <a:latin typeface="+mn-lt"/>
                <a:ea typeface="+mn-ea"/>
                <a:cs typeface="+mn-cs"/>
              </a:rPr>
            </a:br>
            <a:endParaRPr kumimoji="0" lang="it-IT" sz="1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“AREOPAGITICO” (parte I)</a:t>
            </a:r>
            <a:endParaRPr lang="it-IT" dirty="0"/>
          </a:p>
        </p:txBody>
      </p:sp>
      <p:sp>
        <p:nvSpPr>
          <p:cNvPr id="3" name="Segnaposto contenuto 2"/>
          <p:cNvSpPr>
            <a:spLocks noGrp="1"/>
          </p:cNvSpPr>
          <p:nvPr>
            <p:ph sz="quarter" idx="1"/>
          </p:nvPr>
        </p:nvSpPr>
        <p:spPr>
          <a:xfrm>
            <a:off x="179512" y="1556792"/>
            <a:ext cx="5472608" cy="4032448"/>
          </a:xfrm>
        </p:spPr>
        <p:txBody>
          <a:bodyPr>
            <a:noAutofit/>
          </a:bodyPr>
          <a:lstStyle/>
          <a:p>
            <a:pPr algn="just">
              <a:buNone/>
            </a:pPr>
            <a:r>
              <a:rPr lang="it-IT" sz="2000" dirty="0" smtClean="0">
                <a:latin typeface="+mj-lt"/>
              </a:rPr>
              <a:t>     </a:t>
            </a:r>
            <a:r>
              <a:rPr lang="it-IT" sz="1800" dirty="0" smtClean="0">
                <a:latin typeface="+mj-lt"/>
              </a:rPr>
              <a:t>La guerra sociale, scoppiata nel 357 a. C., diede a </a:t>
            </a:r>
            <a:r>
              <a:rPr lang="it-IT" sz="1800" dirty="0" err="1" smtClean="0">
                <a:latin typeface="+mj-lt"/>
              </a:rPr>
              <a:t>Isocrate</a:t>
            </a:r>
            <a:r>
              <a:rPr lang="it-IT" sz="1800" dirty="0" smtClean="0">
                <a:latin typeface="+mj-lt"/>
              </a:rPr>
              <a:t> l'occasione per comporre una vivace requisitoria contro l'imperialismo ateniese e il suo dispotismo: si tratta dell'</a:t>
            </a:r>
            <a:r>
              <a:rPr lang="it-IT" sz="1800" i="1" dirty="0" err="1" smtClean="0">
                <a:latin typeface="+mj-lt"/>
              </a:rPr>
              <a:t>Aereopagitico</a:t>
            </a:r>
            <a:r>
              <a:rPr lang="it-IT" sz="1800" dirty="0" smtClean="0">
                <a:latin typeface="+mj-lt"/>
              </a:rPr>
              <a:t>, in cui sono affrontati anche problemi di politica interna ed è prospettata la necessità di una restaurazione morale. Da questa orazione, emerge che </a:t>
            </a:r>
            <a:r>
              <a:rPr lang="it-IT" sz="1800" dirty="0" err="1" smtClean="0">
                <a:latin typeface="+mj-lt"/>
              </a:rPr>
              <a:t>Isocrate</a:t>
            </a:r>
            <a:r>
              <a:rPr lang="it-IT" sz="1800" dirty="0" smtClean="0">
                <a:latin typeface="+mj-lt"/>
              </a:rPr>
              <a:t> preferisce la democrazia al conservatorismo oligarchico. Secondo lui, però, non è accettabile qualsiasi democrazia, ma solo quelle "ben costituite", rette "secondo giustizia" e "secondo ragione"; il modello di democrazia proposto da </a:t>
            </a:r>
            <a:r>
              <a:rPr lang="it-IT" sz="1800" dirty="0" err="1" smtClean="0">
                <a:latin typeface="+mj-lt"/>
              </a:rPr>
              <a:t>Isocrate</a:t>
            </a:r>
            <a:r>
              <a:rPr lang="it-IT" sz="1800" dirty="0" smtClean="0">
                <a:latin typeface="+mj-lt"/>
              </a:rPr>
              <a:t> risale a un passato molto lontano, ossia ai tempi di Solone, che l'oratore ricorda in maniera nostalgica.</a:t>
            </a:r>
            <a:endParaRPr lang="it-IT" sz="1800" dirty="0">
              <a:latin typeface="+mj-lt"/>
            </a:endParaRPr>
          </a:p>
        </p:txBody>
      </p:sp>
      <p:pic>
        <p:nvPicPr>
          <p:cNvPr id="54276" name="Picture 4" descr="http://3.bp.blogspot.com/-fsktOi6Fi5E/ULdVgmUCn8I/AAAAAAAAAEM/hoIrOCEzalw/s1600/solone.jpg"/>
          <p:cNvPicPr>
            <a:picLocks noChangeAspect="1" noChangeArrowheads="1"/>
          </p:cNvPicPr>
          <p:nvPr/>
        </p:nvPicPr>
        <p:blipFill>
          <a:blip r:embed="rId2" cstate="print"/>
          <a:srcRect/>
          <a:stretch>
            <a:fillRect/>
          </a:stretch>
        </p:blipFill>
        <p:spPr bwMode="auto">
          <a:xfrm>
            <a:off x="5796136" y="1700808"/>
            <a:ext cx="3065925" cy="3384376"/>
          </a:xfrm>
          <a:prstGeom prst="rect">
            <a:avLst/>
          </a:prstGeom>
          <a:noFill/>
        </p:spPr>
      </p:pic>
      <p:sp>
        <p:nvSpPr>
          <p:cNvPr id="5" name="Segnaposto contenuto 2"/>
          <p:cNvSpPr txBox="1">
            <a:spLocks/>
          </p:cNvSpPr>
          <p:nvPr/>
        </p:nvSpPr>
        <p:spPr>
          <a:xfrm>
            <a:off x="467544" y="5445224"/>
            <a:ext cx="8424936" cy="1080120"/>
          </a:xfrm>
          <a:prstGeom prst="rect">
            <a:avLst/>
          </a:prstGeom>
        </p:spPr>
        <p:txBody>
          <a:bodyPr vert="horz">
            <a:noAutofit/>
          </a:bodyPr>
          <a:lstStyle/>
          <a:p>
            <a:pPr marR="0" lvl="0" indent="-320040" algn="just"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it-IT" sz="1800" b="0" i="0" u="none" strike="noStrike" kern="1200" cap="none" spc="0" normalizeH="0" baseline="0" noProof="0" dirty="0" smtClean="0">
                <a:ln>
                  <a:noFill/>
                </a:ln>
                <a:solidFill>
                  <a:schemeClr val="tx1"/>
                </a:solidFill>
                <a:effectLst/>
                <a:uLnTx/>
                <a:uFillTx/>
                <a:latin typeface="+mn-lt"/>
                <a:ea typeface="+mn-ea"/>
                <a:cs typeface="+mn-cs"/>
              </a:rPr>
              <a:t>In questo discorso, </a:t>
            </a:r>
            <a:r>
              <a:rPr kumimoji="0" lang="it-IT" sz="1800" b="0" i="0" u="none" strike="noStrike" kern="1200" cap="none" spc="0" normalizeH="0" baseline="0" noProof="0" dirty="0" err="1" smtClean="0">
                <a:ln>
                  <a:noFill/>
                </a:ln>
                <a:solidFill>
                  <a:schemeClr val="tx1"/>
                </a:solidFill>
                <a:effectLst/>
                <a:uLnTx/>
                <a:uFillTx/>
                <a:latin typeface="+mn-lt"/>
                <a:ea typeface="+mn-ea"/>
                <a:cs typeface="+mn-cs"/>
              </a:rPr>
              <a:t>Isocrate</a:t>
            </a:r>
            <a:r>
              <a:rPr kumimoji="0" lang="it-IT" sz="1800" b="0" i="0" u="none" strike="noStrike" kern="1200" cap="none" spc="0" normalizeH="0" baseline="0" noProof="0" dirty="0" smtClean="0">
                <a:ln>
                  <a:noFill/>
                </a:ln>
                <a:solidFill>
                  <a:schemeClr val="tx1"/>
                </a:solidFill>
                <a:effectLst/>
                <a:uLnTx/>
                <a:uFillTx/>
                <a:latin typeface="+mn-lt"/>
                <a:ea typeface="+mn-ea"/>
                <a:cs typeface="+mn-cs"/>
              </a:rPr>
              <a:t> si scaglia contro i demagoghi, definendoli "apprendisti stregoni del momento", "incantatori della folla, ma fonte di guai", e lamentandosi degli insuccessi sofferti a causa loro, del continuo peggioramento della situazione e dei timori crescenti. </a:t>
            </a:r>
            <a:endParaRPr kumimoji="0" lang="it-IT" sz="1800" b="0"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transition>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AEROPAGITICO (parte II)</a:t>
            </a:r>
            <a:endParaRPr lang="it-IT" dirty="0"/>
          </a:p>
        </p:txBody>
      </p:sp>
      <p:sp>
        <p:nvSpPr>
          <p:cNvPr id="3" name="Segnaposto contenuto 2"/>
          <p:cNvSpPr>
            <a:spLocks noGrp="1"/>
          </p:cNvSpPr>
          <p:nvPr>
            <p:ph sz="quarter" idx="1"/>
          </p:nvPr>
        </p:nvSpPr>
        <p:spPr>
          <a:xfrm>
            <a:off x="251520" y="1556792"/>
            <a:ext cx="8424936" cy="2188840"/>
          </a:xfrm>
        </p:spPr>
        <p:txBody>
          <a:bodyPr>
            <a:noAutofit/>
          </a:bodyPr>
          <a:lstStyle/>
          <a:p>
            <a:pPr marL="0" algn="just">
              <a:buNone/>
            </a:pPr>
            <a:r>
              <a:rPr lang="it-IT" sz="1700" dirty="0" err="1" smtClean="0"/>
              <a:t>Isocrate</a:t>
            </a:r>
            <a:r>
              <a:rPr lang="it-IT" sz="1700" dirty="0" smtClean="0"/>
              <a:t> vorrebbe ripristinare la democrazia che istituì Solone, in quanto durante il governo di quest'ultimo, la libertà di parola e l'uguaglianza di fronte alla legge erano garantite a tutti i cittadini, il popolo affidava tranquillamente gli incarichi pubblichi ai cittadini ricchi, poiché essi, non avendo difficoltà finanziarie, potevano sia disporre di tempo libero che prestare gratuitamente la loro opera; inoltre, la scelta di chi doveva esercitare gli uffici pubblici non era condizionata dalle pressioni dei partiti, e quindi venivano eletti effettivamente coloro che erano più capaci e meritevoli; tra i ricchi e i poveri non c'erano quelle discordie che avrebbero potuto provocare una crisi sociale e politica; i poveri favorivano l'accumulo di beni dei ricchi e questi ultimi si mostravano generosi nei confronti dei poveri.</a:t>
            </a:r>
            <a:endParaRPr lang="it-IT" sz="1700" dirty="0"/>
          </a:p>
        </p:txBody>
      </p:sp>
      <p:sp>
        <p:nvSpPr>
          <p:cNvPr id="1026" name="AutoShape 2" descr="Risultati immagini per areopa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data:image/jpeg;base64,/9j/4AAQSkZJRgABAQAAAQABAAD/2wCEAAkGBxITEhUUExQWFhUXGRwbGRgYGSAdIBsdHxwbHhweGhocHykgHyAlGx0bITEhJSkrLi4uHh8zODMsNygtLisBCgoKDg0OGxAQGywkICQsLDQ0NC8sNC8sLCwsLCwsLCwsLCwsLCwsLCwsLCwsLCwsLCwsLCwsLCwsLCwsLCwsLP/AABEIAL4BCgMBIgACEQEDEQH/xAAbAAACAwEBAQAAAAAAAAAAAAAEBQIDBgcBAP/EAD8QAAECBAQEAwcDAwMEAQUAAAECEQADITEEBRJBIlFhcROBkQYyobHB0fAUQuEjUvEHFWIWM3KCkiRTssLS/8QAGQEAAwEBAQAAAAAAAAAAAAAAAAECAwQF/8QAJhEAAgICAgICAQUBAAAAAAAAAAECESExAxJBURMiYQQycYGRUv/aAAwDAQACEQMRAD8A27gKIC3VdmNnbfrH2JxapaXUS35zjCTs6mLMteoGYkWbk9Fc/wDNhB07OCtAOkVag2P7qjZ6QpciRKyajC5j4o1JJbmQYvRiyCz/AJ84yGU5j4IUwdJO5b0MED2gmFWoJZI/aX6MSe0T8sQNSrHs7mgrf1r5QMnPJJQFeKK7MSR3DOPP5Rj80zVSyAVvsEjntW3meUIsLMUlbhy9C2/IUNK/KBTtYE2dNxGfy0D3lEtslvNyYtyrNxPokzElrEX7F/x4wmSYbxp5E5QUmpAB3DUcMbGNd7PzEJJCJKkO9VP/APka+VoE35KSbDMBmcxU2YhaGCapLitWqHPeGHj9YS4xOjEMk1L1Aa3MhTfAwowvtCgkzFkmjEGgp0Jb0irwNmw8V+UWBQ2D+cZWT7SomFIQ7F3VWh5Nt3NPlDxJZiSa8vqxh2IMEzn/ADH0yaLb8vvAspaSTUgjp9Xjwsakt5fzAAQicDttcR6cQE3D+sCylAOQsX/OvpHqpyifeSaWY/Z4LAKTiAbJiXidHMDgLYGnSw+EQmzTYADnz+MFjCP1I2Be34YtQhJuICRL34v/AJAfSPUVbpzL+tILAMWoDqeh7xETgKGAZimLvc+nwiRnAAsQeZMABgmgtQ94grF1YOWNT/PrAa8YzWOrl+dYkmfWgHX+HhAGmal6PfaLJZ1Ch9YV+GHNH6R9MnaSPdrsx+ioYDJTCjgk1HXtFEzFMWII2ZmgROIcghKS3MmnkSTEjmJFGYH+179HDQAFial2/dShETUU8qdR+UhfKxRWHI1BO5/jpE1YoEe8guDzJswYEdoADy2w+EVKVL5t8H+sKP1E0sCSX6P8B5ROThVuHQC6q7U33goVjVEyU4AIPpEwU/n+YRTVGWoFB3LGxtb4NBQz0i5rvQ//ANQV6Hfs5ZhAFBipQ6NYAVq9dotxR0hKAE1IuSTehJoB5c4E/UgJ93UUn0D/AFjyboU1S5qTbyqGjKm3bMwxOMUdQSNQAYMl+lYJUSAoFiSC6Uij7m/J4DWvw5QCHLkFSmo/J3pyhkMhxU1KZkuSVIWygqg6VLv5XiEk3jRQtlo4tJLULny538oYYHLULmJ1TTpSNRYAM1Q3mxYB/o2lex2ImDSsiUW1Oqrk7HS5t8obf9N4eSJYmSETBp0rWmZM1EsOLRYcT779IrY1EyKJmkiZrSoseEUKVb6ty4eveGOGzaZMCgglhc1+HKK8wyDUCuSZSEF2SFLUXF9RKaFzZy0J8BjlyU6n0hbChc0/cbh7fxDlHFIWU8jLC4+akzChRUgbj4dN6+UA/opqkBSUp0igDNsKdad4Nl455KQhIAOon/5EV2sN4kucqZJUAAEy+I1/dYae4Ip0iYN2DSEEtS3JSGF2FfOsaPLfauaFJSUhSaJ4rjmX7c4XS8cJQPh0sFbkjqLCr0gQywpYACUk7Elmrd6k0EaOSa0RTWjfj2uw/D7wFdTpF3P8RfgM+SEa/DDrDgCtaxiZyEh3lpIPuBLh3qSQOwbvB0idKQEkKUN2BOkE8ga+XyjJ8mDWLZqpWapKxqlip0u9nLCg5Q1kSZYmAAB7Gp62feMVhMIszRo1awdSQQ4IZy6bswNLxqcFiypSQshChqDhOl6WrYdTy5w4yL6vdDWagVfio3fvsGgWZhwKaQ9N2uLc/nvBicYgpqDT4kDoWgYLXxEe8zhmozULvGgiQwwSWUzAPQmkeowssPUMdwS1bd7GA/FUNLHVZ35m9XsCdztHsybOqWCakPqdwT0PpaGIvmSkMXAo9Bc8nrX/ABHmIy+WZbgEE1LH3YrkonKSoAAWDG7hqufMeZikypoVcVqpIsOjNa1OnlABRJwYWmhUAgs9BX5coZ4dCEIDpcuxNzuas1Ou3WBJyiBpNJZdwwIJcF+YrBEgcEsIDUAUN2IdjSg+0DY0kWSdEw+7ycVrud3ic7DSioOgADcuPr9Inl60gnVR+e5+VusVy0zEqdXELAX23I6QrCis4WXxMhXkX9Kv6wArDL1BgAHNFKINHd28/SGcidTSXBB7O/QdoBxvi6tQLbgaqtza1YdiLBh1yywOlKiTR7gdS3xgY4EkuGPMl/jXrE5Cp8xR1pOkAMHbejN0MSy5Jlq1KSpwU007aQHBtd/yysdWiWEw/wC86AQb+g5Us/nEtExSlAqQAN6F/kYrxOICgpjwhJIHfUB51MDTMJMSpILABgC4/tUdnaqvjDsVE8Rk6ikFKxegJb0PJ4qGTzjV0V/5QSvEBYSNaU02NdThgBs5LQLIxgCUjUqgAoo8u0FsHFHLMDhVrBUEFQdu5awYXhtlPs1NmrImAy0B2NCTUMGFQ9S55Qbl8uSg+EGUAXKlMkvuAAWZh84amRL4tIqxKGrSwel+kQ5O8FLjSVsOxWRYJKZQMpJc6aqWD8Fc4arxC8MlMiWXShIZQYvqcvU7l/pGMw0+aJyFmWrSkuQtG3Yim1dmhocy1aiSCXGn/wAXS193KrdIaQNo0i0CatK1rUkgDdLEDYockPzhXh5U6aFoE2UpQILKQxSARUFKWPvAVLxQc0RQa66QWHZ3iHswuZ+oUCocSCaqLUKAAAdySG5wX7F/ARhshmS0FIKCVF2S4ctVgegFBCTF+xM8BTjUQKJAJFUiiVHkW5VBjeowSVgawilRUirEOa0NeW8eeKUVYUPFpUSKHiYEvYGG/wACpPZznCZMtP8ASCXc0Ba5ZxXlzbYx7ickmpk8aFJTskVURUuWLgsUlv8AkOUdJwwWsk3ItQimpVS53Y2tC3MkFCi4Zy4q93a3Yxmo27BxRzFWDSToGkBy+p3fSefIs9ucDBCvFATVzpBt2qYa52hSVTGSeJZcs9HrX9o6fzCaXLVrQUspXvgUYBJIsaFgkloqFmehtNyfGkJUZS3FLAkmoJLdmjU4L2fQiXh5k3WpaiFFJLAKHEUlNmbhqHcHyr9ms1AlHxyr/uKIZSnOvifsdT8iDGlk4yU6dMtKgRQgp3HU1vfvA8mkElkIRlKPFJAOpq2YBb0SzNVvU2jNyssmTJpCCnhcXILdNn5mNdgcYQAFVDAAUJpzanLeE+LSJSvElOlylwWV7x4nNfgYKXg0U35FhwsxCi7VSHD6T1qk1Nacnhnkc4z9akKBGkskuHqGch6UNG+UJvaJKpja0mzsKPwilLwjyXHzMPq8MnxCAVAMwoQAqjCphS+qJlO2bebORKSStKSAQGQp7u3JrH8sThcTKmaiklKnBGtQFSHFEk7dt4R5XmsuYseNMAWaHhBsSAHDuAFKZ+sMsOMM0xSdC0iqv6emrgPrNHqLDaEp3gMey5KiSrwilKwLhT1ZgS70paL52pmU+s1dJ0vSrMmvOFszGFSf6aSgAguVE0H/AAUGZ6ua0tF+Axal/sJUg8KiwowBZR8x5xSyN4GOFm+GNVSkgAXLHlWl7ntyhdNxSysFKki7sqmwsSK1LVMMZM2QEkhRGo1IrUAGzmrN1IhJNRhVlQeYFEqBCgx/aHA7JHoYbS0K/IznYlAUE6woAEBbAs5ZgE025RZOX4jAFJAL6SQCTvTr1hBKysAhairw0kggAuSxqPQbdINxGFkIAZBU4dl1BsA7k94ntY6DJeCF5QAB/adLH4kQwWl2ClOb/DmPl2hN/uhNEoQALBIYDt6xQvLpqxqZAJ0qAKFGqQD7wYM77Wik7JeB2sAEudjuwtz6c4DSjWeNgSGSgqBoHJLgKNfSu0e5FJUgaFMNBsHbSetXq5aKJ+ay0qUVEApBGoEmhsbUq+8JjD8OEJDOm/uJ5qBLCgNKtSwMfYxYA4nqGBbrQesJ8kzxU/Wk8LCgSpnY/tNzS+9+UXzZxNQtzVx0uK94nuioxb0MJGHS4Giyd2Ymr7mgpeCzlqdhTa/3hXLWoJVpUSSoAbUY1FObP2EAqxygWILim0VgKaA8v9lpEwqKggA3SttTjcnk/JjQxE4NEo/0yhg7N0vt70UezuJVMWkoq6SC5Yb8w929bCJ+xObJmnFAKYCeoioB0LLgkMCzv8RtBKNijOj3FBK6zC7uCSDQMxcvSm8J5eH8MFIw2oMAAsMTYvxXYE1EbA5PJmlSkrddAQv9pURpsRuDStz0gqZhpKXTOBmoYFGri0ir1VU/xAo0sBKV7MdgJqUJQmbLI1TdKgUA6QXKVDhNjprVoe5di5hEtZSspdyNDMQpJFLMQTV7iCvBTYDSN9PCfUQPiZBWUAqXqSVaCVAgMCSWoT5vCaaBMXKTbQ5ZSiH/AOVySUlz0LtDLC5esS0JTMlcFGmK2Ni4Id6h2rGazzFpwySDNStZOoigIqAXZv7t+kLMfm2hBVZ/dckE2btd7RHySToT6+DoGPxE3CSvFKEEDaUVOa7B2NVE+sRRmwWlltLJSC63OlyoDZ3oaPv3bnqPala5RSskBwAjUXIpZQr50pE/avOsNiFCapCzNYJUQohAYVSm5B8m965ilLIdk0dAzbFFMn/6cJWp0iqikEWJ4mB4no4pC+RlAVLEyamVq4nEsO4AL+8W52HIu8WZLk03wJakFC5akul1FfB+0BVHGlmsObF4vzKd4MgqstIPCskCpIDFNXJaj82gv2imvyLpOY4Jc5OHEiYnWnUAAkDhAZJHIJA3/aBDjMsahJAQjTp2Qmw7J6j5RzCfmGIRNE/SrVXi1KIDhmrYNSNdgczl8IxMxKV0IAcmoDgrT7rGtTzhw5IvJldhuKwpOhBlKUzkPLUgp3bWosodduUXSsTNSS8pfDRLKpQWp9zZugcidPMvUhMtSSnhJmKLE9SzgqpQ+kLMRiZksgFIoxUwdgRMLg21OgbndtodFIuwmNnFOrw1JSUkpeYzszvc7itq7vGcx+VYk69MrhmFSiARwq/8RpJcCyXLvSrwfNxWKUgkTZShTQFS9qatXAzOHDchFv66eFgFlIauhAFWL7cmoDWE42qBmDMhcvUtetFd3Sbh2SatQ1IgrKvaybhpiQKyUkvLIAcEgk2u4FS/pGywOeS56CFpAIbXLWCCNQDOlQ502FDWkJ1ZNg5ylHSJE6pYks5LBQTq0qGq7dYEqeSHH/kb4r2rw01HAjjDEjSK825sdoyGLz+YlThVi+mwLsTq2u3wEXYnLRJUAoORZYcAuKkAh/p3aAM0y+asa0IK0JNdIe7FyB3iU13Kd0O5OfzF6QJiQSAdIS5sS1hy+EMMNiZqUapgJdq1f3aOlDtRjtfaMTk2LmoVpANapbahqOQIr6RqMpznUdCps1/DoZaqBi3MO1ht0jWUkmTGV7NHh9RqVBFQCFOxPvFixelH7wXg8WlCVBM5ExQNQUE2AegbqXFKmFeHzKWokJmqDCy5aSbVsglurwThyha01krbVwgsSwLuCuhfpzjNe0bqmG4TPcItNgoagNSJZYl6A0DMTc06x5jZc0YgJlKGkufeqA4B0joD6xhf90mBTBElKdQtMSLWIAVdhy2hlKz+aVkqnAsyiAFN7pcJG1n+FI06yIwbD9JiCnimOHqK/Nq16xj8ZlZOoJmB60UkiyXqbXPnTtEsw9sFIUiVLIImK0qPQrUmhBLVr/7dXgUZwkk6iQADVT3NBR61MS4dtiUkJcLNm4eaokgLl6Twl6lizilA739I6TJxKFhKkMNYSSksSHAIc2rv/Mc8zXDrM48CgJqglAAYkM24pGg9jlzVqQnWUyk2K6PQsEBq7ueQq9BEtZyEXTwbFeUAmq2Adt233hb+rligmu2/PraCRmoVPSgpmHSHoHFAsOWpuD3SmK5sxZJIKgCSQBLdujwNJFqXs45JzGZLlTkkBKuEFYNakEVCm/bsDetos9iM5mSjPlpWQFpCiGeqTzNverAs6a5EtKGJoAwq9rjeC8PkE4KVpk6FFveUAQNy3Ld4VycX7OdXdmpwHtimShTBJVwqYkpBKSSASx5ikLcX7XYpQUmYWDUISAydgCBYczVjveFEn2aUVFK5stJBBUQ6mHFUEC9KdxFHgqQGCQya6lEEPXfqW+ES5SWLG2yjEZvOLnxFXsVH8F4c+yPtFPROQqauaqSCXDliQktekZ1U8lwp1Vq/03guXnUwMBLlMKAaSwHKqiYKxgjsouwv2oHjYgrQANaSo0AD0BYAMna5u9YoxeI/akNRgE1B61NYbLx+IMpPiYYaC2lgUuNmTcit6iIY6chMpl6ZeqyUkaudQkuPOFO8FWmxCMWtS3UCsjbccmaw7RbJy2dPJ8NCyq4YWA60avyhbKmnW4dRFg96k+cb7B5/4aB4aEJUpiRXk16P5894ptQyBZkmQ4mQNQAKWPAVkVJBdKQ4FocYnL55Q5EsAgul1OQ1BYVdrxncw9qZhJA4CX91X43OjQoTn82XTWovzcQ5cylhIdpB0rJcQtRUomWh0g0c8R0p3Zqh922MFSsoSnEolqUlalLA1ftTzcD8vFeW5qvFqTLmOxUkagxDk3UlmLdGap2hvmuSiUlc0upMsFRAdgACeGtVWOwpbYLjitJDQdlXtIDKUmSQqYgqAQrU3RYL+6aAJ20naGeAxUxQBKUlZuRbyqSKEjrAGAydCAlkIQf3aQLnZz6dbwzwVKB+ZJF6bb9PONqXgrPkjip5E0XUoAcI21O6ndiwHMUipeMKm0JUQCASKN+UcRfi9KSVJcLWACdiGNGsajavWIy8aEoAZ1czzo5+sNCIYjBpP/cqLkG1K1fr8orxWHlrAUUlxZnB4SCGqHqAflA8lC5i5qySQtYSE7Ja6w+9+dhzMe+05RKkzJr6VBPC4B4nAFD5ejwnQy2fiZaiuWtQeUlJWTcJIJcknkCXgXKpElSP6K1AkOGUFDiYlidt6sYh7N40T5EtZ4lkKJZJairEmzWqez7HYfAgEsNIIumnJgwYDv8A5gcU1TCzP+0mWauFUxSpqxplB0j+oyVEks5RpTagdWzwqwJnSltNkaEsdRBoN6mtKP8AC8bbEqSKmyXo7h6Xa5DDfl2iaFjdLPswL2r2rCcE1oTSMplaJklRJYEEpDsXL8i4DMwHN4IxedrQlS0kF3GwTVwpgN2O3WDsHkspImawpalr8S4Be9NBADEm+zeccT7OYdYSCqYEpbhCgx7uCel4yfHK94DK0ZvAYZUyZwoSGSFEFgeIO4BNXcdYaYj2dxJQvwwSFGwKeGxqoHk28De0WXIlBRkyVnUAHYqAAagcnkK3EKMrzdaCEKJSk1ZRLED/AI77xfdoHSwyqblM0TZUlZTLWVCq1pAD1B1A8mY86Q5xvs8ZK0+NPSQxIKCVM9nOlIelhekZj2nxoXPM0aSlwWAbuGrR3G8alOKnpmJWmYlCSQ6gopIB9LdLxMuTr/YkldBf/TPjKMz9Sg6Ks8wqahcOkN5OBBuHy1SiuVLxQnAp4kKCi9z7yw12Gpwd9oCXiSiZMMnFLJUHUkFSSqhAehq55RkV5ipK6qUgihoX6u/Tt5VgXJJukOTSNqjETZHAibOlpFNPiEgGze8w7QQM9mihxMwNsLeUY/AZlMWtZ0KXsVKUwdLGu3Kt48WoEkmTUlz+NGMu97H2T0htIUJswq0qBSSNWgA0d9JFaVqa+VvMRPKQoy1e9S9bXU5Y0YUpCjL8+LKC1gkqIYh3drPQV2PMwHm2IURpSbnduI1s8OTccWJuNBuIwiypKjpSAllHUa7v/innBAwmHUdOsAsN+7mv3jILxEwHSskDkoH0ePpeJVRXCPr5QlGXsz7JeBzMwksLIct0+hp8onl8nChRM4qADMBYk3fekBSwpblwxub/AAj2ZMlVdCiwoSfIt+GNOyRLq7GuNz6bN4SaAl+tXhdNzdWoqSkatLOBYffu8CYjEIA4OHo/lV6/PeIS53C9zWrm8Us5H2BVzypQJNedX26+UP14gplyyE0KQyiKkbs8ZzFKF6XrWsaLK8SjQFqSQgUSluVy9mdx3eFy0qscS5OHUnSpYAc07ljTazFhHi5WojUosDbS4d37dPOJaw6RLU6SQ9WI5n8tEZ2PLq0vRPCQKM+x+8YOVv6lYNZ7JY3Dy0CXLZU5RL0Yl9g/L7xppUwoWrWykkMUi4pzt0aOSZLPV4muutHECwPw+o3IjpOBnKSlK5p4rhNq9avSOzj1kEyzNNRWmZKQolSSACFBDgKqqgdlFNSQ9GNXgOVnyxiFyimYSly4DAAEBmDP3PpBGZ5zQVdajwi5O9hU1+ceZLOKphCkqTMGoU3SDccgXF9z2isF2MJuGMxICnUWZnNe4djuWLwtzfGpkSVgAlbMkqAJJNrUDB6nlDbEoV+wqDAvUBno+og9fjEJ2Gl3JADgsCOIiwINL1a7iEkMHy/HzJqlAIaWAliC7uTvvGM/1Ix51IlanYBZbY1AbyeOgeKkgJSdKUkuE05+nOOVf6h4lCsSyBSWkItZnoOYrAyZvBof9NAF4ecgUUFEH+oRwkXYVSDZ6WO4MbgqGlnNNnYM0c4/01x4SmcgsNRBBrqJ0swDMQA5BfcxusOZS1BiVOgKBJZwaijDnZu8MUXgX47NBpICQVJs9mrsC28DYLM/FvwqHXu9X5O0ZvN56klZDspyUh3Hu23o+3KKcuncTuaBq8jZ/wA2MXYjTT8boQsB6ULlyUkvRRry9IVyc0mAs4UDUFVXFKENs1ouWnWhSTUcnfr6faE8nDK0s41AnSRW1H6du0NgjS4X2hGtQKCGTVQJLBtgXFKFgz07QjXm0jEuiZL4tTJUKEBh1Z92ED5iFCWa11AEjkdvMCM5lq/61KKILE7Ndx2BiJbAO9psoTLKPDWovqcLrysQkczSC8JOOlCVBTtQFwVEABg9h2cs/ePkYslKSoODxeu73pv/ADE5WazEkoBeWAwSS7ctIUKb2/iMOeKcQSpl+JnLCR4gUolmS50p5VBckdTC1BE2YCpLIBqsubciS57f5ghKg4rxE1tQc6j7RTjePhRMSwHu3fk706Rxw+rCQxwWHSElKZqVVJPC19j1gn9MrfS/lCrA5Pi5Q1rlKSkVdJChVKq/01EbfGCpYxBAIlAghwSkORzMaSUkyk8ZEpxOn3PDHT+dzA5x6SQpSdRdwOo77bwvQX5nyf1icxDgACrsw6/4jTojC2Xzc2WpVagc2PP7xAgKIVTt+fKJY3BhCE6QoF2L28t4EwySosNrA/SGkkrWAZerELUdJLI+nIbQR+pl2AJN7/aFipUyp0nzj1NKB3udorqhWMDPLE09B38rcoEViG4Ujy78omuUoijN0B6R9h8AXcgjv94cXFAPstkCWlKhLAWU1Ub6q1rT5NAmIxCydJ25N8GoILMwJlBPIsWJqOp7wtCVF6UAdqbXNekc8Vcm2XYXhZZIOrYb+Q+sVLnOQNW9b7Urtyg+bhFSklKrltx1e20Ilf8AdPb8+8bqHkYTgZq0r/pKLs9Ogd/JnjS4HMps0gAkqAqdk9S8ZjLlFKyUgE6VM4durc/5jp2QZLLw8oLnIJmqqUbJpQHYsLioBNY1i6KiieXzAwCeFIoZqiBqZja6nfa3MUh/h+B2AAJoRcsK6m6uwD/OM8camanRKlErCTpShxXZikgBI5mF2VfrUYlK5oUBqYkrCgxoXCSR0vC7Xoq8m3xcw6SyHe3puN/KvSBMKUhPuueXNRqyWZwLD/MXeGlXF+7Z+1ahrVhNJEuXOUFHUh24v2qHE3UFgX6GLQMszyXMEtZSogsVICRUtX3RQDZ1Nd45Hm00qUoncl36vHa565a0kM4azljSxYsR0jhuZKBJZ2ejl+fqQ8J+CJBvs5rKiEkC3mSLDna3aOmYLCaJaZYWQsggMKj9zKS9Lxh/9PsMVTuIEIYkKNgQNqXJ35AiOjZghCAFEqJUkijkvUAvsK13J5w0giZjPsOgJQpCiEmmlQYp6d25sadTCiWtNFCjlj5Ag07taGmLn60mWAyaaUj+7mXhbMw6QG01CTal6VMVQ7JzJouFMkvcMKAP5D6xGXqRoSupAcnmLdKvX07R5lSCQ6gHAof7binkb9ooxmOKVpGkEuQxFGcszM1uotFEl+azyxUDwlnO1HHz+IjOZZiGnA1q/wCfL0EOcwWAjhAZwLvRwfm59Yz+FnmXNLJDsQAbWd+e0RJfYLDgOLp9y5+PyEKcRiCJiy/7iPSn0h3OQsVWGKg9LRnsZLIKlVqon1JMS14HPKC5eLNqnm/3ggTTuQkMzA7P06wkBUzvDGTl01QSRpZQd3ty84ylBIjI9wE7QH8VJdqK1Ec6saw4OYSzUCUByBV8KRmFZfNlgMdR3ozdi8S/3BYprV+eUYNN/tY06KMNiAKqANr+Z+rRE4kKUEpQGDm9yQQOgAJ+EX5bgzMSFJHy/DBiMlU7l3tHXHhzYUDzcPMUymliuxF2swr+dYpl4CYFaiEnsohvSNBJyxenTs4Pz+4g7C5N3i/hiCwZYZfOI94jsX+DxGXk0w1Cj6desb6RlPSD5WWdIPjih0vRzuR7OzWos+kHSvZmabzFfCOgysvHKK8wX4JlDQSJkxMt2s71PpA4RfgOqMZL9kVG81XoIYYb2USlThRBs/TeNr+lI/afSAM3y6dMlKEp0LNiaDzJFufR4jqi1GK8GZwmFQZQUpCZjCqlKLcLgsAoNaxDwlw+USz4c1RdwCQLC1C7ufeeNhg8iC0ka5Q5hBC+rFmA7xH/AGyXL0MlJYl9awxoW4S27UcxBp1Qh9l8kee4HCFuHqLcIJBtqbvG+xmKKUEWBHWu3fl5wryhKF4katGkcSQnYhISCACRQsz+UIva/O0lYCdTJoH4atXy5WpCc+qFLCH0nHhCSlAZa6qXzo38evOBcYlakMlksxJJNhUmlg/1hDk2bpU/iKFPszdYpzrNFzEaJTJSXCiSH3eNVyRoy2Nsk9pz4aUqdRqxqWY8FXFekJc2zZYWVqJfUH5aug5s8B5JLKElj2dJqDQVPaKfaCVoEpbOOKjWoGJ63i9CvBqJWeKMslLOA7l/PcbCOdZhMJXyJJ+NINw+Z8JSomrt32hdMD1N9zEN5Buxz7FYnw5qlpUkKSGAJNXLbVPYbxsuNQSZmsUBSOIJDCjn7mOeez87RP1U4Qb/AONo1K87XMPh6gkkNq1E05seffaLWgiGzdl6qBw4aj/zSEeLx5bS7KA94/Fj2iS8eoLY+4hwzXLXPnbzgQS0qSlSnfcbXLmHvRR8hcwEHUe7ebjeKZ+NrqK/dJuN+QHPePjMUNQqAHIBLtffaAUoJSqgFvWop6mJcqZIUjMdQYElyHoadaiBsHJ1zkJAJJJFq2JFvWD8NhwEKKbhLmnXpAGUrbESyaEKep5At8Ylu3Y2aGfl6jMky5kxKfER74LpChsQ4PRxcndoqn+ymJqEhM3/AMVMfMKb6wHiZp8aUFMSlYFTcBVH8t41+X5itJATprUDYdCRUU5QJWgpNmH/AOm8QLyVnsHt/wCLwb4QTpFinbrv2jUZ1jvCV4qCpLtq0nhNhftu3zcJcxny1o1KlpC1FyoULeR5kRnycbasKSEalLUoJCgXZ2J6+UX/AO3L/wDu/P7RWnEJSpIQkHn235QQcfM2CW7xhbWiTUeyUvVhZRSEWYlmLg1elTS/aNHJwY/4xmvYPFgYQeIQkBR07OmlVeb32aDc0z0AJ0sdQe7Mx3qOkd7dFGiTKAa0TM1KQ7ikYDEZ7NmWISLWv5QtxedKdtR76ifWMXzekFnR8nzQTAriUSFEVDb7EAAiDJ+NCBqUsJA3JjlOFzOeVf0tVA5ID1rX5+pjQ5lnCjh5aWOtdFPTf0BJDw1yYzsVm1wOYJmoC0LJB8iDuCNiOUTVx0CjwkHnUedIxODzlUmRoTRQIKiQ5dQdmNGfcfePstzSYONGnVu9ux3+MZv9RFMqx3m2fKQWQvdtwx3qYUn2kKCylkmlDv1fl2aF+cY1cx1U1/uYU8m3+0I8fiH0kDaouT8LRydpSldibN5g/aRKiATpU1TTS5txHpSBM2CEe6SpTMAnatSQL9453KxxKmALHZvpDgY4KSEnUC7On5d42n20wXI6oKxOZFKnClpIsQpm6tzgHGZoqawUSo/8j8y7vDfJMkE6YPEACFJVoKgRxBqejl/+JhVjsL4epEwJ1pLUajB782POFGKBppWyvCz0hJYpJHX8eIycQFEiqq2D2p+PEPFlh2AGxbe8W4IISdQJD3GxHnFONEWMZqwk191uIqUagVZnf6XgbMpussKBi45vtQ8tusDZliSOLUGtWrducAKxygAmnNwK2o/r8YSjJjbGycOgqfSNTMxLD0eKsRIDaNIq/uj04jaAMCpRLkLJ6AkfCLZvGriWpNOx9Ilpp1YrL5GFlIIKWJb9z35kWMNJUhEsKmM1Kn6ttCWUkOnwyTprVr823hyJylIUladJY3Ir5CwEdHHNJfZ/6UhRj5pUaA705n/H15xKROUFBOli4Gk7WdzEMwmAF68qGAMtxAM8eKSz16tYGN76pscnZpjlwAOv3lUACn6uPzaE8zBFKxrJKBYJIJ6A0YQ+n5glIDCr8n9IAk5oXKtICv7mY7CnKkedHknfZg6GOJymbKwy1KISwHAkuS5A4ldKUHKMWggKHf6fzGolZguYDqWkosxq4tCPMZctwqWGAvWnl+fKOmPJboGyWIW6kk1cpLvv5xpMDOXR1MW0k3YbEG38xkp8yu+3wjR5NN4Cv3izJrUMWNmq28aKairYls0OIKTLVLSoaVBgDXiLs55KqPOMStZEoaiWdgBz69Y0SluHVqDAcIYvZnLWo/OFuMlSV+IUy9K1ChJsS5dgfykQ/wBTHwNirUpwQA/PpFpnzP7wP/WAZXiJWASaDuPP7wWJ6v7j6mM5QolJ+ToMr2dleFKlqWpOhJBZLanUS7net7GDcN7I4EVPizOpUW89ATDbGYvDJHGE6eZAAfuWYwtTmshBSQpWlb6T7wF3q1qN9Y6pKOy0vZdj/ZPBTkMAvDqZgtCipP8A7pJII8wesYPOvY3EyH0eHPlOEmZKVqKSdlo95NHLMWANY2pzyRqbSFv+40U/r+UhX7UYhKDwvpYE8PuuHA5+u8YykkrQNJiDDJMtIQdrmwAfZ994EOKWFArZnpqL23b8vFGJxhUffA9TdriwvzivHSVJS5IJ3CXNOQ8zHJFZz5JYZ46pnukOXchm7t+XhhgcGUWXrO7szXjO4aYtCSSkhPJvT5Qbg8xUoEBXpsRzhTj60CYymYAuSpZCRXSn+43fpA+NwalMEzEl/wC7YbWFTEV4xQBQ5KjZh6+UBTsaoUJfk1G6xMFK7Bh2GwyJJBZBmf3Dav7Qem8eKzJQWkEggG1hzsB+NAcrQRxKAoxBD/WBMajSQbk2Nh6dotK5W9isf5lncwBK0kGXrB08RFBYgt/gxmcTi1KdRLk3LvYN9vSB8XizYOBW27s784pkGwG9PWOyKxbCUnLYXLkqWvSkVZzVgA9yYbSsAGZ2UxoCCKOR184olYbw5ZWAVE7jp077w9y/LSWBC0pSHNRUvYn8sI5+TmxaBRsQyZExaxLCdRtZxe52a0GYnJlSpinBVqD0Dil6bEX7Q8zDFKQkIlFzy/kmu0K0InFTr1DZrbsbHqKxl80pZ0h0kD4pShwnWkkDhKWem+7QDMwqi3DqDkkgO/8A6wZns3gNis6RQW3d3J+PPnFeWSlKQ4IBYA9T13/BFJ1HsJohISgGiFU2AP55QZgpSljV7tf3Bj5c4tk5eVjiXoZxR322taPp6ChDJWhQG2k12ptE9k8LYIJKJYDFQNHdQcPzv+dI+GGloUVqIK2uE7Ns3Qmr7xnZ2NmsEhmb0vvvFozJYAcJJH7nb5RXwzoqxtOWggDTqHPlu4ArC6euUDp0E03GnziWGJ06lBJDkjib+PJ4qmomLBPBxG5+/ltCjGmJg+Hwuo6UHVSrcvqILl5ESHKh0Rub77Rfg5PhAvMvUsOTN94niZqvDB1B7jt+CKfJK8AkX+DpDKlpUWHCA7D5eUX4LCaZZCQoBRJYsGfYDlaFuX49iCtJIUGe9eVbXvF2InTZmoBISkWL9WYfm0YuMroaKcaSgsqYwZmMCrYgJCgtT2FPX+YlM4XBagTtdw+9YskY1IBcpSOzRrlLAgedhClBvqLk1dhR/SBhK/H/AIi7EZi73L0rypWn5SPU5qGsn0H2jXtOhWkatCZGIfxVTFM/vKIHkEkVgZSUyxp1uhyQkWHbl5QFiwoIoqpIszCA8cnSASokgWBbz84zfI5pKyrC/wBdJDnQ57n4OYhOmmfV9NQ/8wjTPJ95RPb8pBGHnsAHdz8fxobhRNjdPhygNCQVbqPzgLHrJUhTvzAo3fyinE4wsQPMNHhkTJqXsNtTAQRjWWNsoxOPU7A3i3LZSEkk6lcuTxTisv0tpIUT/a5+kWYTElKSFEgpcAWipJdfqIvxoLlYZJG3M9toBWlZqrpYxXPxJUqt3vvEziQmgLlqxSi0JleISzMS5imZiCWd2EX4eca033+vKPZmGClbtueZp9otUtgq8gHiiDMNMSnv1ipWHGsgWF/h8YYZbkwUSVKACSzt02iuRxUbehtDHJUeINQWoMaszAs/5+M1xGOAGhNrMzPf5whxnh4c/wBEEqVQ6i4A6FqVYxViMTMUBoIUSWoHZvz5RxuHZ9vBWhtIzJMsqdR1UALP5D83gDEZ2pSSCpwaNVm7GFaJZAGsKBrcXPSKZ6FDp08/5jWPDGybeg+VihpOkCzVhvlpZBU2ouwG1rnn5wiwoTR9zD+UgkoS4DtwvtEc1JUJB+EnkA6gBu4Zham96UEVh6qToCmIKhcdqC/SsECWgJAq3IC56nlFc3CKWlkugE2Idy/rHJassWYGd4yiCAVd9Lfm0G5hg5QSUKSA26ieWxgyRgpchOpitQBdRZwOVrb16x6FzVuaMwLFiBFvlt3F4BCjLMr1EArBQmpCQWLNzrWGYwrMJaE2sVbHdrPW94sxQUElIYFVagBwaVI9f8wJicYpMsrTUsa7eX5zhOcpsZTm2G8FGpQUSXJ0iwp8HaAMPLEwIJBDPRV708jU+R5RR+vmqcly92exb+Ic4fLJhCQhJSOzDrz/ADtG/wCxfZiTs+JeoctUkHb/ADveI4vENp3ZutLljDX9EUI0akub7PXptUtFCsDLcaizCwU72Ne7/GMo8kWy8mdn4srLMWr3F2N6HvzEDYtgkhIdw1bj85wxzDDy0azLmEuX0kW83halYAFKmrx2QUXoyk8i9EkkWJj4pApWG6pqx7ooeVI8OKP9gi7YgMKWX94h4nOnqUk7BmfeJYXBkkOaqO0QxmD0qbU9T0FIzuNgwWRK4uIsIK8NAq5gZZcDYxPDrrWLlbyFhMlCgXI33aPps9RA1Pvv9ogtRd+kDgnWl9y0QleQ2EIxBcBA4iaMH/mGGY4NBSwLzB8fp0iOClkklLU8qHsIsxUjSylMdRYMbV3iO32wCEpwEwEuAOUVolrJ0sH6253h5ilBTcuJujX+MCIxGkClbP5fzGy5W1odhmByTUkeIFEmxT/izNU/aHMnLUoAASmuymNOx5xRImK8NDKqQDbpR6xbg5yzqKjUUG4fmxjjnOUstjoD/wCm0Op1EkuwBAA5Enp+coKkZepKUpJSSncqaj3b+IhmU4aSwrd+v2hNJKlqvZia7Ufzi05SjliuhxMkqPCFAlRtsfhE5GDKNOpISBRgQL8yDzj6ViFJolKRQ3rA0/MlhbFqNQCln7xmk3hDG0zDAsotQ8L7U2p3pCPMsullZOspfpu9X8tosmZsqYQLNW52ieXTAStZdgQw6tDipQyLZDBZGyXAStzwqVTswPziyYmZKmCgUC9QSa9/y8N5KCriUXDs353iqYtCzpKGAexb0iHyNvOSqAkzFKJKjYHhqd7+seYPGqHiBQOpJ37bg1+FfKC/1glnShLCjm5Pc712tE/1SiFFSy3IAW9e8LxoYuweMdSiS+/Ng9QRE8RiUaQBwqdyfPl236QQPDKdSUDqSkAuO3z7QFgJMuYFLmJJAUQlIptV97/lIuk8iB52JKOMqSpKrbn06vBWGlT1uFSyy2qaMlt/KDsJIkJYpQXAoVVbsLP1j3EYpSUpq9avvC7XhIKCMLgTKSQlKXe57C3n9YFRjyk6VcKgHLl6nl0gWfmK1k6SwSWMDoxSgCdyKnp9Yn4n5HYSMQtXvJoQG69S0XLIQjTRQLDSVc3PS1PhAU7FOz78vgDWF+OnE1fy/OkaR4WwbCcfg0kgJJDiqTUgnkeV4sk5NLIGpSgoC4Px5bfGFuFUuYoJDAmNZlvsutj40wHULJH/AOx+0bqHJWGSssTYjL0FwlRUrYjsb0r8IPlZSjSOFJoK6b9bw/kyJEuiJdRzgwLH9qfSMJzSxKZfQ//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30" name="Picture 6" descr="http://www.wakeupnews.eu/wp-content/uploads/2010/10/areopago.jpg"/>
          <p:cNvPicPr>
            <a:picLocks noChangeAspect="1" noChangeArrowheads="1"/>
          </p:cNvPicPr>
          <p:nvPr/>
        </p:nvPicPr>
        <p:blipFill>
          <a:blip r:embed="rId2" cstate="print"/>
          <a:srcRect/>
          <a:stretch>
            <a:fillRect/>
          </a:stretch>
        </p:blipFill>
        <p:spPr bwMode="auto">
          <a:xfrm>
            <a:off x="1763688" y="3994856"/>
            <a:ext cx="6163072" cy="2863143"/>
          </a:xfrm>
          <a:prstGeom prst="rect">
            <a:avLst/>
          </a:prstGeom>
          <a:noFill/>
        </p:spPr>
      </p:pic>
    </p:spTree>
  </p:cSld>
  <p:clrMapOvr>
    <a:masterClrMapping/>
  </p:clrMapOvr>
  <p:transition>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ORAZIONI DEL PERIODO FILOMACEDONE</a:t>
            </a:r>
            <a:endParaRPr lang="it-IT" dirty="0"/>
          </a:p>
        </p:txBody>
      </p:sp>
      <p:sp>
        <p:nvSpPr>
          <p:cNvPr id="3" name="Segnaposto contenuto 2"/>
          <p:cNvSpPr>
            <a:spLocks noGrp="1"/>
          </p:cNvSpPr>
          <p:nvPr>
            <p:ph sz="quarter" idx="1"/>
          </p:nvPr>
        </p:nvSpPr>
        <p:spPr>
          <a:xfrm>
            <a:off x="612648" y="1600200"/>
            <a:ext cx="8153400" cy="5257800"/>
          </a:xfrm>
        </p:spPr>
        <p:txBody>
          <a:bodyPr>
            <a:normAutofit fontScale="77500" lnSpcReduction="20000"/>
          </a:bodyPr>
          <a:lstStyle/>
          <a:p>
            <a:pPr algn="just">
              <a:buNone/>
            </a:pPr>
            <a:r>
              <a:rPr lang="it-IT" dirty="0" smtClean="0"/>
              <a:t>Dopo il fallimento dell’ideale di Atene come città-guida della Grecia, </a:t>
            </a:r>
            <a:r>
              <a:rPr lang="it-IT" dirty="0" err="1" smtClean="0"/>
              <a:t>Isocrate</a:t>
            </a:r>
            <a:r>
              <a:rPr lang="it-IT" dirty="0" smtClean="0"/>
              <a:t> abbracciò l’ideale macedone, vedendo in Filippo II l’uomo in grado di riunire sotto la propria egemonia tutta la Grecia e combattere il potente nemico persiano. Fanno parte di questo periodo:</a:t>
            </a:r>
          </a:p>
          <a:p>
            <a:pPr algn="just">
              <a:buNone/>
            </a:pPr>
            <a:r>
              <a:rPr lang="it-IT" b="1" i="1" dirty="0" smtClean="0"/>
              <a:t>-Sulla pace, </a:t>
            </a:r>
            <a:r>
              <a:rPr lang="it-IT" dirty="0" smtClean="0"/>
              <a:t>orazione nella quale </a:t>
            </a:r>
            <a:r>
              <a:rPr lang="it-IT" dirty="0" err="1" smtClean="0"/>
              <a:t>Isocrate</a:t>
            </a:r>
            <a:r>
              <a:rPr lang="it-IT" dirty="0" smtClean="0"/>
              <a:t> invita i suoi concittadini a mettere tregua alla guerra con i loro stessi alleati mettendo da parte i loro sogni egemonistici.</a:t>
            </a:r>
            <a:endParaRPr lang="it-IT" b="1" i="1" dirty="0" smtClean="0"/>
          </a:p>
          <a:p>
            <a:pPr algn="just">
              <a:buNone/>
            </a:pPr>
            <a:r>
              <a:rPr lang="it-IT" b="1" i="1" dirty="0" err="1" smtClean="0"/>
              <a:t>-Filippo</a:t>
            </a:r>
            <a:r>
              <a:rPr lang="it-IT" b="1" i="1" dirty="0" smtClean="0"/>
              <a:t>, </a:t>
            </a:r>
            <a:r>
              <a:rPr lang="it-IT" dirty="0" smtClean="0"/>
              <a:t>è una lettera aperta nella quale egli invita Filippo a riorganizzare l’intera Grecia e ad intraprendere la guerra contro i Persiani.</a:t>
            </a:r>
            <a:endParaRPr lang="it-IT" b="1" i="1" dirty="0" smtClean="0"/>
          </a:p>
          <a:p>
            <a:pPr algn="just">
              <a:buNone/>
            </a:pPr>
            <a:r>
              <a:rPr lang="it-IT" b="1" i="1" dirty="0" smtClean="0"/>
              <a:t>-Per lo scambio di beni, </a:t>
            </a:r>
            <a:r>
              <a:rPr lang="it-IT" dirty="0" smtClean="0"/>
              <a:t>rientra in questo insieme di orazioni solo per motivi cronologici. Il suo fine non è quindi </a:t>
            </a:r>
            <a:r>
              <a:rPr lang="it-IT" dirty="0" smtClean="0"/>
              <a:t>politico, ma </a:t>
            </a:r>
            <a:r>
              <a:rPr lang="it-IT" dirty="0" smtClean="0"/>
              <a:t>apologetico. Infatti nel corso di quest’orazione egli difende il suo operato e la sua persona, messa in dubbio dalla recente condanna che l’aveva obbligato a sovvenzionare la costruzione di una trireme.</a:t>
            </a:r>
            <a:endParaRPr lang="it-IT" b="1" i="1" dirty="0"/>
          </a:p>
        </p:txBody>
      </p:sp>
    </p:spTree>
  </p:cSld>
  <p:clrMapOvr>
    <a:masterClrMapping/>
  </p:clrMapOvr>
  <p:transition>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PANATENAICO</a:t>
            </a:r>
            <a:endParaRPr lang="it-IT" dirty="0"/>
          </a:p>
        </p:txBody>
      </p:sp>
      <p:sp>
        <p:nvSpPr>
          <p:cNvPr id="3" name="Segnaposto contenuto 2"/>
          <p:cNvSpPr>
            <a:spLocks noGrp="1"/>
          </p:cNvSpPr>
          <p:nvPr>
            <p:ph sz="quarter" idx="1"/>
          </p:nvPr>
        </p:nvSpPr>
        <p:spPr>
          <a:xfrm>
            <a:off x="612648" y="1600200"/>
            <a:ext cx="8351840" cy="3052936"/>
          </a:xfrm>
        </p:spPr>
        <p:txBody>
          <a:bodyPr>
            <a:normAutofit fontScale="77500" lnSpcReduction="20000"/>
          </a:bodyPr>
          <a:lstStyle/>
          <a:p>
            <a:pPr marL="0" algn="just">
              <a:buNone/>
            </a:pPr>
            <a:r>
              <a:rPr lang="it-IT" dirty="0" smtClean="0"/>
              <a:t>Il Panatenaico è l’ultima orazione di </a:t>
            </a:r>
            <a:r>
              <a:rPr lang="it-IT" dirty="0" err="1" smtClean="0"/>
              <a:t>Isocrate</a:t>
            </a:r>
            <a:r>
              <a:rPr lang="it-IT" dirty="0" smtClean="0"/>
              <a:t>, scritta quando ormai pure l’ideale </a:t>
            </a:r>
            <a:r>
              <a:rPr lang="it-IT" dirty="0" err="1" smtClean="0"/>
              <a:t>filomacedone</a:t>
            </a:r>
            <a:r>
              <a:rPr lang="it-IT" dirty="0" smtClean="0"/>
              <a:t> era tramontato. In esso Isocrate non parla della realtà </a:t>
            </a:r>
            <a:r>
              <a:rPr lang="it-IT" dirty="0" smtClean="0"/>
              <a:t>attuale, </a:t>
            </a:r>
            <a:r>
              <a:rPr lang="it-IT" dirty="0" smtClean="0"/>
              <a:t>ma si limita ad esaltare il passato glorioso. Vi sono al suo interno alcuni richiami ad orazioni precedenti, come l’esaltazione della sua attività oratoria, la sua polemica con i sofisti e il sogno di un’unione panellenica che sconfigga la </a:t>
            </a:r>
            <a:r>
              <a:rPr lang="it-IT" dirty="0" err="1" smtClean="0"/>
              <a:t>Persia</a:t>
            </a:r>
            <a:r>
              <a:rPr lang="it-IT" dirty="0" smtClean="0"/>
              <a:t>. Ma ormai, per </a:t>
            </a:r>
            <a:r>
              <a:rPr lang="it-IT" dirty="0" err="1" smtClean="0"/>
              <a:t>Isocrate</a:t>
            </a:r>
            <a:r>
              <a:rPr lang="it-IT" dirty="0" smtClean="0"/>
              <a:t>, sia Atene, ormai asservita al vincitore macedone, sia Filippo, incapace di ottenere il supporto delle città greche senza la forza, erano inadatti a ciò.</a:t>
            </a:r>
            <a:endParaRPr lang="it-IT" dirty="0"/>
          </a:p>
        </p:txBody>
      </p:sp>
      <p:pic>
        <p:nvPicPr>
          <p:cNvPr id="2052" name="Picture 4" descr="http://www.liceorescigno.gov.it/progetti/as0405/CostruiscoWeb/Alessandro/images/CONQUISTE/battaglia%20di%20isso.jpg"/>
          <p:cNvPicPr>
            <a:picLocks noChangeAspect="1" noChangeArrowheads="1"/>
          </p:cNvPicPr>
          <p:nvPr/>
        </p:nvPicPr>
        <p:blipFill>
          <a:blip r:embed="rId2" cstate="print"/>
          <a:srcRect/>
          <a:stretch>
            <a:fillRect/>
          </a:stretch>
        </p:blipFill>
        <p:spPr bwMode="auto">
          <a:xfrm>
            <a:off x="971600" y="3861048"/>
            <a:ext cx="7704856" cy="2780928"/>
          </a:xfrm>
          <a:prstGeom prst="rect">
            <a:avLst/>
          </a:prstGeom>
          <a:noFill/>
        </p:spPr>
      </p:pic>
    </p:spTree>
  </p:cSld>
  <p:clrMapOvr>
    <a:masterClrMapping/>
  </p:clrMapOvr>
  <p:transition>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ORATORIA EPIDITTICA</a:t>
            </a:r>
            <a:endParaRPr lang="it-IT" dirty="0"/>
          </a:p>
        </p:txBody>
      </p:sp>
      <p:sp>
        <p:nvSpPr>
          <p:cNvPr id="3" name="Segnaposto contenuto 2"/>
          <p:cNvSpPr>
            <a:spLocks noGrp="1"/>
          </p:cNvSpPr>
          <p:nvPr>
            <p:ph sz="quarter" idx="1"/>
          </p:nvPr>
        </p:nvSpPr>
        <p:spPr>
          <a:xfrm>
            <a:off x="467544" y="1628800"/>
            <a:ext cx="4608512" cy="5229200"/>
          </a:xfrm>
        </p:spPr>
        <p:txBody>
          <a:bodyPr>
            <a:noAutofit/>
          </a:bodyPr>
          <a:lstStyle/>
          <a:p>
            <a:pPr marL="0" algn="just">
              <a:buNone/>
            </a:pPr>
            <a:r>
              <a:rPr lang="it-IT" sz="1600" dirty="0" err="1" smtClean="0">
                <a:latin typeface="Lucida Sans" pitchFamily="34" charset="0"/>
              </a:rPr>
              <a:t>Isocrate</a:t>
            </a:r>
            <a:r>
              <a:rPr lang="it-IT" sz="1600" dirty="0" smtClean="0">
                <a:latin typeface="Lucida Sans" pitchFamily="34" charset="0"/>
              </a:rPr>
              <a:t> è il massimo esponente dell’oratoria epidittica o dimostrativa. Questa (catalogata in questo modo da Aristotele che riconosceva altri due generi dell’oratoria: quello giudiziario e quello politico) ha per oggetto la lode o il biasimo, come suggerisce l’etimologia del termine, dal verbo </a:t>
            </a:r>
            <a:r>
              <a:rPr lang="el-GR" sz="1600" dirty="0" smtClean="0"/>
              <a:t>ἐπιδείκνυμι </a:t>
            </a:r>
            <a:r>
              <a:rPr lang="it-IT" sz="1600" dirty="0" smtClean="0">
                <a:latin typeface="Lucida Sans" pitchFamily="34" charset="0"/>
              </a:rPr>
              <a:t>che significa “illustrare, dimostrare”.Lo scopo dei discorsi epidittici è quello di mettere in luce o confutare la virtù e l’eccellenza di un personaggio, reale o appartenente all’immaginario mitico. L’oratoria epidittica comprende diversi tipi di discorsi corrispondenti alle varie forme dell’elogio: </a:t>
            </a:r>
            <a:r>
              <a:rPr lang="it-IT" sz="1600" b="1" dirty="0" smtClean="0">
                <a:latin typeface="Lucida Sans" pitchFamily="34" charset="0"/>
              </a:rPr>
              <a:t>panegirico, encomio e </a:t>
            </a:r>
            <a:r>
              <a:rPr lang="it-IT" sz="1600" b="1" dirty="0" err="1" smtClean="0">
                <a:latin typeface="Lucida Sans" pitchFamily="34" charset="0"/>
              </a:rPr>
              <a:t>epitafio</a:t>
            </a:r>
            <a:r>
              <a:rPr lang="it-IT" sz="1600" dirty="0" smtClean="0">
                <a:latin typeface="Lucida Sans" pitchFamily="34" charset="0"/>
              </a:rPr>
              <a:t>. Nel IV secolo a.C., principalmente nell’opera di </a:t>
            </a:r>
            <a:r>
              <a:rPr lang="it-IT" sz="1600" dirty="0" err="1" smtClean="0">
                <a:latin typeface="Lucida Sans" pitchFamily="34" charset="0"/>
              </a:rPr>
              <a:t>Isocrate</a:t>
            </a:r>
            <a:r>
              <a:rPr lang="it-IT" sz="1600" dirty="0" smtClean="0">
                <a:latin typeface="Lucida Sans" pitchFamily="34" charset="0"/>
              </a:rPr>
              <a:t>, l’oratoria epidittica fu strumento per la divulgazione di concetti filosofici e di ideali politici di ampio respiro</a:t>
            </a:r>
            <a:endParaRPr lang="it-IT" sz="1600" dirty="0">
              <a:latin typeface="Lucida Sans" pitchFamily="34" charset="0"/>
            </a:endParaRPr>
          </a:p>
        </p:txBody>
      </p:sp>
      <p:pic>
        <p:nvPicPr>
          <p:cNvPr id="61446" name="Picture 6" descr="http://www.valberici.eu/wp-content/uploads/2012/09/oratore.gif"/>
          <p:cNvPicPr>
            <a:picLocks noChangeAspect="1" noChangeArrowheads="1"/>
          </p:cNvPicPr>
          <p:nvPr/>
        </p:nvPicPr>
        <p:blipFill>
          <a:blip r:embed="rId2" cstate="print"/>
          <a:srcRect/>
          <a:stretch>
            <a:fillRect/>
          </a:stretch>
        </p:blipFill>
        <p:spPr bwMode="auto">
          <a:xfrm>
            <a:off x="5218844" y="1628800"/>
            <a:ext cx="3925156" cy="4968552"/>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STILE</a:t>
            </a:r>
            <a:endParaRPr lang="it-IT" dirty="0"/>
          </a:p>
        </p:txBody>
      </p:sp>
      <p:sp>
        <p:nvSpPr>
          <p:cNvPr id="3" name="Segnaposto contenuto 2"/>
          <p:cNvSpPr>
            <a:spLocks noGrp="1"/>
          </p:cNvSpPr>
          <p:nvPr>
            <p:ph sz="quarter" idx="1"/>
          </p:nvPr>
        </p:nvSpPr>
        <p:spPr>
          <a:xfrm>
            <a:off x="612648" y="1600200"/>
            <a:ext cx="8279832" cy="5257800"/>
          </a:xfrm>
        </p:spPr>
        <p:txBody>
          <a:bodyPr>
            <a:noAutofit/>
          </a:bodyPr>
          <a:lstStyle/>
          <a:p>
            <a:pPr marL="0" algn="just">
              <a:buNone/>
            </a:pPr>
            <a:r>
              <a:rPr lang="it-IT" sz="2450" dirty="0" smtClean="0"/>
              <a:t>Lo stile di </a:t>
            </a:r>
            <a:r>
              <a:rPr lang="it-IT" sz="2450" dirty="0" err="1" smtClean="0"/>
              <a:t>Isocrate</a:t>
            </a:r>
            <a:r>
              <a:rPr lang="it-IT" sz="2450" dirty="0" smtClean="0"/>
              <a:t> fu assai apprezzato sia dai contemporanei, sia dagli autori successivi. Grande allievo di Gorgia, egli utilizzò spesso e volentieri le figure ritmiche tipiche del maestro come l’antitesi , le assonanze e le isocolie. I periodi sono lunghi, fluidi, armoniosi e chiari nei nessi utilizzati (ad esempio </a:t>
            </a:r>
            <a:r>
              <a:rPr lang="el-GR" sz="2450" dirty="0" smtClean="0"/>
              <a:t>τοσοῦτον </a:t>
            </a:r>
            <a:r>
              <a:rPr lang="it-IT" sz="2450" dirty="0" smtClean="0"/>
              <a:t>…</a:t>
            </a:r>
            <a:r>
              <a:rPr lang="el-GR" sz="2450" dirty="0" smtClean="0"/>
              <a:t>όσον</a:t>
            </a:r>
            <a:r>
              <a:rPr lang="it-IT" sz="2450" dirty="0" smtClean="0"/>
              <a:t>). Il participio viene largamente usato spesso in funzioni diverse ma nello stesso periodo. Le coordinate alla principale sono spesso legate per asindeto. Tutto ciò conferisce alla prosa di Isocrate un ritmo molto più simile alla poesia. Egli evita per questo motivo lo iato e se esso è presente, è lì per risolvere una figura retorica. Tale attenzione alla grammatica ebbe un grande successo non solo in </a:t>
            </a:r>
            <a:r>
              <a:rPr lang="it-IT" sz="2450" dirty="0" err="1" smtClean="0"/>
              <a:t>Grecia,ma</a:t>
            </a:r>
            <a:r>
              <a:rPr lang="it-IT" sz="2450" dirty="0" smtClean="0"/>
              <a:t> </a:t>
            </a:r>
            <a:r>
              <a:rPr lang="it-IT" sz="2450" dirty="0" smtClean="0"/>
              <a:t>anche a Roma dove fu ammirato e imitato da Cicerone. </a:t>
            </a:r>
          </a:p>
        </p:txBody>
      </p:sp>
    </p:spTree>
  </p:cSld>
  <p:clrMapOvr>
    <a:masterClrMapping/>
  </p:clrMapOvr>
  <p:transition>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BIBLIOGRAFIA</a:t>
            </a:r>
            <a:endParaRPr lang="it-IT" dirty="0"/>
          </a:p>
        </p:txBody>
      </p:sp>
      <p:sp>
        <p:nvSpPr>
          <p:cNvPr id="3" name="Segnaposto contenuto 2"/>
          <p:cNvSpPr>
            <a:spLocks noGrp="1"/>
          </p:cNvSpPr>
          <p:nvPr>
            <p:ph sz="quarter" idx="1"/>
          </p:nvPr>
        </p:nvSpPr>
        <p:spPr/>
        <p:txBody>
          <a:bodyPr/>
          <a:lstStyle/>
          <a:p>
            <a:pPr>
              <a:buNone/>
            </a:pPr>
            <a:r>
              <a:rPr lang="it-IT" dirty="0" err="1" smtClean="0"/>
              <a:t>-www.studenti.it</a:t>
            </a:r>
            <a:r>
              <a:rPr lang="it-IT" dirty="0" smtClean="0"/>
              <a:t>/</a:t>
            </a:r>
            <a:r>
              <a:rPr lang="it-IT" dirty="0" err="1" smtClean="0"/>
              <a:t>isocrate</a:t>
            </a:r>
            <a:endParaRPr lang="it-IT" dirty="0" smtClean="0"/>
          </a:p>
          <a:p>
            <a:pPr>
              <a:buNone/>
            </a:pPr>
            <a:r>
              <a:rPr lang="it-IT" dirty="0" smtClean="0"/>
              <a:t>-Enciclopedia Treccani</a:t>
            </a:r>
          </a:p>
          <a:p>
            <a:pPr>
              <a:buNone/>
            </a:pPr>
            <a:r>
              <a:rPr lang="it-IT" dirty="0" err="1" smtClean="0"/>
              <a:t>-Sapere.it</a:t>
            </a:r>
            <a:r>
              <a:rPr lang="it-IT" dirty="0" smtClean="0"/>
              <a:t>/letteratura greca</a:t>
            </a:r>
          </a:p>
          <a:p>
            <a:pPr>
              <a:buNone/>
            </a:pPr>
            <a:r>
              <a:rPr lang="it-IT" dirty="0" smtClean="0"/>
              <a:t>-”Storia e testi della letteratura greca”-Casertano, </a:t>
            </a:r>
            <a:r>
              <a:rPr lang="it-IT" dirty="0" err="1" smtClean="0"/>
              <a:t>Nuzzo</a:t>
            </a:r>
            <a:endParaRPr lang="it-IT" dirty="0"/>
          </a:p>
        </p:txBody>
      </p:sp>
    </p:spTree>
  </p:cSld>
  <p:clrMapOvr>
    <a:masterClrMapping/>
  </p:clrMapOvr>
  <p:transition>
    <p:spli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a:xfrm>
            <a:off x="467544" y="1484784"/>
            <a:ext cx="8229600" cy="4709160"/>
          </a:xfrm>
        </p:spPr>
        <p:txBody>
          <a:bodyPr/>
          <a:lstStyle/>
          <a:p>
            <a:pPr>
              <a:buNone/>
            </a:pPr>
            <a:r>
              <a:rPr lang="it-IT" smtClean="0"/>
              <a:t>Lavoro svolto </a:t>
            </a:r>
            <a:r>
              <a:rPr lang="it-IT" dirty="0" smtClean="0"/>
              <a:t>da:</a:t>
            </a:r>
          </a:p>
          <a:p>
            <a:pPr>
              <a:buNone/>
            </a:pPr>
            <a:r>
              <a:rPr lang="it-IT" dirty="0" smtClean="0"/>
              <a:t>LORENZO CAMPANELLA</a:t>
            </a:r>
          </a:p>
          <a:p>
            <a:pPr>
              <a:buNone/>
            </a:pPr>
            <a:r>
              <a:rPr lang="it-IT" dirty="0" smtClean="0"/>
              <a:t>NICOLA ZITO</a:t>
            </a:r>
          </a:p>
          <a:p>
            <a:pPr>
              <a:buNone/>
            </a:pPr>
            <a:r>
              <a:rPr lang="it-IT" dirty="0" smtClean="0"/>
              <a:t>LUDOVICO AMODEO</a:t>
            </a:r>
          </a:p>
          <a:p>
            <a:pPr>
              <a:buNone/>
            </a:pPr>
            <a:r>
              <a:rPr lang="it-IT" dirty="0" smtClean="0"/>
              <a:t>MARCO MECHELLI</a:t>
            </a:r>
          </a:p>
          <a:p>
            <a:pPr>
              <a:buNone/>
            </a:pPr>
            <a:r>
              <a:rPr lang="it-IT" dirty="0" smtClean="0"/>
              <a:t>                                                           II F</a:t>
            </a:r>
            <a:endParaRPr lang="it-IT" dirty="0"/>
          </a:p>
        </p:txBody>
      </p:sp>
    </p:spTree>
  </p:cSld>
  <p:clrMapOvr>
    <a:masterClrMapping/>
  </p:clrMapOvr>
  <p:transition>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PANEGIRICO</a:t>
            </a:r>
            <a:endParaRPr lang="it-IT" dirty="0"/>
          </a:p>
        </p:txBody>
      </p:sp>
      <p:sp>
        <p:nvSpPr>
          <p:cNvPr id="3" name="Segnaposto contenuto 2"/>
          <p:cNvSpPr>
            <a:spLocks noGrp="1"/>
          </p:cNvSpPr>
          <p:nvPr>
            <p:ph sz="quarter" idx="1"/>
          </p:nvPr>
        </p:nvSpPr>
        <p:spPr>
          <a:xfrm>
            <a:off x="612648" y="1600200"/>
            <a:ext cx="8063808" cy="2692896"/>
          </a:xfrm>
        </p:spPr>
        <p:txBody>
          <a:bodyPr>
            <a:normAutofit/>
          </a:bodyPr>
          <a:lstStyle/>
          <a:p>
            <a:pPr marL="0" algn="just">
              <a:lnSpc>
                <a:spcPct val="150000"/>
              </a:lnSpc>
              <a:buNone/>
            </a:pPr>
            <a:r>
              <a:rPr lang="it-IT" sz="1800" dirty="0" smtClean="0">
                <a:latin typeface="Lucida Sans" pitchFamily="34" charset="0"/>
              </a:rPr>
              <a:t>Il panegirico (dal gr. </a:t>
            </a:r>
            <a:r>
              <a:rPr lang="el-GR" sz="1800" dirty="0" smtClean="0"/>
              <a:t>πανηγυρικός</a:t>
            </a:r>
            <a:r>
              <a:rPr lang="it-IT" sz="1800" dirty="0" smtClean="0">
                <a:latin typeface="Lucida Sans" pitchFamily="34" charset="0"/>
              </a:rPr>
              <a:t>“adunanza popolare”), in origine orazione celebrativa destinata a feste solenni, quali i giochi olimpici o le altre grandi feste panelleniche. Nell’oratoria di età imperiale, il panegirico divenne forma ufficiale di elogio del </a:t>
            </a:r>
            <a:r>
              <a:rPr lang="it-IT" sz="1800" dirty="0" err="1" smtClean="0">
                <a:latin typeface="Lucida Sans" pitchFamily="34" charset="0"/>
              </a:rPr>
              <a:t>princeps</a:t>
            </a:r>
            <a:r>
              <a:rPr lang="it-IT" sz="1800" dirty="0" smtClean="0">
                <a:latin typeface="Lucida Sans" pitchFamily="34" charset="0"/>
              </a:rPr>
              <a:t>, come il </a:t>
            </a:r>
            <a:r>
              <a:rPr lang="it-IT" sz="1800" dirty="0" err="1" smtClean="0">
                <a:latin typeface="Lucida Sans" pitchFamily="34" charset="0"/>
              </a:rPr>
              <a:t>Panegyricus</a:t>
            </a:r>
            <a:r>
              <a:rPr lang="it-IT" sz="1800" dirty="0" smtClean="0">
                <a:latin typeface="Lucida Sans" pitchFamily="34" charset="0"/>
              </a:rPr>
              <a:t> Traiano Imperatori di Plinio il Giovane, </a:t>
            </a:r>
            <a:endParaRPr lang="it-IT" sz="1800" dirty="0"/>
          </a:p>
        </p:txBody>
      </p:sp>
      <p:pic>
        <p:nvPicPr>
          <p:cNvPr id="77826" name="Picture 2" descr="http://www.pbmstoria.it/unita/uda04_olimpia_giochi/ud/imgtema/f8cavalli3.jpg"/>
          <p:cNvPicPr>
            <a:picLocks noChangeAspect="1" noChangeArrowheads="1"/>
          </p:cNvPicPr>
          <p:nvPr/>
        </p:nvPicPr>
        <p:blipFill>
          <a:blip r:embed="rId2" cstate="print"/>
          <a:srcRect/>
          <a:stretch>
            <a:fillRect/>
          </a:stretch>
        </p:blipFill>
        <p:spPr bwMode="auto">
          <a:xfrm>
            <a:off x="1259632" y="4149080"/>
            <a:ext cx="6552728" cy="2520280"/>
          </a:xfrm>
          <a:prstGeom prst="rect">
            <a:avLst/>
          </a:prstGeom>
          <a:noFill/>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L’ENCOMIO</a:t>
            </a:r>
            <a:endParaRPr lang="it-IT" dirty="0"/>
          </a:p>
        </p:txBody>
      </p:sp>
      <p:sp>
        <p:nvSpPr>
          <p:cNvPr id="3" name="Segnaposto contenuto 2"/>
          <p:cNvSpPr>
            <a:spLocks noGrp="1"/>
          </p:cNvSpPr>
          <p:nvPr>
            <p:ph sz="quarter" idx="1"/>
          </p:nvPr>
        </p:nvSpPr>
        <p:spPr>
          <a:xfrm>
            <a:off x="611560" y="1916832"/>
            <a:ext cx="4391400" cy="4495800"/>
          </a:xfrm>
        </p:spPr>
        <p:txBody>
          <a:bodyPr vert="horz">
            <a:normAutofit/>
          </a:bodyPr>
          <a:lstStyle/>
          <a:p>
            <a:pPr marL="0" algn="just">
              <a:lnSpc>
                <a:spcPct val="160000"/>
              </a:lnSpc>
              <a:buNone/>
            </a:pPr>
            <a:r>
              <a:rPr lang="it-IT" sz="2000" dirty="0" smtClean="0">
                <a:latin typeface="Lucida Sans" pitchFamily="34" charset="0"/>
              </a:rPr>
              <a:t>L’encomio, canto in lode di uomini, originariamente eseguito in versi nei banchetti e in occasione di vittorie </a:t>
            </a:r>
            <a:r>
              <a:rPr lang="it-IT" sz="2000" dirty="0" err="1" smtClean="0">
                <a:latin typeface="Lucida Sans" pitchFamily="34" charset="0"/>
              </a:rPr>
              <a:t>agonali</a:t>
            </a:r>
            <a:r>
              <a:rPr lang="it-IT" sz="2000" dirty="0" smtClean="0">
                <a:latin typeface="Lucida Sans" pitchFamily="34" charset="0"/>
              </a:rPr>
              <a:t> come forma di esercitazione retorica in prosa su temi e personaggi del mito, fiorì specialmente ad opera di Gorgia e </a:t>
            </a:r>
            <a:r>
              <a:rPr lang="it-IT" sz="2000" dirty="0" err="1" smtClean="0">
                <a:latin typeface="Lucida Sans" pitchFamily="34" charset="0"/>
              </a:rPr>
              <a:t>Isocrate</a:t>
            </a:r>
            <a:r>
              <a:rPr lang="it-IT" sz="2000" dirty="0" smtClean="0">
                <a:latin typeface="Lucida Sans" pitchFamily="34" charset="0"/>
              </a:rPr>
              <a:t>. </a:t>
            </a:r>
            <a:endParaRPr lang="it-IT" sz="2000" dirty="0">
              <a:latin typeface="Lucida Sans" pitchFamily="34" charset="0"/>
            </a:endParaRPr>
          </a:p>
        </p:txBody>
      </p:sp>
      <p:pic>
        <p:nvPicPr>
          <p:cNvPr id="76808" name="Picture 8" descr="http://upload.wikimedia.org/wikipedia/commons/thumb/0/05/Cottabos_player_Louvre_CA1585.jpg/220px-Cottabos_player_Louvre_CA1585.jpg"/>
          <p:cNvPicPr>
            <a:picLocks noChangeAspect="1" noChangeArrowheads="1"/>
          </p:cNvPicPr>
          <p:nvPr/>
        </p:nvPicPr>
        <p:blipFill>
          <a:blip r:embed="rId2" cstate="print"/>
          <a:srcRect/>
          <a:stretch>
            <a:fillRect/>
          </a:stretch>
        </p:blipFill>
        <p:spPr bwMode="auto">
          <a:xfrm>
            <a:off x="5364088" y="1844824"/>
            <a:ext cx="3600400" cy="4104456"/>
          </a:xfrm>
          <a:prstGeom prst="rect">
            <a:avLst/>
          </a:prstGeom>
          <a:noFill/>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L’EPITAFIO</a:t>
            </a:r>
            <a:endParaRPr lang="it-IT" dirty="0"/>
          </a:p>
        </p:txBody>
      </p:sp>
      <p:sp>
        <p:nvSpPr>
          <p:cNvPr id="3" name="Segnaposto contenuto 2"/>
          <p:cNvSpPr>
            <a:spLocks noGrp="1"/>
          </p:cNvSpPr>
          <p:nvPr>
            <p:ph sz="quarter" idx="1"/>
          </p:nvPr>
        </p:nvSpPr>
        <p:spPr>
          <a:xfrm>
            <a:off x="395536" y="1600200"/>
            <a:ext cx="4392488" cy="5257800"/>
          </a:xfrm>
        </p:spPr>
        <p:txBody>
          <a:bodyPr vert="horz">
            <a:normAutofit/>
          </a:bodyPr>
          <a:lstStyle/>
          <a:p>
            <a:pPr marL="0" algn="just">
              <a:lnSpc>
                <a:spcPct val="160000"/>
              </a:lnSpc>
              <a:buNone/>
            </a:pPr>
            <a:r>
              <a:rPr lang="it-IT" sz="2200" dirty="0" smtClean="0">
                <a:latin typeface="Lucida Sans" pitchFamily="34" charset="0"/>
              </a:rPr>
              <a:t>L’</a:t>
            </a:r>
            <a:r>
              <a:rPr lang="it-IT" sz="2200" dirty="0" err="1" smtClean="0">
                <a:latin typeface="Lucida Sans" pitchFamily="34" charset="0"/>
              </a:rPr>
              <a:t>epitafio</a:t>
            </a:r>
            <a:r>
              <a:rPr lang="it-IT" sz="2200" dirty="0" smtClean="0">
                <a:latin typeface="Lucida Sans" pitchFamily="34" charset="0"/>
              </a:rPr>
              <a:t>, elogio funebre, discorso celebrativo in onore di persone defunte. In genere la città commissionava a grandi oratori la composizione di un </a:t>
            </a:r>
            <a:r>
              <a:rPr lang="it-IT" sz="2200" dirty="0" err="1" smtClean="0">
                <a:latin typeface="Lucida Sans" pitchFamily="34" charset="0"/>
              </a:rPr>
              <a:t>epitafio</a:t>
            </a:r>
            <a:r>
              <a:rPr lang="it-IT" sz="2200" dirty="0" smtClean="0">
                <a:latin typeface="Lucida Sans" pitchFamily="34" charset="0"/>
              </a:rPr>
              <a:t> e anche </a:t>
            </a:r>
            <a:r>
              <a:rPr lang="it-IT" sz="2200" dirty="0" err="1" smtClean="0">
                <a:latin typeface="Lucida Sans" pitchFamily="34" charset="0"/>
              </a:rPr>
              <a:t>Lisia</a:t>
            </a:r>
            <a:r>
              <a:rPr lang="it-IT" sz="2200" dirty="0" smtClean="0">
                <a:latin typeface="Lucida Sans" pitchFamily="34" charset="0"/>
              </a:rPr>
              <a:t> e Demostene ebbero questo onore. </a:t>
            </a:r>
            <a:endParaRPr lang="it-IT" sz="2200" dirty="0">
              <a:latin typeface="Lucida Sans" pitchFamily="34" charset="0"/>
            </a:endParaRPr>
          </a:p>
        </p:txBody>
      </p:sp>
      <p:pic>
        <p:nvPicPr>
          <p:cNvPr id="75782" name="Picture 6" descr="http://4.bp.blogspot.com/_xSK3fSPUETs/S46QNzYkUTI/AAAAAAAAAFA/1DczRxGcWuY/s320/Andromaca.jpg"/>
          <p:cNvPicPr>
            <a:picLocks noChangeAspect="1" noChangeArrowheads="1"/>
          </p:cNvPicPr>
          <p:nvPr/>
        </p:nvPicPr>
        <p:blipFill>
          <a:blip r:embed="rId2" cstate="print"/>
          <a:srcRect/>
          <a:stretch>
            <a:fillRect/>
          </a:stretch>
        </p:blipFill>
        <p:spPr bwMode="auto">
          <a:xfrm>
            <a:off x="4860032" y="1772816"/>
            <a:ext cx="4072547" cy="4536504"/>
          </a:xfrm>
          <a:prstGeom prst="rect">
            <a:avLst/>
          </a:prstGeom>
          <a:noFill/>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60648"/>
            <a:ext cx="8229600" cy="1143000"/>
          </a:xfrm>
        </p:spPr>
        <p:txBody>
          <a:bodyPr/>
          <a:lstStyle/>
          <a:p>
            <a:r>
              <a:rPr lang="it-IT" dirty="0" smtClean="0"/>
              <a:t>BIOGRAFIA </a:t>
            </a:r>
            <a:r>
              <a:rPr lang="it-IT" smtClean="0"/>
              <a:t>(parte </a:t>
            </a:r>
            <a:r>
              <a:rPr lang="it-IT" dirty="0" smtClean="0"/>
              <a:t>I)</a:t>
            </a:r>
            <a:endParaRPr lang="it-IT" dirty="0"/>
          </a:p>
        </p:txBody>
      </p:sp>
      <p:sp>
        <p:nvSpPr>
          <p:cNvPr id="3" name="Segnaposto contenuto 2"/>
          <p:cNvSpPr>
            <a:spLocks noGrp="1"/>
          </p:cNvSpPr>
          <p:nvPr>
            <p:ph sz="quarter" idx="1"/>
          </p:nvPr>
        </p:nvSpPr>
        <p:spPr>
          <a:xfrm>
            <a:off x="395536" y="1772816"/>
            <a:ext cx="5184576" cy="4536544"/>
          </a:xfrm>
        </p:spPr>
        <p:txBody>
          <a:bodyPr>
            <a:noAutofit/>
          </a:bodyPr>
          <a:lstStyle/>
          <a:p>
            <a:pPr marL="0" algn="just" fontAlgn="base">
              <a:buNone/>
            </a:pPr>
            <a:r>
              <a:rPr lang="it-IT" sz="2000" dirty="0" err="1" smtClean="0"/>
              <a:t>Isocrate</a:t>
            </a:r>
            <a:r>
              <a:rPr lang="it-IT" sz="2000" dirty="0" smtClean="0"/>
              <a:t> nacque ad Atene nel 436 a.C. da una famiglia benestante che gli pagò gli studi presso i più importanti maestri di retorica di quel tempo, tra i quali </a:t>
            </a:r>
            <a:r>
              <a:rPr lang="it-IT" sz="2000" dirty="0" err="1" smtClean="0"/>
              <a:t>Tisia</a:t>
            </a:r>
            <a:r>
              <a:rPr lang="it-IT" sz="2000" dirty="0" smtClean="0"/>
              <a:t>, </a:t>
            </a:r>
            <a:r>
              <a:rPr lang="it-IT" sz="2000" dirty="0" err="1" smtClean="0"/>
              <a:t>Prodico</a:t>
            </a:r>
            <a:r>
              <a:rPr lang="it-IT" sz="2000" dirty="0" smtClean="0"/>
              <a:t> e Gorgia. In seguito alla Guerra del Peloponneso, perse tutti i suoi beni familiari e fu quindi costretto ad intraprendere l'attività di logografo. In seguito aprì una celebre scuola di retorica. Fra i suoi allievi più noti ci furono gli oratori Iseo, </a:t>
            </a:r>
            <a:r>
              <a:rPr lang="it-IT" sz="2000" dirty="0" err="1" smtClean="0"/>
              <a:t>Iperide</a:t>
            </a:r>
            <a:r>
              <a:rPr lang="it-IT" sz="2000" dirty="0" smtClean="0"/>
              <a:t> e </a:t>
            </a:r>
            <a:r>
              <a:rPr lang="it-IT" sz="2000" dirty="0" err="1" smtClean="0"/>
              <a:t>Licurgo</a:t>
            </a:r>
            <a:r>
              <a:rPr lang="it-IT" sz="2000" dirty="0" smtClean="0"/>
              <a:t>, gli storici </a:t>
            </a:r>
            <a:r>
              <a:rPr lang="it-IT" sz="2000" dirty="0" err="1" smtClean="0"/>
              <a:t>Teopompo</a:t>
            </a:r>
            <a:r>
              <a:rPr lang="it-IT" sz="2000" dirty="0" smtClean="0"/>
              <a:t> ed Eforo, il poeta tragico </a:t>
            </a:r>
            <a:r>
              <a:rPr lang="it-IT" sz="2000" dirty="0" err="1" smtClean="0"/>
              <a:t>Teodette</a:t>
            </a:r>
            <a:r>
              <a:rPr lang="it-IT" sz="2000" dirty="0" smtClean="0"/>
              <a:t> e il politico Timoteo. Uomo timido e schivo, non ricoprì alcuna carica pubblica, ma, attraverso la sua ampia opera pubblicistica, influì in modo talvolta determinante sull'opinione pubblica del suo tempo. </a:t>
            </a:r>
          </a:p>
          <a:p>
            <a:pPr>
              <a:buNone/>
            </a:pPr>
            <a:r>
              <a:rPr lang="it-IT" sz="1600" dirty="0" smtClean="0"/>
              <a:t/>
            </a:r>
            <a:br>
              <a:rPr lang="it-IT" sz="1600" dirty="0" smtClean="0"/>
            </a:br>
            <a:r>
              <a:rPr lang="it-IT" sz="1600" dirty="0" smtClean="0"/>
              <a:t/>
            </a:r>
            <a:br>
              <a:rPr lang="it-IT" sz="1600" dirty="0" smtClean="0"/>
            </a:br>
            <a:endParaRPr lang="it-IT" sz="1600" dirty="0"/>
          </a:p>
        </p:txBody>
      </p:sp>
      <p:pic>
        <p:nvPicPr>
          <p:cNvPr id="60418" name="Picture 2" descr="http://www.insecula.com/PhotosNew/00/00/01/28/ME0000012893_3.JPG"/>
          <p:cNvPicPr>
            <a:picLocks noChangeAspect="1" noChangeArrowheads="1"/>
          </p:cNvPicPr>
          <p:nvPr/>
        </p:nvPicPr>
        <p:blipFill>
          <a:blip r:embed="rId2" cstate="print"/>
          <a:srcRect/>
          <a:stretch>
            <a:fillRect/>
          </a:stretch>
        </p:blipFill>
        <p:spPr bwMode="auto">
          <a:xfrm>
            <a:off x="5940152" y="1794623"/>
            <a:ext cx="2771800" cy="4802729"/>
          </a:xfrm>
          <a:prstGeom prst="rect">
            <a:avLst/>
          </a:prstGeom>
          <a:noFill/>
        </p:spPr>
      </p:pic>
    </p:spTree>
  </p:cSld>
  <p:clrMapOvr>
    <a:masterClrMapping/>
  </p:clrMapOvr>
  <p:transition>
    <p:spli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just"/>
            <a:r>
              <a:rPr lang="it-IT" dirty="0" smtClean="0"/>
              <a:t>BIOGRAFIA (parte II)</a:t>
            </a:r>
            <a:endParaRPr lang="it-IT" dirty="0"/>
          </a:p>
        </p:txBody>
      </p:sp>
      <p:sp>
        <p:nvSpPr>
          <p:cNvPr id="3" name="Segnaposto contenuto 2"/>
          <p:cNvSpPr>
            <a:spLocks noGrp="1"/>
          </p:cNvSpPr>
          <p:nvPr>
            <p:ph sz="quarter" idx="1"/>
          </p:nvPr>
        </p:nvSpPr>
        <p:spPr>
          <a:xfrm>
            <a:off x="251520" y="1700808"/>
            <a:ext cx="5760640" cy="4320480"/>
          </a:xfrm>
        </p:spPr>
        <p:txBody>
          <a:bodyPr vert="horz">
            <a:noAutofit/>
          </a:bodyPr>
          <a:lstStyle/>
          <a:p>
            <a:pPr marL="0" algn="just">
              <a:buNone/>
            </a:pPr>
            <a:r>
              <a:rPr lang="it-IT" sz="2000" dirty="0" smtClean="0"/>
              <a:t>Caldeggiò un ideale di unione panellenica, fondata sulla concordia delle grandi </a:t>
            </a:r>
            <a:r>
              <a:rPr lang="el-GR" sz="2000" dirty="0" smtClean="0"/>
              <a:t>πόλις</a:t>
            </a:r>
            <a:r>
              <a:rPr lang="it-IT" sz="2000" dirty="0" smtClean="0"/>
              <a:t>, in particolare Atene e Sparta, e sull'egemonia pacifica di Atene, in quanto dotata di una superiore </a:t>
            </a:r>
            <a:r>
              <a:rPr lang="el-GR" sz="2000" dirty="0" smtClean="0"/>
              <a:t>παιδεία</a:t>
            </a:r>
            <a:r>
              <a:rPr lang="it-IT" sz="2000" dirty="0" smtClean="0"/>
              <a:t> e di una maggiore maturità sul piano civile e culturale. Tale unione era destinata a rendere possibile la guerra contro il nemico comune, il “barbaro persiano”. Nell'ultima elaborazione del pensiero </a:t>
            </a:r>
            <a:r>
              <a:rPr lang="it-IT" sz="2000" dirty="0" err="1" smtClean="0"/>
              <a:t>isocrateo</a:t>
            </a:r>
            <a:r>
              <a:rPr lang="it-IT" sz="2000" dirty="0" smtClean="0"/>
              <a:t> questo programma portò a un avvicinamento alla Macedonia e a Filippo II, che apparve a </a:t>
            </a:r>
            <a:r>
              <a:rPr lang="it-IT" sz="2000" dirty="0" err="1" smtClean="0"/>
              <a:t>Isocrate</a:t>
            </a:r>
            <a:r>
              <a:rPr lang="it-IT" sz="2000" dirty="0" smtClean="0"/>
              <a:t> l'unico capace di realizzare l'unità panellenica e la crociata antipersiana. La sconfitta di </a:t>
            </a:r>
            <a:r>
              <a:rPr lang="it-IT" sz="2000" dirty="0" err="1" smtClean="0"/>
              <a:t>Cheronea</a:t>
            </a:r>
            <a:r>
              <a:rPr lang="it-IT" sz="2000" dirty="0" smtClean="0"/>
              <a:t> affossò definitivamente la grande illusione. </a:t>
            </a:r>
            <a:endParaRPr lang="it-IT" sz="2000" dirty="0"/>
          </a:p>
        </p:txBody>
      </p:sp>
      <p:pic>
        <p:nvPicPr>
          <p:cNvPr id="81922" name="Picture 2" descr="http://idata.over-blog.com/2/72/70/93/storia-soppressa-01/logo_grec.gif"/>
          <p:cNvPicPr>
            <a:picLocks noChangeAspect="1" noChangeArrowheads="1"/>
          </p:cNvPicPr>
          <p:nvPr/>
        </p:nvPicPr>
        <p:blipFill>
          <a:blip r:embed="rId2" cstate="print"/>
          <a:srcRect/>
          <a:stretch>
            <a:fillRect/>
          </a:stretch>
        </p:blipFill>
        <p:spPr bwMode="auto">
          <a:xfrm>
            <a:off x="6064108" y="1844824"/>
            <a:ext cx="2703431" cy="3744416"/>
          </a:xfrm>
          <a:prstGeom prst="rect">
            <a:avLst/>
          </a:prstGeom>
          <a:noFill/>
        </p:spPr>
      </p:pic>
      <p:sp>
        <p:nvSpPr>
          <p:cNvPr id="5" name="CasellaDiTesto 4"/>
          <p:cNvSpPr txBox="1"/>
          <p:nvPr/>
        </p:nvSpPr>
        <p:spPr>
          <a:xfrm>
            <a:off x="323528" y="5661248"/>
            <a:ext cx="8568952" cy="1015663"/>
          </a:xfrm>
          <a:prstGeom prst="rect">
            <a:avLst/>
          </a:prstGeom>
          <a:noFill/>
        </p:spPr>
        <p:txBody>
          <a:bodyPr wrap="square" rtlCol="0">
            <a:spAutoFit/>
          </a:bodyPr>
          <a:lstStyle/>
          <a:p>
            <a:pPr algn="just"/>
            <a:r>
              <a:rPr lang="it-IT" sz="2000" dirty="0" err="1" smtClean="0"/>
              <a:t>Isocrate</a:t>
            </a:r>
            <a:r>
              <a:rPr lang="it-IT" sz="2000" dirty="0" smtClean="0"/>
              <a:t> morì poco dopo; vi sono due tradizione a riguardo, la prima che sia morto di malattia, la seconda, meno probabile, che si sia lasciato morire di fame amareggiato dalla fine della libertà ateniese .</a:t>
            </a:r>
            <a:endParaRPr lang="it-IT" sz="2000" dirty="0"/>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OPERE</a:t>
            </a:r>
            <a:endParaRPr lang="it-IT" dirty="0"/>
          </a:p>
        </p:txBody>
      </p:sp>
      <p:sp>
        <p:nvSpPr>
          <p:cNvPr id="3" name="Segnaposto contenuto 2"/>
          <p:cNvSpPr>
            <a:spLocks noGrp="1"/>
          </p:cNvSpPr>
          <p:nvPr>
            <p:ph sz="quarter" idx="1"/>
          </p:nvPr>
        </p:nvSpPr>
        <p:spPr>
          <a:xfrm>
            <a:off x="611560" y="1700808"/>
            <a:ext cx="4247384" cy="4781128"/>
          </a:xfrm>
        </p:spPr>
        <p:txBody>
          <a:bodyPr>
            <a:noAutofit/>
          </a:bodyPr>
          <a:lstStyle/>
          <a:p>
            <a:pPr marL="0" algn="just">
              <a:buNone/>
            </a:pPr>
            <a:r>
              <a:rPr lang="it-IT" sz="2200" dirty="0" smtClean="0">
                <a:latin typeface="+mj-lt"/>
              </a:rPr>
              <a:t>Sebbene fosse assai abile nello scrivere, </a:t>
            </a:r>
            <a:r>
              <a:rPr lang="it-IT" sz="2200" dirty="0" err="1" smtClean="0">
                <a:latin typeface="+mj-lt"/>
              </a:rPr>
              <a:t>Isocrate</a:t>
            </a:r>
            <a:r>
              <a:rPr lang="it-IT" sz="2200" dirty="0" smtClean="0">
                <a:latin typeface="+mj-lt"/>
              </a:rPr>
              <a:t> non pronunciò quasi mai nessuno dei sui scritti a causa del suo timbro di voce poco adatto ad attirare l’attenzione. Dei suoi scritti ci sono pervenuti </a:t>
            </a:r>
            <a:r>
              <a:rPr lang="it-IT" sz="2200" b="1" dirty="0" smtClean="0">
                <a:latin typeface="+mj-lt"/>
              </a:rPr>
              <a:t>9 epistole</a:t>
            </a:r>
            <a:r>
              <a:rPr lang="it-IT" sz="2200" dirty="0" smtClean="0">
                <a:latin typeface="+mj-lt"/>
              </a:rPr>
              <a:t> (alcune spurie) </a:t>
            </a:r>
            <a:r>
              <a:rPr lang="it-IT" sz="2200" b="1" dirty="0" smtClean="0">
                <a:latin typeface="+mj-lt"/>
              </a:rPr>
              <a:t>e 21 discorsi</a:t>
            </a:r>
            <a:r>
              <a:rPr lang="it-IT" sz="2200" dirty="0" smtClean="0">
                <a:latin typeface="+mj-lt"/>
              </a:rPr>
              <a:t>. Questi ultimi si dividono a loro volta nella </a:t>
            </a:r>
            <a:r>
              <a:rPr lang="it-IT" sz="2200" b="1" dirty="0" smtClean="0">
                <a:latin typeface="+mj-lt"/>
              </a:rPr>
              <a:t>produzione </a:t>
            </a:r>
            <a:r>
              <a:rPr lang="it-IT" sz="2200" b="1" dirty="0" err="1" smtClean="0">
                <a:latin typeface="+mj-lt"/>
              </a:rPr>
              <a:t>logografica</a:t>
            </a:r>
            <a:r>
              <a:rPr lang="it-IT" sz="2200" b="1" dirty="0" smtClean="0">
                <a:latin typeface="+mj-lt"/>
              </a:rPr>
              <a:t> e quella oratoria</a:t>
            </a:r>
            <a:r>
              <a:rPr lang="it-IT" sz="2200" dirty="0" smtClean="0">
                <a:latin typeface="+mj-lt"/>
              </a:rPr>
              <a:t>. Quest’ultima a sua volta si divide in due periodi: quello </a:t>
            </a:r>
            <a:r>
              <a:rPr lang="it-IT" sz="2200" b="1" dirty="0" smtClean="0">
                <a:latin typeface="+mj-lt"/>
              </a:rPr>
              <a:t>ateniese</a:t>
            </a:r>
            <a:r>
              <a:rPr lang="it-IT" sz="2200" dirty="0" smtClean="0">
                <a:latin typeface="+mj-lt"/>
              </a:rPr>
              <a:t> e quello </a:t>
            </a:r>
            <a:r>
              <a:rPr lang="it-IT" sz="2200" b="1" dirty="0" err="1" smtClean="0">
                <a:latin typeface="+mj-lt"/>
              </a:rPr>
              <a:t>filomacedone</a:t>
            </a:r>
            <a:r>
              <a:rPr lang="it-IT" sz="2200" dirty="0" smtClean="0">
                <a:latin typeface="+mj-lt"/>
              </a:rPr>
              <a:t>.</a:t>
            </a:r>
            <a:endParaRPr lang="it-IT" sz="2200" dirty="0">
              <a:latin typeface="+mj-lt"/>
            </a:endParaRPr>
          </a:p>
        </p:txBody>
      </p:sp>
      <p:pic>
        <p:nvPicPr>
          <p:cNvPr id="59396" name="Picture 4" descr="http://www.poesialatina.it/_ns/greek/img/Isocrates.gif"/>
          <p:cNvPicPr>
            <a:picLocks noChangeAspect="1" noChangeArrowheads="1"/>
          </p:cNvPicPr>
          <p:nvPr/>
        </p:nvPicPr>
        <p:blipFill>
          <a:blip r:embed="rId2" cstate="print"/>
          <a:srcRect/>
          <a:stretch>
            <a:fillRect/>
          </a:stretch>
        </p:blipFill>
        <p:spPr bwMode="auto">
          <a:xfrm>
            <a:off x="5364088" y="1340768"/>
            <a:ext cx="3523566" cy="5094312"/>
          </a:xfrm>
          <a:prstGeom prst="rect">
            <a:avLst/>
          </a:prstGeom>
          <a:noFill/>
        </p:spPr>
      </p:pic>
    </p:spTree>
  </p:cSld>
  <p:clrMapOvr>
    <a:masterClrMapping/>
  </p:clrMapOvr>
  <p:transition>
    <p:cover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PRODUZIONE LOGOGRAFICA</a:t>
            </a:r>
            <a:endParaRPr lang="it-IT" dirty="0"/>
          </a:p>
        </p:txBody>
      </p:sp>
      <p:sp>
        <p:nvSpPr>
          <p:cNvPr id="3" name="Segnaposto contenuto 2"/>
          <p:cNvSpPr>
            <a:spLocks noGrp="1"/>
          </p:cNvSpPr>
          <p:nvPr>
            <p:ph sz="quarter" idx="1"/>
          </p:nvPr>
        </p:nvSpPr>
        <p:spPr>
          <a:xfrm>
            <a:off x="251520" y="1600200"/>
            <a:ext cx="5688632" cy="4061048"/>
          </a:xfrm>
        </p:spPr>
        <p:txBody>
          <a:bodyPr>
            <a:normAutofit fontScale="92500" lnSpcReduction="20000"/>
          </a:bodyPr>
          <a:lstStyle/>
          <a:p>
            <a:pPr algn="just">
              <a:buNone/>
            </a:pPr>
            <a:r>
              <a:rPr lang="it-IT" sz="1800" dirty="0" smtClean="0"/>
              <a:t>La produzione </a:t>
            </a:r>
            <a:r>
              <a:rPr lang="it-IT" sz="1800" dirty="0" err="1" smtClean="0"/>
              <a:t>logografica</a:t>
            </a:r>
            <a:r>
              <a:rPr lang="it-IT" sz="1800" dirty="0" smtClean="0"/>
              <a:t> tra le due è considerata la meno rappresentativa della personalità di </a:t>
            </a:r>
            <a:r>
              <a:rPr lang="it-IT" sz="1800" dirty="0" err="1" smtClean="0"/>
              <a:t>Isocrate</a:t>
            </a:r>
            <a:r>
              <a:rPr lang="it-IT" sz="1800" dirty="0" smtClean="0"/>
              <a:t>. Di questa produzione fanno parte:</a:t>
            </a:r>
          </a:p>
          <a:p>
            <a:pPr algn="just">
              <a:buNone/>
            </a:pPr>
            <a:r>
              <a:rPr lang="it-IT" sz="1800" dirty="0" smtClean="0"/>
              <a:t>-</a:t>
            </a:r>
            <a:r>
              <a:rPr lang="it-IT" sz="1800" b="1" i="1" dirty="0" smtClean="0"/>
              <a:t>Contro </a:t>
            </a:r>
            <a:r>
              <a:rPr lang="it-IT" sz="1800" b="1" i="1" dirty="0" err="1" smtClean="0"/>
              <a:t>Eutinoo</a:t>
            </a:r>
            <a:r>
              <a:rPr lang="it-IT" sz="1800" b="1" i="1" dirty="0" smtClean="0"/>
              <a:t>, Contro </a:t>
            </a:r>
            <a:r>
              <a:rPr lang="it-IT" sz="1800" b="1" i="1" dirty="0" err="1" smtClean="0"/>
              <a:t>Callimaco</a:t>
            </a:r>
            <a:r>
              <a:rPr lang="it-IT" sz="1800" b="1" i="1" dirty="0" smtClean="0"/>
              <a:t> </a:t>
            </a:r>
            <a:r>
              <a:rPr lang="it-IT" sz="1800" b="1" dirty="0" smtClean="0"/>
              <a:t>e </a:t>
            </a:r>
            <a:r>
              <a:rPr lang="it-IT" sz="1800" b="1" i="1" dirty="0" err="1" smtClean="0"/>
              <a:t>Trapezitico</a:t>
            </a:r>
            <a:r>
              <a:rPr lang="it-IT" sz="1800" i="1" dirty="0" smtClean="0"/>
              <a:t>, </a:t>
            </a:r>
            <a:r>
              <a:rPr lang="it-IT" sz="1800" dirty="0" smtClean="0"/>
              <a:t>tre orazioni giudiziarie riguardanti questioni finanziarie.</a:t>
            </a:r>
          </a:p>
          <a:p>
            <a:pPr algn="just">
              <a:buNone/>
            </a:pPr>
            <a:r>
              <a:rPr lang="it-IT" sz="1800" dirty="0" err="1" smtClean="0"/>
              <a:t>-</a:t>
            </a:r>
            <a:r>
              <a:rPr lang="it-IT" sz="1800" b="1" i="1" dirty="0" err="1" smtClean="0"/>
              <a:t>Eginetico</a:t>
            </a:r>
            <a:r>
              <a:rPr lang="it-IT" sz="1800" i="1" dirty="0" smtClean="0"/>
              <a:t>, </a:t>
            </a:r>
            <a:r>
              <a:rPr lang="it-IT" sz="1800" dirty="0" smtClean="0"/>
              <a:t>altra orazione giudiziaria per questioni finanziarie. La sua peculiarità sta nel fatto che essa fu tenuta fuori dall’Attica (di preciso sull’isola di Egina che da il nome all’orazione) ed è quindi una chiara prova della fama dell’oratore in tutta la Grecia.</a:t>
            </a:r>
          </a:p>
          <a:p>
            <a:pPr algn="just">
              <a:buNone/>
            </a:pPr>
            <a:r>
              <a:rPr lang="it-IT" sz="1800" dirty="0" smtClean="0"/>
              <a:t>-</a:t>
            </a:r>
            <a:r>
              <a:rPr lang="it-IT" sz="1800" b="1" i="1" dirty="0" smtClean="0"/>
              <a:t>Elogio di Elena e </a:t>
            </a:r>
            <a:r>
              <a:rPr lang="it-IT" sz="1800" b="1" i="1" dirty="0" err="1" smtClean="0"/>
              <a:t>Busiride</a:t>
            </a:r>
            <a:r>
              <a:rPr lang="it-IT" sz="1800" i="1" dirty="0" smtClean="0"/>
              <a:t>,</a:t>
            </a:r>
            <a:r>
              <a:rPr lang="it-IT" sz="1800" dirty="0" smtClean="0"/>
              <a:t> due brevi encomi databili intorno al 390 a.C. appartenenti al genere di esercitazione scolastica nel quale veniva elogiata una persona priva di lode. Nel primo caso bisogna certamente ricordare un precedente assai noto compiuto dal maestro di </a:t>
            </a:r>
            <a:r>
              <a:rPr lang="it-IT" sz="1800" dirty="0" err="1" smtClean="0"/>
              <a:t>Isocrate</a:t>
            </a:r>
            <a:r>
              <a:rPr lang="it-IT" sz="1800" dirty="0" smtClean="0"/>
              <a:t>, Gorgia. Il secondo è invece la difesa di un crudele faraone egizio che venne ucciso da Eracle.</a:t>
            </a:r>
          </a:p>
        </p:txBody>
      </p:sp>
      <p:pic>
        <p:nvPicPr>
          <p:cNvPr id="79874" name="Picture 2" descr="http://www.culturanuova.net/img/0.scrivano.jpg"/>
          <p:cNvPicPr>
            <a:picLocks noChangeAspect="1" noChangeArrowheads="1"/>
          </p:cNvPicPr>
          <p:nvPr/>
        </p:nvPicPr>
        <p:blipFill>
          <a:blip r:embed="rId2" cstate="print"/>
          <a:srcRect/>
          <a:stretch>
            <a:fillRect/>
          </a:stretch>
        </p:blipFill>
        <p:spPr bwMode="auto">
          <a:xfrm>
            <a:off x="6012160" y="1772816"/>
            <a:ext cx="2952328" cy="3168352"/>
          </a:xfrm>
          <a:prstGeom prst="rect">
            <a:avLst/>
          </a:prstGeom>
          <a:noFill/>
        </p:spPr>
      </p:pic>
      <p:sp>
        <p:nvSpPr>
          <p:cNvPr id="7" name="CasellaDiTesto 6"/>
          <p:cNvSpPr txBox="1"/>
          <p:nvPr/>
        </p:nvSpPr>
        <p:spPr>
          <a:xfrm>
            <a:off x="251520" y="5445224"/>
            <a:ext cx="8640960" cy="1441485"/>
          </a:xfrm>
          <a:prstGeom prst="rect">
            <a:avLst/>
          </a:prstGeom>
        </p:spPr>
        <p:txBody>
          <a:bodyPr vert="horz">
            <a:normAutofit/>
          </a:bodyPr>
          <a:lstStyle/>
          <a:p>
            <a:pPr marL="320040" indent="-320040" algn="just">
              <a:lnSpc>
                <a:spcPct val="80000"/>
              </a:lnSpc>
              <a:spcBef>
                <a:spcPts val="700"/>
              </a:spcBef>
              <a:buClr>
                <a:schemeClr val="accent2"/>
              </a:buClr>
              <a:buSzPct val="60000"/>
            </a:pPr>
            <a:r>
              <a:rPr lang="it-IT" sz="1700" b="1" dirty="0" smtClean="0"/>
              <a:t>-Contro i sofisti e Antidosi</a:t>
            </a:r>
            <a:r>
              <a:rPr lang="it-IT" sz="1700" dirty="0" smtClean="0"/>
              <a:t>, entrambi una critica alla sofistica di quel tempo ed un’esaltazione della propria scuola. Il primo dei due, databile intorno al 390 a.C. ha toni più accesi. Il secondo, scritto quando ormai l’oratore era avanti negli anni, è invece in gran parte un ripensamento sulle critiche precedentemente espresse sebbene l’eretistica venga comunque disprezzata e non ritenuta una “filosofia”.</a:t>
            </a:r>
          </a:p>
          <a:p>
            <a:pPr marL="320040" indent="-320040" algn="just">
              <a:lnSpc>
                <a:spcPct val="80000"/>
              </a:lnSpc>
              <a:spcBef>
                <a:spcPts val="700"/>
              </a:spcBef>
              <a:buClr>
                <a:schemeClr val="accent2"/>
              </a:buClr>
              <a:buSzPct val="60000"/>
            </a:pPr>
            <a:endParaRPr lang="it-IT" sz="1700" dirty="0" smtClean="0"/>
          </a:p>
        </p:txBody>
      </p:sp>
    </p:spTree>
  </p:cSld>
  <p:clrMapOvr>
    <a:masterClrMapping/>
  </p:clrMapOvr>
  <p:transition>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una">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Lun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Lun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869</TotalTime>
  <Words>1753</Words>
  <Application>Microsoft Office PowerPoint</Application>
  <PresentationFormat>Presentazione su schermo (4:3)</PresentationFormat>
  <Paragraphs>77</Paragraphs>
  <Slides>22</Slides>
  <Notes>1</Notes>
  <HiddenSlides>0</HiddenSlides>
  <MMClips>0</MMClip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Luna</vt:lpstr>
      <vt:lpstr>isocrate</vt:lpstr>
      <vt:lpstr>ORATORIA EPIDITTICA</vt:lpstr>
      <vt:lpstr>IL PANEGIRICO</vt:lpstr>
      <vt:lpstr>L’ENCOMIO</vt:lpstr>
      <vt:lpstr>L’EPITAFIO</vt:lpstr>
      <vt:lpstr>BIOGRAFIA (parte I)</vt:lpstr>
      <vt:lpstr>BIOGRAFIA (parte II)</vt:lpstr>
      <vt:lpstr>OPERE</vt:lpstr>
      <vt:lpstr>PRODUZIONE LOGOGRAFICA</vt:lpstr>
      <vt:lpstr>“CONTRO I SOFISTI”</vt:lpstr>
      <vt:lpstr>“ANTIDOSI” (parte I)</vt:lpstr>
      <vt:lpstr>ANTIDOSI (parte II)</vt:lpstr>
      <vt:lpstr>ORAZIONI DEL PERIODO ATENIESE</vt:lpstr>
      <vt:lpstr>“PANEGIRICO”</vt:lpstr>
      <vt:lpstr>“NICOCLE”</vt:lpstr>
      <vt:lpstr>“AREOPAGITICO” (parte I)</vt:lpstr>
      <vt:lpstr>AEROPAGITICO (parte II)</vt:lpstr>
      <vt:lpstr>ORAZIONI DEL PERIODO FILOMACEDONE</vt:lpstr>
      <vt:lpstr>PANATENAICO</vt:lpstr>
      <vt:lpstr>STILE</vt:lpstr>
      <vt:lpstr>BIBLIOGRAFIA</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isocrate</dc:title>
  <dc:creator>Francesco Campanella</dc:creator>
  <cp:lastModifiedBy>aula 205</cp:lastModifiedBy>
  <cp:revision>31</cp:revision>
  <dcterms:created xsi:type="dcterms:W3CDTF">2015-02-21T14:38:36Z</dcterms:created>
  <dcterms:modified xsi:type="dcterms:W3CDTF">2015-02-24T08:00:39Z</dcterms:modified>
</cp:coreProperties>
</file>