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4" r:id="rId2"/>
    <p:sldId id="268" r:id="rId3"/>
    <p:sldId id="269" r:id="rId4"/>
    <p:sldId id="273" r:id="rId5"/>
    <p:sldId id="270" r:id="rId6"/>
    <p:sldId id="271" r:id="rId7"/>
    <p:sldId id="272" r:id="rId8"/>
    <p:sldId id="265" r:id="rId9"/>
    <p:sldId id="266" r:id="rId10"/>
    <p:sldId id="267" r:id="rId11"/>
    <p:sldId id="256" r:id="rId12"/>
    <p:sldId id="257" r:id="rId13"/>
    <p:sldId id="258" r:id="rId14"/>
    <p:sldId id="261" r:id="rId15"/>
    <p:sldId id="262" r:id="rId16"/>
    <p:sldId id="259" r:id="rId17"/>
    <p:sldId id="260" r:id="rId18"/>
    <p:sldId id="274" r:id="rId19"/>
    <p:sldId id="263"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4" autoAdjust="0"/>
    <p:restoredTop sz="94612" autoAdjust="0"/>
  </p:normalViewPr>
  <p:slideViewPr>
    <p:cSldViewPr>
      <p:cViewPr varScale="1">
        <p:scale>
          <a:sx n="80" d="100"/>
          <a:sy n="80" d="100"/>
        </p:scale>
        <p:origin x="-1037" y="-82"/>
      </p:cViewPr>
      <p:guideLst>
        <p:guide orient="horz" pos="2160"/>
        <p:guide pos="2880"/>
      </p:guideLst>
    </p:cSldViewPr>
  </p:slideViewPr>
  <p:outlineViewPr>
    <p:cViewPr>
      <p:scale>
        <a:sx n="33" d="100"/>
        <a:sy n="33" d="100"/>
      </p:scale>
      <p:origin x="0" y="1027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DEF50-0A70-4217-9F7D-62A0EAF07E0F}" type="datetimeFigureOut">
              <a:rPr lang="it-IT" smtClean="0"/>
              <a:pPr/>
              <a:t>18/03/2014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03627-6F48-487B-A5F1-B98F1F15CE8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2903627-6F48-487B-A5F1-B98F1F15CE8E}" type="slidenum">
              <a:rPr lang="it-IT" smtClean="0"/>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CDE81DB-4208-44CA-81DC-3C4A58BEFE6C}"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DE81DB-4208-44CA-81DC-3C4A58BEFE6C}"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BCDE81DB-4208-44CA-81DC-3C4A58BEFE6C}"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BCDE81DB-4208-44CA-81DC-3C4A58BEFE6C}"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CDE81DB-4208-44CA-81DC-3C4A58BEFE6C}"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CC391021-0176-4107-88AB-B4196E131EE9}" type="datetimeFigureOut">
              <a:rPr lang="it-IT" smtClean="0"/>
              <a:pPr/>
              <a:t>18/03/2014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DE81DB-4208-44CA-81DC-3C4A58BEFE6C}"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BCDE81DB-4208-44CA-81DC-3C4A58BEFE6C}"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BCDE81DB-4208-44CA-81DC-3C4A58BEFE6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CDE81DB-4208-44CA-81DC-3C4A58BEFE6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CDE81DB-4208-44CA-81DC-3C4A58BEFE6C}"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CC391021-0176-4107-88AB-B4196E131EE9}" type="datetimeFigureOut">
              <a:rPr lang="it-IT" smtClean="0"/>
              <a:pPr/>
              <a:t>18/03/2014</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BCDE81DB-4208-44CA-81DC-3C4A58BEFE6C}"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CC391021-0176-4107-88AB-B4196E131EE9}" type="datetimeFigureOut">
              <a:rPr lang="it-IT" smtClean="0"/>
              <a:pPr/>
              <a:t>18/03/2014</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C391021-0176-4107-88AB-B4196E131EE9}" type="datetimeFigureOut">
              <a:rPr lang="it-IT" smtClean="0"/>
              <a:pPr/>
              <a:t>18/03/2014</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CDE81DB-4208-44CA-81DC-3C4A58BEFE6C}"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online.scuola.zanichelli.it/cittiletteraturagreca/files/2010/02/02-semonid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inclass.classics.unibo.it/Didattica/download/lingua_greca_2008_9/Giambo.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2000" r="-5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flipV="1">
            <a:off x="301752" y="-857280"/>
            <a:ext cx="8534400" cy="500066"/>
          </a:xfrm>
        </p:spPr>
        <p:txBody>
          <a:bodyPr>
            <a:normAutofit fontScale="90000"/>
          </a:bodyPr>
          <a:lstStyle/>
          <a:p>
            <a:endParaRPr lang="it-IT" dirty="0"/>
          </a:p>
        </p:txBody>
      </p:sp>
      <p:sp>
        <p:nvSpPr>
          <p:cNvPr id="3" name="Segnaposto contenuto 2"/>
          <p:cNvSpPr>
            <a:spLocks noGrp="1"/>
          </p:cNvSpPr>
          <p:nvPr>
            <p:ph sz="quarter" idx="1"/>
          </p:nvPr>
        </p:nvSpPr>
        <p:spPr>
          <a:xfrm>
            <a:off x="0" y="0"/>
            <a:ext cx="9144000" cy="6858000"/>
          </a:xfrm>
        </p:spPr>
        <p:txBody>
          <a:bodyPr>
            <a:normAutofit fontScale="92500"/>
          </a:bodyPr>
          <a:lstStyle/>
          <a:p>
            <a:pPr algn="ctr">
              <a:buNone/>
            </a:pPr>
            <a:r>
              <a:rPr lang="it-IT" sz="5400" b="1" dirty="0" smtClean="0">
                <a:latin typeface="Baskerville Old Face" pitchFamily="18" charset="0"/>
              </a:rPr>
              <a:t>SEMONIDE E IPPONATTE</a:t>
            </a:r>
            <a:endParaRPr lang="it-IT" sz="4800" b="1" dirty="0" smtClean="0">
              <a:latin typeface="Baskerville Old Face" pitchFamily="18" charset="0"/>
            </a:endParaRPr>
          </a:p>
          <a:p>
            <a:pPr algn="ctr">
              <a:buNone/>
            </a:pPr>
            <a:endParaRPr lang="it-IT" sz="4800" dirty="0" smtClean="0">
              <a:latin typeface="Baskerville Old Face" pitchFamily="18" charset="0"/>
            </a:endParaRPr>
          </a:p>
          <a:p>
            <a:pPr algn="ctr">
              <a:buNone/>
            </a:pPr>
            <a:endParaRPr lang="it-IT" sz="4800" dirty="0" smtClean="0">
              <a:latin typeface="Baskerville Old Face" pitchFamily="18" charset="0"/>
            </a:endParaRPr>
          </a:p>
          <a:p>
            <a:pPr algn="ctr">
              <a:buNone/>
            </a:pPr>
            <a:endParaRPr lang="it-IT" sz="4800" dirty="0" smtClean="0">
              <a:latin typeface="Baskerville Old Face" pitchFamily="18" charset="0"/>
            </a:endParaRPr>
          </a:p>
          <a:p>
            <a:pPr algn="ctr">
              <a:buNone/>
            </a:pPr>
            <a:endParaRPr lang="it-IT" sz="4800" dirty="0" smtClean="0">
              <a:latin typeface="Baskerville Old Face" pitchFamily="18" charset="0"/>
            </a:endParaRPr>
          </a:p>
          <a:p>
            <a:pPr algn="ctr">
              <a:buNone/>
            </a:pPr>
            <a:endParaRPr lang="it-IT" sz="4800" dirty="0" smtClean="0">
              <a:latin typeface="Baskerville Old Face" pitchFamily="18" charset="0"/>
            </a:endParaRPr>
          </a:p>
          <a:p>
            <a:pPr algn="ctr">
              <a:buNone/>
            </a:pPr>
            <a:endParaRPr lang="it-IT" sz="4800" dirty="0" smtClean="0">
              <a:latin typeface="Baskerville Old Face" pitchFamily="18" charset="0"/>
            </a:endParaRPr>
          </a:p>
          <a:p>
            <a:pPr algn="ctr">
              <a:buNone/>
            </a:pPr>
            <a:r>
              <a:rPr lang="it-IT" sz="5400" b="1" dirty="0" smtClean="0">
                <a:latin typeface="Baskerville Old Face" pitchFamily="18" charset="0"/>
              </a:rPr>
              <a:t>DUE STORIE </a:t>
            </a:r>
            <a:r>
              <a:rPr lang="it-IT" sz="5400" b="1" dirty="0" err="1" smtClean="0">
                <a:latin typeface="Baskerville Old Face" pitchFamily="18" charset="0"/>
              </a:rPr>
              <a:t>DI</a:t>
            </a:r>
            <a:r>
              <a:rPr lang="it-IT" sz="5400" b="1" dirty="0" smtClean="0">
                <a:latin typeface="Baskerville Old Face" pitchFamily="18" charset="0"/>
              </a:rPr>
              <a:t> INVETTIVA</a:t>
            </a:r>
            <a:endParaRPr lang="it-IT" sz="5400" b="1" dirty="0">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8534400" cy="630386"/>
          </a:xfrm>
          <a:solidFill>
            <a:srgbClr val="FFFF00"/>
          </a:solidFill>
        </p:spPr>
        <p:txBody>
          <a:bodyPr/>
          <a:lstStyle/>
          <a:p>
            <a:r>
              <a:rPr lang="it-IT" dirty="0" smtClean="0">
                <a:solidFill>
                  <a:schemeClr val="tx1"/>
                </a:solidFill>
              </a:rPr>
              <a:t>TRADUZIONE </a:t>
            </a:r>
            <a:r>
              <a:rPr lang="it-IT" dirty="0" err="1" smtClean="0">
                <a:solidFill>
                  <a:schemeClr val="tx1"/>
                </a:solidFill>
              </a:rPr>
              <a:t>DI</a:t>
            </a:r>
            <a:r>
              <a:rPr lang="it-IT" dirty="0" smtClean="0">
                <a:solidFill>
                  <a:schemeClr val="tx1"/>
                </a:solidFill>
              </a:rPr>
              <a:t> GIACOMO LEOPARDI </a:t>
            </a:r>
            <a:endParaRPr lang="it-IT" dirty="0"/>
          </a:p>
        </p:txBody>
      </p:sp>
      <p:sp>
        <p:nvSpPr>
          <p:cNvPr id="3" name="Segnaposto contenuto 2"/>
          <p:cNvSpPr>
            <a:spLocks noGrp="1"/>
          </p:cNvSpPr>
          <p:nvPr>
            <p:ph sz="quarter" idx="1"/>
          </p:nvPr>
        </p:nvSpPr>
        <p:spPr/>
        <p:txBody>
          <a:bodyPr numCol="3">
            <a:normAutofit fontScale="62500" lnSpcReduction="20000"/>
          </a:bodyPr>
          <a:lstStyle/>
          <a:p>
            <a:pPr>
              <a:buNone/>
            </a:pPr>
            <a:r>
              <a:rPr lang="it-IT" dirty="0" smtClean="0">
                <a:latin typeface="Baskerville Old Face" pitchFamily="18" charset="0"/>
              </a:rPr>
              <a:t>     Questa, che de le donne è prima ed ottima,</a:t>
            </a:r>
            <a:br>
              <a:rPr lang="it-IT" dirty="0" smtClean="0">
                <a:latin typeface="Baskerville Old Face" pitchFamily="18" charset="0"/>
              </a:rPr>
            </a:br>
            <a:r>
              <a:rPr lang="it-IT" dirty="0" smtClean="0">
                <a:latin typeface="Baskerville Old Face" pitchFamily="18" charset="0"/>
              </a:rPr>
              <a:t>I numi alcuna volta ci largiscono.</a:t>
            </a:r>
            <a:br>
              <a:rPr lang="it-IT" dirty="0" smtClean="0">
                <a:latin typeface="Baskerville Old Face" pitchFamily="18" charset="0"/>
              </a:rPr>
            </a:br>
            <a:r>
              <a:rPr lang="it-IT" dirty="0" smtClean="0">
                <a:latin typeface="Baskerville Old Face" pitchFamily="18" charset="0"/>
              </a:rPr>
              <a:t>Ma tra noi l’altre tutte </a:t>
            </a:r>
            <a:r>
              <a:rPr lang="it-IT" dirty="0" err="1" smtClean="0">
                <a:latin typeface="Baskerville Old Face" pitchFamily="18" charset="0"/>
              </a:rPr>
              <a:t>anco</a:t>
            </a:r>
            <a:r>
              <a:rPr lang="it-IT" dirty="0" smtClean="0">
                <a:latin typeface="Baskerville Old Face" pitchFamily="18" charset="0"/>
              </a:rPr>
              <a:t> s’albergano,</a:t>
            </a:r>
            <a:br>
              <a:rPr lang="it-IT" dirty="0" smtClean="0">
                <a:latin typeface="Baskerville Old Face" pitchFamily="18" charset="0"/>
              </a:rPr>
            </a:br>
            <a:r>
              <a:rPr lang="it-IT" dirty="0" smtClean="0">
                <a:latin typeface="Baskerville Old Face" pitchFamily="18" charset="0"/>
              </a:rPr>
              <a:t>Per </a:t>
            </a:r>
            <a:r>
              <a:rPr lang="it-IT" dirty="0" err="1" smtClean="0">
                <a:latin typeface="Baskerville Old Face" pitchFamily="18" charset="0"/>
              </a:rPr>
              <a:t>divin</a:t>
            </a:r>
            <a:r>
              <a:rPr lang="it-IT" dirty="0" smtClean="0">
                <a:latin typeface="Baskerville Old Face" pitchFamily="18" charset="0"/>
              </a:rPr>
              <a:t> fato, </a:t>
            </a:r>
            <a:r>
              <a:rPr lang="it-IT" dirty="0" err="1" smtClean="0">
                <a:latin typeface="Baskerville Old Face" pitchFamily="18" charset="0"/>
              </a:rPr>
              <a:t>chè</a:t>
            </a:r>
            <a:r>
              <a:rPr lang="it-IT" dirty="0" smtClean="0">
                <a:latin typeface="Baskerville Old Face" pitchFamily="18" charset="0"/>
              </a:rPr>
              <a:t> la donna è ’l massimo</a:t>
            </a:r>
            <a:br>
              <a:rPr lang="it-IT" dirty="0" smtClean="0">
                <a:latin typeface="Baskerville Old Face" pitchFamily="18" charset="0"/>
              </a:rPr>
            </a:br>
            <a:r>
              <a:rPr lang="it-IT" dirty="0" smtClean="0">
                <a:latin typeface="Baskerville Old Face" pitchFamily="18" charset="0"/>
              </a:rPr>
              <a:t>Di tutti i mali che da Giove uscirono:</a:t>
            </a:r>
          </a:p>
          <a:p>
            <a:pPr>
              <a:buNone/>
            </a:pPr>
            <a:r>
              <a:rPr lang="it-IT" dirty="0" smtClean="0">
                <a:latin typeface="Baskerville Old Face" pitchFamily="18" charset="0"/>
              </a:rPr>
              <a:t>     E quei n’ha peggio ch’</a:t>
            </a:r>
            <a:r>
              <a:rPr lang="it-IT" dirty="0" err="1" smtClean="0">
                <a:latin typeface="Baskerville Old Face" pitchFamily="18" charset="0"/>
              </a:rPr>
              <a:t>altramente</a:t>
            </a:r>
            <a:r>
              <a:rPr lang="it-IT" dirty="0" smtClean="0">
                <a:latin typeface="Baskerville Old Face" pitchFamily="18" charset="0"/>
              </a:rPr>
              <a:t> giudica.</a:t>
            </a:r>
            <a:br>
              <a:rPr lang="it-IT" dirty="0" smtClean="0">
                <a:latin typeface="Baskerville Old Face" pitchFamily="18" charset="0"/>
              </a:rPr>
            </a:br>
            <a:r>
              <a:rPr lang="it-IT" dirty="0" err="1" smtClean="0">
                <a:latin typeface="Baskerville Old Face" pitchFamily="18" charset="0"/>
              </a:rPr>
              <a:t>Perchè</a:t>
            </a:r>
            <a:r>
              <a:rPr lang="it-IT" dirty="0" smtClean="0">
                <a:latin typeface="Baskerville Old Face" pitchFamily="18" charset="0"/>
              </a:rPr>
              <a:t>, s’hai donna in casa, non ti credere</a:t>
            </a:r>
            <a:br>
              <a:rPr lang="it-IT" dirty="0" smtClean="0">
                <a:latin typeface="Baskerville Old Face" pitchFamily="18" charset="0"/>
              </a:rPr>
            </a:br>
            <a:r>
              <a:rPr lang="it-IT" dirty="0" err="1" smtClean="0">
                <a:latin typeface="Baskerville Old Face" pitchFamily="18" charset="0"/>
              </a:rPr>
              <a:t>Nè</a:t>
            </a:r>
            <a:r>
              <a:rPr lang="it-IT" dirty="0" smtClean="0">
                <a:latin typeface="Baskerville Old Face" pitchFamily="18" charset="0"/>
              </a:rPr>
              <a:t> sereno giammai </a:t>
            </a:r>
            <a:r>
              <a:rPr lang="it-IT" dirty="0" err="1" smtClean="0">
                <a:latin typeface="Baskerville Old Face" pitchFamily="18" charset="0"/>
              </a:rPr>
              <a:t>nè</a:t>
            </a:r>
            <a:r>
              <a:rPr lang="it-IT" dirty="0" smtClean="0">
                <a:latin typeface="Baskerville Old Face" pitchFamily="18" charset="0"/>
              </a:rPr>
              <a:t> lieto ed ilare</a:t>
            </a:r>
            <a:br>
              <a:rPr lang="it-IT" dirty="0" smtClean="0">
                <a:latin typeface="Baskerville Old Face" pitchFamily="18" charset="0"/>
              </a:rPr>
            </a:br>
            <a:r>
              <a:rPr lang="it-IT" dirty="0" smtClean="0">
                <a:latin typeface="Baskerville Old Face" pitchFamily="18" charset="0"/>
              </a:rPr>
              <a:t>Tutto un giorno </a:t>
            </a:r>
            <a:r>
              <a:rPr lang="it-IT" dirty="0" err="1" smtClean="0">
                <a:latin typeface="Baskerville Old Face" pitchFamily="18" charset="0"/>
              </a:rPr>
              <a:t>condur</a:t>
            </a:r>
            <a:r>
              <a:rPr lang="it-IT" dirty="0" smtClean="0">
                <a:latin typeface="Baskerville Old Face" pitchFamily="18" charset="0"/>
              </a:rPr>
              <a:t>. Buon patto io reputo</a:t>
            </a:r>
            <a:br>
              <a:rPr lang="it-IT" dirty="0" smtClean="0">
                <a:latin typeface="Baskerville Old Face" pitchFamily="18" charset="0"/>
              </a:rPr>
            </a:br>
            <a:r>
              <a:rPr lang="it-IT" dirty="0" smtClean="0">
                <a:latin typeface="Baskerville Old Face" pitchFamily="18" charset="0"/>
              </a:rPr>
              <a:t>Se puoi la fame da’ tuoi lari escludere,</a:t>
            </a:r>
            <a:br>
              <a:rPr lang="it-IT" dirty="0" smtClean="0">
                <a:latin typeface="Baskerville Old Face" pitchFamily="18" charset="0"/>
              </a:rPr>
            </a:br>
            <a:r>
              <a:rPr lang="it-IT" dirty="0" smtClean="0">
                <a:latin typeface="Baskerville Old Face" pitchFamily="18" charset="0"/>
              </a:rPr>
              <a:t>Ospite rea, che gl’Immortali </a:t>
            </a:r>
            <a:r>
              <a:rPr lang="it-IT" dirty="0" err="1" smtClean="0">
                <a:latin typeface="Baskerville Old Face" pitchFamily="18" charset="0"/>
              </a:rPr>
              <a:t>abborrono</a:t>
            </a:r>
            <a:r>
              <a:rPr lang="it-IT" dirty="0" smtClean="0">
                <a:latin typeface="Baskerville Old Face" pitchFamily="18" charset="0"/>
              </a:rPr>
              <a:t>.</a:t>
            </a:r>
            <a:br>
              <a:rPr lang="it-IT" dirty="0" smtClean="0">
                <a:latin typeface="Baskerville Old Face" pitchFamily="18" charset="0"/>
              </a:rPr>
            </a:br>
            <a:r>
              <a:rPr lang="it-IT" dirty="0" smtClean="0">
                <a:latin typeface="Baskerville Old Face" pitchFamily="18" charset="0"/>
              </a:rPr>
              <a:t>Se mai t’è data </a:t>
            </a:r>
            <a:r>
              <a:rPr lang="it-IT" dirty="0" err="1" smtClean="0">
                <a:latin typeface="Baskerville Old Face" pitchFamily="18" charset="0"/>
              </a:rPr>
              <a:t>occasion</a:t>
            </a:r>
            <a:r>
              <a:rPr lang="it-IT" dirty="0" smtClean="0">
                <a:latin typeface="Baskerville Old Face" pitchFamily="18" charset="0"/>
              </a:rPr>
              <a:t> di giubilo,</a:t>
            </a:r>
            <a:br>
              <a:rPr lang="it-IT" dirty="0" smtClean="0">
                <a:latin typeface="Baskerville Old Face" pitchFamily="18" charset="0"/>
              </a:rPr>
            </a:br>
            <a:r>
              <a:rPr lang="it-IT" dirty="0" smtClean="0">
                <a:latin typeface="Baskerville Old Face" pitchFamily="18" charset="0"/>
              </a:rPr>
              <a:t>O che dal Ciel ti venga o pur da gli uomini,</a:t>
            </a:r>
            <a:br>
              <a:rPr lang="it-IT" dirty="0" smtClean="0">
                <a:latin typeface="Baskerville Old Face" pitchFamily="18" charset="0"/>
              </a:rPr>
            </a:br>
            <a:r>
              <a:rPr lang="it-IT" dirty="0" smtClean="0">
                <a:latin typeface="Baskerville Old Face" pitchFamily="18" charset="0"/>
              </a:rPr>
              <a:t>Tanto adopra colei, che da contendere</a:t>
            </a:r>
            <a:br>
              <a:rPr lang="it-IT" dirty="0" smtClean="0">
                <a:latin typeface="Baskerville Old Face" pitchFamily="18" charset="0"/>
              </a:rPr>
            </a:br>
            <a:r>
              <a:rPr lang="it-IT" dirty="0" smtClean="0">
                <a:latin typeface="Baskerville Old Face" pitchFamily="18" charset="0"/>
              </a:rPr>
              <a:t>Trova materia. </a:t>
            </a:r>
            <a:r>
              <a:rPr lang="it-IT" dirty="0" err="1" smtClean="0">
                <a:latin typeface="Baskerville Old Face" pitchFamily="18" charset="0"/>
              </a:rPr>
              <a:t>Nè</a:t>
            </a:r>
            <a:r>
              <a:rPr lang="it-IT" dirty="0" smtClean="0">
                <a:latin typeface="Baskerville Old Face" pitchFamily="18" charset="0"/>
              </a:rPr>
              <a:t> gli strani accogliere</a:t>
            </a:r>
            <a:br>
              <a:rPr lang="it-IT" dirty="0" smtClean="0">
                <a:latin typeface="Baskerville Old Face" pitchFamily="18" charset="0"/>
              </a:rPr>
            </a:br>
            <a:r>
              <a:rPr lang="it-IT" dirty="0" smtClean="0">
                <a:latin typeface="Baskerville Old Face" pitchFamily="18" charset="0"/>
              </a:rPr>
              <a:t>Puoi </a:t>
            </a:r>
            <a:r>
              <a:rPr lang="it-IT" dirty="0" err="1" smtClean="0">
                <a:latin typeface="Baskerville Old Face" pitchFamily="18" charset="0"/>
              </a:rPr>
              <a:t>volentier</a:t>
            </a:r>
            <a:r>
              <a:rPr lang="it-IT" dirty="0" smtClean="0">
                <a:latin typeface="Baskerville Old Face" pitchFamily="18" charset="0"/>
              </a:rPr>
              <a:t> se alberghi questa vipera.</a:t>
            </a:r>
            <a:br>
              <a:rPr lang="it-IT" dirty="0" smtClean="0">
                <a:latin typeface="Baskerville Old Face" pitchFamily="18" charset="0"/>
              </a:rPr>
            </a:br>
            <a:r>
              <a:rPr lang="it-IT" dirty="0" smtClean="0">
                <a:latin typeface="Baskerville Old Face" pitchFamily="18" charset="0"/>
              </a:rPr>
              <a:t>Più ch’ha </a:t>
            </a:r>
            <a:r>
              <a:rPr lang="it-IT" dirty="0" err="1" smtClean="0">
                <a:latin typeface="Baskerville Old Face" pitchFamily="18" charset="0"/>
              </a:rPr>
              <a:t>titol</a:t>
            </a:r>
            <a:r>
              <a:rPr lang="it-IT" dirty="0" smtClean="0">
                <a:latin typeface="Baskerville Old Face" pitchFamily="18" charset="0"/>
              </a:rPr>
              <a:t> di casta, e più t’</a:t>
            </a:r>
            <a:r>
              <a:rPr lang="it-IT" dirty="0" err="1" smtClean="0">
                <a:latin typeface="Baskerville Old Face" pitchFamily="18" charset="0"/>
              </a:rPr>
              <a:t>insucida</a:t>
            </a:r>
            <a:r>
              <a:rPr lang="it-IT" dirty="0" smtClean="0">
                <a:latin typeface="Baskerville Old Face" pitchFamily="18" charset="0"/>
              </a:rPr>
              <a:t>;</a:t>
            </a:r>
            <a:br>
              <a:rPr lang="it-IT" dirty="0" smtClean="0">
                <a:latin typeface="Baskerville Old Face" pitchFamily="18" charset="0"/>
              </a:rPr>
            </a:br>
            <a:r>
              <a:rPr lang="it-IT" dirty="0" err="1" smtClean="0">
                <a:latin typeface="Baskerville Old Face" pitchFamily="18" charset="0"/>
              </a:rPr>
              <a:t>Chè</a:t>
            </a:r>
            <a:r>
              <a:rPr lang="it-IT" dirty="0" smtClean="0">
                <a:latin typeface="Baskerville Old Face" pitchFamily="18" charset="0"/>
              </a:rPr>
              <a:t> </a:t>
            </a:r>
            <a:r>
              <a:rPr lang="it-IT" dirty="0" err="1" smtClean="0">
                <a:latin typeface="Baskerville Old Face" pitchFamily="18" charset="0"/>
              </a:rPr>
              <a:t>men</a:t>
            </a:r>
            <a:r>
              <a:rPr lang="it-IT" dirty="0" smtClean="0">
                <a:latin typeface="Baskerville Old Face" pitchFamily="18" charset="0"/>
              </a:rPr>
              <a:t> la guardi: ma si beffa e gongola</a:t>
            </a:r>
            <a:br>
              <a:rPr lang="it-IT" dirty="0" smtClean="0">
                <a:latin typeface="Baskerville Old Face" pitchFamily="18" charset="0"/>
              </a:rPr>
            </a:br>
            <a:r>
              <a:rPr lang="it-IT" dirty="0" smtClean="0">
                <a:latin typeface="Baskerville Old Face" pitchFamily="18" charset="0"/>
              </a:rPr>
              <a:t>Del tuo caso il </a:t>
            </a:r>
            <a:r>
              <a:rPr lang="it-IT" dirty="0" err="1" smtClean="0">
                <a:latin typeface="Baskerville Old Face" pitchFamily="18" charset="0"/>
              </a:rPr>
              <a:t>vicin</a:t>
            </a:r>
            <a:r>
              <a:rPr lang="it-IT" dirty="0" smtClean="0">
                <a:latin typeface="Baskerville Old Face" pitchFamily="18" charset="0"/>
              </a:rPr>
              <a:t>; </a:t>
            </a:r>
            <a:r>
              <a:rPr lang="it-IT" dirty="0" err="1" smtClean="0">
                <a:latin typeface="Baskerville Old Face" pitchFamily="18" charset="0"/>
              </a:rPr>
              <a:t>chè</a:t>
            </a:r>
            <a:r>
              <a:rPr lang="it-IT" dirty="0" smtClean="0">
                <a:latin typeface="Baskerville Old Face" pitchFamily="18" charset="0"/>
              </a:rPr>
              <a:t> spesso incontraci</a:t>
            </a:r>
            <a:br>
              <a:rPr lang="it-IT" dirty="0" smtClean="0">
                <a:latin typeface="Baskerville Old Face" pitchFamily="18" charset="0"/>
              </a:rPr>
            </a:br>
            <a:r>
              <a:rPr lang="it-IT" dirty="0" smtClean="0">
                <a:latin typeface="Baskerville Old Face" pitchFamily="18" charset="0"/>
              </a:rPr>
              <a:t>L’altrui dannar, la propria donna </a:t>
            </a:r>
            <a:r>
              <a:rPr lang="it-IT" dirty="0" err="1" smtClean="0">
                <a:latin typeface="Baskerville Old Face" pitchFamily="18" charset="0"/>
              </a:rPr>
              <a:t>estollere</a:t>
            </a:r>
            <a:r>
              <a:rPr lang="it-IT" dirty="0" smtClean="0">
                <a:latin typeface="Baskerville Old Face" pitchFamily="18" charset="0"/>
              </a:rPr>
              <a:t>.</a:t>
            </a:r>
            <a:br>
              <a:rPr lang="it-IT" dirty="0" smtClean="0">
                <a:latin typeface="Baskerville Old Face" pitchFamily="18" charset="0"/>
              </a:rPr>
            </a:br>
            <a:r>
              <a:rPr lang="it-IT" dirty="0" err="1" smtClean="0">
                <a:latin typeface="Baskerville Old Face" pitchFamily="18" charset="0"/>
              </a:rPr>
              <a:t>Nè</a:t>
            </a:r>
            <a:r>
              <a:rPr lang="it-IT" dirty="0" smtClean="0">
                <a:latin typeface="Baskerville Old Face" pitchFamily="18" charset="0"/>
              </a:rPr>
              <a:t> ci </a:t>
            </a:r>
            <a:r>
              <a:rPr lang="it-IT" dirty="0" err="1" smtClean="0">
                <a:latin typeface="Baskerville Old Face" pitchFamily="18" charset="0"/>
              </a:rPr>
              <a:t>avveggiam</a:t>
            </a:r>
            <a:r>
              <a:rPr lang="it-IT" dirty="0" smtClean="0">
                <a:latin typeface="Baskerville Old Face" pitchFamily="18" charset="0"/>
              </a:rPr>
              <a:t> che tutti una medesima</a:t>
            </a:r>
            <a:br>
              <a:rPr lang="it-IT" dirty="0" smtClean="0">
                <a:latin typeface="Baskerville Old Face" pitchFamily="18" charset="0"/>
              </a:rPr>
            </a:br>
            <a:r>
              <a:rPr lang="it-IT" dirty="0" smtClean="0">
                <a:latin typeface="Baskerville Old Face" pitchFamily="18" charset="0"/>
              </a:rPr>
              <a:t>Sorte n’</a:t>
            </a:r>
            <a:r>
              <a:rPr lang="it-IT" dirty="0" err="1" smtClean="0">
                <a:latin typeface="Baskerville Old Face" pitchFamily="18" charset="0"/>
              </a:rPr>
              <a:t>aggreva</a:t>
            </a:r>
            <a:r>
              <a:rPr lang="it-IT" dirty="0" smtClean="0">
                <a:latin typeface="Baskerville Old Face" pitchFamily="18" charset="0"/>
              </a:rPr>
              <a:t>, e che la donna è ’l massimo</a:t>
            </a:r>
            <a:br>
              <a:rPr lang="it-IT" dirty="0" smtClean="0">
                <a:latin typeface="Baskerville Old Face" pitchFamily="18" charset="0"/>
              </a:rPr>
            </a:br>
            <a:r>
              <a:rPr lang="it-IT" dirty="0" smtClean="0">
                <a:latin typeface="Baskerville Old Face" pitchFamily="18" charset="0"/>
              </a:rPr>
              <a:t>Di tutti i mali che da Giove uscirono.</a:t>
            </a:r>
            <a:br>
              <a:rPr lang="it-IT" dirty="0" smtClean="0">
                <a:latin typeface="Baskerville Old Face" pitchFamily="18" charset="0"/>
              </a:rPr>
            </a:br>
            <a:r>
              <a:rPr lang="it-IT" dirty="0" smtClean="0">
                <a:latin typeface="Baskerville Old Face" pitchFamily="18" charset="0"/>
              </a:rPr>
              <a:t>Da Giove, il qual come </a:t>
            </a:r>
            <a:r>
              <a:rPr lang="it-IT" dirty="0" err="1" smtClean="0">
                <a:latin typeface="Baskerville Old Face" pitchFamily="18" charset="0"/>
              </a:rPr>
              <a:t>infrangibil</a:t>
            </a:r>
            <a:r>
              <a:rPr lang="it-IT" dirty="0" smtClean="0">
                <a:latin typeface="Baskerville Old Face" pitchFamily="18" charset="0"/>
              </a:rPr>
              <a:t> vincolo</a:t>
            </a:r>
            <a:br>
              <a:rPr lang="it-IT" dirty="0" smtClean="0">
                <a:latin typeface="Baskerville Old Face" pitchFamily="18" charset="0"/>
              </a:rPr>
            </a:br>
            <a:r>
              <a:rPr lang="it-IT" dirty="0" smtClean="0">
                <a:latin typeface="Baskerville Old Face" pitchFamily="18" charset="0"/>
              </a:rPr>
              <a:t>Nel cinse al piè; tal che per donne a l’erebo</a:t>
            </a:r>
            <a:br>
              <a:rPr lang="it-IT" dirty="0" smtClean="0">
                <a:latin typeface="Baskerville Old Face" pitchFamily="18" charset="0"/>
              </a:rPr>
            </a:br>
            <a:r>
              <a:rPr lang="it-IT" dirty="0" smtClean="0">
                <a:latin typeface="Baskerville Old Face" pitchFamily="18" charset="0"/>
              </a:rPr>
              <a:t>Molti ferendo e battagliando scesero.</a:t>
            </a:r>
          </a:p>
          <a:p>
            <a:pPr>
              <a:buNone/>
            </a:pPr>
            <a:r>
              <a:rPr lang="it-IT" dirty="0" smtClean="0">
                <a:latin typeface="Algerian" pitchFamily="82" charset="0"/>
                <a:hlinkClick r:id="rId2"/>
              </a:rPr>
              <a:t>http://online.scuola.zanichelli.it/cittiletteraturagreca/files/2010/02/02-semonide.pdf</a:t>
            </a:r>
            <a:endParaRPr lang="it-IT" dirty="0" smtClean="0">
              <a:latin typeface="Algerian" pitchFamily="82" charset="0"/>
            </a:endParaRPr>
          </a:p>
          <a:p>
            <a:pPr>
              <a:buNone/>
            </a:pPr>
            <a:endParaRPr lang="it-IT" dirty="0"/>
          </a:p>
        </p:txBody>
      </p:sp>
      <p:pic>
        <p:nvPicPr>
          <p:cNvPr id="4" name="Immagine 3" descr="71vzh7lMpkL__SL1500_.jpg"/>
          <p:cNvPicPr>
            <a:picLocks noChangeAspect="1"/>
          </p:cNvPicPr>
          <p:nvPr/>
        </p:nvPicPr>
        <p:blipFill>
          <a:blip r:embed="rId3" cstate="print"/>
          <a:stretch>
            <a:fillRect/>
          </a:stretch>
        </p:blipFill>
        <p:spPr>
          <a:xfrm>
            <a:off x="7143768" y="4786322"/>
            <a:ext cx="1565904" cy="1857364"/>
          </a:xfrm>
          <a:prstGeom prst="roundRect">
            <a:avLst>
              <a:gd name="adj" fmla="val 1711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285720" y="357166"/>
            <a:ext cx="8534400" cy="630386"/>
          </a:xfrm>
          <a:solidFill>
            <a:srgbClr val="FFFF00"/>
          </a:solidFill>
        </p:spPr>
        <p:txBody>
          <a:bodyPr/>
          <a:lstStyle/>
          <a:p>
            <a:r>
              <a:rPr lang="it-IT" dirty="0" smtClean="0">
                <a:solidFill>
                  <a:schemeClr val="tx1"/>
                </a:solidFill>
              </a:rPr>
              <a:t>IPPONATTE LA VITA</a:t>
            </a:r>
            <a:endParaRPr lang="it-IT" dirty="0">
              <a:solidFill>
                <a:schemeClr val="tx1"/>
              </a:solidFill>
            </a:endParaRPr>
          </a:p>
        </p:txBody>
      </p:sp>
      <p:pic>
        <p:nvPicPr>
          <p:cNvPr id="12" name="Segnaposto contenuto 11" descr="Hipponax_of_Ephesus.jpg"/>
          <p:cNvPicPr>
            <a:picLocks noGrp="1" noChangeAspect="1"/>
          </p:cNvPicPr>
          <p:nvPr>
            <p:ph sz="quarter" idx="1"/>
          </p:nvPr>
        </p:nvPicPr>
        <p:blipFill>
          <a:blip r:embed="rId2"/>
          <a:stretch>
            <a:fillRect/>
          </a:stretch>
        </p:blipFill>
        <p:spPr>
          <a:xfrm>
            <a:off x="4857752" y="1857364"/>
            <a:ext cx="4000528"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CasellaDiTesto 12"/>
          <p:cNvSpPr txBox="1"/>
          <p:nvPr/>
        </p:nvSpPr>
        <p:spPr>
          <a:xfrm>
            <a:off x="214282" y="1500174"/>
            <a:ext cx="4714908" cy="5355312"/>
          </a:xfrm>
          <a:prstGeom prst="rect">
            <a:avLst/>
          </a:prstGeom>
          <a:noFill/>
        </p:spPr>
        <p:txBody>
          <a:bodyPr wrap="square" rtlCol="0">
            <a:spAutoFit/>
          </a:bodyPr>
          <a:lstStyle/>
          <a:p>
            <a:r>
              <a:rPr lang="it-IT" dirty="0">
                <a:latin typeface="Baskerville Old Face" pitchFamily="18" charset="0"/>
              </a:rPr>
              <a:t>Scarse sono le notizie che abbiamo su </a:t>
            </a:r>
            <a:r>
              <a:rPr lang="it-IT" dirty="0" err="1" smtClean="0">
                <a:latin typeface="Baskerville Old Face" pitchFamily="18" charset="0"/>
              </a:rPr>
              <a:t>Ipponatte</a:t>
            </a:r>
            <a:r>
              <a:rPr lang="it-IT" dirty="0" smtClean="0">
                <a:latin typeface="Baskerville Old Face" pitchFamily="18" charset="0"/>
              </a:rPr>
              <a:t> </a:t>
            </a:r>
            <a:r>
              <a:rPr lang="it-IT" dirty="0">
                <a:latin typeface="Baskerville Old Face" pitchFamily="18" charset="0"/>
              </a:rPr>
              <a:t>(gr. ῾</a:t>
            </a:r>
            <a:r>
              <a:rPr lang="it-IT" dirty="0" err="1" smtClean="0">
                <a:latin typeface="Baskerville Old Face" pitchFamily="18" charset="0"/>
              </a:rPr>
              <a:t>Ιππώναξ</a:t>
            </a:r>
            <a:r>
              <a:rPr lang="it-IT" dirty="0" smtClean="0">
                <a:latin typeface="Baskerville Old Face" pitchFamily="18" charset="0"/>
              </a:rPr>
              <a:t>) </a:t>
            </a:r>
            <a:r>
              <a:rPr lang="it-IT" dirty="0">
                <a:latin typeface="Baskerville Old Face" pitchFamily="18" charset="0"/>
              </a:rPr>
              <a:t>seconda metà  </a:t>
            </a:r>
            <a:r>
              <a:rPr lang="it-IT" dirty="0" smtClean="0">
                <a:latin typeface="Baskerville Old Face" pitchFamily="18" charset="0"/>
              </a:rPr>
              <a:t>del </a:t>
            </a:r>
            <a:r>
              <a:rPr lang="it-IT" dirty="0" err="1" smtClean="0">
                <a:latin typeface="Baskerville Old Face" pitchFamily="18" charset="0"/>
              </a:rPr>
              <a:t>VI</a:t>
            </a:r>
            <a:r>
              <a:rPr lang="it-IT" dirty="0" smtClean="0">
                <a:latin typeface="Baskerville Old Face" pitchFamily="18" charset="0"/>
              </a:rPr>
              <a:t> secolo a.C. </a:t>
            </a:r>
            <a:r>
              <a:rPr lang="it-IT" dirty="0">
                <a:latin typeface="Baskerville Old Face" pitchFamily="18" charset="0"/>
              </a:rPr>
              <a:t>Si sa solo che, bandito dalla natia Efeso per la sua opposizione ai tiranni della città , andò in esilio a </a:t>
            </a:r>
            <a:r>
              <a:rPr lang="it-IT" dirty="0" err="1">
                <a:latin typeface="Baskerville Old Face" pitchFamily="18" charset="0"/>
              </a:rPr>
              <a:t>Clazomene</a:t>
            </a:r>
            <a:r>
              <a:rPr lang="it-IT" dirty="0">
                <a:latin typeface="Baskerville Old Face" pitchFamily="18" charset="0"/>
              </a:rPr>
              <a:t>. Probabilmente era di famiglia </a:t>
            </a:r>
            <a:r>
              <a:rPr lang="it-IT" dirty="0" smtClean="0">
                <a:latin typeface="Baskerville Old Face" pitchFamily="18" charset="0"/>
              </a:rPr>
              <a:t>ricca. </a:t>
            </a:r>
            <a:r>
              <a:rPr lang="it-IT" dirty="0" smtClean="0">
                <a:latin typeface="Baskerville Old Face" pitchFamily="18" charset="0"/>
              </a:rPr>
              <a:t> </a:t>
            </a:r>
            <a:r>
              <a:rPr lang="it-IT" dirty="0">
                <a:latin typeface="Baskerville Old Face" pitchFamily="18" charset="0"/>
              </a:rPr>
              <a:t>A giudicare dai suoi versi nei quali lamenta spesso la sua povertà , però, il poeta sembra che abbia condotto una vita </a:t>
            </a:r>
            <a:r>
              <a:rPr lang="it-IT" dirty="0" smtClean="0">
                <a:latin typeface="Baskerville Old Face" pitchFamily="18" charset="0"/>
              </a:rPr>
              <a:t>misera e austera che descrive </a:t>
            </a:r>
            <a:r>
              <a:rPr lang="it-IT" dirty="0">
                <a:latin typeface="Baskerville Old Face" pitchFamily="18" charset="0"/>
              </a:rPr>
              <a:t>molto bene</a:t>
            </a:r>
            <a:r>
              <a:rPr lang="it-IT" dirty="0" smtClean="0">
                <a:latin typeface="Baskerville Old Face" pitchFamily="18" charset="0"/>
              </a:rPr>
              <a:t>.</a:t>
            </a:r>
            <a:r>
              <a:rPr lang="it-IT" dirty="0">
                <a:latin typeface="Baskerville Old Face" pitchFamily="18" charset="0"/>
              </a:rPr>
              <a:t> La sua bibliografia presenta vari parallelismi con </a:t>
            </a:r>
            <a:r>
              <a:rPr lang="it-IT" dirty="0" err="1">
                <a:latin typeface="Baskerville Old Face" pitchFamily="18" charset="0"/>
              </a:rPr>
              <a:t>Archiloco</a:t>
            </a:r>
            <a:r>
              <a:rPr lang="it-IT" dirty="0">
                <a:latin typeface="Baskerville Old Face" pitchFamily="18" charset="0"/>
              </a:rPr>
              <a:t>. Anche </a:t>
            </a:r>
            <a:r>
              <a:rPr lang="it-IT" dirty="0" err="1">
                <a:latin typeface="Baskerville Old Face" pitchFamily="18" charset="0"/>
              </a:rPr>
              <a:t>Ipponatte</a:t>
            </a:r>
            <a:r>
              <a:rPr lang="it-IT" dirty="0">
                <a:latin typeface="Baskerville Old Face" pitchFamily="18" charset="0"/>
              </a:rPr>
              <a:t> scrisse le sue invettive contro due scultori che lo avevano raffigurato come un uomo orrendo. Come per </a:t>
            </a:r>
            <a:r>
              <a:rPr lang="it-IT" dirty="0" err="1">
                <a:latin typeface="Baskerville Old Face" pitchFamily="18" charset="0"/>
              </a:rPr>
              <a:t>Archiloco</a:t>
            </a:r>
            <a:r>
              <a:rPr lang="it-IT" dirty="0">
                <a:latin typeface="Baskerville Old Face" pitchFamily="18" charset="0"/>
              </a:rPr>
              <a:t>, si dice che anche </a:t>
            </a:r>
            <a:r>
              <a:rPr lang="it-IT" dirty="0" err="1">
                <a:latin typeface="Baskerville Old Face" pitchFamily="18" charset="0"/>
              </a:rPr>
              <a:t>Bupalo</a:t>
            </a:r>
            <a:r>
              <a:rPr lang="it-IT" dirty="0">
                <a:latin typeface="Baskerville Old Face" pitchFamily="18" charset="0"/>
              </a:rPr>
              <a:t> si sarebbe suicidato per l’aggressività dei giambi dello scrittore. La tradizione del suo odio implacabile contro lo scultore, è leggendaria, nonostante che un </a:t>
            </a:r>
            <a:r>
              <a:rPr lang="it-IT" dirty="0" err="1">
                <a:latin typeface="Baskerville Old Face" pitchFamily="18" charset="0"/>
              </a:rPr>
              <a:t>Bupalo</a:t>
            </a:r>
            <a:r>
              <a:rPr lang="it-IT" dirty="0">
                <a:latin typeface="Baskerville Old Face" pitchFamily="18" charset="0"/>
              </a:rPr>
              <a:t> sia spesso colpito nei suoi versi</a:t>
            </a:r>
            <a:r>
              <a:rPr lang="it-IT" dirty="0"/>
              <a:t>.</a:t>
            </a:r>
          </a:p>
          <a:p>
            <a:endParaRPr lang="it-IT" dirty="0"/>
          </a:p>
        </p:txBody>
      </p:sp>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57166"/>
            <a:ext cx="8534400" cy="630386"/>
          </a:xfrm>
          <a:solidFill>
            <a:srgbClr val="FFFF00"/>
          </a:solidFill>
        </p:spPr>
        <p:txBody>
          <a:bodyPr/>
          <a:lstStyle/>
          <a:p>
            <a:r>
              <a:rPr lang="it-IT" dirty="0" smtClean="0">
                <a:solidFill>
                  <a:schemeClr val="tx1"/>
                </a:solidFill>
              </a:rPr>
              <a:t>IL POETA ‘PITOCCO’</a:t>
            </a:r>
            <a:endParaRPr lang="it-IT" dirty="0">
              <a:solidFill>
                <a:schemeClr val="tx1"/>
              </a:solidFill>
            </a:endParaRPr>
          </a:p>
        </p:txBody>
      </p:sp>
      <p:sp>
        <p:nvSpPr>
          <p:cNvPr id="3" name="Segnaposto contenuto 2"/>
          <p:cNvSpPr>
            <a:spLocks noGrp="1"/>
          </p:cNvSpPr>
          <p:nvPr>
            <p:ph sz="quarter" idx="1"/>
          </p:nvPr>
        </p:nvSpPr>
        <p:spPr>
          <a:xfrm>
            <a:off x="301752" y="1527048"/>
            <a:ext cx="8503920" cy="3687902"/>
          </a:xfrm>
        </p:spPr>
        <p:txBody>
          <a:bodyPr>
            <a:normAutofit lnSpcReduction="10000"/>
          </a:bodyPr>
          <a:lstStyle/>
          <a:p>
            <a:pPr marL="457200" indent="-457200">
              <a:buNone/>
            </a:pPr>
            <a:r>
              <a:rPr lang="it-IT" sz="1900" dirty="0" smtClean="0">
                <a:latin typeface="Baskerville Old Face" pitchFamily="18" charset="0"/>
              </a:rPr>
              <a:t>Nei frammenti pervenuti fino a noi </a:t>
            </a:r>
            <a:r>
              <a:rPr lang="it-IT" sz="1900" dirty="0" err="1" smtClean="0">
                <a:latin typeface="Baskerville Old Face" pitchFamily="18" charset="0"/>
              </a:rPr>
              <a:t>Ipponatte</a:t>
            </a:r>
            <a:r>
              <a:rPr lang="it-IT" sz="1900" dirty="0" smtClean="0">
                <a:latin typeface="Baskerville Old Face" pitchFamily="18" charset="0"/>
              </a:rPr>
              <a:t> si presenta come un uomo povero e spesso incompreso per questo ci si rivolge a lui come un ‘poeta pitocco ovvero che canta per i poveri. Tuttavia possiamo intuire che questa credenza sia un falso, uno pseudo - ruolo. Due motivi ci inducono a considerare questa ipotesi: </a:t>
            </a:r>
          </a:p>
          <a:p>
            <a:pPr marL="457200" indent="-457200">
              <a:buFont typeface="+mj-lt"/>
              <a:buAutoNum type="arabicPeriod"/>
            </a:pPr>
            <a:r>
              <a:rPr lang="it-IT" sz="1900" dirty="0" smtClean="0">
                <a:latin typeface="Baskerville Old Face" pitchFamily="18" charset="0"/>
              </a:rPr>
              <a:t>Il nome, composto da </a:t>
            </a:r>
            <a:r>
              <a:rPr lang="it-IT" sz="1900" dirty="0" err="1" smtClean="0">
                <a:latin typeface="Baskerville Old Face" pitchFamily="18" charset="0"/>
              </a:rPr>
              <a:t>Ἴππος</a:t>
            </a:r>
            <a:r>
              <a:rPr lang="it-IT" sz="1900" dirty="0" smtClean="0">
                <a:latin typeface="Baskerville Old Face" pitchFamily="18" charset="0"/>
              </a:rPr>
              <a:t> (cavallo) e </a:t>
            </a:r>
            <a:r>
              <a:rPr lang="el-GR" sz="1900" dirty="0" smtClean="0">
                <a:latin typeface="Baskerville Old Face" pitchFamily="18" charset="0"/>
              </a:rPr>
              <a:t>Ἄναξ</a:t>
            </a:r>
            <a:r>
              <a:rPr lang="it-IT" sz="1900" dirty="0" smtClean="0">
                <a:latin typeface="Baskerville Old Face" pitchFamily="18" charset="0"/>
              </a:rPr>
              <a:t> (signore), era tipica della nomenclatura dei nobili e degli aristocratici</a:t>
            </a:r>
          </a:p>
          <a:p>
            <a:pPr marL="457200" indent="-457200">
              <a:buFont typeface="+mj-lt"/>
              <a:buAutoNum type="arabicPeriod"/>
            </a:pPr>
            <a:r>
              <a:rPr lang="it-IT" sz="1900" dirty="0" smtClean="0">
                <a:latin typeface="Baskerville Old Face" pitchFamily="18" charset="0"/>
              </a:rPr>
              <a:t>Dal modo di scrivere trapela un’erudizione tale che i suoi scritti non potevano essere dedicati ad un pubblico di poveri e poco eruditi.</a:t>
            </a:r>
          </a:p>
          <a:p>
            <a:pPr marL="457200" indent="-457200">
              <a:buFont typeface="+mj-lt"/>
              <a:buAutoNum type="arabicPeriod"/>
            </a:pPr>
            <a:r>
              <a:rPr lang="it-IT" sz="1900" dirty="0" smtClean="0">
                <a:latin typeface="Baskerville Old Face" pitchFamily="18" charset="0"/>
              </a:rPr>
              <a:t>Fu coinvolto nelle guerre intestine di Efeso, tant’è che dovette abbandonare la propria città essendo stato vittima di ostracismo da parte dei tiranni </a:t>
            </a:r>
            <a:r>
              <a:rPr lang="it-IT" sz="1900" dirty="0" err="1" smtClean="0">
                <a:latin typeface="Baskerville Old Face" pitchFamily="18" charset="0"/>
              </a:rPr>
              <a:t>Atenagora</a:t>
            </a:r>
            <a:r>
              <a:rPr lang="it-IT" sz="1900" dirty="0" smtClean="0">
                <a:latin typeface="Baskerville Old Face" pitchFamily="18" charset="0"/>
              </a:rPr>
              <a:t> e Coma. Si rifugiò a </a:t>
            </a:r>
            <a:r>
              <a:rPr lang="it-IT" sz="1900" dirty="0" err="1" smtClean="0">
                <a:latin typeface="Baskerville Old Face" pitchFamily="18" charset="0"/>
              </a:rPr>
              <a:t>Clazomene</a:t>
            </a:r>
            <a:r>
              <a:rPr lang="it-IT" sz="1900" dirty="0" smtClean="0">
                <a:latin typeface="Baskerville Old Face" pitchFamily="18" charset="0"/>
              </a:rPr>
              <a:t>.</a:t>
            </a:r>
          </a:p>
          <a:p>
            <a:pPr>
              <a:buNone/>
            </a:pPr>
            <a:r>
              <a:rPr lang="it-IT" sz="1900" dirty="0" smtClean="0">
                <a:latin typeface="Baskerville Old Face" pitchFamily="18" charset="0"/>
              </a:rPr>
              <a:t> </a:t>
            </a:r>
          </a:p>
          <a:p>
            <a:pPr>
              <a:buNone/>
            </a:pPr>
            <a:endParaRPr lang="it-IT" dirty="0">
              <a:latin typeface="Baskerville Old Face" pitchFamily="18" charset="0"/>
            </a:endParaRPr>
          </a:p>
        </p:txBody>
      </p:sp>
      <p:pic>
        <p:nvPicPr>
          <p:cNvPr id="6" name="Immagine 5" descr="P__Oxy__LII_3679.jpg"/>
          <p:cNvPicPr>
            <a:picLocks noChangeAspect="1"/>
          </p:cNvPicPr>
          <p:nvPr/>
        </p:nvPicPr>
        <p:blipFill>
          <a:blip r:embed="rId2" cstate="print"/>
          <a:stretch>
            <a:fillRect/>
          </a:stretch>
        </p:blipFill>
        <p:spPr>
          <a:xfrm>
            <a:off x="6072198" y="4643446"/>
            <a:ext cx="2214578" cy="19564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magine 6" descr="P._Oxy._VI_932[1].jpg"/>
          <p:cNvPicPr>
            <a:picLocks noChangeAspect="1"/>
          </p:cNvPicPr>
          <p:nvPr/>
        </p:nvPicPr>
        <p:blipFill>
          <a:blip r:embed="rId3"/>
          <a:stretch>
            <a:fillRect/>
          </a:stretch>
        </p:blipFill>
        <p:spPr>
          <a:xfrm>
            <a:off x="857224" y="4753730"/>
            <a:ext cx="2428892" cy="1943113"/>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85728"/>
            <a:ext cx="8534400" cy="701824"/>
          </a:xfrm>
          <a:solidFill>
            <a:srgbClr val="FFFF00"/>
          </a:solidFill>
        </p:spPr>
        <p:txBody>
          <a:bodyPr>
            <a:normAutofit/>
          </a:bodyPr>
          <a:lstStyle/>
          <a:p>
            <a:r>
              <a:rPr lang="it-IT" dirty="0" smtClean="0">
                <a:solidFill>
                  <a:schemeClr val="tx1"/>
                </a:solidFill>
                <a:latin typeface="Baskerville Old Face" pitchFamily="18" charset="0"/>
              </a:rPr>
              <a:t>Fr.32 W. </a:t>
            </a:r>
            <a:r>
              <a:rPr lang="it-IT" dirty="0" smtClean="0">
                <a:solidFill>
                  <a:schemeClr val="tx1"/>
                </a:solidFill>
                <a:latin typeface="Baskerville Old Face" pitchFamily="18" charset="0"/>
              </a:rPr>
              <a:t>UNA PREGHIERA A HERMES</a:t>
            </a:r>
            <a:endParaRPr lang="it-IT" dirty="0">
              <a:solidFill>
                <a:schemeClr val="tx1"/>
              </a:solidFill>
              <a:latin typeface="Baskerville Old Face" pitchFamily="18" charset="0"/>
            </a:endParaRPr>
          </a:p>
        </p:txBody>
      </p:sp>
      <p:pic>
        <p:nvPicPr>
          <p:cNvPr id="4" name="Segnaposto contenuto 3" descr="ipp1.gif"/>
          <p:cNvPicPr>
            <a:picLocks noGrp="1" noChangeAspect="1"/>
          </p:cNvPicPr>
          <p:nvPr>
            <p:ph sz="quarter" idx="1"/>
          </p:nvPr>
        </p:nvPicPr>
        <p:blipFill>
          <a:blip r:embed="rId2">
            <a:lum bright="-40000" contrast="40000"/>
          </a:blip>
          <a:stretch>
            <a:fillRect/>
          </a:stretch>
        </p:blipFill>
        <p:spPr>
          <a:xfrm>
            <a:off x="285720" y="1571612"/>
            <a:ext cx="4000528" cy="2786082"/>
          </a:xfrm>
        </p:spPr>
      </p:pic>
      <p:pic>
        <p:nvPicPr>
          <p:cNvPr id="5" name="Immagine 4" descr="imagesDQN89VO7.jpg"/>
          <p:cNvPicPr>
            <a:picLocks noChangeAspect="1"/>
          </p:cNvPicPr>
          <p:nvPr/>
        </p:nvPicPr>
        <p:blipFill>
          <a:blip r:embed="rId3"/>
          <a:stretch>
            <a:fillRect/>
          </a:stretch>
        </p:blipFill>
        <p:spPr>
          <a:xfrm>
            <a:off x="642910" y="4429132"/>
            <a:ext cx="3143272" cy="2286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magine 5" descr="imagesI62YNNRK.jpg"/>
          <p:cNvPicPr>
            <a:picLocks noChangeAspect="1"/>
          </p:cNvPicPr>
          <p:nvPr/>
        </p:nvPicPr>
        <p:blipFill>
          <a:blip r:embed="rId4"/>
          <a:stretch>
            <a:fillRect/>
          </a:stretch>
        </p:blipFill>
        <p:spPr>
          <a:xfrm>
            <a:off x="5000628" y="4429132"/>
            <a:ext cx="3571900" cy="21431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asellaDiTesto 6"/>
          <p:cNvSpPr txBox="1"/>
          <p:nvPr/>
        </p:nvSpPr>
        <p:spPr>
          <a:xfrm>
            <a:off x="4786314" y="1714488"/>
            <a:ext cx="3714776" cy="2554545"/>
          </a:xfrm>
          <a:prstGeom prst="rect">
            <a:avLst/>
          </a:prstGeom>
          <a:noFill/>
        </p:spPr>
        <p:txBody>
          <a:bodyPr wrap="square" rtlCol="0">
            <a:spAutoFit/>
          </a:bodyPr>
          <a:lstStyle/>
          <a:p>
            <a:r>
              <a:rPr lang="it-IT" sz="2000" dirty="0" smtClean="0"/>
              <a:t>Hermes, caro Hermes, rampollo di Maia, </a:t>
            </a:r>
            <a:r>
              <a:rPr lang="it-IT" sz="2000" dirty="0" err="1" smtClean="0"/>
              <a:t>Cillenio</a:t>
            </a:r>
            <a:r>
              <a:rPr lang="it-IT" sz="2000" dirty="0" smtClean="0"/>
              <a:t>; ti supplico: ho un freddo cane e batto i </a:t>
            </a:r>
            <a:r>
              <a:rPr lang="it-IT" sz="2000" dirty="0" err="1" smtClean="0"/>
              <a:t>denti…</a:t>
            </a:r>
            <a:endParaRPr lang="it-IT" sz="2000" dirty="0" smtClean="0"/>
          </a:p>
          <a:p>
            <a:r>
              <a:rPr lang="it-IT" sz="2000" dirty="0" smtClean="0"/>
              <a:t>Dai un mantello a </a:t>
            </a:r>
            <a:r>
              <a:rPr lang="it-IT" sz="2000" dirty="0" err="1" smtClean="0"/>
              <a:t>Ipponatte</a:t>
            </a:r>
            <a:r>
              <a:rPr lang="it-IT" sz="2000" dirty="0" smtClean="0"/>
              <a:t>, e una vestina, </a:t>
            </a:r>
            <a:r>
              <a:rPr lang="it-IT" sz="2000" dirty="0" err="1" smtClean="0"/>
              <a:t>sandaletti</a:t>
            </a:r>
            <a:r>
              <a:rPr lang="it-IT" sz="2000" dirty="0"/>
              <a:t> </a:t>
            </a:r>
            <a:r>
              <a:rPr lang="it-IT" sz="2000" dirty="0" smtClean="0"/>
              <a:t>e </a:t>
            </a:r>
            <a:r>
              <a:rPr lang="it-IT" sz="2000" dirty="0" err="1" smtClean="0"/>
              <a:t>babbuccce</a:t>
            </a:r>
            <a:r>
              <a:rPr lang="it-IT" sz="2000" dirty="0" smtClean="0"/>
              <a:t> e poi d’oro sessanta stateri in un altro mucchio. </a:t>
            </a:r>
            <a:endParaRPr lang="it-IT" sz="2000" dirty="0"/>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357166"/>
            <a:ext cx="8229600" cy="571504"/>
          </a:xfrm>
          <a:solidFill>
            <a:srgbClr val="FFFF00"/>
          </a:solidFill>
        </p:spPr>
        <p:txBody>
          <a:bodyPr>
            <a:noAutofit/>
          </a:bodyPr>
          <a:lstStyle/>
          <a:p>
            <a:r>
              <a:rPr lang="it-IT" sz="2400" dirty="0" smtClean="0">
                <a:solidFill>
                  <a:schemeClr val="tx1"/>
                </a:solidFill>
                <a:latin typeface="Baskerville Old Face" pitchFamily="18" charset="0"/>
              </a:rPr>
              <a:t>STRAVOLGIMENTO DEL MODELLO TRADIZIONALE</a:t>
            </a:r>
            <a:endParaRPr lang="it-IT" sz="2400" dirty="0">
              <a:solidFill>
                <a:schemeClr val="tx1"/>
              </a:solidFill>
              <a:latin typeface="Baskerville Old Face" pitchFamily="18" charset="0"/>
            </a:endParaRPr>
          </a:p>
        </p:txBody>
      </p:sp>
      <p:sp>
        <p:nvSpPr>
          <p:cNvPr id="3" name="Segnaposto contenuto 2"/>
          <p:cNvSpPr>
            <a:spLocks noGrp="1"/>
          </p:cNvSpPr>
          <p:nvPr>
            <p:ph idx="1"/>
          </p:nvPr>
        </p:nvSpPr>
        <p:spPr>
          <a:xfrm flipV="1">
            <a:off x="457200" y="6857999"/>
            <a:ext cx="8229600" cy="1357346"/>
          </a:xfrm>
        </p:spPr>
        <p:txBody>
          <a:bodyPr/>
          <a:lstStyle/>
          <a:p>
            <a:endParaRPr lang="it-IT" dirty="0"/>
          </a:p>
        </p:txBody>
      </p:sp>
      <p:sp>
        <p:nvSpPr>
          <p:cNvPr id="4" name="Rettangolo 3"/>
          <p:cNvSpPr/>
          <p:nvPr/>
        </p:nvSpPr>
        <p:spPr>
          <a:xfrm>
            <a:off x="500034" y="1643050"/>
            <a:ext cx="1785950" cy="785818"/>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a:r>
              <a:rPr lang="it-IT" dirty="0" smtClean="0"/>
              <a:t>Il colloquiale “caro” riferito ad </a:t>
            </a:r>
            <a:r>
              <a:rPr lang="it-IT" dirty="0" err="1" smtClean="0"/>
              <a:t>hermes</a:t>
            </a:r>
            <a:endParaRPr lang="it-IT" dirty="0"/>
          </a:p>
        </p:txBody>
      </p:sp>
      <p:sp>
        <p:nvSpPr>
          <p:cNvPr id="10" name="Freccia a destra 9"/>
          <p:cNvSpPr/>
          <p:nvPr/>
        </p:nvSpPr>
        <p:spPr>
          <a:xfrm>
            <a:off x="2500298" y="1857364"/>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3428992" y="1643050"/>
            <a:ext cx="1857388" cy="785818"/>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ysClr val="windowText" lastClr="000000"/>
                </a:solidFill>
              </a:rPr>
              <a:t>Solitamente usato per un amico</a:t>
            </a:r>
            <a:endParaRPr lang="it-IT" dirty="0">
              <a:solidFill>
                <a:sysClr val="windowText" lastClr="000000"/>
              </a:solidFill>
            </a:endParaRPr>
          </a:p>
        </p:txBody>
      </p:sp>
      <p:sp>
        <p:nvSpPr>
          <p:cNvPr id="12" name="Rettangolo 11"/>
          <p:cNvSpPr/>
          <p:nvPr/>
        </p:nvSpPr>
        <p:spPr>
          <a:xfrm>
            <a:off x="500034" y="3500438"/>
            <a:ext cx="1928826" cy="785818"/>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ysClr val="windowText" lastClr="000000"/>
                </a:solidFill>
              </a:rPr>
              <a:t>Il matronimico</a:t>
            </a:r>
            <a:r>
              <a:rPr lang="el-GR" dirty="0" smtClean="0">
                <a:solidFill>
                  <a:sysClr val="windowText" lastClr="000000"/>
                </a:solidFill>
              </a:rPr>
              <a:t> Μαιαδεὺς</a:t>
            </a:r>
            <a:r>
              <a:rPr lang="it-IT" dirty="0" smtClean="0">
                <a:solidFill>
                  <a:sysClr val="windowText" lastClr="000000"/>
                </a:solidFill>
              </a:rPr>
              <a:t> </a:t>
            </a:r>
            <a:endParaRPr lang="it-IT" dirty="0">
              <a:solidFill>
                <a:sysClr val="windowText" lastClr="000000"/>
              </a:solidFill>
            </a:endParaRPr>
          </a:p>
        </p:txBody>
      </p:sp>
      <p:sp>
        <p:nvSpPr>
          <p:cNvPr id="14" name="Rettangolo 13"/>
          <p:cNvSpPr/>
          <p:nvPr/>
        </p:nvSpPr>
        <p:spPr>
          <a:xfrm>
            <a:off x="3500430" y="2714620"/>
            <a:ext cx="1857388" cy="857256"/>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ysClr val="windowText" lastClr="000000"/>
                </a:solidFill>
              </a:rPr>
              <a:t>Si sostituisce al consueto patronimico</a:t>
            </a:r>
            <a:endParaRPr lang="it-IT" dirty="0">
              <a:solidFill>
                <a:sysClr val="windowText" lastClr="000000"/>
              </a:solidFill>
            </a:endParaRPr>
          </a:p>
        </p:txBody>
      </p:sp>
      <p:sp>
        <p:nvSpPr>
          <p:cNvPr id="16" name="Freccia a destra 15"/>
          <p:cNvSpPr/>
          <p:nvPr/>
        </p:nvSpPr>
        <p:spPr>
          <a:xfrm rot="20287845">
            <a:off x="2599251" y="3408891"/>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rot="1331119">
            <a:off x="2599243" y="4196240"/>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3500430" y="3857628"/>
            <a:ext cx="2643206" cy="1357322"/>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ysClr val="windowText" lastClr="000000"/>
                </a:solidFill>
              </a:rPr>
              <a:t>Insolito per il tradizionale </a:t>
            </a:r>
            <a:r>
              <a:rPr lang="el-GR" dirty="0" smtClean="0">
                <a:solidFill>
                  <a:sysClr val="windowText" lastClr="000000"/>
                </a:solidFill>
              </a:rPr>
              <a:t>Μαιάδης</a:t>
            </a:r>
            <a:r>
              <a:rPr lang="it-IT" dirty="0" smtClean="0">
                <a:solidFill>
                  <a:sysClr val="windowText" lastClr="000000"/>
                </a:solidFill>
              </a:rPr>
              <a:t>,è formato con il suffisso –</a:t>
            </a:r>
            <a:r>
              <a:rPr lang="el-GR" dirty="0" smtClean="0">
                <a:solidFill>
                  <a:sysClr val="windowText" lastClr="000000"/>
                </a:solidFill>
              </a:rPr>
              <a:t> εύς</a:t>
            </a:r>
            <a:r>
              <a:rPr lang="it-IT" dirty="0" smtClean="0">
                <a:solidFill>
                  <a:sysClr val="windowText" lastClr="000000"/>
                </a:solidFill>
              </a:rPr>
              <a:t> tipico dei nomi di cuccioli di animali </a:t>
            </a:r>
            <a:endParaRPr lang="it-IT" dirty="0">
              <a:solidFill>
                <a:sysClr val="windowText" lastClr="000000"/>
              </a:solidFill>
            </a:endParaRPr>
          </a:p>
        </p:txBody>
      </p:sp>
      <p:sp>
        <p:nvSpPr>
          <p:cNvPr id="19" name="Rettangolo 18"/>
          <p:cNvSpPr/>
          <p:nvPr/>
        </p:nvSpPr>
        <p:spPr>
          <a:xfrm>
            <a:off x="428596" y="5500702"/>
            <a:ext cx="2500330" cy="714380"/>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ysClr val="windowText" lastClr="000000"/>
                </a:solidFill>
              </a:rPr>
              <a:t>L’ aulicissimo </a:t>
            </a:r>
            <a:r>
              <a:rPr lang="el-GR" dirty="0" smtClean="0">
                <a:solidFill>
                  <a:sysClr val="windowText" lastClr="000000"/>
                </a:solidFill>
              </a:rPr>
              <a:t>ἐπεύχομαι</a:t>
            </a:r>
            <a:endParaRPr lang="it-IT" dirty="0">
              <a:solidFill>
                <a:sysClr val="windowText" lastClr="000000"/>
              </a:solidFill>
            </a:endParaRPr>
          </a:p>
        </p:txBody>
      </p:sp>
      <p:sp>
        <p:nvSpPr>
          <p:cNvPr id="20" name="Freccia a destra 19"/>
          <p:cNvSpPr/>
          <p:nvPr/>
        </p:nvSpPr>
        <p:spPr>
          <a:xfrm>
            <a:off x="3143240" y="5715016"/>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4000496" y="5500702"/>
            <a:ext cx="2143140" cy="857256"/>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ysClr val="windowText" lastClr="000000"/>
                </a:solidFill>
              </a:rPr>
              <a:t>Contrasta con l’onomatopeico</a:t>
            </a:r>
            <a:r>
              <a:rPr lang="el-GR" dirty="0" smtClean="0">
                <a:solidFill>
                  <a:sysClr val="windowText" lastClr="000000"/>
                </a:solidFill>
              </a:rPr>
              <a:t> Βαμβαλύζω</a:t>
            </a:r>
            <a:r>
              <a:rPr lang="it-IT" dirty="0" smtClean="0">
                <a:solidFill>
                  <a:sysClr val="windowText" lastClr="000000"/>
                </a:solidFill>
              </a:rPr>
              <a:t> </a:t>
            </a:r>
            <a:endParaRPr lang="it-IT" dirty="0">
              <a:solidFill>
                <a:sysClr val="windowText" lastClr="000000"/>
              </a:solidFill>
            </a:endParaRPr>
          </a:p>
        </p:txBody>
      </p:sp>
      <p:cxnSp>
        <p:nvCxnSpPr>
          <p:cNvPr id="57" name="Connettore 1 56"/>
          <p:cNvCxnSpPr/>
          <p:nvPr/>
        </p:nvCxnSpPr>
        <p:spPr>
          <a:xfrm>
            <a:off x="5500694" y="2071678"/>
            <a:ext cx="1714512" cy="1588"/>
          </a:xfrm>
          <a:prstGeom prst="line">
            <a:avLst/>
          </a:prstGeom>
          <a:ln/>
        </p:spPr>
        <p:style>
          <a:lnRef idx="3">
            <a:schemeClr val="dk1"/>
          </a:lnRef>
          <a:fillRef idx="0">
            <a:schemeClr val="dk1"/>
          </a:fillRef>
          <a:effectRef idx="2">
            <a:schemeClr val="dk1"/>
          </a:effectRef>
          <a:fontRef idx="minor">
            <a:schemeClr val="tx1"/>
          </a:fontRef>
        </p:style>
      </p:cxnSp>
      <p:cxnSp>
        <p:nvCxnSpPr>
          <p:cNvPr id="59" name="Connettore 1 58"/>
          <p:cNvCxnSpPr/>
          <p:nvPr/>
        </p:nvCxnSpPr>
        <p:spPr>
          <a:xfrm>
            <a:off x="5643570" y="3214686"/>
            <a:ext cx="1571636" cy="1588"/>
          </a:xfrm>
          <a:prstGeom prst="line">
            <a:avLst/>
          </a:prstGeom>
        </p:spPr>
        <p:style>
          <a:lnRef idx="3">
            <a:schemeClr val="dk1"/>
          </a:lnRef>
          <a:fillRef idx="0">
            <a:schemeClr val="dk1"/>
          </a:fillRef>
          <a:effectRef idx="2">
            <a:schemeClr val="dk1"/>
          </a:effectRef>
          <a:fontRef idx="minor">
            <a:schemeClr val="tx1"/>
          </a:fontRef>
        </p:style>
      </p:cxnSp>
      <p:cxnSp>
        <p:nvCxnSpPr>
          <p:cNvPr id="61" name="Connettore 1 60"/>
          <p:cNvCxnSpPr/>
          <p:nvPr/>
        </p:nvCxnSpPr>
        <p:spPr>
          <a:xfrm>
            <a:off x="6286512" y="4572008"/>
            <a:ext cx="928694" cy="1588"/>
          </a:xfrm>
          <a:prstGeom prst="line">
            <a:avLst/>
          </a:prstGeom>
        </p:spPr>
        <p:style>
          <a:lnRef idx="3">
            <a:schemeClr val="dk1"/>
          </a:lnRef>
          <a:fillRef idx="0">
            <a:schemeClr val="dk1"/>
          </a:fillRef>
          <a:effectRef idx="2">
            <a:schemeClr val="dk1"/>
          </a:effectRef>
          <a:fontRef idx="minor">
            <a:schemeClr val="tx1"/>
          </a:fontRef>
        </p:style>
      </p:cxnSp>
      <p:cxnSp>
        <p:nvCxnSpPr>
          <p:cNvPr id="65" name="Connettore 1 64"/>
          <p:cNvCxnSpPr/>
          <p:nvPr/>
        </p:nvCxnSpPr>
        <p:spPr>
          <a:xfrm rot="10800000">
            <a:off x="6286512" y="6000768"/>
            <a:ext cx="928694" cy="1588"/>
          </a:xfrm>
          <a:prstGeom prst="line">
            <a:avLst/>
          </a:prstGeom>
        </p:spPr>
        <p:style>
          <a:lnRef idx="3">
            <a:schemeClr val="dk1"/>
          </a:lnRef>
          <a:fillRef idx="0">
            <a:schemeClr val="dk1"/>
          </a:fillRef>
          <a:effectRef idx="2">
            <a:schemeClr val="dk1"/>
          </a:effectRef>
          <a:fontRef idx="minor">
            <a:schemeClr val="tx1"/>
          </a:fontRef>
        </p:style>
      </p:cxnSp>
      <p:cxnSp>
        <p:nvCxnSpPr>
          <p:cNvPr id="67" name="Connettore 2 66"/>
          <p:cNvCxnSpPr/>
          <p:nvPr/>
        </p:nvCxnSpPr>
        <p:spPr>
          <a:xfrm>
            <a:off x="7215206" y="3857628"/>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0" name="Rettangolo 69"/>
          <p:cNvSpPr/>
          <p:nvPr/>
        </p:nvSpPr>
        <p:spPr>
          <a:xfrm>
            <a:off x="7643834" y="2571744"/>
            <a:ext cx="1500166" cy="3071834"/>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ysClr val="windowText" lastClr="000000"/>
                </a:solidFill>
              </a:rPr>
              <a:t>I modi tipici dell’</a:t>
            </a:r>
          </a:p>
          <a:p>
            <a:pPr algn="ctr"/>
            <a:r>
              <a:rPr lang="it-IT" dirty="0" smtClean="0">
                <a:solidFill>
                  <a:sysClr val="windowText" lastClr="000000"/>
                </a:solidFill>
              </a:rPr>
              <a:t>invocazione solenne alla divinità cambiano di segno</a:t>
            </a:r>
            <a:endParaRPr lang="it-IT" dirty="0">
              <a:solidFill>
                <a:sysClr val="windowText" lastClr="000000"/>
              </a:solidFill>
            </a:endParaRPr>
          </a:p>
        </p:txBody>
      </p:sp>
      <p:cxnSp>
        <p:nvCxnSpPr>
          <p:cNvPr id="26" name="Connettore 1 25"/>
          <p:cNvCxnSpPr/>
          <p:nvPr/>
        </p:nvCxnSpPr>
        <p:spPr>
          <a:xfrm rot="5400000">
            <a:off x="5250661" y="4036223"/>
            <a:ext cx="392909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28"/>
            <a:ext cx="8229600" cy="571504"/>
          </a:xfrm>
          <a:solidFill>
            <a:srgbClr val="FFFF00"/>
          </a:solidFill>
        </p:spPr>
        <p:txBody>
          <a:bodyPr>
            <a:noAutofit/>
          </a:bodyPr>
          <a:lstStyle/>
          <a:p>
            <a:r>
              <a:rPr lang="it-IT" sz="2800" dirty="0" smtClean="0">
                <a:solidFill>
                  <a:schemeClr val="tx1"/>
                </a:solidFill>
                <a:latin typeface="Baskerville Old Face" pitchFamily="18" charset="0"/>
              </a:rPr>
              <a:t>LA COMICITÀ RAGGIUNGE IL SUO CULMINE</a:t>
            </a:r>
            <a:endParaRPr lang="it-IT" sz="2800" dirty="0">
              <a:solidFill>
                <a:schemeClr val="tx1"/>
              </a:solidFill>
              <a:latin typeface="Baskerville Old Face" pitchFamily="18" charset="0"/>
            </a:endParaRPr>
          </a:p>
        </p:txBody>
      </p:sp>
      <p:sp>
        <p:nvSpPr>
          <p:cNvPr id="3" name="Segnaposto contenuto 2"/>
          <p:cNvSpPr>
            <a:spLocks noGrp="1"/>
          </p:cNvSpPr>
          <p:nvPr>
            <p:ph idx="1"/>
          </p:nvPr>
        </p:nvSpPr>
        <p:spPr>
          <a:xfrm flipV="1">
            <a:off x="457200" y="7072337"/>
            <a:ext cx="8229600" cy="1143008"/>
          </a:xfrm>
        </p:spPr>
        <p:txBody>
          <a:bodyPr/>
          <a:lstStyle/>
          <a:p>
            <a:endParaRPr lang="it-IT" dirty="0"/>
          </a:p>
        </p:txBody>
      </p:sp>
      <p:sp>
        <p:nvSpPr>
          <p:cNvPr id="4" name="Rettangolo 3"/>
          <p:cNvSpPr/>
          <p:nvPr/>
        </p:nvSpPr>
        <p:spPr>
          <a:xfrm>
            <a:off x="500034" y="1857364"/>
            <a:ext cx="1928826" cy="1643074"/>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askerville Old Face" pitchFamily="18" charset="0"/>
              </a:rPr>
              <a:t>Il suffisso diminutivo </a:t>
            </a:r>
          </a:p>
          <a:p>
            <a:pPr algn="ctr"/>
            <a:r>
              <a:rPr lang="it-IT" dirty="0" smtClean="0">
                <a:solidFill>
                  <a:schemeClr val="tx1"/>
                </a:solidFill>
                <a:latin typeface="Baskerville Old Face" pitchFamily="18" charset="0"/>
              </a:rPr>
              <a:t>-</a:t>
            </a:r>
            <a:r>
              <a:rPr lang="el-GR" dirty="0" smtClean="0">
                <a:solidFill>
                  <a:schemeClr val="tx1"/>
                </a:solidFill>
              </a:rPr>
              <a:t> ίσκος</a:t>
            </a:r>
            <a:endParaRPr lang="it-IT" dirty="0">
              <a:solidFill>
                <a:schemeClr val="tx1"/>
              </a:solidFill>
              <a:latin typeface="Baskerville Old Face" pitchFamily="18" charset="0"/>
            </a:endParaRPr>
          </a:p>
        </p:txBody>
      </p:sp>
      <p:sp>
        <p:nvSpPr>
          <p:cNvPr id="6" name="Freccia a destra 5"/>
          <p:cNvSpPr/>
          <p:nvPr/>
        </p:nvSpPr>
        <p:spPr>
          <a:xfrm>
            <a:off x="2643174" y="2643182"/>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500430" y="1857364"/>
            <a:ext cx="1928826" cy="1714512"/>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askerville Old Face" pitchFamily="18" charset="0"/>
              </a:rPr>
              <a:t>Caratterizza tre degli indumenti richiesti</a:t>
            </a:r>
            <a:endParaRPr lang="it-IT" dirty="0">
              <a:solidFill>
                <a:schemeClr val="tx1"/>
              </a:solidFill>
              <a:latin typeface="Baskerville Old Face" pitchFamily="18" charset="0"/>
            </a:endParaRPr>
          </a:p>
        </p:txBody>
      </p:sp>
      <p:sp>
        <p:nvSpPr>
          <p:cNvPr id="8" name="Freccia a destra 7"/>
          <p:cNvSpPr/>
          <p:nvPr/>
        </p:nvSpPr>
        <p:spPr>
          <a:xfrm>
            <a:off x="5715008" y="2714620"/>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6500826" y="1714488"/>
            <a:ext cx="2357454" cy="1928826"/>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askerville Old Face" pitchFamily="18" charset="0"/>
              </a:rPr>
              <a:t>Sembrano apparentemente oggetti da nulla, ma in realtà sono capi d’abbigliamento raffinati esotici e preziosi</a:t>
            </a:r>
            <a:endParaRPr lang="it-IT" dirty="0">
              <a:solidFill>
                <a:schemeClr val="tx1"/>
              </a:solidFill>
              <a:latin typeface="Baskerville Old Face" pitchFamily="18" charset="0"/>
            </a:endParaRPr>
          </a:p>
        </p:txBody>
      </p:sp>
      <p:sp>
        <p:nvSpPr>
          <p:cNvPr id="10" name="Rettangolo 9"/>
          <p:cNvSpPr/>
          <p:nvPr/>
        </p:nvSpPr>
        <p:spPr>
          <a:xfrm>
            <a:off x="500034" y="3857628"/>
            <a:ext cx="1857388" cy="1500198"/>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La </a:t>
            </a:r>
            <a:r>
              <a:rPr lang="it-IT" dirty="0" smtClean="0">
                <a:solidFill>
                  <a:schemeClr val="tx1"/>
                </a:solidFill>
                <a:latin typeface="Baskerville Old Face" pitchFamily="18" charset="0"/>
              </a:rPr>
              <a:t>quantità di denaro richiesta</a:t>
            </a:r>
            <a:endParaRPr lang="it-IT" dirty="0">
              <a:solidFill>
                <a:schemeClr val="tx1"/>
              </a:solidFill>
              <a:latin typeface="Baskerville Old Face" pitchFamily="18" charset="0"/>
            </a:endParaRPr>
          </a:p>
        </p:txBody>
      </p:sp>
      <p:sp>
        <p:nvSpPr>
          <p:cNvPr id="11" name="Freccia a destra 10"/>
          <p:cNvSpPr/>
          <p:nvPr/>
        </p:nvSpPr>
        <p:spPr>
          <a:xfrm>
            <a:off x="2571736" y="4500570"/>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3500430" y="3857628"/>
            <a:ext cx="1643074" cy="1571636"/>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askerville Old Face" pitchFamily="18" charset="0"/>
              </a:rPr>
              <a:t>È piuttosto </a:t>
            </a:r>
          </a:p>
          <a:p>
            <a:pPr algn="ctr"/>
            <a:r>
              <a:rPr lang="it-IT" dirty="0" smtClean="0">
                <a:solidFill>
                  <a:schemeClr val="tx1"/>
                </a:solidFill>
                <a:latin typeface="Baskerville Old Face" pitchFamily="18" charset="0"/>
              </a:rPr>
              <a:t>alta</a:t>
            </a:r>
            <a:endParaRPr lang="it-IT" dirty="0">
              <a:solidFill>
                <a:schemeClr val="tx1"/>
              </a:solidFill>
              <a:latin typeface="Baskerville Old Face" pitchFamily="18" charset="0"/>
            </a:endParaRPr>
          </a:p>
        </p:txBody>
      </p:sp>
      <p:sp>
        <p:nvSpPr>
          <p:cNvPr id="13" name="Freccia a destra 12"/>
          <p:cNvSpPr/>
          <p:nvPr/>
        </p:nvSpPr>
        <p:spPr>
          <a:xfrm>
            <a:off x="5357818" y="4572008"/>
            <a:ext cx="714380" cy="285752"/>
          </a:xfrm>
          <a:prstGeom prst="rightArrow">
            <a:avLst>
              <a:gd name="adj1" fmla="val 43333"/>
              <a:gd name="adj2" fmla="val 99999"/>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6429388" y="3929066"/>
            <a:ext cx="2286016" cy="1571636"/>
          </a:xfrm>
          <a:prstGeom prst="rect">
            <a:avLst/>
          </a:prstGeom>
          <a:blipFill>
            <a:blip r:embed="rId2"/>
            <a:tile tx="0" ty="0" sx="100000" sy="100000" flip="none" algn="tl"/>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askerville Old Face" pitchFamily="18" charset="0"/>
              </a:rPr>
              <a:t>Non certo quanta ne chiederebbe una persona veramente bisognosa</a:t>
            </a:r>
            <a:endParaRPr lang="it-IT" dirty="0">
              <a:solidFill>
                <a:schemeClr val="tx1"/>
              </a:solidFill>
              <a:latin typeface="Baskerville Old Face" pitchFamily="18" charset="0"/>
            </a:endParaRPr>
          </a:p>
        </p:txBody>
      </p:sp>
      <p:sp>
        <p:nvSpPr>
          <p:cNvPr id="15" name="CasellaDiTesto 14"/>
          <p:cNvSpPr txBox="1"/>
          <p:nvPr/>
        </p:nvSpPr>
        <p:spPr>
          <a:xfrm>
            <a:off x="500034" y="5429264"/>
            <a:ext cx="8358246" cy="923330"/>
          </a:xfrm>
          <a:prstGeom prst="rect">
            <a:avLst/>
          </a:prstGeom>
          <a:noFill/>
        </p:spPr>
        <p:txBody>
          <a:bodyPr wrap="square" rtlCol="0">
            <a:spAutoFit/>
          </a:bodyPr>
          <a:lstStyle/>
          <a:p>
            <a:r>
              <a:rPr lang="it-IT" dirty="0" smtClean="0"/>
              <a:t>L’elegante gioco di maschere e registri stilistici messo in atto in questo frammento consente di apprezzare pienamente la ricca erudizione di </a:t>
            </a:r>
            <a:r>
              <a:rPr lang="it-IT" dirty="0" err="1" smtClean="0"/>
              <a:t>Ipponatte</a:t>
            </a:r>
            <a:r>
              <a:rPr lang="it-IT" dirty="0" smtClean="0"/>
              <a:t>, quale poteva averla solo un aristocratico colto. </a:t>
            </a:r>
            <a:endParaRPr lang="it-IT"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1000"/>
                                        <p:tgtEl>
                                          <p:spTgt spid="6"/>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1000"/>
                                        <p:tgtEl>
                                          <p:spTgt spid="8"/>
                                        </p:tgtEl>
                                      </p:cBhvr>
                                    </p:animEffect>
                                  </p:childTnLst>
                                </p:cTn>
                              </p:par>
                            </p:childTnLst>
                          </p:cTn>
                        </p:par>
                        <p:par>
                          <p:cTn id="35" fill="hold">
                            <p:stCondLst>
                              <p:cond delay="1000"/>
                            </p:stCondLst>
                            <p:childTnLst>
                              <p:par>
                                <p:cTn id="36" presetID="21"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4)">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1000"/>
                                        <p:tgtEl>
                                          <p:spTgt spid="11"/>
                                        </p:tgtEl>
                                      </p:cBhvr>
                                    </p:animEffect>
                                  </p:childTnLst>
                                </p:cTn>
                              </p:par>
                            </p:childTnLst>
                          </p:cTn>
                        </p:par>
                        <p:par>
                          <p:cTn id="44" fill="hold">
                            <p:stCondLst>
                              <p:cond delay="1000"/>
                            </p:stCondLst>
                            <p:childTnLst>
                              <p:par>
                                <p:cTn id="45" presetID="18" presetClass="entr" presetSubtype="1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par>
                          <p:cTn id="56" fill="hold">
                            <p:stCondLst>
                              <p:cond delay="1000"/>
                            </p:stCondLst>
                            <p:childTnLst>
                              <p:par>
                                <p:cTn id="57" presetID="31" presetClass="entr" presetSubtype="0" fill="hold" grpId="0" nodeType="afterEffect">
                                  <p:stCondLst>
                                    <p:cond delay="0"/>
                                  </p:stCondLst>
                                  <p:iterate type="lt">
                                    <p:tmPct val="5000"/>
                                  </p:iterate>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 calcmode="lin" valueType="num">
                                      <p:cBhvr>
                                        <p:cTn id="61" dur="500" fill="hold"/>
                                        <p:tgtEl>
                                          <p:spTgt spid="14"/>
                                        </p:tgtEl>
                                        <p:attrNameLst>
                                          <p:attrName>style.rotation</p:attrName>
                                        </p:attrNameLst>
                                      </p:cBhvr>
                                      <p:tavLst>
                                        <p:tav tm="0">
                                          <p:val>
                                            <p:fltVal val="90"/>
                                          </p:val>
                                        </p:tav>
                                        <p:tav tm="100000">
                                          <p:val>
                                            <p:fltVal val="0"/>
                                          </p:val>
                                        </p:tav>
                                      </p:tavLst>
                                    </p:anim>
                                    <p:animEffect transition="in" filter="fade">
                                      <p:cBhvr>
                                        <p:cTn id="62" dur="500"/>
                                        <p:tgtEl>
                                          <p:spTgt spid="14"/>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Scale>
                                      <p:cBhvr>
                                        <p:cTn id="6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5"/>
                                        </p:tgtEl>
                                        <p:attrNameLst>
                                          <p:attrName>ppt_x</p:attrName>
                                          <p:attrName>ppt_y</p:attrName>
                                        </p:attrNameLst>
                                      </p:cBhvr>
                                    </p:animMotion>
                                    <p:animEffect transition="in" filter="fade">
                                      <p:cBhvr>
                                        <p:cTn id="6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428604"/>
            <a:ext cx="8534400" cy="558948"/>
          </a:xfrm>
          <a:solidFill>
            <a:srgbClr val="FFFF00"/>
          </a:solidFill>
        </p:spPr>
        <p:txBody>
          <a:bodyPr>
            <a:noAutofit/>
          </a:bodyPr>
          <a:lstStyle/>
          <a:p>
            <a:r>
              <a:rPr lang="it-IT" sz="3200" dirty="0" smtClean="0">
                <a:solidFill>
                  <a:schemeClr val="tx1"/>
                </a:solidFill>
                <a:latin typeface="Baskerville Old Face" pitchFamily="18" charset="0"/>
              </a:rPr>
              <a:t>Fr.6 W. </a:t>
            </a:r>
            <a:r>
              <a:rPr lang="it-IT" sz="3200" dirty="0" smtClean="0">
                <a:solidFill>
                  <a:schemeClr val="tx1"/>
                </a:solidFill>
                <a:latin typeface="Baskerville Old Face" pitchFamily="18" charset="0"/>
              </a:rPr>
              <a:t>IL </a:t>
            </a:r>
            <a:r>
              <a:rPr lang="it-IT" sz="3200" dirty="0" err="1" smtClean="0">
                <a:solidFill>
                  <a:schemeClr val="tx1"/>
                </a:solidFill>
                <a:latin typeface="Baskerville Old Face" pitchFamily="18" charset="0"/>
              </a:rPr>
              <a:t>Φαρμακὸς</a:t>
            </a:r>
            <a:endParaRPr lang="it-IT" sz="3200" dirty="0">
              <a:solidFill>
                <a:schemeClr val="tx1"/>
              </a:solidFill>
              <a:latin typeface="Baskerville Old Face" pitchFamily="18" charset="0"/>
            </a:endParaRPr>
          </a:p>
        </p:txBody>
      </p:sp>
      <p:sp>
        <p:nvSpPr>
          <p:cNvPr id="3" name="Segnaposto contenuto 2"/>
          <p:cNvSpPr>
            <a:spLocks noGrp="1"/>
          </p:cNvSpPr>
          <p:nvPr>
            <p:ph sz="quarter" idx="1"/>
          </p:nvPr>
        </p:nvSpPr>
        <p:spPr>
          <a:xfrm>
            <a:off x="301752" y="1527048"/>
            <a:ext cx="8699404" cy="4616596"/>
          </a:xfrm>
        </p:spPr>
        <p:txBody>
          <a:bodyPr numCol="2"/>
          <a:lstStyle/>
          <a:p>
            <a:pPr>
              <a:buNone/>
            </a:pPr>
            <a:r>
              <a:rPr lang="el-GR" dirty="0" smtClean="0"/>
              <a:t>Βάλλοντες ἐν χειμῶνι καί ῥαπίζοντες</a:t>
            </a:r>
          </a:p>
          <a:p>
            <a:pPr>
              <a:buNone/>
            </a:pPr>
            <a:r>
              <a:rPr lang="el-GR" dirty="0" smtClean="0"/>
              <a:t>κράδῃσι καί σκίλλῃσιν ὣσπερ φαρμακόν</a:t>
            </a:r>
            <a:r>
              <a:rPr lang="it-IT" dirty="0" smtClean="0"/>
              <a:t>.</a:t>
            </a:r>
            <a:endParaRPr lang="it-IT" dirty="0">
              <a:latin typeface="Baskerville Old Face" pitchFamily="18" charset="0"/>
            </a:endParaRPr>
          </a:p>
        </p:txBody>
      </p:sp>
      <p:sp>
        <p:nvSpPr>
          <p:cNvPr id="4" name="CasellaDiTesto 3"/>
          <p:cNvSpPr txBox="1"/>
          <p:nvPr/>
        </p:nvSpPr>
        <p:spPr>
          <a:xfrm>
            <a:off x="4786314" y="1643050"/>
            <a:ext cx="3929090" cy="1631216"/>
          </a:xfrm>
          <a:prstGeom prst="rect">
            <a:avLst/>
          </a:prstGeom>
          <a:noFill/>
        </p:spPr>
        <p:txBody>
          <a:bodyPr wrap="square" rtlCol="0">
            <a:spAutoFit/>
          </a:bodyPr>
          <a:lstStyle/>
          <a:p>
            <a:r>
              <a:rPr lang="it-IT" sz="2500" dirty="0" smtClean="0">
                <a:latin typeface="Baskerville Old Face" pitchFamily="18" charset="0"/>
              </a:rPr>
              <a:t>Bastonandolo su un prato (in inverno), e frustandolo con rami di fico e cipolle, come un capro espiatorio</a:t>
            </a:r>
            <a:r>
              <a:rPr lang="it-IT" sz="2400" dirty="0" smtClean="0">
                <a:latin typeface="Baskerville Old Face" pitchFamily="18" charset="0"/>
              </a:rPr>
              <a:t>.</a:t>
            </a:r>
            <a:endParaRPr lang="it-IT" sz="2400" dirty="0">
              <a:latin typeface="Baskerville Old Face" pitchFamily="18" charset="0"/>
            </a:endParaRPr>
          </a:p>
        </p:txBody>
      </p:sp>
      <p:sp>
        <p:nvSpPr>
          <p:cNvPr id="5" name="CasellaDiTesto 4"/>
          <p:cNvSpPr txBox="1"/>
          <p:nvPr/>
        </p:nvSpPr>
        <p:spPr>
          <a:xfrm>
            <a:off x="357158" y="3441680"/>
            <a:ext cx="8572560" cy="3308598"/>
          </a:xfrm>
          <a:prstGeom prst="rect">
            <a:avLst/>
          </a:prstGeom>
          <a:noFill/>
        </p:spPr>
        <p:txBody>
          <a:bodyPr wrap="square" rtlCol="0">
            <a:spAutoFit/>
          </a:bodyPr>
          <a:lstStyle/>
          <a:p>
            <a:r>
              <a:rPr lang="it-IT" sz="1900" dirty="0">
                <a:latin typeface="Baskerville Old Face" pitchFamily="18" charset="0"/>
              </a:rPr>
              <a:t>Spesso utilizzata da </a:t>
            </a:r>
            <a:r>
              <a:rPr lang="it-IT" sz="1900" dirty="0" err="1">
                <a:latin typeface="Baskerville Old Face" pitchFamily="18" charset="0"/>
              </a:rPr>
              <a:t>Ipponatte</a:t>
            </a:r>
            <a:r>
              <a:rPr lang="it-IT" sz="1900" dirty="0">
                <a:latin typeface="Baskerville Old Face" pitchFamily="18" charset="0"/>
              </a:rPr>
              <a:t> la figura del </a:t>
            </a:r>
            <a:r>
              <a:rPr lang="it-IT" sz="1900" dirty="0" err="1">
                <a:latin typeface="Baskerville Old Face" pitchFamily="18" charset="0"/>
              </a:rPr>
              <a:t>φαρμακὸς</a:t>
            </a:r>
            <a:r>
              <a:rPr lang="it-IT" sz="1900" dirty="0">
                <a:latin typeface="Baskerville Old Face" pitchFamily="18" charset="0"/>
              </a:rPr>
              <a:t> “capro espiatorio” ovvero una vittima che simbolicamente veniva caricata dei mali di tutta la comunità e veniva sempre derisa e malmenata. Evidentemente dietro questa raffigurazione si nascondeva un nemico a cui si auguravano simili patimenti. Nella società greca arcaica, infatti si credeva che le colpe commesse da un singolo si riversassero sull’intera società: se qualcuno commetteva un omicidio o un’azione empia questo atto macchiava la città totalmente. Secondo lo stesso ragionamento si potevano tenere lontane le disgrazie eliminando il </a:t>
            </a:r>
            <a:r>
              <a:rPr lang="it-IT" sz="1900" dirty="0" err="1">
                <a:latin typeface="Baskerville Old Face" pitchFamily="18" charset="0"/>
              </a:rPr>
              <a:t>φαρμακὸς</a:t>
            </a:r>
            <a:r>
              <a:rPr lang="it-IT" sz="1900" dirty="0">
                <a:latin typeface="Baskerville Old Face" pitchFamily="18" charset="0"/>
              </a:rPr>
              <a:t> durante la festa delle </a:t>
            </a:r>
            <a:r>
              <a:rPr lang="it-IT" sz="1900" dirty="0" err="1">
                <a:latin typeface="Baskerville Old Face" pitchFamily="18" charset="0"/>
              </a:rPr>
              <a:t>Targelie</a:t>
            </a:r>
            <a:r>
              <a:rPr lang="it-IT" sz="1900" dirty="0">
                <a:latin typeface="Baskerville Old Face" pitchFamily="18" charset="0"/>
              </a:rPr>
              <a:t> che si svolgeva verso maggio. Tuttavia quando si trattava di uccidere il capro espiatorio, non si ricorreva ad un essere umano ma bensì a degli animali, che prima di essere sacrificati, durante il rituale, venivano sottoposti a frustate e percosse.</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2.5"/>
                                          </p:val>
                                        </p:tav>
                                        <p:tav tm="100000">
                                          <p:val>
                                            <p:strVal val="#ppt_w"/>
                                          </p:val>
                                        </p:tav>
                                      </p:tavLst>
                                    </p:anim>
                                    <p:anim calcmode="lin" valueType="num">
                                      <p:cBhvr>
                                        <p:cTn id="8" dur="1000" fill="hold"/>
                                        <p:tgtEl>
                                          <p:spTgt spid="5"/>
                                        </p:tgtEl>
                                        <p:attrNameLst>
                                          <p:attrName>ppt_h</p:attrName>
                                        </p:attrNameLst>
                                      </p:cBhvr>
                                      <p:tavLst>
                                        <p:tav tm="0">
                                          <p:val>
                                            <p:strVal val="#ppt_h*0.01"/>
                                          </p:val>
                                        </p:tav>
                                        <p:tav tm="100000">
                                          <p:val>
                                            <p:strVal val="#ppt_h"/>
                                          </p:val>
                                        </p:tav>
                                      </p:tavLst>
                                    </p:anim>
                                    <p:anim calcmode="lin" valueType="num">
                                      <p:cBhvr>
                                        <p:cTn id="9" dur="1000" fill="hold"/>
                                        <p:tgtEl>
                                          <p:spTgt spid="5"/>
                                        </p:tgtEl>
                                        <p:attrNameLst>
                                          <p:attrName>ppt_x</p:attrName>
                                        </p:attrNameLst>
                                      </p:cBhvr>
                                      <p:tavLst>
                                        <p:tav tm="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h+1"/>
                                          </p:val>
                                        </p:tav>
                                        <p:tav tm="100000">
                                          <p:val>
                                            <p:strVal val="#ppt_y"/>
                                          </p:val>
                                        </p:tav>
                                      </p:tavLst>
                                    </p:anim>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85728"/>
            <a:ext cx="8534400" cy="701824"/>
          </a:xfrm>
          <a:solidFill>
            <a:srgbClr val="FFFF00"/>
          </a:solidFill>
        </p:spPr>
        <p:txBody>
          <a:bodyPr/>
          <a:lstStyle/>
          <a:p>
            <a:r>
              <a:rPr lang="it-IT" dirty="0" smtClean="0">
                <a:solidFill>
                  <a:schemeClr val="tx1"/>
                </a:solidFill>
              </a:rPr>
              <a:t>Fr.128 W. </a:t>
            </a:r>
            <a:r>
              <a:rPr lang="it-IT" dirty="0" smtClean="0">
                <a:solidFill>
                  <a:schemeClr val="tx1"/>
                </a:solidFill>
              </a:rPr>
              <a:t>POESIA GASTRONOMICA</a:t>
            </a:r>
            <a:endParaRPr lang="it-IT" dirty="0">
              <a:solidFill>
                <a:schemeClr val="tx1"/>
              </a:solidFill>
            </a:endParaRPr>
          </a:p>
        </p:txBody>
      </p:sp>
      <p:sp>
        <p:nvSpPr>
          <p:cNvPr id="3" name="Segnaposto contenuto 2"/>
          <p:cNvSpPr>
            <a:spLocks noGrp="1"/>
          </p:cNvSpPr>
          <p:nvPr>
            <p:ph sz="quarter" idx="1"/>
          </p:nvPr>
        </p:nvSpPr>
        <p:spPr/>
        <p:txBody>
          <a:bodyPr numCol="2">
            <a:normAutofit/>
          </a:bodyPr>
          <a:lstStyle/>
          <a:p>
            <a:pPr>
              <a:buNone/>
            </a:pPr>
            <a:r>
              <a:rPr lang="it-IT" sz="2400" dirty="0" smtClean="0">
                <a:latin typeface="Algerian" pitchFamily="82" charset="0"/>
                <a:hlinkClick r:id="rId2"/>
              </a:rPr>
              <a:t>http://linclass.classics.unibo.it/Didattica/download/lingua_greca_2008_9/Giambo.pdf</a:t>
            </a:r>
            <a:endParaRPr lang="it-IT" sz="2400" i="1" dirty="0">
              <a:latin typeface="Algerian" pitchFamily="82" charset="0"/>
            </a:endParaRPr>
          </a:p>
        </p:txBody>
      </p:sp>
      <p:sp>
        <p:nvSpPr>
          <p:cNvPr id="6" name="CasellaDiTesto 5"/>
          <p:cNvSpPr txBox="1"/>
          <p:nvPr/>
        </p:nvSpPr>
        <p:spPr>
          <a:xfrm>
            <a:off x="4786314" y="1643050"/>
            <a:ext cx="4214842" cy="1754326"/>
          </a:xfrm>
          <a:prstGeom prst="rect">
            <a:avLst/>
          </a:prstGeom>
          <a:noFill/>
        </p:spPr>
        <p:txBody>
          <a:bodyPr wrap="square" rtlCol="0">
            <a:spAutoFit/>
          </a:bodyPr>
          <a:lstStyle/>
          <a:p>
            <a:r>
              <a:rPr lang="it-IT" dirty="0">
                <a:latin typeface="Baskerville Old Face" pitchFamily="18" charset="0"/>
              </a:rPr>
              <a:t>O Musa, </a:t>
            </a:r>
            <a:r>
              <a:rPr lang="it-IT" dirty="0" smtClean="0">
                <a:latin typeface="Baskerville Old Face" pitchFamily="18" charset="0"/>
              </a:rPr>
              <a:t>quel figlio di </a:t>
            </a:r>
            <a:r>
              <a:rPr lang="it-IT" dirty="0" err="1" smtClean="0">
                <a:latin typeface="Baskerville Old Face" pitchFamily="18" charset="0"/>
              </a:rPr>
              <a:t>Eurimedonte</a:t>
            </a:r>
            <a:r>
              <a:rPr lang="it-IT" dirty="0" smtClean="0">
                <a:latin typeface="Baskerville Old Face" pitchFamily="18" charset="0"/>
              </a:rPr>
              <a:t> che </a:t>
            </a:r>
            <a:r>
              <a:rPr lang="it-IT" dirty="0">
                <a:latin typeface="Baskerville Old Face" pitchFamily="18" charset="0"/>
              </a:rPr>
              <a:t>ha nel ventre un coltellaccio – e</a:t>
            </a:r>
          </a:p>
          <a:p>
            <a:r>
              <a:rPr lang="it-IT" dirty="0">
                <a:latin typeface="Baskerville Old Face" pitchFamily="18" charset="0"/>
              </a:rPr>
              <a:t>che peraltro mangia non certo con la debita etichetta – narrami, ché con </a:t>
            </a:r>
            <a:r>
              <a:rPr lang="it-IT" dirty="0" smtClean="0">
                <a:latin typeface="Baskerville Old Face" pitchFamily="18" charset="0"/>
              </a:rPr>
              <a:t>voto di </a:t>
            </a:r>
            <a:r>
              <a:rPr lang="it-IT" dirty="0">
                <a:latin typeface="Baskerville Old Face" pitchFamily="18" charset="0"/>
              </a:rPr>
              <a:t>negativo fato egli perisca, per deliberazione popolare, lungo la riva </a:t>
            </a:r>
            <a:r>
              <a:rPr lang="it-IT" dirty="0" smtClean="0">
                <a:latin typeface="Baskerville Old Face" pitchFamily="18" charset="0"/>
              </a:rPr>
              <a:t>del mare infecondo</a:t>
            </a:r>
            <a:r>
              <a:rPr lang="it-IT" dirty="0">
                <a:latin typeface="Baskerville Old Face" pitchFamily="18" charset="0"/>
              </a:rPr>
              <a:t>.</a:t>
            </a:r>
          </a:p>
        </p:txBody>
      </p:sp>
      <p:sp>
        <p:nvSpPr>
          <p:cNvPr id="1025" name="Rectangle 1"/>
          <p:cNvSpPr>
            <a:spLocks noChangeArrowheads="1"/>
          </p:cNvSpPr>
          <p:nvPr/>
        </p:nvSpPr>
        <p:spPr bwMode="auto">
          <a:xfrm>
            <a:off x="142844" y="3500438"/>
            <a:ext cx="8858312" cy="3210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Ipponatte</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venne ritenuto dagli antichi l’inventore della parodia, infatti spesso nelle sue invettive fa ricorso all’utilizzo della parodia epica, ottenuta da formule omeriche e invenzioni di parole nuove. </a:t>
            </a:r>
            <a:endParaRPr kumimoji="0" lang="it-IT"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Questo frammento si può ricondurre all’incipit di un famoso poema omerico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Ἒννεφ</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ʹ richiama il proemio dell’ Odissea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Ἂνδρα</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μοι</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ἒννεπε</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Μοῦσα</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πολύτροπον</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ὃς</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μάλα</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πολλά</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Inoltre troviamo l’invocazione alla Musa </a:t>
            </a:r>
            <a:r>
              <a:rPr kumimoji="0" lang="it-IT"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Calliope</a:t>
            </a:r>
            <a:r>
              <a:rPr kumimoji="0" lang="it-IT"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(ispiratrice di poeti), l’uso del patronimico e i vari epiteti, l’ultimo verso si conclude con una formula omerica. Possiamo notare come ogni mezzo stilistico sia stato stravolto in maniera tale da raffigurare il destinatario non come un eroe, ma come un essere maleducato e ubriacone. In questo modo la sua invettiva assume un tono particolarmente aggressivo proprio perché è tratta dalla parodia del genere epico, originariamente utilizzato per l’elogio.</a:t>
            </a:r>
            <a:endParaRPr kumimoji="0" lang="it-IT" b="0" i="0" u="none" strike="noStrike" cap="none" normalizeH="0" baseline="0" dirty="0" smtClean="0">
              <a:ln>
                <a:noFill/>
              </a:ln>
              <a:solidFill>
                <a:schemeClr val="tx1"/>
              </a:solidFill>
              <a:effectLst/>
              <a:latin typeface="Baskerville Old Face" pitchFamily="18" charset="0"/>
              <a:cs typeface="Arial"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from="(-#ppt_w/2)" to="(#ppt_x)" calcmode="lin" valueType="num">
                                      <p:cBhvr>
                                        <p:cTn id="7" dur="600" fill="hold">
                                          <p:stCondLst>
                                            <p:cond delay="0"/>
                                          </p:stCondLst>
                                        </p:cTn>
                                        <p:tgtEl>
                                          <p:spTgt spid="1025"/>
                                        </p:tgtEl>
                                        <p:attrNameLst>
                                          <p:attrName>ppt_x</p:attrName>
                                        </p:attrNameLst>
                                      </p:cBhvr>
                                    </p:anim>
                                    <p:anim from="0" to="-1.0" calcmode="lin" valueType="num">
                                      <p:cBhvr>
                                        <p:cTn id="8" dur="200" decel="50000" autoRev="1" fill="hold">
                                          <p:stCondLst>
                                            <p:cond delay="600"/>
                                          </p:stCondLst>
                                        </p:cTn>
                                        <p:tgtEl>
                                          <p:spTgt spid="1025"/>
                                        </p:tgtEl>
                                        <p:attrNameLst>
                                          <p:attrName>xshear</p:attrName>
                                        </p:attrNameLst>
                                      </p:cBhvr>
                                    </p:anim>
                                    <p:animScale>
                                      <p:cBhvr>
                                        <p:cTn id="9" dur="200" decel="100000" autoRev="1" fill="hold">
                                          <p:stCondLst>
                                            <p:cond delay="600"/>
                                          </p:stCondLst>
                                        </p:cTn>
                                        <p:tgtEl>
                                          <p:spTgt spid="1025"/>
                                        </p:tgtEl>
                                      </p:cBhvr>
                                      <p:from x="100000" y="100000"/>
                                      <p:to x="80000" y="100000"/>
                                    </p:animScale>
                                    <p:anim by="(#ppt_h/3+#ppt_w*0.1)" calcmode="lin" valueType="num">
                                      <p:cBhvr additive="sum">
                                        <p:cTn id="10" dur="200" decel="100000" autoRev="1" fill="hold">
                                          <p:stCondLst>
                                            <p:cond delay="600"/>
                                          </p:stCondLst>
                                        </p:cTn>
                                        <p:tgtEl>
                                          <p:spTgt spid="102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8534400" cy="630386"/>
          </a:xfrm>
          <a:solidFill>
            <a:srgbClr val="FFFF00"/>
          </a:solidFill>
        </p:spPr>
        <p:txBody>
          <a:bodyPr/>
          <a:lstStyle/>
          <a:p>
            <a:r>
              <a:rPr lang="it-IT" dirty="0" smtClean="0">
                <a:solidFill>
                  <a:schemeClr val="tx1"/>
                </a:solidFill>
                <a:latin typeface="Baskerville Old Face" pitchFamily="18" charset="0"/>
              </a:rPr>
              <a:t>BIBLIOGRAFIA</a:t>
            </a:r>
            <a:r>
              <a:rPr lang="it-IT" dirty="0" smtClean="0"/>
              <a:t> </a:t>
            </a:r>
            <a:endParaRPr lang="it-IT" dirty="0"/>
          </a:p>
        </p:txBody>
      </p:sp>
      <p:sp>
        <p:nvSpPr>
          <p:cNvPr id="3" name="Segnaposto contenuto 2"/>
          <p:cNvSpPr>
            <a:spLocks noGrp="1"/>
          </p:cNvSpPr>
          <p:nvPr>
            <p:ph sz="quarter" idx="1"/>
          </p:nvPr>
        </p:nvSpPr>
        <p:spPr/>
        <p:txBody>
          <a:bodyPr/>
          <a:lstStyle/>
          <a:p>
            <a:r>
              <a:rPr lang="it-IT" b="1" dirty="0" smtClean="0">
                <a:latin typeface="Baskerville Old Face" pitchFamily="18" charset="0"/>
              </a:rPr>
              <a:t>LEZIONI DÌ LETTERATURA GRECA </a:t>
            </a:r>
            <a:r>
              <a:rPr lang="el-GR" b="1" dirty="0" smtClean="0">
                <a:latin typeface="Baskerville Old Face" pitchFamily="18" charset="0"/>
              </a:rPr>
              <a:t>Συμπόσιον</a:t>
            </a:r>
            <a:r>
              <a:rPr lang="it-IT" b="1" dirty="0" smtClean="0">
                <a:latin typeface="Baskerville Old Face" pitchFamily="18" charset="0"/>
              </a:rPr>
              <a:t> </a:t>
            </a:r>
          </a:p>
          <a:p>
            <a:pPr>
              <a:buNone/>
            </a:pPr>
            <a:r>
              <a:rPr lang="it-IT" b="1" dirty="0" smtClean="0">
                <a:latin typeface="Baskerville Old Face" pitchFamily="18" charset="0"/>
              </a:rPr>
              <a:t>(</a:t>
            </a:r>
            <a:r>
              <a:rPr lang="it-IT" b="1" dirty="0" err="1" smtClean="0">
                <a:latin typeface="Baskerville Old Face" pitchFamily="18" charset="0"/>
              </a:rPr>
              <a:t>L.E.</a:t>
            </a:r>
            <a:r>
              <a:rPr lang="it-IT" b="1" dirty="0" smtClean="0">
                <a:latin typeface="Baskerville Old Face" pitchFamily="18" charset="0"/>
              </a:rPr>
              <a:t> ROSSI, R. </a:t>
            </a:r>
            <a:r>
              <a:rPr lang="it-IT" b="1" smtClean="0">
                <a:latin typeface="Baskerville Old Face" pitchFamily="18" charset="0"/>
              </a:rPr>
              <a:t>NICOLAI)</a:t>
            </a:r>
            <a:endParaRPr lang="it-IT" b="1" dirty="0" smtClean="0">
              <a:latin typeface="Baskerville Old Face" pitchFamily="18" charset="0"/>
            </a:endParaRPr>
          </a:p>
          <a:p>
            <a:r>
              <a:rPr lang="it-IT" b="1" dirty="0" smtClean="0">
                <a:latin typeface="Baskerville Old Face" pitchFamily="18" charset="0"/>
              </a:rPr>
              <a:t>WWW.PARODOS.IT</a:t>
            </a:r>
          </a:p>
          <a:p>
            <a:r>
              <a:rPr lang="it-IT" b="1" dirty="0" smtClean="0">
                <a:latin typeface="Baskerville Old Face" pitchFamily="18" charset="0"/>
              </a:rPr>
              <a:t>WWW.SAPERE.IT</a:t>
            </a:r>
          </a:p>
          <a:p>
            <a:r>
              <a:rPr lang="it-IT" b="1" dirty="0" smtClean="0">
                <a:latin typeface="Baskerville Old Face" pitchFamily="18" charset="0"/>
              </a:rPr>
              <a:t>WWW.WIKIPEDIA.IT</a:t>
            </a:r>
          </a:p>
          <a:p>
            <a:r>
              <a:rPr lang="it-IT" b="1" dirty="0" smtClean="0">
                <a:latin typeface="Baskerville Old Face" pitchFamily="18" charset="0"/>
              </a:rPr>
              <a:t>WWW.LIRICIGRECI.ORG</a:t>
            </a:r>
          </a:p>
          <a:p>
            <a:r>
              <a:rPr lang="it-IT" b="1" dirty="0" smtClean="0">
                <a:latin typeface="Baskerville Old Face" pitchFamily="18" charset="0"/>
              </a:rPr>
              <a:t>WWW.PKSOFT.IT</a:t>
            </a:r>
          </a:p>
          <a:p>
            <a:r>
              <a:rPr lang="it-IT" b="1" dirty="0" smtClean="0">
                <a:latin typeface="Baskerville Old Face" pitchFamily="18" charset="0"/>
              </a:rPr>
              <a:t>ENCICLOPEDIA ONLINE TRECCANI</a:t>
            </a:r>
          </a:p>
          <a:p>
            <a:r>
              <a:rPr lang="it-IT" b="1" dirty="0" smtClean="0">
                <a:latin typeface="Baskerville Old Face" pitchFamily="18" charset="0"/>
              </a:rPr>
              <a:t>WWW.PIANETA </a:t>
            </a:r>
            <a:r>
              <a:rPr lang="it-IT" b="1" dirty="0" err="1" smtClean="0">
                <a:latin typeface="Baskerville Old Face" pitchFamily="18" charset="0"/>
              </a:rPr>
              <a:t>SCUOLA.IT</a:t>
            </a:r>
            <a:endParaRPr lang="it-IT" b="1" dirty="0">
              <a:latin typeface="Baskerville Old Face" pitchFamily="18" charset="0"/>
            </a:endParaRPr>
          </a:p>
        </p:txBody>
      </p:sp>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69072"/>
          </a:xfrm>
        </p:spPr>
        <p:txBody>
          <a:bodyPr>
            <a:noAutofit/>
          </a:bodyPr>
          <a:lstStyle/>
          <a:p>
            <a:r>
              <a:rPr lang="it-IT" sz="4400" dirty="0" smtClean="0">
                <a:solidFill>
                  <a:schemeClr val="bg1"/>
                </a:solidFill>
                <a:latin typeface="Algerian" pitchFamily="82" charset="0"/>
              </a:rPr>
              <a:t>REALIZZATO DA:</a:t>
            </a:r>
            <a:br>
              <a:rPr lang="it-IT" sz="4400" dirty="0" smtClean="0">
                <a:solidFill>
                  <a:schemeClr val="bg1"/>
                </a:solidFill>
                <a:latin typeface="Algerian" pitchFamily="82" charset="0"/>
              </a:rPr>
            </a:br>
            <a:r>
              <a:rPr lang="it-IT" sz="4400" dirty="0" smtClean="0">
                <a:solidFill>
                  <a:schemeClr val="bg1"/>
                </a:solidFill>
                <a:latin typeface="Algerian" pitchFamily="82" charset="0"/>
              </a:rPr>
              <a:t/>
            </a:r>
            <a:br>
              <a:rPr lang="it-IT" sz="4400" dirty="0" smtClean="0">
                <a:solidFill>
                  <a:schemeClr val="bg1"/>
                </a:solidFill>
                <a:latin typeface="Algerian" pitchFamily="82" charset="0"/>
              </a:rPr>
            </a:br>
            <a:r>
              <a:rPr lang="it-IT" sz="4400" dirty="0" smtClean="0">
                <a:solidFill>
                  <a:schemeClr val="bg1"/>
                </a:solidFill>
                <a:latin typeface="Algerian" pitchFamily="82" charset="0"/>
              </a:rPr>
              <a:t>DANIELE PEDACCI </a:t>
            </a:r>
            <a:br>
              <a:rPr lang="it-IT" sz="4400" dirty="0" smtClean="0">
                <a:solidFill>
                  <a:schemeClr val="bg1"/>
                </a:solidFill>
                <a:latin typeface="Algerian" pitchFamily="82" charset="0"/>
              </a:rPr>
            </a:br>
            <a:r>
              <a:rPr lang="it-IT" sz="4400" dirty="0" smtClean="0">
                <a:solidFill>
                  <a:schemeClr val="bg1"/>
                </a:solidFill>
                <a:latin typeface="Algerian" pitchFamily="82" charset="0"/>
              </a:rPr>
              <a:t/>
            </a:r>
            <a:br>
              <a:rPr lang="it-IT" sz="4400" dirty="0" smtClean="0">
                <a:solidFill>
                  <a:schemeClr val="bg1"/>
                </a:solidFill>
                <a:latin typeface="Algerian" pitchFamily="82" charset="0"/>
              </a:rPr>
            </a:br>
            <a:r>
              <a:rPr lang="it-IT" sz="4400" dirty="0" smtClean="0">
                <a:solidFill>
                  <a:schemeClr val="bg1"/>
                </a:solidFill>
                <a:latin typeface="Algerian" pitchFamily="82" charset="0"/>
              </a:rPr>
              <a:t>UMBERTO SCIFONI</a:t>
            </a:r>
            <a:br>
              <a:rPr lang="it-IT" sz="4400" dirty="0" smtClean="0">
                <a:solidFill>
                  <a:schemeClr val="bg1"/>
                </a:solidFill>
                <a:latin typeface="Algerian" pitchFamily="82" charset="0"/>
              </a:rPr>
            </a:br>
            <a:r>
              <a:rPr lang="it-IT" sz="4400" dirty="0" smtClean="0">
                <a:solidFill>
                  <a:schemeClr val="bg1"/>
                </a:solidFill>
                <a:latin typeface="Algerian" pitchFamily="82" charset="0"/>
              </a:rPr>
              <a:t/>
            </a:r>
            <a:br>
              <a:rPr lang="it-IT" sz="4400" dirty="0" smtClean="0">
                <a:solidFill>
                  <a:schemeClr val="bg1"/>
                </a:solidFill>
                <a:latin typeface="Algerian" pitchFamily="82" charset="0"/>
              </a:rPr>
            </a:br>
            <a:r>
              <a:rPr lang="it-IT" sz="4400" dirty="0" smtClean="0">
                <a:solidFill>
                  <a:schemeClr val="bg1"/>
                </a:solidFill>
                <a:latin typeface="Algerian" pitchFamily="82" charset="0"/>
              </a:rPr>
              <a:t>II G </a:t>
            </a:r>
            <a:br>
              <a:rPr lang="it-IT" sz="4400" dirty="0" smtClean="0">
                <a:solidFill>
                  <a:schemeClr val="bg1"/>
                </a:solidFill>
                <a:latin typeface="Algerian" pitchFamily="82" charset="0"/>
              </a:rPr>
            </a:br>
            <a:r>
              <a:rPr lang="it-IT" sz="4400" dirty="0" smtClean="0">
                <a:solidFill>
                  <a:schemeClr val="bg1"/>
                </a:solidFill>
                <a:latin typeface="Algerian" pitchFamily="82" charset="0"/>
              </a:rPr>
              <a:t/>
            </a:r>
            <a:br>
              <a:rPr lang="it-IT" sz="4400" dirty="0" smtClean="0">
                <a:solidFill>
                  <a:schemeClr val="bg1"/>
                </a:solidFill>
                <a:latin typeface="Algerian" pitchFamily="82" charset="0"/>
              </a:rPr>
            </a:br>
            <a:r>
              <a:rPr lang="it-IT" sz="4400" dirty="0" smtClean="0">
                <a:solidFill>
                  <a:schemeClr val="bg1"/>
                </a:solidFill>
                <a:latin typeface="Algerian" pitchFamily="82" charset="0"/>
              </a:rPr>
              <a:t>A.S. 2013/2014</a:t>
            </a:r>
            <a:endParaRPr lang="it-IT" sz="4400" dirty="0">
              <a:solidFill>
                <a:schemeClr val="bg1"/>
              </a:solidFill>
              <a:latin typeface="Algerian" pitchFamily="82" charset="0"/>
            </a:endParaRPr>
          </a:p>
        </p:txBody>
      </p:sp>
      <p:sp>
        <p:nvSpPr>
          <p:cNvPr id="3" name="Segnaposto contenuto 2"/>
          <p:cNvSpPr>
            <a:spLocks noGrp="1"/>
          </p:cNvSpPr>
          <p:nvPr>
            <p:ph idx="1"/>
          </p:nvPr>
        </p:nvSpPr>
        <p:spPr>
          <a:xfrm flipV="1">
            <a:off x="457200" y="6857999"/>
            <a:ext cx="8229600" cy="785842"/>
          </a:xfrm>
        </p:spPr>
        <p:txBody>
          <a:bodyPr/>
          <a:lstStyle/>
          <a:p>
            <a:endParaRPr lang="it-IT"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
                                          </p:val>
                                        </p:tav>
                                        <p:tav tm="100000">
                                          <p:val>
                                            <p:strVal val="#ppt_x"/>
                                          </p:val>
                                        </p:tav>
                                      </p:tavLst>
                                    </p:anim>
                                    <p:anim calcmode="lin" valueType="num">
                                      <p:cBhvr>
                                        <p:cTn id="8" dur="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solidFill>
                  <a:schemeClr val="tx1"/>
                </a:solidFill>
                <a:latin typeface="Baskerville Old Face" pitchFamily="18" charset="0"/>
              </a:rPr>
              <a:t>LA POESIA GIAMBICA e I GIAMBOGRAFI</a:t>
            </a:r>
            <a:endParaRPr lang="it-IT" dirty="0">
              <a:solidFill>
                <a:schemeClr val="tx1"/>
              </a:solidFill>
              <a:latin typeface="Baskerville Old Face" pitchFamily="18" charset="0"/>
            </a:endParaRPr>
          </a:p>
        </p:txBody>
      </p:sp>
      <p:sp>
        <p:nvSpPr>
          <p:cNvPr id="3" name="Segnaposto contenuto 2"/>
          <p:cNvSpPr>
            <a:spLocks noGrp="1"/>
          </p:cNvSpPr>
          <p:nvPr>
            <p:ph sz="quarter" idx="1"/>
          </p:nvPr>
        </p:nvSpPr>
        <p:spPr/>
        <p:txBody>
          <a:bodyPr>
            <a:normAutofit lnSpcReduction="10000"/>
          </a:bodyPr>
          <a:lstStyle/>
          <a:p>
            <a:r>
              <a:rPr lang="it-IT" dirty="0" smtClean="0">
                <a:latin typeface="Baskerville Old Face" pitchFamily="18" charset="0"/>
              </a:rPr>
              <a:t>Nella letteratura Greca, il Giambo consiste in un tipo di poesia recitata con accompagnamento musicale,quali </a:t>
            </a:r>
            <a:r>
              <a:rPr lang="el-GR" dirty="0" smtClean="0">
                <a:latin typeface="Baskerville Old Face" pitchFamily="18" charset="0"/>
              </a:rPr>
              <a:t>ἀυλός</a:t>
            </a:r>
            <a:r>
              <a:rPr lang="it-IT" dirty="0" smtClean="0">
                <a:latin typeface="Baskerville Old Face" pitchFamily="18" charset="0"/>
              </a:rPr>
              <a:t> e</a:t>
            </a:r>
            <a:r>
              <a:rPr lang="el-GR" dirty="0" smtClean="0">
                <a:latin typeface="Baskerville Old Face" pitchFamily="18" charset="0"/>
              </a:rPr>
              <a:t> </a:t>
            </a:r>
            <a:r>
              <a:rPr lang="el-GR" dirty="0" smtClean="0">
                <a:latin typeface="Baskerville Old Face" pitchFamily="18" charset="0"/>
              </a:rPr>
              <a:t>λύρα </a:t>
            </a:r>
            <a:r>
              <a:rPr lang="it-IT" dirty="0" smtClean="0">
                <a:latin typeface="Baskerville Old Face" pitchFamily="18" charset="0"/>
              </a:rPr>
              <a:t>(</a:t>
            </a:r>
            <a:r>
              <a:rPr lang="it-IT" dirty="0" smtClean="0">
                <a:latin typeface="Baskerville Old Face" pitchFamily="18" charset="0"/>
              </a:rPr>
              <a:t>affinità con l’elegia).</a:t>
            </a:r>
          </a:p>
          <a:p>
            <a:r>
              <a:rPr lang="it-IT" dirty="0" smtClean="0">
                <a:latin typeface="Baskerville Old Face" pitchFamily="18" charset="0"/>
              </a:rPr>
              <a:t>È caratterizzata dall’uso del ritmo giambico,costituito dalla successione di </a:t>
            </a:r>
            <a:r>
              <a:rPr lang="it-IT" dirty="0" smtClean="0">
                <a:latin typeface="Baskerville Old Face" pitchFamily="18" charset="0"/>
              </a:rPr>
              <a:t>sillaba breve-lunga                                                      </a:t>
            </a:r>
            <a:r>
              <a:rPr lang="it-IT" dirty="0" smtClean="0">
                <a:latin typeface="Baskerville Old Face" pitchFamily="18" charset="0"/>
              </a:rPr>
              <a:t>Trimetro giambico: ∪ — ∪ — |∪ — ∪ — |∪ — ∪ —</a:t>
            </a:r>
          </a:p>
          <a:p>
            <a:r>
              <a:rPr lang="it-IT" dirty="0" smtClean="0">
                <a:latin typeface="Baskerville Old Face" pitchFamily="18" charset="0"/>
              </a:rPr>
              <a:t>Si tratta di un genere poetico dai toni scherzosi,ma allo stesso tempo aggressivi e spregiudicati,con largo uso di invettive da parte dei poeti.</a:t>
            </a:r>
          </a:p>
          <a:p>
            <a:r>
              <a:rPr lang="it-IT" dirty="0" smtClean="0">
                <a:latin typeface="Baskerville Old Face" pitchFamily="18" charset="0"/>
              </a:rPr>
              <a:t>Si considera iniziatore del genere </a:t>
            </a:r>
            <a:r>
              <a:rPr lang="it-IT" dirty="0" err="1" smtClean="0">
                <a:latin typeface="Baskerville Old Face" pitchFamily="18" charset="0"/>
              </a:rPr>
              <a:t>Archiloco</a:t>
            </a:r>
            <a:r>
              <a:rPr lang="it-IT" dirty="0" smtClean="0">
                <a:latin typeface="Baskerville Old Face" pitchFamily="18" charset="0"/>
              </a:rPr>
              <a:t> di Paro,poeta </a:t>
            </a:r>
            <a:r>
              <a:rPr lang="it-IT" dirty="0" err="1" smtClean="0">
                <a:latin typeface="Baskerville Old Face" pitchFamily="18" charset="0"/>
              </a:rPr>
              <a:t>scommatico</a:t>
            </a:r>
            <a:r>
              <a:rPr lang="it-IT" dirty="0" smtClean="0">
                <a:latin typeface="Baskerville Old Face" pitchFamily="18" charset="0"/>
              </a:rPr>
              <a:t>.</a:t>
            </a:r>
            <a:endParaRPr lang="it-IT" dirty="0">
              <a:latin typeface="Baskerville Old Face" pitchFamily="18" charset="0"/>
            </a:endParaRPr>
          </a:p>
        </p:txBody>
      </p:sp>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solidFill>
                  <a:schemeClr val="tx1"/>
                </a:solidFill>
                <a:latin typeface="Baskerville Old Face" pitchFamily="18" charset="0"/>
              </a:rPr>
              <a:t>ORIGINE DEL TERMINE  </a:t>
            </a:r>
            <a:r>
              <a:rPr lang="el-GR" dirty="0" smtClean="0">
                <a:solidFill>
                  <a:schemeClr val="tx1"/>
                </a:solidFill>
                <a:latin typeface="Baskerville Old Face" pitchFamily="18" charset="0"/>
              </a:rPr>
              <a:t>Ἴαμβος</a:t>
            </a:r>
            <a:endParaRPr lang="it-IT" dirty="0">
              <a:solidFill>
                <a:schemeClr val="tx1"/>
              </a:solidFill>
              <a:latin typeface="Baskerville Old Face" pitchFamily="18" charset="0"/>
            </a:endParaRPr>
          </a:p>
        </p:txBody>
      </p:sp>
      <p:sp>
        <p:nvSpPr>
          <p:cNvPr id="3" name="Segnaposto contenuto 2"/>
          <p:cNvSpPr>
            <a:spLocks noGrp="1"/>
          </p:cNvSpPr>
          <p:nvPr>
            <p:ph sz="quarter" idx="1"/>
          </p:nvPr>
        </p:nvSpPr>
        <p:spPr/>
        <p:txBody>
          <a:bodyPr>
            <a:normAutofit lnSpcReduction="10000"/>
          </a:bodyPr>
          <a:lstStyle/>
          <a:p>
            <a:pPr>
              <a:buNone/>
            </a:pPr>
            <a:r>
              <a:rPr lang="it-IT" i="1" dirty="0" smtClean="0">
                <a:latin typeface="Baskerville Old Face" pitchFamily="18" charset="0"/>
              </a:rPr>
              <a:t>    </a:t>
            </a:r>
            <a:r>
              <a:rPr lang="it-IT" dirty="0" smtClean="0">
                <a:latin typeface="Baskerville Old Face" pitchFamily="18" charset="0"/>
              </a:rPr>
              <a:t>Per quanto riguarda l’origine della parola,sono due le derivazioni etimologiche:</a:t>
            </a:r>
          </a:p>
          <a:p>
            <a:r>
              <a:rPr lang="it-IT" dirty="0" err="1" smtClean="0">
                <a:latin typeface="Baskerville Old Face" pitchFamily="18" charset="0"/>
              </a:rPr>
              <a:t>Iambo</a:t>
            </a:r>
            <a:r>
              <a:rPr lang="it-IT" dirty="0" smtClean="0">
                <a:latin typeface="Baskerville Old Face" pitchFamily="18" charset="0"/>
              </a:rPr>
              <a:t>, figlio di Ares, valoroso guerriero e lanciatore di giavellotti ,che aveva un'andatura claudicante (riconducibile alla sequenza delle sillabe breve-lunga) e capace di emettere un urlo spaventoso al momento del lancio del giavellotto(nel giambo ritroviamo, specie nell'invettiva, parole molto dure e toni aggressivi)</a:t>
            </a:r>
          </a:p>
          <a:p>
            <a:r>
              <a:rPr lang="it-IT" dirty="0" err="1" smtClean="0">
                <a:latin typeface="Baskerville Old Face" pitchFamily="18" charset="0"/>
              </a:rPr>
              <a:t>Iambe</a:t>
            </a:r>
            <a:r>
              <a:rPr lang="it-IT" dirty="0" smtClean="0">
                <a:latin typeface="Baskerville Old Face" pitchFamily="18" charset="0"/>
              </a:rPr>
              <a:t>, serva di Demetra, si narra che fosse stata l'unica a far sorridere la padrona rattristata per la morte della figlia Proserpina (allusione alla derisione tipica del giambo).</a:t>
            </a:r>
            <a:endParaRPr lang="it-IT" dirty="0">
              <a:latin typeface="Baskerville Old Face" pitchFamily="18" charset="0"/>
            </a:endParaRP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endParaRPr lang="it-IT"/>
          </a:p>
        </p:txBody>
      </p:sp>
      <p:sp>
        <p:nvSpPr>
          <p:cNvPr id="2" name="Titolo 1"/>
          <p:cNvSpPr>
            <a:spLocks noGrp="1"/>
          </p:cNvSpPr>
          <p:nvPr>
            <p:ph type="ctrTitle"/>
          </p:nvPr>
        </p:nvSpPr>
        <p:spPr>
          <a:xfrm>
            <a:off x="685800" y="381000"/>
            <a:ext cx="7772400" cy="904860"/>
          </a:xfrm>
          <a:solidFill>
            <a:srgbClr val="FFFF00"/>
          </a:solidFill>
        </p:spPr>
        <p:txBody>
          <a:bodyPr/>
          <a:lstStyle/>
          <a:p>
            <a:r>
              <a:rPr lang="it-IT" dirty="0" smtClean="0">
                <a:solidFill>
                  <a:schemeClr val="tx1"/>
                </a:solidFill>
                <a:latin typeface="Baskerville Old Face" pitchFamily="18" charset="0"/>
              </a:rPr>
              <a:t>SEMONIDE E IPPONATTE</a:t>
            </a:r>
            <a:endParaRPr lang="it-IT" dirty="0">
              <a:solidFill>
                <a:schemeClr val="tx1"/>
              </a:solidFill>
              <a:latin typeface="Baskerville Old Face" pitchFamily="18" charset="0"/>
            </a:endParaRPr>
          </a:p>
        </p:txBody>
      </p:sp>
      <p:pic>
        <p:nvPicPr>
          <p:cNvPr id="4" name="Immagine 3" descr="grek020.jpg"/>
          <p:cNvPicPr>
            <a:picLocks noChangeAspect="1"/>
          </p:cNvPicPr>
          <p:nvPr/>
        </p:nvPicPr>
        <p:blipFill>
          <a:blip r:embed="rId2" cstate="print"/>
          <a:stretch>
            <a:fillRect/>
          </a:stretch>
        </p:blipFill>
        <p:spPr>
          <a:xfrm>
            <a:off x="0" y="1500174"/>
            <a:ext cx="9144000" cy="5357826"/>
          </a:xfrm>
          <a:prstGeom prst="rect">
            <a:avLst/>
          </a:prstGeom>
        </p:spPr>
      </p:pic>
      <p:sp>
        <p:nvSpPr>
          <p:cNvPr id="5" name="Freccia a destra rientrata 4"/>
          <p:cNvSpPr/>
          <p:nvPr/>
        </p:nvSpPr>
        <p:spPr>
          <a:xfrm rot="1498220">
            <a:off x="6114471" y="3819695"/>
            <a:ext cx="838009" cy="428862"/>
          </a:xfrm>
          <a:prstGeom prst="notchedRightArrow">
            <a:avLst>
              <a:gd name="adj1" fmla="val 47170"/>
              <a:gd name="adj2" fmla="val 65724"/>
            </a:avLst>
          </a:prstGeom>
          <a:solidFill>
            <a:srgbClr val="FF0000"/>
          </a:solidFill>
          <a:ln>
            <a:solidFill>
              <a:schemeClr val="tx1"/>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CasellaDiTesto 6"/>
          <p:cNvSpPr txBox="1"/>
          <p:nvPr/>
        </p:nvSpPr>
        <p:spPr>
          <a:xfrm>
            <a:off x="5714976" y="3429000"/>
            <a:ext cx="3429024" cy="400110"/>
          </a:xfrm>
          <a:prstGeom prst="rect">
            <a:avLst/>
          </a:prstGeom>
          <a:noFill/>
          <a:ln>
            <a:noFill/>
          </a:ln>
        </p:spPr>
        <p:txBody>
          <a:bodyPr wrap="square" rtlCol="0">
            <a:spAutoFit/>
          </a:bodyPr>
          <a:lstStyle/>
          <a:p>
            <a:r>
              <a:rPr lang="it-IT" sz="2000" b="1" dirty="0" smtClean="0">
                <a:solidFill>
                  <a:srgbClr val="C00000"/>
                </a:solidFill>
                <a:latin typeface="Baskerville Old Face" pitchFamily="18" charset="0"/>
              </a:rPr>
              <a:t>EFESO(IPPONATTE)</a:t>
            </a:r>
            <a:endParaRPr lang="it-IT" sz="2000" b="1" dirty="0">
              <a:solidFill>
                <a:srgbClr val="C00000"/>
              </a:solidFill>
              <a:latin typeface="Baskerville Old Face" pitchFamily="18" charset="0"/>
            </a:endParaRPr>
          </a:p>
        </p:txBody>
      </p:sp>
      <p:sp>
        <p:nvSpPr>
          <p:cNvPr id="9" name="Ovale 8"/>
          <p:cNvSpPr/>
          <p:nvPr/>
        </p:nvSpPr>
        <p:spPr>
          <a:xfrm>
            <a:off x="7000892" y="4214818"/>
            <a:ext cx="500066" cy="285752"/>
          </a:xfrm>
          <a:prstGeom prst="ellipse">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5643570" y="5357826"/>
            <a:ext cx="1714512" cy="646331"/>
          </a:xfrm>
          <a:prstGeom prst="rect">
            <a:avLst/>
          </a:prstGeom>
          <a:noFill/>
        </p:spPr>
        <p:txBody>
          <a:bodyPr wrap="square" rtlCol="0">
            <a:spAutoFit/>
          </a:bodyPr>
          <a:lstStyle/>
          <a:p>
            <a:r>
              <a:rPr lang="it-IT" b="1" dirty="0" smtClean="0">
                <a:solidFill>
                  <a:srgbClr val="002060"/>
                </a:solidFill>
                <a:latin typeface="Baskerville Old Face" pitchFamily="18" charset="0"/>
              </a:rPr>
              <a:t>SAMO</a:t>
            </a:r>
          </a:p>
          <a:p>
            <a:r>
              <a:rPr lang="it-IT" b="1" dirty="0" smtClean="0">
                <a:solidFill>
                  <a:srgbClr val="002060"/>
                </a:solidFill>
                <a:latin typeface="Baskerville Old Face" pitchFamily="18" charset="0"/>
              </a:rPr>
              <a:t>(SEMONIDE)</a:t>
            </a:r>
            <a:endParaRPr lang="it-IT" b="1" dirty="0">
              <a:solidFill>
                <a:srgbClr val="002060"/>
              </a:solidFill>
              <a:latin typeface="Baskerville Old Face" pitchFamily="18" charset="0"/>
            </a:endParaRPr>
          </a:p>
        </p:txBody>
      </p:sp>
      <p:sp>
        <p:nvSpPr>
          <p:cNvPr id="12" name="Ovale 11"/>
          <p:cNvSpPr/>
          <p:nvPr/>
        </p:nvSpPr>
        <p:spPr>
          <a:xfrm rot="10800000">
            <a:off x="6143636" y="4357694"/>
            <a:ext cx="857256" cy="357190"/>
          </a:xfrm>
          <a:prstGeom prst="ellipse">
            <a:avLst/>
          </a:prstGeom>
          <a:noFill/>
          <a:ln>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llout con freccia in su 12"/>
          <p:cNvSpPr/>
          <p:nvPr/>
        </p:nvSpPr>
        <p:spPr>
          <a:xfrm>
            <a:off x="5643570" y="4786322"/>
            <a:ext cx="1857388" cy="1357322"/>
          </a:xfrm>
          <a:prstGeom prst="upArrowCallout">
            <a:avLst>
              <a:gd name="adj1" fmla="val 14583"/>
              <a:gd name="adj2" fmla="val 21875"/>
              <a:gd name="adj3" fmla="val 20833"/>
              <a:gd name="adj4" fmla="val 64977"/>
            </a:avLst>
          </a:prstGeom>
          <a:no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4)">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Scale>
                                      <p:cBhvr>
                                        <p:cTn id="3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3"/>
                                        </p:tgtEl>
                                        <p:attrNameLst>
                                          <p:attrName>ppt_x</p:attrName>
                                          <p:attrName>ppt_y</p:attrName>
                                        </p:attrNameLst>
                                      </p:cBhvr>
                                    </p:animMotion>
                                    <p:animEffect transition="in" filter="fade">
                                      <p:cBhvr>
                                        <p:cTn id="32" dur="1000"/>
                                        <p:tgtEl>
                                          <p:spTgt spid="13"/>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
                                        </p:tgtEl>
                                        <p:attrNameLst>
                                          <p:attrName>ppt_x</p:attrName>
                                          <p:attrName>ppt_y</p:attrName>
                                        </p:attrNameLst>
                                      </p:cBhvr>
                                    </p:animMotion>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1"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solidFill>
                  <a:schemeClr val="tx1"/>
                </a:solidFill>
              </a:rPr>
              <a:t>SEMONIDE LA VITA</a:t>
            </a:r>
            <a:endParaRPr lang="it-IT" dirty="0">
              <a:solidFill>
                <a:schemeClr val="tx1"/>
              </a:solidFill>
            </a:endParaRPr>
          </a:p>
        </p:txBody>
      </p:sp>
      <p:sp>
        <p:nvSpPr>
          <p:cNvPr id="3" name="Segnaposto contenuto 2"/>
          <p:cNvSpPr>
            <a:spLocks noGrp="1"/>
          </p:cNvSpPr>
          <p:nvPr>
            <p:ph sz="quarter" idx="1"/>
          </p:nvPr>
        </p:nvSpPr>
        <p:spPr>
          <a:xfrm>
            <a:off x="301752" y="1527048"/>
            <a:ext cx="8503920" cy="4616596"/>
          </a:xfrm>
        </p:spPr>
        <p:txBody>
          <a:bodyPr/>
          <a:lstStyle/>
          <a:p>
            <a:r>
              <a:rPr lang="it-IT" sz="2400" dirty="0" err="1" smtClean="0">
                <a:latin typeface="Baskerville Old Face" pitchFamily="18" charset="0"/>
              </a:rPr>
              <a:t>Semonide</a:t>
            </a:r>
            <a:r>
              <a:rPr lang="it-IT" sz="2400" dirty="0" smtClean="0">
                <a:latin typeface="Baskerville Old Face" pitchFamily="18" charset="0"/>
              </a:rPr>
              <a:t> di </a:t>
            </a:r>
            <a:r>
              <a:rPr lang="it-IT" sz="2400" dirty="0" err="1" smtClean="0">
                <a:latin typeface="Baskerville Old Face" pitchFamily="18" charset="0"/>
              </a:rPr>
              <a:t>Amorgo</a:t>
            </a:r>
            <a:r>
              <a:rPr lang="it-IT" sz="2400" dirty="0" smtClean="0">
                <a:latin typeface="Baskerville Old Face" pitchFamily="18" charset="0"/>
              </a:rPr>
              <a:t>,fu nativo di </a:t>
            </a:r>
            <a:r>
              <a:rPr lang="it-IT" sz="2400" dirty="0" err="1" smtClean="0">
                <a:latin typeface="Baskerville Old Face" pitchFamily="18" charset="0"/>
              </a:rPr>
              <a:t>Samo</a:t>
            </a:r>
            <a:r>
              <a:rPr lang="it-IT" sz="2400" dirty="0" smtClean="0">
                <a:latin typeface="Baskerville Old Face" pitchFamily="18" charset="0"/>
              </a:rPr>
              <a:t>, ma venne nominato così in quanto proprio ad </a:t>
            </a:r>
            <a:r>
              <a:rPr lang="it-IT" sz="2400" dirty="0" err="1" smtClean="0">
                <a:latin typeface="Baskerville Old Face" pitchFamily="18" charset="0"/>
              </a:rPr>
              <a:t>Amorgo</a:t>
            </a:r>
            <a:r>
              <a:rPr lang="it-IT" sz="2400" dirty="0" smtClean="0">
                <a:latin typeface="Baskerville Old Face" pitchFamily="18" charset="0"/>
              </a:rPr>
              <a:t> guidò una colonia </a:t>
            </a:r>
            <a:r>
              <a:rPr lang="it-IT" sz="2400" dirty="0" err="1" smtClean="0">
                <a:latin typeface="Baskerville Old Face" pitchFamily="18" charset="0"/>
              </a:rPr>
              <a:t>samia</a:t>
            </a:r>
            <a:r>
              <a:rPr lang="it-IT" sz="2400" dirty="0" smtClean="0">
                <a:latin typeface="Baskerville Old Face" pitchFamily="18" charset="0"/>
              </a:rPr>
              <a:t>.</a:t>
            </a:r>
          </a:p>
          <a:p>
            <a:r>
              <a:rPr lang="it-IT" sz="2400" dirty="0" smtClean="0">
                <a:latin typeface="Baskerville Old Face" pitchFamily="18" charset="0"/>
              </a:rPr>
              <a:t>Per quanto riguarda il periodo,viene collocato di poco posteriore ad </a:t>
            </a:r>
            <a:r>
              <a:rPr lang="it-IT" sz="2400" dirty="0" err="1" smtClean="0">
                <a:latin typeface="Baskerville Old Face" pitchFamily="18" charset="0"/>
              </a:rPr>
              <a:t>Archiloco</a:t>
            </a:r>
            <a:r>
              <a:rPr lang="it-IT" sz="2400" dirty="0" smtClean="0">
                <a:latin typeface="Baskerville Old Face" pitchFamily="18" charset="0"/>
              </a:rPr>
              <a:t>,non prima della metà del VII secolo a.C.</a:t>
            </a:r>
          </a:p>
          <a:p>
            <a:r>
              <a:rPr lang="it-IT" sz="2400" dirty="0" smtClean="0">
                <a:latin typeface="Baskerville Old Face" pitchFamily="18" charset="0"/>
              </a:rPr>
              <a:t>Di lui ci restano circa 200 versi, ma in generale ben poco viene legato alla sua poetica;rilevante è infatti solo un frammento,di cui ci restano 115 versi:il giambo contro le donne.</a:t>
            </a:r>
          </a:p>
          <a:p>
            <a:pPr>
              <a:buNone/>
            </a:pPr>
            <a:endParaRPr lang="it-IT" dirty="0">
              <a:latin typeface="Baskerville Old Face" pitchFamily="18" charset="0"/>
            </a:endParaRPr>
          </a:p>
        </p:txBody>
      </p:sp>
      <p:pic>
        <p:nvPicPr>
          <p:cNvPr id="4" name="Immagine 3" descr="samoANV1G7KT.jpg"/>
          <p:cNvPicPr>
            <a:picLocks noChangeAspect="1"/>
          </p:cNvPicPr>
          <p:nvPr/>
        </p:nvPicPr>
        <p:blipFill>
          <a:blip r:embed="rId2"/>
          <a:stretch>
            <a:fillRect/>
          </a:stretch>
        </p:blipFill>
        <p:spPr>
          <a:xfrm>
            <a:off x="571472" y="4000504"/>
            <a:ext cx="2786082" cy="27146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Immagine 4" descr="santorini_zqtvb_T0.jpg"/>
          <p:cNvPicPr>
            <a:picLocks noChangeAspect="1"/>
          </p:cNvPicPr>
          <p:nvPr/>
        </p:nvPicPr>
        <p:blipFill>
          <a:blip r:embed="rId3" cstate="print"/>
          <a:stretch>
            <a:fillRect/>
          </a:stretch>
        </p:blipFill>
        <p:spPr>
          <a:xfrm>
            <a:off x="6215074" y="4143380"/>
            <a:ext cx="2571768" cy="2571744"/>
          </a:xfrm>
          <a:prstGeom prst="roundRect">
            <a:avLst>
              <a:gd name="adj" fmla="val 1814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a:bodyPr>
          <a:lstStyle/>
          <a:p>
            <a:r>
              <a:rPr lang="it-IT" sz="3600" dirty="0" smtClean="0">
                <a:solidFill>
                  <a:schemeClr val="tx1"/>
                </a:solidFill>
                <a:latin typeface="Baskerville Old Face" pitchFamily="18" charset="0"/>
              </a:rPr>
              <a:t>I FRAMMENTI</a:t>
            </a:r>
            <a:endParaRPr lang="it-IT" sz="3600" dirty="0">
              <a:solidFill>
                <a:schemeClr val="tx1"/>
              </a:solidFill>
              <a:latin typeface="Baskerville Old Face" pitchFamily="18" charset="0"/>
            </a:endParaRPr>
          </a:p>
        </p:txBody>
      </p:sp>
      <p:sp>
        <p:nvSpPr>
          <p:cNvPr id="3" name="Segnaposto contenuto 2"/>
          <p:cNvSpPr>
            <a:spLocks noGrp="1"/>
          </p:cNvSpPr>
          <p:nvPr>
            <p:ph sz="quarter" idx="1"/>
          </p:nvPr>
        </p:nvSpPr>
        <p:spPr/>
        <p:txBody>
          <a:bodyPr>
            <a:normAutofit lnSpcReduction="10000"/>
          </a:bodyPr>
          <a:lstStyle/>
          <a:p>
            <a:r>
              <a:rPr lang="it-IT" dirty="0" smtClean="0">
                <a:latin typeface="Baskerville Old Face" pitchFamily="18" charset="0"/>
              </a:rPr>
              <a:t>Dei frammenti più importanti,si può fare riferimento al:</a:t>
            </a:r>
          </a:p>
          <a:p>
            <a:r>
              <a:rPr lang="it-IT" b="1" dirty="0" smtClean="0">
                <a:latin typeface="Baskerville Old Face" pitchFamily="18" charset="0"/>
              </a:rPr>
              <a:t>FR</a:t>
            </a:r>
            <a:r>
              <a:rPr lang="it-IT" b="1" dirty="0" err="1" smtClean="0">
                <a:latin typeface="Baskerville Old Face" pitchFamily="18" charset="0"/>
              </a:rPr>
              <a:t>.1</a:t>
            </a:r>
            <a:r>
              <a:rPr lang="it-IT" b="1" dirty="0" smtClean="0">
                <a:latin typeface="Baskerville Old Face" pitchFamily="18" charset="0"/>
              </a:rPr>
              <a:t> </a:t>
            </a:r>
            <a:r>
              <a:rPr lang="it-IT" dirty="0" smtClean="0">
                <a:latin typeface="Baskerville Old Face" pitchFamily="18" charset="0"/>
              </a:rPr>
              <a:t>: visione pessimistica della vita,comunicata ad un fanciullo;tutto va come Zeus vuole, un esistenza dominata dalla morte,dal male e da ogni tipo di dolore.</a:t>
            </a:r>
          </a:p>
          <a:p>
            <a:r>
              <a:rPr lang="it-IT" b="1" dirty="0" smtClean="0">
                <a:latin typeface="Baskerville Old Face" pitchFamily="18" charset="0"/>
              </a:rPr>
              <a:t>FR .9:</a:t>
            </a:r>
            <a:r>
              <a:rPr lang="it-IT" dirty="0" smtClean="0">
                <a:latin typeface="Baskerville Old Face" pitchFamily="18" charset="0"/>
              </a:rPr>
              <a:t> una vera e propria favola ha come protagonisti il gracchio,l’airone e l’anguilla.</a:t>
            </a:r>
          </a:p>
          <a:p>
            <a:r>
              <a:rPr lang="it-IT" b="1" dirty="0" err="1" smtClean="0">
                <a:latin typeface="Baskerville Old Face" pitchFamily="18" charset="0"/>
              </a:rPr>
              <a:t>FR</a:t>
            </a:r>
            <a:r>
              <a:rPr lang="it-IT" b="1" dirty="0" smtClean="0">
                <a:latin typeface="Baskerville Old Face" pitchFamily="18" charset="0"/>
              </a:rPr>
              <a:t>.</a:t>
            </a:r>
            <a:r>
              <a:rPr lang="it-IT" dirty="0" smtClean="0">
                <a:latin typeface="Baskerville Old Face" pitchFamily="18" charset="0"/>
              </a:rPr>
              <a:t> 7: il più famoso e completo di tutti,il giambo contro le donne,una catalogazione di dieci tipi di donne associate per somiglianza ad animali o fenomeni naturali. Una vera e propria critica alla figura della donna,giudicato malanno dell’uomo.</a:t>
            </a:r>
            <a:endParaRPr lang="it-IT" b="1" dirty="0" smtClean="0">
              <a:latin typeface="Baskerville Old Face" pitchFamily="18" charset="0"/>
            </a:endParaRPr>
          </a:p>
          <a:p>
            <a:endParaRPr lang="it-IT" dirty="0"/>
          </a:p>
        </p:txBody>
      </p:sp>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85728"/>
            <a:ext cx="8534400" cy="701824"/>
          </a:xfrm>
          <a:solidFill>
            <a:srgbClr val="FFFF00"/>
          </a:solidFill>
        </p:spPr>
        <p:txBody>
          <a:bodyPr>
            <a:normAutofit/>
          </a:bodyPr>
          <a:lstStyle/>
          <a:p>
            <a:r>
              <a:rPr lang="it-IT" dirty="0" smtClean="0">
                <a:solidFill>
                  <a:schemeClr val="tx1"/>
                </a:solidFill>
                <a:latin typeface="Baskerville Old Face" pitchFamily="18" charset="0"/>
              </a:rPr>
              <a:t>Biasimo delle donne (</a:t>
            </a:r>
            <a:r>
              <a:rPr lang="it-IT" dirty="0" err="1" smtClean="0">
                <a:solidFill>
                  <a:schemeClr val="tx1"/>
                </a:solidFill>
                <a:latin typeface="Baskerville Old Face" pitchFamily="18" charset="0"/>
              </a:rPr>
              <a:t>ψόγος</a:t>
            </a:r>
            <a:r>
              <a:rPr lang="it-IT" dirty="0" smtClean="0">
                <a:solidFill>
                  <a:schemeClr val="tx1"/>
                </a:solidFill>
                <a:latin typeface="Baskerville Old Face" pitchFamily="18" charset="0"/>
              </a:rPr>
              <a:t> </a:t>
            </a:r>
            <a:r>
              <a:rPr lang="it-IT" dirty="0" err="1" smtClean="0">
                <a:solidFill>
                  <a:schemeClr val="tx1"/>
                </a:solidFill>
                <a:latin typeface="Baskerville Old Face" pitchFamily="18" charset="0"/>
              </a:rPr>
              <a:t>γυναικῶν</a:t>
            </a:r>
            <a:r>
              <a:rPr lang="it-IT" dirty="0" smtClean="0">
                <a:solidFill>
                  <a:schemeClr val="tx1"/>
                </a:solidFill>
                <a:latin typeface="Baskerville Old Face" pitchFamily="18" charset="0"/>
              </a:rPr>
              <a:t>)</a:t>
            </a:r>
            <a:endParaRPr lang="it-IT" dirty="0">
              <a:solidFill>
                <a:schemeClr val="tx1"/>
              </a:solidFill>
              <a:latin typeface="Baskerville Old Face" pitchFamily="18" charset="0"/>
            </a:endParaRPr>
          </a:p>
        </p:txBody>
      </p:sp>
      <p:sp>
        <p:nvSpPr>
          <p:cNvPr id="3" name="Segnaposto contenuto 2"/>
          <p:cNvSpPr>
            <a:spLocks noGrp="1"/>
          </p:cNvSpPr>
          <p:nvPr>
            <p:ph sz="quarter" idx="1"/>
          </p:nvPr>
        </p:nvSpPr>
        <p:spPr/>
        <p:txBody>
          <a:bodyPr>
            <a:normAutofit fontScale="77500" lnSpcReduction="20000"/>
          </a:bodyPr>
          <a:lstStyle/>
          <a:p>
            <a:r>
              <a:rPr lang="it-IT" dirty="0" smtClean="0">
                <a:latin typeface="Baskerville Old Face" pitchFamily="18" charset="0"/>
              </a:rPr>
              <a:t>Il frammento per cui </a:t>
            </a:r>
            <a:r>
              <a:rPr lang="it-IT" dirty="0" err="1" smtClean="0">
                <a:latin typeface="Baskerville Old Face" pitchFamily="18" charset="0"/>
              </a:rPr>
              <a:t>Semonide</a:t>
            </a:r>
            <a:r>
              <a:rPr lang="it-IT" dirty="0" smtClean="0">
                <a:latin typeface="Baskerville Old Face" pitchFamily="18" charset="0"/>
              </a:rPr>
              <a:t> fu accusato di misoginia, una sprezzante satira anti-femminile.</a:t>
            </a:r>
          </a:p>
          <a:p>
            <a:r>
              <a:rPr lang="it-IT" dirty="0" smtClean="0">
                <a:latin typeface="Baskerville Old Face" pitchFamily="18" charset="0"/>
              </a:rPr>
              <a:t>Inizia con la donna sudicia e pigra, che deriva dalla scrofa (</a:t>
            </a:r>
            <a:r>
              <a:rPr lang="it-IT" dirty="0" err="1" smtClean="0">
                <a:latin typeface="Baskerville Old Face" pitchFamily="18" charset="0"/>
              </a:rPr>
              <a:t>vv</a:t>
            </a:r>
            <a:r>
              <a:rPr lang="it-IT" dirty="0" smtClean="0">
                <a:latin typeface="Baskerville Old Face" pitchFamily="18" charset="0"/>
              </a:rPr>
              <a:t>. 1-6), quella astuta e cinica che deriva dalla volpe (</a:t>
            </a:r>
            <a:r>
              <a:rPr lang="it-IT" dirty="0" err="1" smtClean="0">
                <a:latin typeface="Baskerville Old Face" pitchFamily="18" charset="0"/>
              </a:rPr>
              <a:t>vv</a:t>
            </a:r>
            <a:r>
              <a:rPr lang="it-IT" dirty="0" smtClean="0">
                <a:latin typeface="Baskerville Old Face" pitchFamily="18" charset="0"/>
              </a:rPr>
              <a:t>.7-11), quella curiosa e intrigante che deriva dalla cagna (</a:t>
            </a:r>
            <a:r>
              <a:rPr lang="it-IT" dirty="0" err="1" smtClean="0">
                <a:latin typeface="Baskerville Old Face" pitchFamily="18" charset="0"/>
              </a:rPr>
              <a:t>vv</a:t>
            </a:r>
            <a:r>
              <a:rPr lang="it-IT" dirty="0" smtClean="0">
                <a:latin typeface="Baskerville Old Face" pitchFamily="18" charset="0"/>
              </a:rPr>
              <a:t>. 12-20), quella inerte che deriva dalla terra (</a:t>
            </a:r>
            <a:r>
              <a:rPr lang="it-IT" dirty="0" err="1" smtClean="0">
                <a:latin typeface="Baskerville Old Face" pitchFamily="18" charset="0"/>
              </a:rPr>
              <a:t>vv</a:t>
            </a:r>
            <a:r>
              <a:rPr lang="it-IT" dirty="0" smtClean="0">
                <a:latin typeface="Baskerville Old Face" pitchFamily="18" charset="0"/>
              </a:rPr>
              <a:t>. 21-26), quella incostante che deriva dal mare (</a:t>
            </a:r>
            <a:r>
              <a:rPr lang="it-IT" dirty="0" err="1" smtClean="0">
                <a:latin typeface="Baskerville Old Face" pitchFamily="18" charset="0"/>
              </a:rPr>
              <a:t>vv</a:t>
            </a:r>
            <a:r>
              <a:rPr lang="it-IT" dirty="0" smtClean="0">
                <a:latin typeface="Baskerville Old Face" pitchFamily="18" charset="0"/>
              </a:rPr>
              <a:t>. 27-42), quella disubbidiente come l'asina (</a:t>
            </a:r>
            <a:r>
              <a:rPr lang="it-IT" dirty="0" err="1" smtClean="0">
                <a:latin typeface="Baskerville Old Face" pitchFamily="18" charset="0"/>
              </a:rPr>
              <a:t>vv</a:t>
            </a:r>
            <a:r>
              <a:rPr lang="it-IT" dirty="0" smtClean="0">
                <a:latin typeface="Baskerville Old Face" pitchFamily="18" charset="0"/>
              </a:rPr>
              <a:t>. 43-49), quella</a:t>
            </a:r>
          </a:p>
          <a:p>
            <a:r>
              <a:rPr lang="it-IT" dirty="0" smtClean="0">
                <a:latin typeface="Baskerville Old Face" pitchFamily="18" charset="0"/>
              </a:rPr>
              <a:t>odiosa e ladra come la donnola (</a:t>
            </a:r>
            <a:r>
              <a:rPr lang="it-IT" dirty="0" err="1" smtClean="0">
                <a:latin typeface="Baskerville Old Face" pitchFamily="18" charset="0"/>
              </a:rPr>
              <a:t>vv</a:t>
            </a:r>
            <a:r>
              <a:rPr lang="it-IT" dirty="0" smtClean="0">
                <a:latin typeface="Baskerville Old Face" pitchFamily="18" charset="0"/>
              </a:rPr>
              <a:t>. 50-56), quella che si preoccupa esclusivamente della propria persona, nata</a:t>
            </a:r>
          </a:p>
          <a:p>
            <a:r>
              <a:rPr lang="it-IT" dirty="0" smtClean="0">
                <a:latin typeface="Baskerville Old Face" pitchFamily="18" charset="0"/>
              </a:rPr>
              <a:t>dalla cavalla, e infine quella maligna e orribile che nasce dalla scimmia. Un tipo solo di donna e augurabile per un uomo, quella che Zeus ha creato dall'ape: lavoratrice e assennata, e una benedizione per il patrimonio e per la casa di chi ha la fortuna di trovarla e farla sua. Nonostante questa rara eccezione, </a:t>
            </a:r>
            <a:r>
              <a:rPr lang="it-IT" dirty="0" err="1" smtClean="0">
                <a:latin typeface="Baskerville Old Face" pitchFamily="18" charset="0"/>
              </a:rPr>
              <a:t>Semonide</a:t>
            </a:r>
            <a:r>
              <a:rPr lang="it-IT" dirty="0" smtClean="0">
                <a:latin typeface="Baskerville Old Face" pitchFamily="18" charset="0"/>
              </a:rPr>
              <a:t> conclude il suo componimento, che dovrebbe essere </a:t>
            </a:r>
            <a:r>
              <a:rPr lang="it-IT" dirty="0" err="1" smtClean="0">
                <a:latin typeface="Baskerville Old Face" pitchFamily="18" charset="0"/>
              </a:rPr>
              <a:t>quasiintegro</a:t>
            </a:r>
            <a:r>
              <a:rPr lang="it-IT" dirty="0" smtClean="0">
                <a:latin typeface="Baskerville Old Face" pitchFamily="18" charset="0"/>
              </a:rPr>
              <a:t>, proclamando che la donna è il peggiore tra tutti i mali che Zeus ha imposto al genere umano.</a:t>
            </a:r>
            <a:endParaRPr lang="it-IT" dirty="0">
              <a:latin typeface="Baskerville Old Face" pitchFamily="18" charset="0"/>
            </a:endParaRPr>
          </a:p>
        </p:txBody>
      </p:sp>
    </p:spTree>
  </p:cSld>
  <p:clrMapOvr>
    <a:masterClrMapping/>
  </p:clrMapOvr>
  <p:transition spd="med">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57166"/>
            <a:ext cx="8534400" cy="630386"/>
          </a:xfrm>
          <a:solidFill>
            <a:srgbClr val="FFFF00"/>
          </a:solidFill>
        </p:spPr>
        <p:txBody>
          <a:bodyPr/>
          <a:lstStyle/>
          <a:p>
            <a:r>
              <a:rPr lang="it-IT" dirty="0" smtClean="0">
                <a:solidFill>
                  <a:schemeClr val="tx1"/>
                </a:solidFill>
              </a:rPr>
              <a:t>TRADUZIONE </a:t>
            </a:r>
            <a:r>
              <a:rPr lang="it-IT" dirty="0" err="1" smtClean="0">
                <a:solidFill>
                  <a:schemeClr val="tx1"/>
                </a:solidFill>
              </a:rPr>
              <a:t>DI</a:t>
            </a:r>
            <a:r>
              <a:rPr lang="it-IT" dirty="0" smtClean="0">
                <a:solidFill>
                  <a:schemeClr val="tx1"/>
                </a:solidFill>
              </a:rPr>
              <a:t> GIACOMO LEOPARDI </a:t>
            </a:r>
            <a:endParaRPr lang="it-IT" dirty="0">
              <a:solidFill>
                <a:schemeClr val="tx1"/>
              </a:solidFill>
            </a:endParaRPr>
          </a:p>
        </p:txBody>
      </p:sp>
      <p:sp>
        <p:nvSpPr>
          <p:cNvPr id="3" name="Segnaposto contenuto 2"/>
          <p:cNvSpPr>
            <a:spLocks noGrp="1"/>
          </p:cNvSpPr>
          <p:nvPr>
            <p:ph sz="quarter" idx="1"/>
          </p:nvPr>
        </p:nvSpPr>
        <p:spPr>
          <a:xfrm>
            <a:off x="357158" y="1500174"/>
            <a:ext cx="8503920" cy="5214974"/>
          </a:xfrm>
        </p:spPr>
        <p:txBody>
          <a:bodyPr numCol="3">
            <a:noAutofit/>
          </a:bodyPr>
          <a:lstStyle/>
          <a:p>
            <a:pPr>
              <a:buNone/>
            </a:pPr>
            <a:r>
              <a:rPr lang="it-IT" sz="1300" dirty="0" smtClean="0"/>
              <a:t>DELLA SATIRA </a:t>
            </a:r>
            <a:r>
              <a:rPr lang="it-IT" sz="1300" dirty="0" err="1" smtClean="0"/>
              <a:t>DI</a:t>
            </a:r>
            <a:r>
              <a:rPr lang="it-IT" sz="1300" dirty="0" smtClean="0"/>
              <a:t> SIMONIDE   SOPRA LE DONNE</a:t>
            </a:r>
            <a:br>
              <a:rPr lang="it-IT" sz="1300" dirty="0" smtClean="0"/>
            </a:br>
            <a:r>
              <a:rPr lang="it-IT" sz="1300" dirty="0" err="1" smtClean="0"/>
              <a:t>MDCCCXXIII</a:t>
            </a:r>
            <a:endParaRPr lang="it-IT" sz="1300" dirty="0" smtClean="0"/>
          </a:p>
          <a:p>
            <a:pPr>
              <a:buNone/>
            </a:pPr>
            <a:r>
              <a:rPr lang="it-IT" sz="1300" dirty="0" smtClean="0"/>
              <a:t/>
            </a:r>
            <a:br>
              <a:rPr lang="it-IT" sz="1300" dirty="0" smtClean="0"/>
            </a:br>
            <a:endParaRPr lang="it-IT" sz="1300" dirty="0" smtClean="0">
              <a:latin typeface="Baskerville Old Face" pitchFamily="18" charset="0"/>
            </a:endParaRPr>
          </a:p>
          <a:p>
            <a:pPr>
              <a:buNone/>
            </a:pPr>
            <a:r>
              <a:rPr lang="it-IT" sz="1300" dirty="0" smtClean="0">
                <a:latin typeface="Baskerville Old Face" pitchFamily="18" charset="0"/>
              </a:rPr>
              <a:t>      </a:t>
            </a:r>
            <a:r>
              <a:rPr lang="it-IT" sz="1200" dirty="0" smtClean="0">
                <a:latin typeface="Baskerville Old Face" pitchFamily="18" charset="0"/>
              </a:rPr>
              <a:t>Giove la mente de le donne e l’indole</a:t>
            </a:r>
            <a:br>
              <a:rPr lang="it-IT" sz="1200" dirty="0" smtClean="0">
                <a:latin typeface="Baskerville Old Face" pitchFamily="18" charset="0"/>
              </a:rPr>
            </a:br>
            <a:r>
              <a:rPr lang="it-IT" sz="1200" dirty="0" smtClean="0">
                <a:latin typeface="Baskerville Old Face" pitchFamily="18" charset="0"/>
              </a:rPr>
              <a:t>In principio formò di vario genere.</a:t>
            </a:r>
            <a:br>
              <a:rPr lang="it-IT" sz="1200" dirty="0" smtClean="0">
                <a:latin typeface="Baskerville Old Face" pitchFamily="18" charset="0"/>
              </a:rPr>
            </a:br>
            <a:r>
              <a:rPr lang="it-IT" sz="1200" dirty="0" smtClean="0">
                <a:latin typeface="Baskerville Old Face" pitchFamily="18" charset="0"/>
              </a:rPr>
              <a:t>Fe’ tra l’altre una donna in su la tempera</a:t>
            </a:r>
            <a:br>
              <a:rPr lang="it-IT" sz="1200" dirty="0" smtClean="0">
                <a:latin typeface="Baskerville Old Face" pitchFamily="18" charset="0"/>
              </a:rPr>
            </a:br>
            <a:r>
              <a:rPr lang="it-IT" sz="1200" dirty="0" smtClean="0">
                <a:latin typeface="Baskerville Old Face" pitchFamily="18" charset="0"/>
              </a:rPr>
              <a:t>Del </a:t>
            </a:r>
            <a:r>
              <a:rPr lang="it-IT" sz="1200" dirty="0" err="1" smtClean="0">
                <a:latin typeface="Baskerville Old Face" pitchFamily="18" charset="0"/>
              </a:rPr>
              <a:t>ciacco</a:t>
            </a:r>
            <a:r>
              <a:rPr lang="it-IT" sz="1200" dirty="0" smtClean="0">
                <a:latin typeface="Baskerville Old Face" pitchFamily="18" charset="0"/>
              </a:rPr>
              <a:t>; e le sue robe tra le polvere</a:t>
            </a:r>
            <a:br>
              <a:rPr lang="it-IT" sz="1200" dirty="0" smtClean="0">
                <a:latin typeface="Baskerville Old Face" pitchFamily="18" charset="0"/>
              </a:rPr>
            </a:br>
            <a:r>
              <a:rPr lang="it-IT" sz="1200" dirty="0" smtClean="0">
                <a:latin typeface="Baskerville Old Face" pitchFamily="18" charset="0"/>
              </a:rPr>
              <a:t>Per casa, ruzzolando, si calpestano.</a:t>
            </a:r>
            <a:br>
              <a:rPr lang="it-IT" sz="1200" dirty="0" smtClean="0">
                <a:latin typeface="Baskerville Old Face" pitchFamily="18" charset="0"/>
              </a:rPr>
            </a:br>
            <a:r>
              <a:rPr lang="it-IT" sz="1200" dirty="0" smtClean="0">
                <a:latin typeface="Baskerville Old Face" pitchFamily="18" charset="0"/>
              </a:rPr>
              <a:t>Mai non si lava </a:t>
            </a:r>
            <a:r>
              <a:rPr lang="it-IT" sz="1200" dirty="0" err="1" smtClean="0">
                <a:latin typeface="Baskerville Old Face" pitchFamily="18" charset="0"/>
              </a:rPr>
              <a:t>nè</a:t>
            </a:r>
            <a:r>
              <a:rPr lang="it-IT" sz="1200" dirty="0" smtClean="0">
                <a:latin typeface="Baskerville Old Face" pitchFamily="18" charset="0"/>
              </a:rPr>
              <a:t> ’l corpo </a:t>
            </a:r>
            <a:r>
              <a:rPr lang="it-IT" sz="1200" dirty="0" err="1" smtClean="0">
                <a:latin typeface="Baskerville Old Face" pitchFamily="18" charset="0"/>
              </a:rPr>
              <a:t>nè</a:t>
            </a:r>
            <a:r>
              <a:rPr lang="it-IT" sz="1200" dirty="0" smtClean="0">
                <a:latin typeface="Baskerville Old Face" pitchFamily="18" charset="0"/>
              </a:rPr>
              <a:t> l’abito,</a:t>
            </a:r>
            <a:br>
              <a:rPr lang="it-IT" sz="1200" dirty="0" smtClean="0">
                <a:latin typeface="Baskerville Old Face" pitchFamily="18" charset="0"/>
              </a:rPr>
            </a:br>
            <a:r>
              <a:rPr lang="it-IT" sz="1200" dirty="0" smtClean="0">
                <a:latin typeface="Baskerville Old Face" pitchFamily="18" charset="0"/>
              </a:rPr>
              <a:t>Ma nel sozzume impingua e si rivoltola.</a:t>
            </a:r>
            <a:br>
              <a:rPr lang="it-IT" sz="1200" dirty="0" smtClean="0">
                <a:latin typeface="Baskerville Old Face" pitchFamily="18" charset="0"/>
              </a:rPr>
            </a:br>
            <a:r>
              <a:rPr lang="it-IT" sz="1200" dirty="0" smtClean="0">
                <a:latin typeface="Baskerville Old Face" pitchFamily="18" charset="0"/>
              </a:rPr>
              <a:t>    Formò da l’empia volpe un’altra femmina,</a:t>
            </a:r>
            <a:br>
              <a:rPr lang="it-IT" sz="1200" dirty="0" smtClean="0">
                <a:latin typeface="Baskerville Old Face" pitchFamily="18" charset="0"/>
              </a:rPr>
            </a:br>
            <a:r>
              <a:rPr lang="it-IT" sz="1200" dirty="0" smtClean="0">
                <a:latin typeface="Baskerville Old Face" pitchFamily="18" charset="0"/>
              </a:rPr>
              <a:t>Che d’ogni cosa, o buona o mala o </a:t>
            </a:r>
            <a:r>
              <a:rPr lang="it-IT" sz="1200" dirty="0" err="1" smtClean="0">
                <a:latin typeface="Baskerville Old Face" pitchFamily="18" charset="0"/>
              </a:rPr>
              <a:t>siasi</a:t>
            </a:r>
            <a:r>
              <a:rPr lang="it-IT" sz="1200" dirty="0" smtClean="0">
                <a:latin typeface="Baskerville Old Face" pitchFamily="18" charset="0"/>
              </a:rPr>
              <a:t>,</a:t>
            </a:r>
            <a:br>
              <a:rPr lang="it-IT" sz="1200" dirty="0" smtClean="0">
                <a:latin typeface="Baskerville Old Face" pitchFamily="18" charset="0"/>
              </a:rPr>
            </a:br>
            <a:r>
              <a:rPr lang="it-IT" sz="1200" dirty="0" smtClean="0">
                <a:latin typeface="Baskerville Old Face" pitchFamily="18" charset="0"/>
              </a:rPr>
              <a:t>Qual che tu </a:t>
            </a:r>
            <a:r>
              <a:rPr lang="it-IT" sz="1200" dirty="0" err="1" smtClean="0">
                <a:latin typeface="Baskerville Old Face" pitchFamily="18" charset="0"/>
              </a:rPr>
              <a:t>vogli</a:t>
            </a:r>
            <a:r>
              <a:rPr lang="it-IT" sz="1200" dirty="0" smtClean="0">
                <a:latin typeface="Baskerville Old Face" pitchFamily="18" charset="0"/>
              </a:rPr>
              <a:t>, è dotta; un modo un animo</a:t>
            </a:r>
            <a:br>
              <a:rPr lang="it-IT" sz="1200" dirty="0" smtClean="0">
                <a:latin typeface="Baskerville Old Face" pitchFamily="18" charset="0"/>
              </a:rPr>
            </a:br>
            <a:r>
              <a:rPr lang="it-IT" sz="1200" dirty="0" smtClean="0">
                <a:latin typeface="Baskerville Old Face" pitchFamily="18" charset="0"/>
              </a:rPr>
              <a:t>Non serba; e parte ha buona e parte pessima.</a:t>
            </a:r>
            <a:br>
              <a:rPr lang="it-IT" sz="1200" dirty="0" smtClean="0">
                <a:latin typeface="Baskerville Old Face" pitchFamily="18" charset="0"/>
              </a:rPr>
            </a:br>
            <a:r>
              <a:rPr lang="it-IT" sz="1200" dirty="0" smtClean="0">
                <a:latin typeface="Baskerville Old Face" pitchFamily="18" charset="0"/>
              </a:rPr>
              <a:t>    Dal can ritrasse una donna maledica</a:t>
            </a:r>
            <a:br>
              <a:rPr lang="it-IT" sz="1200" dirty="0" smtClean="0">
                <a:latin typeface="Baskerville Old Face" pitchFamily="18" charset="0"/>
              </a:rPr>
            </a:br>
            <a:r>
              <a:rPr lang="it-IT" sz="1200" dirty="0" smtClean="0">
                <a:latin typeface="Baskerville Old Face" pitchFamily="18" charset="0"/>
              </a:rPr>
              <a:t>Che vuol tutto vedere e tutto intendere.</a:t>
            </a:r>
            <a:br>
              <a:rPr lang="it-IT" sz="1200" dirty="0" smtClean="0">
                <a:latin typeface="Baskerville Old Face" pitchFamily="18" charset="0"/>
              </a:rPr>
            </a:br>
            <a:r>
              <a:rPr lang="it-IT" sz="1200" dirty="0" smtClean="0">
                <a:latin typeface="Baskerville Old Face" pitchFamily="18" charset="0"/>
              </a:rPr>
              <a:t>Per ogni canto si raggira e specola,</a:t>
            </a:r>
            <a:br>
              <a:rPr lang="it-IT" sz="1200" dirty="0" smtClean="0">
                <a:latin typeface="Baskerville Old Face" pitchFamily="18" charset="0"/>
              </a:rPr>
            </a:br>
            <a:r>
              <a:rPr lang="it-IT" sz="1200" dirty="0" err="1" smtClean="0">
                <a:latin typeface="Baskerville Old Face" pitchFamily="18" charset="0"/>
              </a:rPr>
              <a:t>Bajando</a:t>
            </a:r>
            <a:r>
              <a:rPr lang="it-IT" sz="1200" dirty="0" smtClean="0">
                <a:latin typeface="Baskerville Old Face" pitchFamily="18" charset="0"/>
              </a:rPr>
              <a:t> s’</a:t>
            </a:r>
            <a:r>
              <a:rPr lang="it-IT" sz="1200" dirty="0" err="1" smtClean="0">
                <a:latin typeface="Baskerville Old Face" pitchFamily="18" charset="0"/>
              </a:rPr>
              <a:t>anco</a:t>
            </a:r>
            <a:r>
              <a:rPr lang="it-IT" sz="1200" dirty="0" smtClean="0">
                <a:latin typeface="Baskerville Old Face" pitchFamily="18" charset="0"/>
              </a:rPr>
              <a:t> non le occorre un’anima;</a:t>
            </a:r>
            <a:br>
              <a:rPr lang="it-IT" sz="1200" dirty="0" smtClean="0">
                <a:latin typeface="Baskerville Old Face" pitchFamily="18" charset="0"/>
              </a:rPr>
            </a:br>
            <a:r>
              <a:rPr lang="it-IT" sz="1200" dirty="0" err="1" smtClean="0">
                <a:latin typeface="Baskerville Old Face" pitchFamily="18" charset="0"/>
              </a:rPr>
              <a:t>Nè</a:t>
            </a:r>
            <a:r>
              <a:rPr lang="it-IT" sz="1200" dirty="0" smtClean="0">
                <a:latin typeface="Baskerville Old Face" pitchFamily="18" charset="0"/>
              </a:rPr>
              <a:t> per minacce che ’l marito adoperi,</a:t>
            </a:r>
            <a:br>
              <a:rPr lang="it-IT" sz="1200" dirty="0" smtClean="0">
                <a:latin typeface="Baskerville Old Face" pitchFamily="18" charset="0"/>
              </a:rPr>
            </a:br>
            <a:r>
              <a:rPr lang="it-IT" sz="1200" dirty="0" err="1" smtClean="0">
                <a:latin typeface="Baskerville Old Face" pitchFamily="18" charset="0"/>
              </a:rPr>
              <a:t>Nè</a:t>
            </a:r>
            <a:r>
              <a:rPr lang="it-IT" sz="1200" dirty="0" smtClean="0">
                <a:latin typeface="Baskerville Old Face" pitchFamily="18" charset="0"/>
              </a:rPr>
              <a:t> se d’un sasso la ritrova e cacciale</a:t>
            </a:r>
            <a:br>
              <a:rPr lang="it-IT" sz="1200" dirty="0" smtClean="0">
                <a:latin typeface="Baskerville Old Face" pitchFamily="18" charset="0"/>
              </a:rPr>
            </a:br>
            <a:r>
              <a:rPr lang="it-IT" sz="1200" dirty="0" smtClean="0">
                <a:latin typeface="Baskerville Old Face" pitchFamily="18" charset="0"/>
              </a:rPr>
              <a:t>Di bocca i denti, </a:t>
            </a:r>
            <a:r>
              <a:rPr lang="it-IT" sz="1200" dirty="0" err="1" smtClean="0">
                <a:latin typeface="Baskerville Old Face" pitchFamily="18" charset="0"/>
              </a:rPr>
              <a:t>nè</a:t>
            </a:r>
            <a:r>
              <a:rPr lang="it-IT" sz="1200" dirty="0" smtClean="0">
                <a:latin typeface="Baskerville Old Face" pitchFamily="18" charset="0"/>
              </a:rPr>
              <a:t> per vezzi e placide</a:t>
            </a:r>
            <a:br>
              <a:rPr lang="it-IT" sz="1200" dirty="0" smtClean="0">
                <a:latin typeface="Baskerville Old Face" pitchFamily="18" charset="0"/>
              </a:rPr>
            </a:br>
            <a:r>
              <a:rPr lang="it-IT" sz="1200" dirty="0" smtClean="0">
                <a:latin typeface="Baskerville Old Face" pitchFamily="18" charset="0"/>
              </a:rPr>
              <a:t>Parole e guise, </a:t>
            </a:r>
            <a:r>
              <a:rPr lang="it-IT" sz="1200" dirty="0" err="1" smtClean="0">
                <a:latin typeface="Baskerville Old Face" pitchFamily="18" charset="0"/>
              </a:rPr>
              <a:t>nè</a:t>
            </a:r>
            <a:r>
              <a:rPr lang="it-IT" sz="1200" dirty="0" smtClean="0">
                <a:latin typeface="Baskerville Old Face" pitchFamily="18" charset="0"/>
              </a:rPr>
              <a:t> d’alieni e d’ospiti</a:t>
            </a:r>
          </a:p>
          <a:p>
            <a:pPr>
              <a:buNone/>
            </a:pPr>
            <a:r>
              <a:rPr lang="it-IT" sz="1200" dirty="0" smtClean="0">
                <a:latin typeface="Baskerville Old Face" pitchFamily="18" charset="0"/>
              </a:rPr>
              <a:t>       Sedendo in compagnia, non posa un attimo</a:t>
            </a:r>
            <a:br>
              <a:rPr lang="it-IT" sz="1200" dirty="0" smtClean="0">
                <a:latin typeface="Baskerville Old Face" pitchFamily="18" charset="0"/>
              </a:rPr>
            </a:br>
            <a:r>
              <a:rPr lang="it-IT" sz="1200" dirty="0" smtClean="0">
                <a:latin typeface="Baskerville Old Face" pitchFamily="18" charset="0"/>
              </a:rPr>
              <a:t>Che sempre a </a:t>
            </a:r>
            <a:r>
              <a:rPr lang="it-IT" sz="1200" dirty="0" err="1" smtClean="0">
                <a:latin typeface="Baskerville Old Face" pitchFamily="18" charset="0"/>
              </a:rPr>
              <a:t>vóto</a:t>
            </a:r>
            <a:r>
              <a:rPr lang="it-IT" sz="1200" dirty="0" smtClean="0">
                <a:latin typeface="Baskerville Old Face" pitchFamily="18" charset="0"/>
              </a:rPr>
              <a:t> non digrigni e strepiti.</a:t>
            </a:r>
            <a:br>
              <a:rPr lang="it-IT" sz="1200" dirty="0" smtClean="0">
                <a:latin typeface="Baskerville Old Face" pitchFamily="18" charset="0"/>
              </a:rPr>
            </a:br>
            <a:r>
              <a:rPr lang="it-IT" sz="1200" dirty="0" smtClean="0">
                <a:latin typeface="Baskerville Old Face" pitchFamily="18" charset="0"/>
              </a:rPr>
              <a:t>    Fatta di terra un’altra donna diedero</a:t>
            </a:r>
            <a:br>
              <a:rPr lang="it-IT" sz="1200" dirty="0" smtClean="0">
                <a:latin typeface="Baskerville Old Face" pitchFamily="18" charset="0"/>
              </a:rPr>
            </a:br>
            <a:r>
              <a:rPr lang="it-IT" sz="1200" dirty="0" smtClean="0">
                <a:latin typeface="Baskerville Old Face" pitchFamily="18" charset="0"/>
              </a:rPr>
              <a:t>Gli Eterni a l’uomo in costui pena e carico.</a:t>
            </a:r>
            <a:br>
              <a:rPr lang="it-IT" sz="1200" dirty="0" smtClean="0">
                <a:latin typeface="Baskerville Old Face" pitchFamily="18" charset="0"/>
              </a:rPr>
            </a:br>
            <a:r>
              <a:rPr lang="it-IT" sz="1200" dirty="0" smtClean="0">
                <a:latin typeface="Baskerville Old Face" pitchFamily="18" charset="0"/>
              </a:rPr>
              <a:t>Null’altro intende </a:t>
            </a:r>
            <a:r>
              <a:rPr lang="it-IT" sz="1200" dirty="0" err="1" smtClean="0">
                <a:latin typeface="Baskerville Old Face" pitchFamily="18" charset="0"/>
              </a:rPr>
              <a:t>fuorchè</a:t>
            </a:r>
            <a:r>
              <a:rPr lang="it-IT" sz="1200" dirty="0" smtClean="0">
                <a:latin typeface="Baskerville Old Face" pitchFamily="18" charset="0"/>
              </a:rPr>
              <a:t> mangia e </a:t>
            </a:r>
            <a:r>
              <a:rPr lang="it-IT" sz="1200" dirty="0" err="1" smtClean="0">
                <a:latin typeface="Baskerville Old Face" pitchFamily="18" charset="0"/>
              </a:rPr>
              <a:t>corcasi</a:t>
            </a:r>
            <a:r>
              <a:rPr lang="it-IT" sz="1200" dirty="0" smtClean="0">
                <a:latin typeface="Baskerville Old Face" pitchFamily="18" charset="0"/>
              </a:rPr>
              <a:t>,</a:t>
            </a:r>
            <a:br>
              <a:rPr lang="it-IT" sz="1200" dirty="0" smtClean="0">
                <a:latin typeface="Baskerville Old Face" pitchFamily="18" charset="0"/>
              </a:rPr>
            </a:br>
            <a:r>
              <a:rPr lang="it-IT" sz="1200" dirty="0" smtClean="0">
                <a:latin typeface="Baskerville Old Face" pitchFamily="18" charset="0"/>
              </a:rPr>
              <a:t>E ’l </a:t>
            </a:r>
            <a:r>
              <a:rPr lang="it-IT" sz="1200" dirty="0" err="1" smtClean="0">
                <a:latin typeface="Baskerville Old Face" pitchFamily="18" charset="0"/>
              </a:rPr>
              <a:t>verno</a:t>
            </a:r>
            <a:r>
              <a:rPr lang="it-IT" sz="1200" dirty="0" smtClean="0">
                <a:latin typeface="Baskerville Old Face" pitchFamily="18" charset="0"/>
              </a:rPr>
              <a:t>, o quando piove e ’l tempo è rigido,</a:t>
            </a:r>
            <a:br>
              <a:rPr lang="it-IT" sz="1200" dirty="0" smtClean="0">
                <a:latin typeface="Baskerville Old Face" pitchFamily="18" charset="0"/>
              </a:rPr>
            </a:br>
            <a:r>
              <a:rPr lang="it-IT" sz="1200" dirty="0" smtClean="0">
                <a:latin typeface="Baskerville Old Face" pitchFamily="18" charset="0"/>
              </a:rPr>
              <a:t>Accosto al </a:t>
            </a:r>
            <a:r>
              <a:rPr lang="it-IT" sz="1200" dirty="0" err="1" smtClean="0">
                <a:latin typeface="Baskerville Old Face" pitchFamily="18" charset="0"/>
              </a:rPr>
              <a:t>focolar</a:t>
            </a:r>
            <a:r>
              <a:rPr lang="it-IT" sz="1200" dirty="0" smtClean="0">
                <a:latin typeface="Baskerville Old Face" pitchFamily="18" charset="0"/>
              </a:rPr>
              <a:t> tira la seggiola.</a:t>
            </a:r>
            <a:br>
              <a:rPr lang="it-IT" sz="1200" dirty="0" smtClean="0">
                <a:latin typeface="Baskerville Old Face" pitchFamily="18" charset="0"/>
              </a:rPr>
            </a:br>
            <a:r>
              <a:rPr lang="it-IT" sz="1200" dirty="0" smtClean="0">
                <a:latin typeface="Baskerville Old Face" pitchFamily="18" charset="0"/>
              </a:rPr>
              <a:t>    Dal mare un’altra donna ricavarono,</a:t>
            </a:r>
            <a:br>
              <a:rPr lang="it-IT" sz="1200" dirty="0" smtClean="0">
                <a:latin typeface="Baskerville Old Face" pitchFamily="18" charset="0"/>
              </a:rPr>
            </a:br>
            <a:r>
              <a:rPr lang="it-IT" sz="1200" dirty="0" err="1" smtClean="0">
                <a:latin typeface="Baskerville Old Face" pitchFamily="18" charset="0"/>
              </a:rPr>
              <a:t>Talor</a:t>
            </a:r>
            <a:r>
              <a:rPr lang="it-IT" sz="1200" dirty="0" smtClean="0">
                <a:latin typeface="Baskerville Old Face" pitchFamily="18" charset="0"/>
              </a:rPr>
              <a:t> gioconda, graziosa e facile</a:t>
            </a:r>
            <a:br>
              <a:rPr lang="it-IT" sz="1200" dirty="0" smtClean="0">
                <a:latin typeface="Baskerville Old Face" pitchFamily="18" charset="0"/>
              </a:rPr>
            </a:br>
            <a:r>
              <a:rPr lang="it-IT" sz="1200" dirty="0" smtClean="0">
                <a:latin typeface="Baskerville Old Face" pitchFamily="18" charset="0"/>
              </a:rPr>
              <a:t>Tal che gli strani, a praticarla, </a:t>
            </a:r>
            <a:r>
              <a:rPr lang="it-IT" sz="1200" dirty="0" err="1" smtClean="0">
                <a:latin typeface="Baskerville Old Face" pitchFamily="18" charset="0"/>
              </a:rPr>
              <a:t>esaltanla</a:t>
            </a:r>
            <a:r>
              <a:rPr lang="it-IT" sz="1200" dirty="0" smtClean="0">
                <a:latin typeface="Baskerville Old Face" pitchFamily="18" charset="0"/>
              </a:rPr>
              <a:t/>
            </a:r>
            <a:br>
              <a:rPr lang="it-IT" sz="1200" dirty="0" smtClean="0">
                <a:latin typeface="Baskerville Old Face" pitchFamily="18" charset="0"/>
              </a:rPr>
            </a:br>
            <a:r>
              <a:rPr lang="it-IT" sz="1200" dirty="0" smtClean="0">
                <a:latin typeface="Baskerville Old Face" pitchFamily="18" charset="0"/>
              </a:rPr>
              <a:t>Per la donna miglior che mai vedessero;</a:t>
            </a:r>
            <a:br>
              <a:rPr lang="it-IT" sz="1200" dirty="0" smtClean="0">
                <a:latin typeface="Baskerville Old Face" pitchFamily="18" charset="0"/>
              </a:rPr>
            </a:br>
            <a:r>
              <a:rPr lang="it-IT" sz="1200" dirty="0" err="1" smtClean="0">
                <a:latin typeface="Baskerville Old Face" pitchFamily="18" charset="0"/>
              </a:rPr>
              <a:t>Talor</a:t>
            </a:r>
            <a:r>
              <a:rPr lang="it-IT" sz="1200" dirty="0" smtClean="0">
                <a:latin typeface="Baskerville Old Face" pitchFamily="18" charset="0"/>
              </a:rPr>
              <a:t> come la cagna intorno a i cuccioli,</a:t>
            </a:r>
            <a:br>
              <a:rPr lang="it-IT" sz="1200" dirty="0" smtClean="0">
                <a:latin typeface="Baskerville Old Face" pitchFamily="18" charset="0"/>
              </a:rPr>
            </a:br>
            <a:r>
              <a:rPr lang="it-IT" sz="1200" dirty="0" smtClean="0">
                <a:latin typeface="Baskerville Old Face" pitchFamily="18" charset="0"/>
              </a:rPr>
              <a:t>Infuria e schizza, a gli ospiti a i domestici,</a:t>
            </a:r>
            <a:br>
              <a:rPr lang="it-IT" sz="1200" dirty="0" smtClean="0">
                <a:latin typeface="Baskerville Old Face" pitchFamily="18" charset="0"/>
              </a:rPr>
            </a:br>
            <a:r>
              <a:rPr lang="it-IT" sz="1200" dirty="0" smtClean="0">
                <a:latin typeface="Baskerville Old Face" pitchFamily="18" charset="0"/>
              </a:rPr>
              <a:t>A gli amici a i nemici aspra, </a:t>
            </a:r>
            <a:r>
              <a:rPr lang="it-IT" sz="1200" dirty="0" err="1" smtClean="0">
                <a:latin typeface="Baskerville Old Face" pitchFamily="18" charset="0"/>
              </a:rPr>
              <a:t>salvatica</a:t>
            </a:r>
            <a:r>
              <a:rPr lang="it-IT" sz="1200" dirty="0" smtClean="0">
                <a:latin typeface="Baskerville Old Face" pitchFamily="18" charset="0"/>
              </a:rPr>
              <a:t>,</a:t>
            </a:r>
            <a:br>
              <a:rPr lang="it-IT" sz="1200" dirty="0" smtClean="0">
                <a:latin typeface="Baskerville Old Face" pitchFamily="18" charset="0"/>
              </a:rPr>
            </a:br>
            <a:r>
              <a:rPr lang="it-IT" sz="1200" dirty="0" smtClean="0">
                <a:latin typeface="Baskerville Old Face" pitchFamily="18" charset="0"/>
              </a:rPr>
              <a:t>E, non ch’altro, a mirarla, spaventevole.</a:t>
            </a:r>
            <a:br>
              <a:rPr lang="it-IT" sz="1200" dirty="0" smtClean="0">
                <a:latin typeface="Baskerville Old Face" pitchFamily="18" charset="0"/>
              </a:rPr>
            </a:br>
            <a:r>
              <a:rPr lang="it-IT" sz="1200" dirty="0" smtClean="0">
                <a:latin typeface="Baskerville Old Face" pitchFamily="18" charset="0"/>
              </a:rPr>
              <a:t>Qual per appunto il mar, che piano e limpido</a:t>
            </a:r>
            <a:br>
              <a:rPr lang="it-IT" sz="1200" dirty="0" smtClean="0">
                <a:latin typeface="Baskerville Old Face" pitchFamily="18" charset="0"/>
              </a:rPr>
            </a:br>
            <a:r>
              <a:rPr lang="it-IT" sz="1200" dirty="0" smtClean="0">
                <a:latin typeface="Baskerville Old Face" pitchFamily="18" charset="0"/>
              </a:rPr>
              <a:t>Spesso giace la state, e in </a:t>
            </a:r>
            <a:r>
              <a:rPr lang="it-IT" sz="1200" dirty="0" err="1" smtClean="0">
                <a:latin typeface="Baskerville Old Face" pitchFamily="18" charset="0"/>
              </a:rPr>
              <a:t>cor</a:t>
            </a:r>
            <a:r>
              <a:rPr lang="it-IT" sz="1200" dirty="0" smtClean="0">
                <a:latin typeface="Baskerville Old Face" pitchFamily="18" charset="0"/>
              </a:rPr>
              <a:t> ne godono</a:t>
            </a:r>
            <a:br>
              <a:rPr lang="it-IT" sz="1200" dirty="0" smtClean="0">
                <a:latin typeface="Baskerville Old Face" pitchFamily="18" charset="0"/>
              </a:rPr>
            </a:br>
            <a:r>
              <a:rPr lang="it-IT" sz="1200" dirty="0" smtClean="0">
                <a:latin typeface="Baskerville Old Face" pitchFamily="18" charset="0"/>
              </a:rPr>
              <a:t>I naviganti; spesso ferve ed ulula</a:t>
            </a:r>
            <a:br>
              <a:rPr lang="it-IT" sz="1200" dirty="0" smtClean="0">
                <a:latin typeface="Baskerville Old Face" pitchFamily="18" charset="0"/>
              </a:rPr>
            </a:br>
            <a:r>
              <a:rPr lang="it-IT" sz="1200" dirty="0" smtClean="0">
                <a:latin typeface="Baskerville Old Face" pitchFamily="18" charset="0"/>
              </a:rPr>
              <a:t>Fremendo. È l’</a:t>
            </a:r>
            <a:r>
              <a:rPr lang="it-IT" sz="1200" dirty="0" err="1" smtClean="0">
                <a:latin typeface="Baskerville Old Face" pitchFamily="18" charset="0"/>
              </a:rPr>
              <a:t>ocean</a:t>
            </a:r>
            <a:r>
              <a:rPr lang="it-IT" sz="1200" dirty="0" smtClean="0">
                <a:latin typeface="Baskerville Old Face" pitchFamily="18" charset="0"/>
              </a:rPr>
              <a:t> cosa mutabile</a:t>
            </a:r>
            <a:br>
              <a:rPr lang="it-IT" sz="1200" dirty="0" smtClean="0">
                <a:latin typeface="Baskerville Old Face" pitchFamily="18" charset="0"/>
              </a:rPr>
            </a:br>
            <a:r>
              <a:rPr lang="it-IT" sz="1200" dirty="0" smtClean="0">
                <a:latin typeface="Baskerville Old Face" pitchFamily="18" charset="0"/>
              </a:rPr>
              <a:t>E di costei la naturale immagine.</a:t>
            </a:r>
            <a:br>
              <a:rPr lang="it-IT" sz="1200" dirty="0" smtClean="0">
                <a:latin typeface="Baskerville Old Face" pitchFamily="18" charset="0"/>
              </a:rPr>
            </a:br>
            <a:r>
              <a:rPr lang="it-IT" sz="1200" dirty="0" smtClean="0">
                <a:latin typeface="Baskerville Old Face" pitchFamily="18" charset="0"/>
              </a:rPr>
              <a:t> Una donna dal ciuco e da la cenere</a:t>
            </a:r>
            <a:br>
              <a:rPr lang="it-IT" sz="1200" dirty="0" smtClean="0">
                <a:latin typeface="Baskerville Old Face" pitchFamily="18" charset="0"/>
              </a:rPr>
            </a:br>
            <a:r>
              <a:rPr lang="it-IT" sz="1200" dirty="0" err="1" smtClean="0">
                <a:latin typeface="Baskerville Old Face" pitchFamily="18" charset="0"/>
              </a:rPr>
              <a:t>Suscitaro</a:t>
            </a:r>
            <a:r>
              <a:rPr lang="it-IT" sz="1200" dirty="0" smtClean="0">
                <a:latin typeface="Baskerville Old Face" pitchFamily="18" charset="0"/>
              </a:rPr>
              <a:t> i Celesti, e la costringono</a:t>
            </a:r>
            <a:br>
              <a:rPr lang="it-IT" sz="1200" dirty="0" smtClean="0">
                <a:latin typeface="Baskerville Old Face" pitchFamily="18" charset="0"/>
              </a:rPr>
            </a:br>
            <a:r>
              <a:rPr lang="it-IT" sz="1200" dirty="0" smtClean="0">
                <a:latin typeface="Baskerville Old Face" pitchFamily="18" charset="0"/>
              </a:rPr>
              <a:t>Forza, sproni e minacce a far suo debito.</a:t>
            </a:r>
            <a:br>
              <a:rPr lang="it-IT" sz="1200" dirty="0" smtClean="0">
                <a:latin typeface="Baskerville Old Face" pitchFamily="18" charset="0"/>
              </a:rPr>
            </a:br>
            <a:r>
              <a:rPr lang="it-IT" sz="1200" dirty="0" smtClean="0">
                <a:latin typeface="Baskerville Old Face" pitchFamily="18" charset="0"/>
              </a:rPr>
              <a:t>Ben s’affatica e suda, ma per gli angoli</a:t>
            </a:r>
            <a:br>
              <a:rPr lang="it-IT" sz="1200" dirty="0" smtClean="0">
                <a:latin typeface="Baskerville Old Face" pitchFamily="18" charset="0"/>
              </a:rPr>
            </a:br>
            <a:r>
              <a:rPr lang="it-IT" sz="1200" dirty="0" smtClean="0">
                <a:latin typeface="Baskerville Old Face" pitchFamily="18" charset="0"/>
              </a:rPr>
              <a:t>E sopra il </a:t>
            </a:r>
            <a:r>
              <a:rPr lang="it-IT" sz="1200" dirty="0" err="1" smtClean="0">
                <a:latin typeface="Baskerville Old Face" pitchFamily="18" charset="0"/>
              </a:rPr>
              <a:t>focolar</a:t>
            </a:r>
            <a:r>
              <a:rPr lang="it-IT" sz="1200" dirty="0" smtClean="0">
                <a:latin typeface="Baskerville Old Face" pitchFamily="18" charset="0"/>
              </a:rPr>
              <a:t> la mane e ’l vespero</a:t>
            </a:r>
          </a:p>
          <a:p>
            <a:pPr>
              <a:buNone/>
            </a:pPr>
            <a:r>
              <a:rPr lang="it-IT" sz="1200" dirty="0" smtClean="0">
                <a:latin typeface="Baskerville Old Face" pitchFamily="18" charset="0"/>
              </a:rPr>
              <a:t>        Va </a:t>
            </a:r>
            <a:r>
              <a:rPr lang="it-IT" sz="1200" dirty="0" err="1" smtClean="0">
                <a:latin typeface="Baskerville Old Face" pitchFamily="18" charset="0"/>
              </a:rPr>
              <a:t>rosecchiando</a:t>
            </a:r>
            <a:r>
              <a:rPr lang="it-IT" sz="1200" dirty="0" smtClean="0">
                <a:latin typeface="Baskerville Old Face" pitchFamily="18" charset="0"/>
              </a:rPr>
              <a:t>, e la segreta venere</a:t>
            </a:r>
            <a:br>
              <a:rPr lang="it-IT" sz="1200" dirty="0" smtClean="0">
                <a:latin typeface="Baskerville Old Face" pitchFamily="18" charset="0"/>
              </a:rPr>
            </a:br>
            <a:r>
              <a:rPr lang="it-IT" sz="1200" dirty="0" smtClean="0">
                <a:latin typeface="Baskerville Old Face" pitchFamily="18" charset="0"/>
              </a:rPr>
              <a:t>Con qualsivoglia accomunar non dubita.</a:t>
            </a:r>
            <a:br>
              <a:rPr lang="it-IT" sz="1200" dirty="0" smtClean="0">
                <a:latin typeface="Baskerville Old Face" pitchFamily="18" charset="0"/>
              </a:rPr>
            </a:br>
            <a:r>
              <a:rPr lang="it-IT" sz="1200" dirty="0" smtClean="0">
                <a:latin typeface="Baskerville Old Face" pitchFamily="18" charset="0"/>
              </a:rPr>
              <a:t>    Un </a:t>
            </a:r>
            <a:r>
              <a:rPr lang="it-IT" sz="1200" dirty="0" err="1" smtClean="0">
                <a:latin typeface="Baskerville Old Face" pitchFamily="18" charset="0"/>
              </a:rPr>
              <a:t>gener</a:t>
            </a:r>
            <a:r>
              <a:rPr lang="it-IT" sz="1200" dirty="0" smtClean="0">
                <a:latin typeface="Baskerville Old Face" pitchFamily="18" charset="0"/>
              </a:rPr>
              <a:t> </a:t>
            </a:r>
            <a:r>
              <a:rPr lang="it-IT" sz="1200" dirty="0" err="1" smtClean="0">
                <a:latin typeface="Baskerville Old Face" pitchFamily="18" charset="0"/>
              </a:rPr>
              <a:t>disameno</a:t>
            </a:r>
            <a:r>
              <a:rPr lang="it-IT" sz="1200" dirty="0" smtClean="0">
                <a:latin typeface="Baskerville Old Face" pitchFamily="18" charset="0"/>
              </a:rPr>
              <a:t> e </a:t>
            </a:r>
            <a:r>
              <a:rPr lang="it-IT" sz="1200" dirty="0" err="1" smtClean="0">
                <a:latin typeface="Baskerville Old Face" pitchFamily="18" charset="0"/>
              </a:rPr>
              <a:t>rincrescevole</a:t>
            </a:r>
            <a:r>
              <a:rPr lang="it-IT" sz="1200" dirty="0" smtClean="0">
                <a:latin typeface="Baskerville Old Face" pitchFamily="18" charset="0"/>
              </a:rPr>
              <a:t>,</a:t>
            </a:r>
            <a:br>
              <a:rPr lang="it-IT" sz="1200" dirty="0" smtClean="0">
                <a:latin typeface="Baskerville Old Face" pitchFamily="18" charset="0"/>
              </a:rPr>
            </a:br>
            <a:r>
              <a:rPr lang="it-IT" sz="1200" dirty="0" smtClean="0">
                <a:latin typeface="Baskerville Old Face" pitchFamily="18" charset="0"/>
              </a:rPr>
              <a:t>Di bellezza, d’amor, di grazia povero,</a:t>
            </a:r>
            <a:br>
              <a:rPr lang="it-IT" sz="1200" dirty="0" smtClean="0">
                <a:latin typeface="Baskerville Old Face" pitchFamily="18" charset="0"/>
              </a:rPr>
            </a:br>
            <a:r>
              <a:rPr lang="it-IT" sz="1200" dirty="0" smtClean="0">
                <a:latin typeface="Baskerville Old Face" pitchFamily="18" charset="0"/>
              </a:rPr>
              <a:t>Da la faina uscì. Giace nel talamo</a:t>
            </a:r>
            <a:br>
              <a:rPr lang="it-IT" sz="1200" dirty="0" smtClean="0">
                <a:latin typeface="Baskerville Old Face" pitchFamily="18" charset="0"/>
              </a:rPr>
            </a:br>
            <a:r>
              <a:rPr lang="it-IT" sz="1200" dirty="0" smtClean="0">
                <a:latin typeface="Baskerville Old Face" pitchFamily="18" charset="0"/>
              </a:rPr>
              <a:t>Svogliatamente, e del marito ha stomaco:</a:t>
            </a:r>
            <a:br>
              <a:rPr lang="it-IT" sz="1200" dirty="0" smtClean="0">
                <a:latin typeface="Baskerville Old Face" pitchFamily="18" charset="0"/>
              </a:rPr>
            </a:br>
            <a:r>
              <a:rPr lang="it-IT" sz="1200" dirty="0" smtClean="0">
                <a:latin typeface="Baskerville Old Face" pitchFamily="18" charset="0"/>
              </a:rPr>
              <a:t>Ma rubare i vicini e de le vittime</a:t>
            </a:r>
            <a:br>
              <a:rPr lang="it-IT" sz="1200" dirty="0" smtClean="0">
                <a:latin typeface="Baskerville Old Face" pitchFamily="18" charset="0"/>
              </a:rPr>
            </a:br>
            <a:r>
              <a:rPr lang="it-IT" sz="1200" dirty="0" smtClean="0">
                <a:latin typeface="Baskerville Old Face" pitchFamily="18" charset="0"/>
              </a:rPr>
              <a:t>Spesso gode </a:t>
            </a:r>
            <a:r>
              <a:rPr lang="it-IT" sz="1200" dirty="0" err="1" smtClean="0">
                <a:latin typeface="Baskerville Old Face" pitchFamily="18" charset="0"/>
              </a:rPr>
              <a:t>ingojar</a:t>
            </a:r>
            <a:r>
              <a:rPr lang="it-IT" sz="1200" dirty="0" smtClean="0">
                <a:latin typeface="Baskerville Old Face" pitchFamily="18" charset="0"/>
              </a:rPr>
              <a:t> pria che s’immolino.</a:t>
            </a:r>
          </a:p>
          <a:p>
            <a:pPr>
              <a:buNone/>
            </a:pPr>
            <a:r>
              <a:rPr lang="it-IT" sz="1200" dirty="0" smtClean="0">
                <a:latin typeface="Baskerville Old Face" pitchFamily="18" charset="0"/>
              </a:rPr>
              <a:t>        D’una cavalla zazzeruta e morbida</a:t>
            </a:r>
            <a:br>
              <a:rPr lang="it-IT" sz="1200" dirty="0" smtClean="0">
                <a:latin typeface="Baskerville Old Face" pitchFamily="18" charset="0"/>
              </a:rPr>
            </a:br>
            <a:r>
              <a:rPr lang="it-IT" sz="1200" dirty="0" smtClean="0">
                <a:latin typeface="Baskerville Old Face" pitchFamily="18" charset="0"/>
              </a:rPr>
              <a:t>Nacque tenera donna, che de l’opere</a:t>
            </a:r>
            <a:br>
              <a:rPr lang="it-IT" sz="1200" dirty="0" smtClean="0">
                <a:latin typeface="Baskerville Old Face" pitchFamily="18" charset="0"/>
              </a:rPr>
            </a:br>
            <a:r>
              <a:rPr lang="it-IT" sz="1200" dirty="0" smtClean="0">
                <a:latin typeface="Baskerville Old Face" pitchFamily="18" charset="0"/>
              </a:rPr>
              <a:t>Servili è schiva e l’affannare abomina.</a:t>
            </a:r>
            <a:br>
              <a:rPr lang="it-IT" sz="1200" dirty="0" smtClean="0">
                <a:latin typeface="Baskerville Old Face" pitchFamily="18" charset="0"/>
              </a:rPr>
            </a:br>
            <a:r>
              <a:rPr lang="it-IT" sz="1300" dirty="0" smtClean="0">
                <a:latin typeface="Baskerville Old Face" pitchFamily="18" charset="0"/>
              </a:rPr>
              <a:t/>
            </a:r>
            <a:br>
              <a:rPr lang="it-IT" sz="1300" dirty="0" smtClean="0">
                <a:latin typeface="Baskerville Old Face" pitchFamily="18" charset="0"/>
              </a:rPr>
            </a:br>
            <a:r>
              <a:rPr lang="it-IT" sz="1300" dirty="0" smtClean="0">
                <a:latin typeface="Baskerville Old Face" pitchFamily="18" charset="0"/>
              </a:rPr>
              <a:t>  </a:t>
            </a:r>
            <a:endParaRPr lang="it-IT" sz="1300" dirty="0">
              <a:latin typeface="Baskerville Old Face" pitchFamily="18" charset="0"/>
            </a:endParaRPr>
          </a:p>
        </p:txBody>
      </p:sp>
      <p:pic>
        <p:nvPicPr>
          <p:cNvPr id="5" name="Immagine 4" descr="a_1_01.jpg"/>
          <p:cNvPicPr>
            <a:picLocks noChangeAspect="1"/>
          </p:cNvPicPr>
          <p:nvPr/>
        </p:nvPicPr>
        <p:blipFill>
          <a:blip r:embed="rId3" cstate="print"/>
          <a:stretch>
            <a:fillRect/>
          </a:stretch>
        </p:blipFill>
        <p:spPr>
          <a:xfrm>
            <a:off x="6357950" y="4071942"/>
            <a:ext cx="2329804" cy="2500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357166"/>
            <a:ext cx="8534400" cy="630386"/>
          </a:xfrm>
          <a:solidFill>
            <a:srgbClr val="FFFF00"/>
          </a:solidFill>
        </p:spPr>
        <p:txBody>
          <a:bodyPr/>
          <a:lstStyle/>
          <a:p>
            <a:r>
              <a:rPr lang="it-IT" dirty="0" smtClean="0">
                <a:solidFill>
                  <a:schemeClr val="tx1"/>
                </a:solidFill>
              </a:rPr>
              <a:t>TRADUZIONE </a:t>
            </a:r>
            <a:r>
              <a:rPr lang="it-IT" dirty="0" err="1" smtClean="0">
                <a:solidFill>
                  <a:schemeClr val="tx1"/>
                </a:solidFill>
              </a:rPr>
              <a:t>DI</a:t>
            </a:r>
            <a:r>
              <a:rPr lang="it-IT" dirty="0" smtClean="0">
                <a:solidFill>
                  <a:schemeClr val="tx1"/>
                </a:solidFill>
              </a:rPr>
              <a:t> GIACOMO LEOPARDI </a:t>
            </a:r>
            <a:endParaRPr lang="it-IT" dirty="0"/>
          </a:p>
        </p:txBody>
      </p:sp>
      <p:sp>
        <p:nvSpPr>
          <p:cNvPr id="3" name="Segnaposto contenuto 2"/>
          <p:cNvSpPr>
            <a:spLocks noGrp="1"/>
          </p:cNvSpPr>
          <p:nvPr>
            <p:ph sz="quarter" idx="1"/>
          </p:nvPr>
        </p:nvSpPr>
        <p:spPr>
          <a:xfrm>
            <a:off x="301752" y="1527048"/>
            <a:ext cx="8503920" cy="5116662"/>
          </a:xfrm>
        </p:spPr>
        <p:txBody>
          <a:bodyPr numCol="3">
            <a:normAutofit fontScale="62500" lnSpcReduction="20000"/>
          </a:bodyPr>
          <a:lstStyle/>
          <a:p>
            <a:pPr>
              <a:buNone/>
            </a:pPr>
            <a:r>
              <a:rPr lang="it-IT" dirty="0" smtClean="0"/>
              <a:t>      </a:t>
            </a:r>
            <a:r>
              <a:rPr lang="it-IT" dirty="0" smtClean="0">
                <a:latin typeface="Baskerville Old Face" pitchFamily="18" charset="0"/>
              </a:rPr>
              <a:t>Morir </a:t>
            </a:r>
            <a:r>
              <a:rPr lang="it-IT" dirty="0" err="1" smtClean="0">
                <a:latin typeface="Baskerville Old Face" pitchFamily="18" charset="0"/>
              </a:rPr>
              <a:t>torrebbe</a:t>
            </a:r>
            <a:r>
              <a:rPr lang="it-IT" dirty="0" smtClean="0">
                <a:latin typeface="Baskerville Old Face" pitchFamily="18" charset="0"/>
              </a:rPr>
              <a:t> innanzi ch’a la macina</a:t>
            </a:r>
            <a:br>
              <a:rPr lang="it-IT" dirty="0" smtClean="0">
                <a:latin typeface="Baskerville Old Face" pitchFamily="18" charset="0"/>
              </a:rPr>
            </a:br>
            <a:r>
              <a:rPr lang="it-IT" dirty="0" smtClean="0">
                <a:latin typeface="Baskerville Old Face" pitchFamily="18" charset="0"/>
              </a:rPr>
              <a:t>Por mano, abburattar, trovare i bruscoli,</a:t>
            </a:r>
            <a:br>
              <a:rPr lang="it-IT" dirty="0" smtClean="0">
                <a:latin typeface="Baskerville Old Face" pitchFamily="18" charset="0"/>
              </a:rPr>
            </a:br>
            <a:r>
              <a:rPr lang="it-IT" dirty="0" smtClean="0">
                <a:latin typeface="Baskerville Old Face" pitchFamily="18" charset="0"/>
              </a:rPr>
              <a:t>Sbrattar la casa. Non s’ardisce assistere</a:t>
            </a:r>
            <a:br>
              <a:rPr lang="it-IT" dirty="0" smtClean="0">
                <a:latin typeface="Baskerville Old Face" pitchFamily="18" charset="0"/>
              </a:rPr>
            </a:br>
            <a:r>
              <a:rPr lang="it-IT" dirty="0" smtClean="0">
                <a:latin typeface="Baskerville Old Face" pitchFamily="18" charset="0"/>
              </a:rPr>
              <a:t>Al forno, per timor de la fuliggine.</a:t>
            </a:r>
            <a:br>
              <a:rPr lang="it-IT" dirty="0" smtClean="0">
                <a:latin typeface="Baskerville Old Face" pitchFamily="18" charset="0"/>
              </a:rPr>
            </a:br>
            <a:r>
              <a:rPr lang="it-IT" dirty="0" smtClean="0">
                <a:latin typeface="Baskerville Old Face" pitchFamily="18" charset="0"/>
              </a:rPr>
              <a:t>Pur, com’è forza, del marito impacciasi.</a:t>
            </a:r>
            <a:br>
              <a:rPr lang="it-IT" dirty="0" smtClean="0">
                <a:latin typeface="Baskerville Old Face" pitchFamily="18" charset="0"/>
              </a:rPr>
            </a:br>
            <a:r>
              <a:rPr lang="it-IT" dirty="0" smtClean="0">
                <a:latin typeface="Baskerville Old Face" pitchFamily="18" charset="0"/>
              </a:rPr>
              <a:t>Quattro e sei </a:t>
            </a:r>
            <a:r>
              <a:rPr lang="it-IT" dirty="0" err="1" smtClean="0">
                <a:latin typeface="Baskerville Old Face" pitchFamily="18" charset="0"/>
              </a:rPr>
              <a:t>fiate</a:t>
            </a:r>
            <a:r>
              <a:rPr lang="it-IT" dirty="0" smtClean="0">
                <a:latin typeface="Baskerville Old Face" pitchFamily="18" charset="0"/>
              </a:rPr>
              <a:t> il giorno si chiarifica</a:t>
            </a:r>
            <a:br>
              <a:rPr lang="it-IT" dirty="0" smtClean="0">
                <a:latin typeface="Baskerville Old Face" pitchFamily="18" charset="0"/>
              </a:rPr>
            </a:br>
            <a:r>
              <a:rPr lang="it-IT" dirty="0" smtClean="0">
                <a:latin typeface="Baskerville Old Face" pitchFamily="18" charset="0"/>
              </a:rPr>
              <a:t>Da le brutture, si profuma e pettina</a:t>
            </a:r>
            <a:br>
              <a:rPr lang="it-IT" dirty="0" smtClean="0">
                <a:latin typeface="Baskerville Old Face" pitchFamily="18" charset="0"/>
              </a:rPr>
            </a:br>
            <a:r>
              <a:rPr lang="it-IT" dirty="0" smtClean="0">
                <a:latin typeface="Baskerville Old Face" pitchFamily="18" charset="0"/>
              </a:rPr>
              <a:t>Sempre vezzosamente, e lungo e nitido</a:t>
            </a:r>
            <a:br>
              <a:rPr lang="it-IT" dirty="0" smtClean="0">
                <a:latin typeface="Baskerville Old Face" pitchFamily="18" charset="0"/>
              </a:rPr>
            </a:br>
            <a:r>
              <a:rPr lang="it-IT" dirty="0" smtClean="0">
                <a:latin typeface="Baskerville Old Face" pitchFamily="18" charset="0"/>
              </a:rPr>
              <a:t>S’infiora il crine. Altrui vago spettacolo</a:t>
            </a:r>
            <a:br>
              <a:rPr lang="it-IT" dirty="0" smtClean="0">
                <a:latin typeface="Baskerville Old Face" pitchFamily="18" charset="0"/>
              </a:rPr>
            </a:br>
            <a:r>
              <a:rPr lang="it-IT" dirty="0" smtClean="0">
                <a:latin typeface="Baskerville Old Face" pitchFamily="18" charset="0"/>
              </a:rPr>
              <a:t>Sarà certo costei, ma gran discapito</a:t>
            </a:r>
            <a:br>
              <a:rPr lang="it-IT" dirty="0" smtClean="0">
                <a:latin typeface="Baskerville Old Face" pitchFamily="18" charset="0"/>
              </a:rPr>
            </a:br>
            <a:r>
              <a:rPr lang="it-IT" dirty="0" smtClean="0">
                <a:latin typeface="Baskerville Old Face" pitchFamily="18" charset="0"/>
              </a:rPr>
              <a:t>A chi la </a:t>
            </a:r>
            <a:r>
              <a:rPr lang="it-IT" dirty="0" err="1" smtClean="0">
                <a:latin typeface="Baskerville Old Face" pitchFamily="18" charset="0"/>
              </a:rPr>
              <a:t>tien</a:t>
            </a:r>
            <a:r>
              <a:rPr lang="it-IT" dirty="0" smtClean="0">
                <a:latin typeface="Baskerville Old Face" pitchFamily="18" charset="0"/>
              </a:rPr>
              <a:t>, se re non fosse o principe,</a:t>
            </a:r>
            <a:br>
              <a:rPr lang="it-IT" dirty="0" smtClean="0">
                <a:latin typeface="Baskerville Old Face" pitchFamily="18" charset="0"/>
              </a:rPr>
            </a:br>
            <a:r>
              <a:rPr lang="it-IT" dirty="0" smtClean="0">
                <a:latin typeface="Baskerville Old Face" pitchFamily="18" charset="0"/>
              </a:rPr>
              <a:t>Di quei ch’hanno il talento a queste </a:t>
            </a:r>
            <a:r>
              <a:rPr lang="it-IT" dirty="0" err="1" smtClean="0">
                <a:latin typeface="Baskerville Old Face" pitchFamily="18" charset="0"/>
              </a:rPr>
              <a:t>ciuffole</a:t>
            </a:r>
            <a:r>
              <a:rPr lang="it-IT" dirty="0" smtClean="0">
                <a:latin typeface="Baskerville Old Face" pitchFamily="18" charset="0"/>
              </a:rPr>
              <a:t>.</a:t>
            </a:r>
            <a:br>
              <a:rPr lang="it-IT" dirty="0" smtClean="0">
                <a:latin typeface="Baskerville Old Face" pitchFamily="18" charset="0"/>
              </a:rPr>
            </a:br>
            <a:r>
              <a:rPr lang="it-IT" dirty="0" smtClean="0">
                <a:latin typeface="Baskerville Old Face" pitchFamily="18" charset="0"/>
              </a:rPr>
              <a:t>    Quella che da la scimmia i numi espressero</a:t>
            </a:r>
            <a:br>
              <a:rPr lang="it-IT" dirty="0" smtClean="0">
                <a:latin typeface="Baskerville Old Face" pitchFamily="18" charset="0"/>
              </a:rPr>
            </a:br>
            <a:r>
              <a:rPr lang="it-IT" dirty="0" smtClean="0">
                <a:latin typeface="Baskerville Old Face" pitchFamily="18" charset="0"/>
              </a:rPr>
              <a:t>È la peste maggior de l’</a:t>
            </a:r>
            <a:r>
              <a:rPr lang="it-IT" dirty="0" err="1" smtClean="0">
                <a:latin typeface="Baskerville Old Face" pitchFamily="18" charset="0"/>
              </a:rPr>
              <a:t>uman</a:t>
            </a:r>
            <a:r>
              <a:rPr lang="it-IT" dirty="0" smtClean="0">
                <a:latin typeface="Baskerville Old Face" pitchFamily="18" charset="0"/>
              </a:rPr>
              <a:t> vivere.</a:t>
            </a:r>
          </a:p>
          <a:p>
            <a:pPr>
              <a:buNone/>
            </a:pPr>
            <a:r>
              <a:rPr lang="it-IT" dirty="0" smtClean="0">
                <a:latin typeface="Baskerville Old Face" pitchFamily="18" charset="0"/>
              </a:rPr>
              <a:t>     Bruttissima, </a:t>
            </a:r>
            <a:r>
              <a:rPr lang="it-IT" dirty="0" err="1" smtClean="0">
                <a:latin typeface="Baskerville Old Face" pitchFamily="18" charset="0"/>
              </a:rPr>
              <a:t>scriata</a:t>
            </a:r>
            <a:r>
              <a:rPr lang="it-IT" dirty="0" smtClean="0">
                <a:latin typeface="Baskerville Old Face" pitchFamily="18" charset="0"/>
              </a:rPr>
              <a:t>, senza natiche</a:t>
            </a:r>
            <a:br>
              <a:rPr lang="it-IT" dirty="0" smtClean="0">
                <a:latin typeface="Baskerville Old Face" pitchFamily="18" charset="0"/>
              </a:rPr>
            </a:br>
            <a:r>
              <a:rPr lang="it-IT" dirty="0" smtClean="0">
                <a:latin typeface="Baskerville Old Face" pitchFamily="18" charset="0"/>
              </a:rPr>
              <a:t>Né </a:t>
            </a:r>
            <a:r>
              <a:rPr lang="it-IT" dirty="0" err="1" smtClean="0">
                <a:latin typeface="Baskerville Old Face" pitchFamily="18" charset="0"/>
              </a:rPr>
              <a:t>cóllo</a:t>
            </a:r>
            <a:r>
              <a:rPr lang="it-IT" dirty="0" smtClean="0">
                <a:latin typeface="Baskerville Old Face" pitchFamily="18" charset="0"/>
              </a:rPr>
              <a:t>, ma confitto il capo a gli omeri:</a:t>
            </a:r>
            <a:br>
              <a:rPr lang="it-IT" dirty="0" smtClean="0">
                <a:latin typeface="Baskerville Old Face" pitchFamily="18" charset="0"/>
              </a:rPr>
            </a:br>
            <a:r>
              <a:rPr lang="it-IT" dirty="0" smtClean="0">
                <a:latin typeface="Baskerville Old Face" pitchFamily="18" charset="0"/>
              </a:rPr>
              <a:t>Andando per la Terra, è gioco e favola</a:t>
            </a:r>
            <a:br>
              <a:rPr lang="it-IT" dirty="0" smtClean="0">
                <a:latin typeface="Baskerville Old Face" pitchFamily="18" charset="0"/>
              </a:rPr>
            </a:br>
            <a:r>
              <a:rPr lang="it-IT" dirty="0" smtClean="0">
                <a:latin typeface="Baskerville Old Face" pitchFamily="18" charset="0"/>
              </a:rPr>
              <a:t>De’ cittadini. Oh quattro volte misero</a:t>
            </a:r>
            <a:br>
              <a:rPr lang="it-IT" dirty="0" smtClean="0">
                <a:latin typeface="Baskerville Old Face" pitchFamily="18" charset="0"/>
              </a:rPr>
            </a:br>
            <a:r>
              <a:rPr lang="it-IT" dirty="0" smtClean="0">
                <a:latin typeface="Baskerville Old Face" pitchFamily="18" charset="0"/>
              </a:rPr>
              <a:t>Quel che si reca in braccio questo fulmine.</a:t>
            </a:r>
            <a:br>
              <a:rPr lang="it-IT" dirty="0" smtClean="0">
                <a:latin typeface="Baskerville Old Face" pitchFamily="18" charset="0"/>
              </a:rPr>
            </a:br>
            <a:r>
              <a:rPr lang="it-IT" dirty="0" smtClean="0">
                <a:latin typeface="Baskerville Old Face" pitchFamily="18" charset="0"/>
              </a:rPr>
              <a:t>Quanti mai </a:t>
            </a:r>
            <a:r>
              <a:rPr lang="it-IT" dirty="0" err="1" smtClean="0">
                <a:latin typeface="Baskerville Old Face" pitchFamily="18" charset="0"/>
              </a:rPr>
              <a:t>fur</a:t>
            </a:r>
            <a:r>
              <a:rPr lang="it-IT" dirty="0" smtClean="0">
                <a:latin typeface="Baskerville Old Face" pitchFamily="18" charset="0"/>
              </a:rPr>
              <a:t> costumi e quante trappole,</a:t>
            </a:r>
            <a:br>
              <a:rPr lang="it-IT" dirty="0" smtClean="0">
                <a:latin typeface="Baskerville Old Face" pitchFamily="18" charset="0"/>
              </a:rPr>
            </a:br>
            <a:r>
              <a:rPr lang="it-IT" dirty="0" smtClean="0">
                <a:latin typeface="Baskerville Old Face" pitchFamily="18" charset="0"/>
              </a:rPr>
              <a:t>Come la monna </a:t>
            </a:r>
            <a:r>
              <a:rPr lang="it-IT" dirty="0" err="1" smtClean="0">
                <a:latin typeface="Baskerville Old Face" pitchFamily="18" charset="0"/>
              </a:rPr>
              <a:t>suol</a:t>
            </a:r>
            <a:r>
              <a:rPr lang="it-IT" dirty="0" smtClean="0">
                <a:latin typeface="Baskerville Old Face" pitchFamily="18" charset="0"/>
              </a:rPr>
              <a:t>, di tutto è pratica;</a:t>
            </a:r>
            <a:br>
              <a:rPr lang="it-IT" dirty="0" smtClean="0">
                <a:latin typeface="Baskerville Old Face" pitchFamily="18" charset="0"/>
              </a:rPr>
            </a:br>
            <a:r>
              <a:rPr lang="it-IT" dirty="0" smtClean="0">
                <a:latin typeface="Baskerville Old Face" pitchFamily="18" charset="0"/>
              </a:rPr>
              <a:t>E non le </a:t>
            </a:r>
            <a:r>
              <a:rPr lang="it-IT" dirty="0" err="1" smtClean="0">
                <a:latin typeface="Baskerville Old Face" pitchFamily="18" charset="0"/>
              </a:rPr>
              <a:t>cal</a:t>
            </a:r>
            <a:r>
              <a:rPr lang="it-IT" dirty="0" smtClean="0">
                <a:latin typeface="Baskerville Old Face" pitchFamily="18" charset="0"/>
              </a:rPr>
              <a:t> che rida chi vuol ridere.</a:t>
            </a:r>
            <a:br>
              <a:rPr lang="it-IT" dirty="0" smtClean="0">
                <a:latin typeface="Baskerville Old Face" pitchFamily="18" charset="0"/>
              </a:rPr>
            </a:br>
            <a:r>
              <a:rPr lang="it-IT" dirty="0" smtClean="0">
                <a:latin typeface="Baskerville Old Face" pitchFamily="18" charset="0"/>
              </a:rPr>
              <a:t>Giovar non sa, ma questo solo ingegnasi</a:t>
            </a:r>
            <a:br>
              <a:rPr lang="it-IT" dirty="0" smtClean="0">
                <a:latin typeface="Baskerville Old Face" pitchFamily="18" charset="0"/>
              </a:rPr>
            </a:br>
            <a:r>
              <a:rPr lang="it-IT" dirty="0" smtClean="0">
                <a:latin typeface="Baskerville Old Face" pitchFamily="18" charset="0"/>
              </a:rPr>
              <a:t>E tutte l’ore </a:t>
            </a:r>
            <a:r>
              <a:rPr lang="it-IT" dirty="0" err="1" smtClean="0">
                <a:latin typeface="Baskerville Old Face" pitchFamily="18" charset="0"/>
              </a:rPr>
              <a:t>intentamente</a:t>
            </a:r>
            <a:r>
              <a:rPr lang="it-IT" dirty="0" smtClean="0">
                <a:latin typeface="Baskerville Old Face" pitchFamily="18" charset="0"/>
              </a:rPr>
              <a:t> medita,</a:t>
            </a:r>
            <a:br>
              <a:rPr lang="it-IT" dirty="0" smtClean="0">
                <a:latin typeface="Baskerville Old Face" pitchFamily="18" charset="0"/>
              </a:rPr>
            </a:br>
            <a:r>
              <a:rPr lang="it-IT" dirty="0" smtClean="0">
                <a:latin typeface="Baskerville Old Face" pitchFamily="18" charset="0"/>
              </a:rPr>
              <a:t>Qualche infinito danno ordire e tessere.</a:t>
            </a:r>
            <a:br>
              <a:rPr lang="it-IT" dirty="0" smtClean="0">
                <a:latin typeface="Baskerville Old Face" pitchFamily="18" charset="0"/>
              </a:rPr>
            </a:br>
            <a:r>
              <a:rPr lang="it-IT" dirty="0" smtClean="0">
                <a:latin typeface="Baskerville Old Face" pitchFamily="18" charset="0"/>
              </a:rPr>
              <a:t>    Ma la donna ch’a l’ape è </a:t>
            </a:r>
            <a:r>
              <a:rPr lang="it-IT" dirty="0" err="1" smtClean="0">
                <a:latin typeface="Baskerville Old Face" pitchFamily="18" charset="0"/>
              </a:rPr>
              <a:t>somiglievole</a:t>
            </a:r>
            <a:r>
              <a:rPr lang="it-IT" dirty="0" smtClean="0">
                <a:latin typeface="Baskerville Old Face" pitchFamily="18" charset="0"/>
              </a:rPr>
              <a:t/>
            </a:r>
            <a:br>
              <a:rPr lang="it-IT" dirty="0" smtClean="0">
                <a:latin typeface="Baskerville Old Face" pitchFamily="18" charset="0"/>
              </a:rPr>
            </a:br>
            <a:r>
              <a:rPr lang="it-IT" dirty="0" smtClean="0">
                <a:latin typeface="Baskerville Old Face" pitchFamily="18" charset="0"/>
              </a:rPr>
              <a:t>Beato è chi l’</a:t>
            </a:r>
            <a:r>
              <a:rPr lang="it-IT" dirty="0" err="1" smtClean="0">
                <a:latin typeface="Baskerville Old Face" pitchFamily="18" charset="0"/>
              </a:rPr>
              <a:t>ottien</a:t>
            </a:r>
            <a:r>
              <a:rPr lang="it-IT" dirty="0" smtClean="0">
                <a:latin typeface="Baskerville Old Face" pitchFamily="18" charset="0"/>
              </a:rPr>
              <a:t>, che d’ogni biasimo</a:t>
            </a:r>
            <a:br>
              <a:rPr lang="it-IT" dirty="0" smtClean="0">
                <a:latin typeface="Baskerville Old Face" pitchFamily="18" charset="0"/>
              </a:rPr>
            </a:br>
            <a:r>
              <a:rPr lang="it-IT" dirty="0" smtClean="0">
                <a:latin typeface="Baskerville Old Face" pitchFamily="18" charset="0"/>
              </a:rPr>
              <a:t>Sola è disciolta, e seco ride e prospera</a:t>
            </a:r>
            <a:br>
              <a:rPr lang="it-IT" dirty="0" smtClean="0">
                <a:latin typeface="Baskerville Old Face" pitchFamily="18" charset="0"/>
              </a:rPr>
            </a:br>
            <a:r>
              <a:rPr lang="it-IT" dirty="0" smtClean="0">
                <a:latin typeface="Baskerville Old Face" pitchFamily="18" charset="0"/>
              </a:rPr>
              <a:t>La </a:t>
            </a:r>
            <a:r>
              <a:rPr lang="it-IT" dirty="0" err="1" smtClean="0">
                <a:latin typeface="Baskerville Old Face" pitchFamily="18" charset="0"/>
              </a:rPr>
              <a:t>mortal</a:t>
            </a:r>
            <a:r>
              <a:rPr lang="it-IT" dirty="0" smtClean="0">
                <a:latin typeface="Baskerville Old Face" pitchFamily="18" charset="0"/>
              </a:rPr>
              <a:t> vita. In carità reciproca,</a:t>
            </a:r>
            <a:br>
              <a:rPr lang="it-IT" dirty="0" smtClean="0">
                <a:latin typeface="Baskerville Old Face" pitchFamily="18" charset="0"/>
              </a:rPr>
            </a:br>
            <a:r>
              <a:rPr lang="it-IT" dirty="0" smtClean="0">
                <a:latin typeface="Baskerville Old Face" pitchFamily="18" charset="0"/>
              </a:rPr>
              <a:t>Poi che bella e gentil prole crearono,</a:t>
            </a:r>
            <a:br>
              <a:rPr lang="it-IT" dirty="0" smtClean="0">
                <a:latin typeface="Baskerville Old Face" pitchFamily="18" charset="0"/>
              </a:rPr>
            </a:br>
            <a:r>
              <a:rPr lang="it-IT" dirty="0" smtClean="0">
                <a:latin typeface="Baskerville Old Face" pitchFamily="18" charset="0"/>
              </a:rPr>
              <a:t>Ambo i consorti dolcemente invecchiano.</a:t>
            </a:r>
            <a:br>
              <a:rPr lang="it-IT" dirty="0" smtClean="0">
                <a:latin typeface="Baskerville Old Face" pitchFamily="18" charset="0"/>
              </a:rPr>
            </a:br>
            <a:r>
              <a:rPr lang="it-IT" dirty="0" smtClean="0">
                <a:latin typeface="Baskerville Old Face" pitchFamily="18" charset="0"/>
              </a:rPr>
              <a:t>Splende fra tutte; e la circonda e seguita</a:t>
            </a:r>
            <a:br>
              <a:rPr lang="it-IT" dirty="0" smtClean="0">
                <a:latin typeface="Baskerville Old Face" pitchFamily="18" charset="0"/>
              </a:rPr>
            </a:br>
            <a:r>
              <a:rPr lang="it-IT" dirty="0" smtClean="0">
                <a:latin typeface="Baskerville Old Face" pitchFamily="18" charset="0"/>
              </a:rPr>
              <a:t>Non so qual garbo; </a:t>
            </a:r>
            <a:r>
              <a:rPr lang="it-IT" dirty="0" err="1" smtClean="0">
                <a:latin typeface="Baskerville Old Face" pitchFamily="18" charset="0"/>
              </a:rPr>
              <a:t>nè</a:t>
            </a:r>
            <a:r>
              <a:rPr lang="it-IT" dirty="0" smtClean="0">
                <a:latin typeface="Baskerville Old Face" pitchFamily="18" charset="0"/>
              </a:rPr>
              <a:t> con l’altre è solita</a:t>
            </a:r>
            <a:br>
              <a:rPr lang="it-IT" dirty="0" smtClean="0">
                <a:latin typeface="Baskerville Old Face" pitchFamily="18" charset="0"/>
              </a:rPr>
            </a:br>
            <a:r>
              <a:rPr lang="it-IT" dirty="0" smtClean="0">
                <a:latin typeface="Baskerville Old Face" pitchFamily="18" charset="0"/>
              </a:rPr>
              <a:t>Goder di </a:t>
            </a:r>
            <a:r>
              <a:rPr lang="it-IT" dirty="0" err="1" smtClean="0">
                <a:latin typeface="Baskerville Old Face" pitchFamily="18" charset="0"/>
              </a:rPr>
              <a:t>novellari</a:t>
            </a:r>
            <a:r>
              <a:rPr lang="it-IT" dirty="0" smtClean="0">
                <a:latin typeface="Baskerville Old Face" pitchFamily="18" charset="0"/>
              </a:rPr>
              <a:t> osceni e fetidi.</a:t>
            </a:r>
          </a:p>
          <a:p>
            <a:pPr>
              <a:buNone/>
            </a:pPr>
            <a:endParaRPr lang="it-IT" dirty="0">
              <a:latin typeface="Baskerville Old Face" pitchFamily="18" charset="0"/>
            </a:endParaRPr>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99</TotalTime>
  <Words>1395</Words>
  <Application>Microsoft Office PowerPoint</Application>
  <PresentationFormat>Presentazione su schermo (4:3)</PresentationFormat>
  <Paragraphs>103</Paragraphs>
  <Slides>19</Slides>
  <Notes>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Città</vt:lpstr>
      <vt:lpstr>Diapositiva 1</vt:lpstr>
      <vt:lpstr>LA POESIA GIAMBICA e I GIAMBOGRAFI</vt:lpstr>
      <vt:lpstr>ORIGINE DEL TERMINE  Ἴαμβος</vt:lpstr>
      <vt:lpstr>SEMONIDE E IPPONATTE</vt:lpstr>
      <vt:lpstr>SEMONIDE LA VITA</vt:lpstr>
      <vt:lpstr>I FRAMMENTI</vt:lpstr>
      <vt:lpstr>Biasimo delle donne (ψόγος γυναικῶν)</vt:lpstr>
      <vt:lpstr>TRADUZIONE DI GIACOMO LEOPARDI </vt:lpstr>
      <vt:lpstr>TRADUZIONE DI GIACOMO LEOPARDI </vt:lpstr>
      <vt:lpstr>TRADUZIONE DI GIACOMO LEOPARDI </vt:lpstr>
      <vt:lpstr>IPPONATTE LA VITA</vt:lpstr>
      <vt:lpstr>IL POETA ‘PITOCCO’</vt:lpstr>
      <vt:lpstr>Fr.32 W. UNA PREGHIERA A HERMES</vt:lpstr>
      <vt:lpstr>STRAVOLGIMENTO DEL MODELLO TRADIZIONALE</vt:lpstr>
      <vt:lpstr>LA COMICITÀ RAGGIUNGE IL SUO CULMINE</vt:lpstr>
      <vt:lpstr>Fr.6 W. IL Φαρμακὸς</vt:lpstr>
      <vt:lpstr>Fr.128 W. POESIA GASTRONOMICA</vt:lpstr>
      <vt:lpstr>BIBLIOGRAFIA </vt:lpstr>
      <vt:lpstr>REALIZZATO DA:  DANIELE PEDACCI   UMBERTO SCIFONI  II G   A.S. 2013/2014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IPPONATTE LA VITA</dc:title>
  <dc:creator>daniele</dc:creator>
  <cp:lastModifiedBy>daniele</cp:lastModifiedBy>
  <cp:revision>19</cp:revision>
  <dcterms:created xsi:type="dcterms:W3CDTF">2014-03-17T19:20:20Z</dcterms:created>
  <dcterms:modified xsi:type="dcterms:W3CDTF">2014-03-18T14:29:55Z</dcterms:modified>
</cp:coreProperties>
</file>