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7" r:id="rId31"/>
    <p:sldId id="285" r:id="rId32"/>
    <p:sldId id="286" r:id="rId33"/>
  </p:sldIdLst>
  <p:sldSz cx="13004800" cy="9753600"/>
  <p:notesSz cx="6858000" cy="9144000"/>
  <p:defaultTextStyle>
    <a:lvl1pPr algn="ctr" defTabSz="584200">
      <a:defRPr sz="3600">
        <a:solidFill>
          <a:srgbClr val="3E231A"/>
        </a:solidFill>
        <a:latin typeface="+mn-lt"/>
        <a:ea typeface="+mn-ea"/>
        <a:cs typeface="+mn-cs"/>
        <a:sym typeface="Papyrus"/>
      </a:defRPr>
    </a:lvl1pPr>
    <a:lvl2pPr indent="228600" algn="ctr" defTabSz="584200">
      <a:defRPr sz="3600">
        <a:solidFill>
          <a:srgbClr val="3E231A"/>
        </a:solidFill>
        <a:latin typeface="+mn-lt"/>
        <a:ea typeface="+mn-ea"/>
        <a:cs typeface="+mn-cs"/>
        <a:sym typeface="Papyrus"/>
      </a:defRPr>
    </a:lvl2pPr>
    <a:lvl3pPr indent="457200" algn="ctr" defTabSz="584200">
      <a:defRPr sz="3600">
        <a:solidFill>
          <a:srgbClr val="3E231A"/>
        </a:solidFill>
        <a:latin typeface="+mn-lt"/>
        <a:ea typeface="+mn-ea"/>
        <a:cs typeface="+mn-cs"/>
        <a:sym typeface="Papyrus"/>
      </a:defRPr>
    </a:lvl3pPr>
    <a:lvl4pPr indent="685800" algn="ctr" defTabSz="584200">
      <a:defRPr sz="3600">
        <a:solidFill>
          <a:srgbClr val="3E231A"/>
        </a:solidFill>
        <a:latin typeface="+mn-lt"/>
        <a:ea typeface="+mn-ea"/>
        <a:cs typeface="+mn-cs"/>
        <a:sym typeface="Papyrus"/>
      </a:defRPr>
    </a:lvl4pPr>
    <a:lvl5pPr indent="914400" algn="ctr" defTabSz="584200">
      <a:defRPr sz="3600">
        <a:solidFill>
          <a:srgbClr val="3E231A"/>
        </a:solidFill>
        <a:latin typeface="+mn-lt"/>
        <a:ea typeface="+mn-ea"/>
        <a:cs typeface="+mn-cs"/>
        <a:sym typeface="Papyrus"/>
      </a:defRPr>
    </a:lvl5pPr>
    <a:lvl6pPr indent="1143000" algn="ctr" defTabSz="584200">
      <a:defRPr sz="3600">
        <a:solidFill>
          <a:srgbClr val="3E231A"/>
        </a:solidFill>
        <a:latin typeface="+mn-lt"/>
        <a:ea typeface="+mn-ea"/>
        <a:cs typeface="+mn-cs"/>
        <a:sym typeface="Papyrus"/>
      </a:defRPr>
    </a:lvl6pPr>
    <a:lvl7pPr indent="1371600" algn="ctr" defTabSz="584200">
      <a:defRPr sz="3600">
        <a:solidFill>
          <a:srgbClr val="3E231A"/>
        </a:solidFill>
        <a:latin typeface="+mn-lt"/>
        <a:ea typeface="+mn-ea"/>
        <a:cs typeface="+mn-cs"/>
        <a:sym typeface="Papyrus"/>
      </a:defRPr>
    </a:lvl7pPr>
    <a:lvl8pPr indent="1600200" algn="ctr" defTabSz="584200">
      <a:defRPr sz="3600">
        <a:solidFill>
          <a:srgbClr val="3E231A"/>
        </a:solidFill>
        <a:latin typeface="+mn-lt"/>
        <a:ea typeface="+mn-ea"/>
        <a:cs typeface="+mn-cs"/>
        <a:sym typeface="Papyrus"/>
      </a:defRPr>
    </a:lvl8pPr>
    <a:lvl9pPr indent="1828800" algn="ctr" defTabSz="584200">
      <a:defRPr sz="3600">
        <a:solidFill>
          <a:srgbClr val="3E231A"/>
        </a:solidFill>
        <a:latin typeface="+mn-lt"/>
        <a:ea typeface="+mn-ea"/>
        <a:cs typeface="+mn-cs"/>
        <a:sym typeface="Papyru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254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254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564" y="-102"/>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872762752"/>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olo e sottotitolo">
    <p:spTree>
      <p:nvGrpSpPr>
        <p:cNvPr id="1" name=""/>
        <p:cNvGrpSpPr/>
        <p:nvPr/>
      </p:nvGrpSpPr>
      <p:grpSpPr>
        <a:xfrm>
          <a:off x="0" y="0"/>
          <a:ext cx="0" cy="0"/>
          <a:chOff x="0" y="0"/>
          <a:chExt cx="0" cy="0"/>
        </a:xfrm>
      </p:grpSpPr>
      <p:sp>
        <p:nvSpPr>
          <p:cNvPr id="5" name="Shape 5"/>
          <p:cNvSpPr>
            <a:spLocks noGrp="1"/>
          </p:cNvSpPr>
          <p:nvPr>
            <p:ph type="title"/>
          </p:nvPr>
        </p:nvSpPr>
        <p:spPr>
          <a:xfrm>
            <a:off x="1270000" y="1689100"/>
            <a:ext cx="10464800" cy="3467100"/>
          </a:xfrm>
          <a:prstGeom prst="rect">
            <a:avLst/>
          </a:prstGeom>
        </p:spPr>
        <p:txBody>
          <a:bodyPr anchor="b"/>
          <a:lstStyle/>
          <a:p>
            <a:pPr lvl="0">
              <a:defRPr sz="1800">
                <a:solidFill>
                  <a:srgbClr val="000000"/>
                </a:solidFill>
              </a:defRPr>
            </a:pPr>
            <a:r>
              <a:rPr sz="7200">
                <a:solidFill>
                  <a:srgbClr val="3E231A"/>
                </a:solidFill>
              </a:rPr>
              <a:t>Testo titolo</a:t>
            </a:r>
          </a:p>
        </p:txBody>
      </p:sp>
      <p:sp>
        <p:nvSpPr>
          <p:cNvPr id="6" name="Shape 6"/>
          <p:cNvSpPr>
            <a:spLocks noGrp="1"/>
          </p:cNvSpPr>
          <p:nvPr>
            <p:ph type="body" idx="1"/>
          </p:nvPr>
        </p:nvSpPr>
        <p:spPr>
          <a:xfrm>
            <a:off x="1270000" y="5181600"/>
            <a:ext cx="10464800" cy="14605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pPr lvl="0">
              <a:defRPr sz="1800">
                <a:solidFill>
                  <a:srgbClr val="000000"/>
                </a:solidFill>
              </a:defRPr>
            </a:pPr>
            <a:r>
              <a:rPr sz="3600">
                <a:solidFill>
                  <a:srgbClr val="3E231A"/>
                </a:solidFill>
              </a:rPr>
              <a:t>Corpo livello uno</a:t>
            </a:r>
          </a:p>
          <a:p>
            <a:pPr lvl="1">
              <a:defRPr sz="1800">
                <a:solidFill>
                  <a:srgbClr val="000000"/>
                </a:solidFill>
              </a:defRPr>
            </a:pPr>
            <a:r>
              <a:rPr sz="3600">
                <a:solidFill>
                  <a:srgbClr val="3E231A"/>
                </a:solidFill>
              </a:rPr>
              <a:t>Corpo livello due</a:t>
            </a:r>
          </a:p>
          <a:p>
            <a:pPr lvl="2">
              <a:defRPr sz="1800">
                <a:solidFill>
                  <a:srgbClr val="000000"/>
                </a:solidFill>
              </a:defRPr>
            </a:pPr>
            <a:r>
              <a:rPr sz="3600">
                <a:solidFill>
                  <a:srgbClr val="3E231A"/>
                </a:solidFill>
              </a:rPr>
              <a:t>Corpo livello tre</a:t>
            </a:r>
          </a:p>
          <a:p>
            <a:pPr lvl="3">
              <a:defRPr sz="1800">
                <a:solidFill>
                  <a:srgbClr val="000000"/>
                </a:solidFill>
              </a:defRPr>
            </a:pPr>
            <a:r>
              <a:rPr sz="3600">
                <a:solidFill>
                  <a:srgbClr val="3E231A"/>
                </a:solidFill>
              </a:rPr>
              <a:t>Corpo livello quattro</a:t>
            </a:r>
          </a:p>
          <a:p>
            <a:pPr lvl="4">
              <a:defRPr sz="1800">
                <a:solidFill>
                  <a:srgbClr val="000000"/>
                </a:solidFill>
              </a:defRPr>
            </a:pPr>
            <a:r>
              <a:rPr sz="3600">
                <a:solidFill>
                  <a:srgbClr val="3E231A"/>
                </a:solidFill>
              </a:rPr>
              <a:t>Corpo livello cinque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8" name="Shape 8"/>
          <p:cNvSpPr>
            <a:spLocks noGrp="1"/>
          </p:cNvSpPr>
          <p:nvPr>
            <p:ph type="title"/>
          </p:nvPr>
        </p:nvSpPr>
        <p:spPr>
          <a:xfrm>
            <a:off x="1270000" y="6680200"/>
            <a:ext cx="10464800" cy="1270000"/>
          </a:xfrm>
          <a:prstGeom prst="rect">
            <a:avLst/>
          </a:prstGeom>
        </p:spPr>
        <p:txBody>
          <a:bodyPr anchor="b"/>
          <a:lstStyle/>
          <a:p>
            <a:pPr lvl="0">
              <a:defRPr sz="1800">
                <a:solidFill>
                  <a:srgbClr val="000000"/>
                </a:solidFill>
              </a:defRPr>
            </a:pPr>
            <a:r>
              <a:rPr sz="7200">
                <a:solidFill>
                  <a:srgbClr val="3E231A"/>
                </a:solidFill>
              </a:rPr>
              <a:t>Testo titolo</a:t>
            </a:r>
          </a:p>
        </p:txBody>
      </p:sp>
      <p:sp>
        <p:nvSpPr>
          <p:cNvPr id="9" name="Shape 9"/>
          <p:cNvSpPr>
            <a:spLocks noGrp="1"/>
          </p:cNvSpPr>
          <p:nvPr>
            <p:ph type="body" idx="1"/>
          </p:nvPr>
        </p:nvSpPr>
        <p:spPr>
          <a:xfrm>
            <a:off x="1270000" y="7835900"/>
            <a:ext cx="10464800" cy="14605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pPr lvl="0">
              <a:defRPr sz="1800">
                <a:solidFill>
                  <a:srgbClr val="000000"/>
                </a:solidFill>
              </a:defRPr>
            </a:pPr>
            <a:r>
              <a:rPr sz="3600">
                <a:solidFill>
                  <a:srgbClr val="3E231A"/>
                </a:solidFill>
              </a:rPr>
              <a:t>Corpo livello uno</a:t>
            </a:r>
          </a:p>
          <a:p>
            <a:pPr lvl="1">
              <a:defRPr sz="1800">
                <a:solidFill>
                  <a:srgbClr val="000000"/>
                </a:solidFill>
              </a:defRPr>
            </a:pPr>
            <a:r>
              <a:rPr sz="3600">
                <a:solidFill>
                  <a:srgbClr val="3E231A"/>
                </a:solidFill>
              </a:rPr>
              <a:t>Corpo livello due</a:t>
            </a:r>
          </a:p>
          <a:p>
            <a:pPr lvl="2">
              <a:defRPr sz="1800">
                <a:solidFill>
                  <a:srgbClr val="000000"/>
                </a:solidFill>
              </a:defRPr>
            </a:pPr>
            <a:r>
              <a:rPr sz="3600">
                <a:solidFill>
                  <a:srgbClr val="3E231A"/>
                </a:solidFill>
              </a:rPr>
              <a:t>Corpo livello tre</a:t>
            </a:r>
          </a:p>
          <a:p>
            <a:pPr lvl="3">
              <a:defRPr sz="1800">
                <a:solidFill>
                  <a:srgbClr val="000000"/>
                </a:solidFill>
              </a:defRPr>
            </a:pPr>
            <a:r>
              <a:rPr sz="3600">
                <a:solidFill>
                  <a:srgbClr val="3E231A"/>
                </a:solidFill>
              </a:rPr>
              <a:t>Corpo livello quattro</a:t>
            </a:r>
          </a:p>
          <a:p>
            <a:pPr lvl="4">
              <a:defRPr sz="1800">
                <a:solidFill>
                  <a:srgbClr val="000000"/>
                </a:solidFill>
              </a:defRPr>
            </a:pPr>
            <a:r>
              <a:rPr sz="3600">
                <a:solidFill>
                  <a:srgbClr val="3E231A"/>
                </a:solidFill>
              </a:rPr>
              <a:t>Corpo livello cinque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89300"/>
            <a:ext cx="10464800" cy="3175000"/>
          </a:xfrm>
          <a:prstGeom prst="rect">
            <a:avLst/>
          </a:prstGeom>
        </p:spPr>
        <p:txBody>
          <a:bodyPr/>
          <a:lstStyle/>
          <a:p>
            <a:pPr lvl="0">
              <a:defRPr sz="1800">
                <a:solidFill>
                  <a:srgbClr val="000000"/>
                </a:solidFill>
              </a:defRPr>
            </a:pPr>
            <a:r>
              <a:rPr sz="7200">
                <a:solidFill>
                  <a:srgbClr val="3E231A"/>
                </a:solidFill>
              </a:rPr>
              <a:t>Testo titolo</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13" name="Shape 13"/>
          <p:cNvSpPr>
            <a:spLocks noGrp="1"/>
          </p:cNvSpPr>
          <p:nvPr>
            <p:ph type="title"/>
          </p:nvPr>
        </p:nvSpPr>
        <p:spPr>
          <a:xfrm>
            <a:off x="965200" y="1397000"/>
            <a:ext cx="5600700" cy="4038600"/>
          </a:xfrm>
          <a:prstGeom prst="rect">
            <a:avLst/>
          </a:prstGeom>
        </p:spPr>
        <p:txBody>
          <a:bodyPr anchor="b"/>
          <a:lstStyle>
            <a:lvl1pPr>
              <a:defRPr sz="6800"/>
            </a:lvl1pPr>
          </a:lstStyle>
          <a:p>
            <a:pPr lvl="0">
              <a:defRPr sz="1800">
                <a:solidFill>
                  <a:srgbClr val="000000"/>
                </a:solidFill>
              </a:defRPr>
            </a:pPr>
            <a:r>
              <a:rPr sz="6800">
                <a:solidFill>
                  <a:srgbClr val="3E231A"/>
                </a:solidFill>
              </a:rPr>
              <a:t>Testo titolo</a:t>
            </a:r>
          </a:p>
        </p:txBody>
      </p:sp>
      <p:sp>
        <p:nvSpPr>
          <p:cNvPr id="14" name="Shape 14"/>
          <p:cNvSpPr>
            <a:spLocks noGrp="1"/>
          </p:cNvSpPr>
          <p:nvPr>
            <p:ph type="body" idx="1"/>
          </p:nvPr>
        </p:nvSpPr>
        <p:spPr>
          <a:xfrm>
            <a:off x="965200" y="5448300"/>
            <a:ext cx="5600700" cy="29337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pPr lvl="0">
              <a:defRPr sz="1800">
                <a:solidFill>
                  <a:srgbClr val="000000"/>
                </a:solidFill>
              </a:defRPr>
            </a:pPr>
            <a:r>
              <a:rPr sz="3600">
                <a:solidFill>
                  <a:srgbClr val="3E231A"/>
                </a:solidFill>
              </a:rPr>
              <a:t>Corpo livello uno</a:t>
            </a:r>
          </a:p>
          <a:p>
            <a:pPr lvl="1">
              <a:defRPr sz="1800">
                <a:solidFill>
                  <a:srgbClr val="000000"/>
                </a:solidFill>
              </a:defRPr>
            </a:pPr>
            <a:r>
              <a:rPr sz="3600">
                <a:solidFill>
                  <a:srgbClr val="3E231A"/>
                </a:solidFill>
              </a:rPr>
              <a:t>Corpo livello due</a:t>
            </a:r>
          </a:p>
          <a:p>
            <a:pPr lvl="2">
              <a:defRPr sz="1800">
                <a:solidFill>
                  <a:srgbClr val="000000"/>
                </a:solidFill>
              </a:defRPr>
            </a:pPr>
            <a:r>
              <a:rPr sz="3600">
                <a:solidFill>
                  <a:srgbClr val="3E231A"/>
                </a:solidFill>
              </a:rPr>
              <a:t>Corpo livello tre</a:t>
            </a:r>
          </a:p>
          <a:p>
            <a:pPr lvl="3">
              <a:defRPr sz="1800">
                <a:solidFill>
                  <a:srgbClr val="000000"/>
                </a:solidFill>
              </a:defRPr>
            </a:pPr>
            <a:r>
              <a:rPr sz="3600">
                <a:solidFill>
                  <a:srgbClr val="3E231A"/>
                </a:solidFill>
              </a:rPr>
              <a:t>Corpo livello quattro</a:t>
            </a:r>
          </a:p>
          <a:p>
            <a:pPr lvl="4">
              <a:defRPr sz="1800">
                <a:solidFill>
                  <a:srgbClr val="000000"/>
                </a:solidFill>
              </a:defRPr>
            </a:pPr>
            <a:r>
              <a:rPr sz="3600">
                <a:solidFill>
                  <a:srgbClr val="3E231A"/>
                </a:solidFill>
              </a:rPr>
              <a:t>Corpo livello cinque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defRPr>
            </a:pPr>
            <a:r>
              <a:rPr sz="7200">
                <a:solidFill>
                  <a:srgbClr val="3E231A"/>
                </a:solidFill>
              </a:rPr>
              <a:t>Testo titolo</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7200">
                <a:solidFill>
                  <a:srgbClr val="3E231A"/>
                </a:solidFill>
              </a:rPr>
              <a:t>Testo titolo</a:t>
            </a:r>
          </a:p>
        </p:txBody>
      </p:sp>
      <p:sp>
        <p:nvSpPr>
          <p:cNvPr id="19" name="Shape 19"/>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800">
                <a:solidFill>
                  <a:srgbClr val="3E231A"/>
                </a:solidFill>
              </a:rPr>
              <a:t>Corpo livello uno</a:t>
            </a:r>
          </a:p>
          <a:p>
            <a:pPr lvl="1">
              <a:defRPr sz="1800">
                <a:solidFill>
                  <a:srgbClr val="000000"/>
                </a:solidFill>
              </a:defRPr>
            </a:pPr>
            <a:r>
              <a:rPr sz="3800">
                <a:solidFill>
                  <a:srgbClr val="3E231A"/>
                </a:solidFill>
              </a:rPr>
              <a:t>Corpo livello due</a:t>
            </a:r>
          </a:p>
          <a:p>
            <a:pPr lvl="2">
              <a:defRPr sz="1800">
                <a:solidFill>
                  <a:srgbClr val="000000"/>
                </a:solidFill>
              </a:defRPr>
            </a:pPr>
            <a:r>
              <a:rPr sz="3800">
                <a:solidFill>
                  <a:srgbClr val="3E231A"/>
                </a:solidFill>
              </a:rPr>
              <a:t>Corpo livello tre</a:t>
            </a:r>
          </a:p>
          <a:p>
            <a:pPr lvl="3">
              <a:defRPr sz="1800">
                <a:solidFill>
                  <a:srgbClr val="000000"/>
                </a:solidFill>
              </a:defRPr>
            </a:pPr>
            <a:r>
              <a:rPr sz="3800">
                <a:solidFill>
                  <a:srgbClr val="3E231A"/>
                </a:solidFill>
              </a:rPr>
              <a:t>Corpo livello quattro</a:t>
            </a:r>
          </a:p>
          <a:p>
            <a:pPr lvl="4">
              <a:defRPr sz="1800">
                <a:solidFill>
                  <a:srgbClr val="000000"/>
                </a:solidFill>
              </a:defRPr>
            </a:pPr>
            <a:r>
              <a:rPr sz="3800">
                <a:solidFill>
                  <a:srgbClr val="3E231A"/>
                </a:solidFill>
              </a:rPr>
              <a:t>Corpo livello cinque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defRPr>
            </a:pPr>
            <a:r>
              <a:rPr sz="7200">
                <a:solidFill>
                  <a:srgbClr val="3E231A"/>
                </a:solidFill>
              </a:rPr>
              <a:t>Testo titolo</a:t>
            </a:r>
          </a:p>
        </p:txBody>
      </p:sp>
      <p:sp>
        <p:nvSpPr>
          <p:cNvPr id="22" name="Shape 22"/>
          <p:cNvSpPr>
            <a:spLocks noGrp="1"/>
          </p:cNvSpPr>
          <p:nvPr>
            <p:ph type="body" idx="1"/>
          </p:nvPr>
        </p:nvSpPr>
        <p:spPr>
          <a:xfrm>
            <a:off x="1270000" y="2819400"/>
            <a:ext cx="5016500" cy="5651500"/>
          </a:xfrm>
          <a:prstGeom prst="rect">
            <a:avLst/>
          </a:prstGeom>
        </p:spPr>
        <p:txBody>
          <a:bodyPr/>
          <a:lstStyle>
            <a:lvl1pPr marL="368300" indent="-368300">
              <a:spcBef>
                <a:spcPts val="2800"/>
              </a:spcBef>
              <a:buBlip>
                <a:blip r:embed="rId2"/>
              </a:buBlip>
              <a:defRPr sz="3000"/>
            </a:lvl1pPr>
            <a:lvl2pPr marL="736600" indent="-368300">
              <a:spcBef>
                <a:spcPts val="2800"/>
              </a:spcBef>
              <a:buBlip>
                <a:blip r:embed="rId2"/>
              </a:buBlip>
              <a:defRPr sz="3000"/>
            </a:lvl2pPr>
            <a:lvl3pPr marL="1104900" indent="-368300">
              <a:spcBef>
                <a:spcPts val="2800"/>
              </a:spcBef>
              <a:buBlip>
                <a:blip r:embed="rId2"/>
              </a:buBlip>
              <a:defRPr sz="3000"/>
            </a:lvl3pPr>
            <a:lvl4pPr marL="1473200" indent="-368300">
              <a:spcBef>
                <a:spcPts val="2800"/>
              </a:spcBef>
              <a:buBlip>
                <a:blip r:embed="rId2"/>
              </a:buBlip>
              <a:defRPr sz="3000"/>
            </a:lvl4pPr>
            <a:lvl5pPr marL="1841500" indent="-368300">
              <a:spcBef>
                <a:spcPts val="2800"/>
              </a:spcBef>
              <a:buBlip>
                <a:blip r:embed="rId2"/>
              </a:buBlip>
              <a:defRPr sz="3000"/>
            </a:lvl5pPr>
          </a:lstStyle>
          <a:p>
            <a:pPr lvl="0">
              <a:defRPr sz="1800">
                <a:solidFill>
                  <a:srgbClr val="000000"/>
                </a:solidFill>
              </a:defRPr>
            </a:pPr>
            <a:r>
              <a:rPr sz="3000">
                <a:solidFill>
                  <a:srgbClr val="3E231A"/>
                </a:solidFill>
              </a:rPr>
              <a:t>Corpo livello uno</a:t>
            </a:r>
          </a:p>
          <a:p>
            <a:pPr lvl="1">
              <a:defRPr sz="1800">
                <a:solidFill>
                  <a:srgbClr val="000000"/>
                </a:solidFill>
              </a:defRPr>
            </a:pPr>
            <a:r>
              <a:rPr sz="3000">
                <a:solidFill>
                  <a:srgbClr val="3E231A"/>
                </a:solidFill>
              </a:rPr>
              <a:t>Corpo livello due</a:t>
            </a:r>
          </a:p>
          <a:p>
            <a:pPr lvl="2">
              <a:defRPr sz="1800">
                <a:solidFill>
                  <a:srgbClr val="000000"/>
                </a:solidFill>
              </a:defRPr>
            </a:pPr>
            <a:r>
              <a:rPr sz="3000">
                <a:solidFill>
                  <a:srgbClr val="3E231A"/>
                </a:solidFill>
              </a:rPr>
              <a:t>Corpo livello tre</a:t>
            </a:r>
          </a:p>
          <a:p>
            <a:pPr lvl="3">
              <a:defRPr sz="1800">
                <a:solidFill>
                  <a:srgbClr val="000000"/>
                </a:solidFill>
              </a:defRPr>
            </a:pPr>
            <a:r>
              <a:rPr sz="3000">
                <a:solidFill>
                  <a:srgbClr val="3E231A"/>
                </a:solidFill>
              </a:rPr>
              <a:t>Corpo livello quattro</a:t>
            </a:r>
          </a:p>
          <a:p>
            <a:pPr lvl="4">
              <a:defRPr sz="1800">
                <a:solidFill>
                  <a:srgbClr val="000000"/>
                </a:solidFill>
              </a:defRPr>
            </a:pPr>
            <a:r>
              <a:rPr sz="3000">
                <a:solidFill>
                  <a:srgbClr val="3E231A"/>
                </a:solidFill>
              </a:rPr>
              <a:t>Corpo livello cinque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24" name="Shape 24"/>
          <p:cNvSpPr>
            <a:spLocks noGrp="1"/>
          </p:cNvSpPr>
          <p:nvPr>
            <p:ph type="body" idx="1"/>
          </p:nvPr>
        </p:nvSpPr>
        <p:spPr>
          <a:xfrm>
            <a:off x="1270000" y="1168400"/>
            <a:ext cx="10464800" cy="74168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800">
                <a:solidFill>
                  <a:srgbClr val="3E231A"/>
                </a:solidFill>
              </a:rPr>
              <a:t>Corpo livello uno</a:t>
            </a:r>
          </a:p>
          <a:p>
            <a:pPr lvl="1">
              <a:defRPr sz="1800">
                <a:solidFill>
                  <a:srgbClr val="000000"/>
                </a:solidFill>
              </a:defRPr>
            </a:pPr>
            <a:r>
              <a:rPr sz="3800">
                <a:solidFill>
                  <a:srgbClr val="3E231A"/>
                </a:solidFill>
              </a:rPr>
              <a:t>Corpo livello due</a:t>
            </a:r>
          </a:p>
          <a:p>
            <a:pPr lvl="2">
              <a:defRPr sz="1800">
                <a:solidFill>
                  <a:srgbClr val="000000"/>
                </a:solidFill>
              </a:defRPr>
            </a:pPr>
            <a:r>
              <a:rPr sz="3800">
                <a:solidFill>
                  <a:srgbClr val="3E231A"/>
                </a:solidFill>
              </a:rPr>
              <a:t>Corpo livello tre</a:t>
            </a:r>
          </a:p>
          <a:p>
            <a:pPr lvl="3">
              <a:defRPr sz="1800">
                <a:solidFill>
                  <a:srgbClr val="000000"/>
                </a:solidFill>
              </a:defRPr>
            </a:pPr>
            <a:r>
              <a:rPr sz="3800">
                <a:solidFill>
                  <a:srgbClr val="3E231A"/>
                </a:solidFill>
              </a:rPr>
              <a:t>Corpo livello quattro</a:t>
            </a:r>
          </a:p>
          <a:p>
            <a:pPr lvl="4">
              <a:defRPr sz="1800">
                <a:solidFill>
                  <a:srgbClr val="000000"/>
                </a:solidFill>
              </a:defRPr>
            </a:pPr>
            <a:r>
              <a:rPr sz="3800">
                <a:solidFill>
                  <a:srgbClr val="3E231A"/>
                </a:solidFill>
              </a:rPr>
              <a:t>Corpo livello cinque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70000" y="635000"/>
            <a:ext cx="10464800" cy="2108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7200">
                <a:solidFill>
                  <a:srgbClr val="3E231A"/>
                </a:solidFill>
              </a:rPr>
              <a:t>Testo titolo</a:t>
            </a:r>
          </a:p>
        </p:txBody>
      </p:sp>
      <p:sp>
        <p:nvSpPr>
          <p:cNvPr id="3" name="Shape 3"/>
          <p:cNvSpPr>
            <a:spLocks noGrp="1"/>
          </p:cNvSpPr>
          <p:nvPr>
            <p:ph type="body" idx="1"/>
          </p:nvPr>
        </p:nvSpPr>
        <p:spPr>
          <a:xfrm>
            <a:off x="1270000" y="2819400"/>
            <a:ext cx="10464800" cy="5842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pPr lvl="0">
              <a:defRPr sz="1800">
                <a:solidFill>
                  <a:srgbClr val="000000"/>
                </a:solidFill>
              </a:defRPr>
            </a:pPr>
            <a:r>
              <a:rPr sz="3800">
                <a:solidFill>
                  <a:srgbClr val="3E231A"/>
                </a:solidFill>
              </a:rPr>
              <a:t>Corpo livello uno</a:t>
            </a:r>
          </a:p>
          <a:p>
            <a:pPr lvl="1">
              <a:defRPr sz="1800">
                <a:solidFill>
                  <a:srgbClr val="000000"/>
                </a:solidFill>
              </a:defRPr>
            </a:pPr>
            <a:r>
              <a:rPr sz="3800">
                <a:solidFill>
                  <a:srgbClr val="3E231A"/>
                </a:solidFill>
              </a:rPr>
              <a:t>Corpo livello due</a:t>
            </a:r>
          </a:p>
          <a:p>
            <a:pPr lvl="2">
              <a:defRPr sz="1800">
                <a:solidFill>
                  <a:srgbClr val="000000"/>
                </a:solidFill>
              </a:defRPr>
            </a:pPr>
            <a:r>
              <a:rPr sz="3800">
                <a:solidFill>
                  <a:srgbClr val="3E231A"/>
                </a:solidFill>
              </a:rPr>
              <a:t>Corpo livello tre</a:t>
            </a:r>
          </a:p>
          <a:p>
            <a:pPr lvl="3">
              <a:defRPr sz="1800">
                <a:solidFill>
                  <a:srgbClr val="000000"/>
                </a:solidFill>
              </a:defRPr>
            </a:pPr>
            <a:r>
              <a:rPr sz="3800">
                <a:solidFill>
                  <a:srgbClr val="3E231A"/>
                </a:solidFill>
              </a:rPr>
              <a:t>Corpo livello quattro</a:t>
            </a:r>
          </a:p>
          <a:p>
            <a:pPr lvl="4">
              <a:defRPr sz="1800">
                <a:solidFill>
                  <a:srgbClr val="000000"/>
                </a:solidFill>
              </a:defRPr>
            </a:pPr>
            <a:r>
              <a:rPr sz="3800">
                <a:solidFill>
                  <a:srgbClr val="3E231A"/>
                </a:solidFill>
              </a:rPr>
              <a:t>Corpo livello cinque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584200">
        <a:defRPr sz="7200">
          <a:solidFill>
            <a:srgbClr val="3E231A"/>
          </a:solidFill>
          <a:latin typeface="+mn-lt"/>
          <a:ea typeface="+mn-ea"/>
          <a:cs typeface="+mn-cs"/>
          <a:sym typeface="Papyrus"/>
        </a:defRPr>
      </a:lvl1pPr>
      <a:lvl2pPr indent="228600" algn="ctr" defTabSz="584200">
        <a:defRPr sz="7200">
          <a:solidFill>
            <a:srgbClr val="3E231A"/>
          </a:solidFill>
          <a:latin typeface="+mn-lt"/>
          <a:ea typeface="+mn-ea"/>
          <a:cs typeface="+mn-cs"/>
          <a:sym typeface="Papyrus"/>
        </a:defRPr>
      </a:lvl2pPr>
      <a:lvl3pPr indent="457200" algn="ctr" defTabSz="584200">
        <a:defRPr sz="7200">
          <a:solidFill>
            <a:srgbClr val="3E231A"/>
          </a:solidFill>
          <a:latin typeface="+mn-lt"/>
          <a:ea typeface="+mn-ea"/>
          <a:cs typeface="+mn-cs"/>
          <a:sym typeface="Papyrus"/>
        </a:defRPr>
      </a:lvl3pPr>
      <a:lvl4pPr indent="685800" algn="ctr" defTabSz="584200">
        <a:defRPr sz="7200">
          <a:solidFill>
            <a:srgbClr val="3E231A"/>
          </a:solidFill>
          <a:latin typeface="+mn-lt"/>
          <a:ea typeface="+mn-ea"/>
          <a:cs typeface="+mn-cs"/>
          <a:sym typeface="Papyrus"/>
        </a:defRPr>
      </a:lvl4pPr>
      <a:lvl5pPr indent="914400" algn="ctr" defTabSz="584200">
        <a:defRPr sz="7200">
          <a:solidFill>
            <a:srgbClr val="3E231A"/>
          </a:solidFill>
          <a:latin typeface="+mn-lt"/>
          <a:ea typeface="+mn-ea"/>
          <a:cs typeface="+mn-cs"/>
          <a:sym typeface="Papyrus"/>
        </a:defRPr>
      </a:lvl5pPr>
      <a:lvl6pPr indent="1143000" algn="ctr" defTabSz="584200">
        <a:defRPr sz="7200">
          <a:solidFill>
            <a:srgbClr val="3E231A"/>
          </a:solidFill>
          <a:latin typeface="+mn-lt"/>
          <a:ea typeface="+mn-ea"/>
          <a:cs typeface="+mn-cs"/>
          <a:sym typeface="Papyrus"/>
        </a:defRPr>
      </a:lvl6pPr>
      <a:lvl7pPr indent="1371600" algn="ctr" defTabSz="584200">
        <a:defRPr sz="7200">
          <a:solidFill>
            <a:srgbClr val="3E231A"/>
          </a:solidFill>
          <a:latin typeface="+mn-lt"/>
          <a:ea typeface="+mn-ea"/>
          <a:cs typeface="+mn-cs"/>
          <a:sym typeface="Papyrus"/>
        </a:defRPr>
      </a:lvl7pPr>
      <a:lvl8pPr indent="1600200" algn="ctr" defTabSz="584200">
        <a:defRPr sz="7200">
          <a:solidFill>
            <a:srgbClr val="3E231A"/>
          </a:solidFill>
          <a:latin typeface="+mn-lt"/>
          <a:ea typeface="+mn-ea"/>
          <a:cs typeface="+mn-cs"/>
          <a:sym typeface="Papyrus"/>
        </a:defRPr>
      </a:lvl8pPr>
      <a:lvl9pPr indent="1828800" algn="ctr" defTabSz="584200">
        <a:defRPr sz="7200">
          <a:solidFill>
            <a:srgbClr val="3E231A"/>
          </a:solidFill>
          <a:latin typeface="+mn-lt"/>
          <a:ea typeface="+mn-ea"/>
          <a:cs typeface="+mn-cs"/>
          <a:sym typeface="Papyrus"/>
        </a:defRPr>
      </a:lvl9pPr>
    </p:titleStyle>
    <p:bodyStyle>
      <a:lvl1pPr marL="469900" indent="-469900" defTabSz="584200">
        <a:spcBef>
          <a:spcPts val="3000"/>
        </a:spcBef>
        <a:buSzPct val="25000"/>
        <a:buBlip>
          <a:blip r:embed="rId15"/>
        </a:buBlip>
        <a:defRPr sz="3800">
          <a:solidFill>
            <a:srgbClr val="3E231A"/>
          </a:solidFill>
          <a:latin typeface="+mn-lt"/>
          <a:ea typeface="+mn-ea"/>
          <a:cs typeface="+mn-cs"/>
          <a:sym typeface="Papyrus"/>
        </a:defRPr>
      </a:lvl1pPr>
      <a:lvl2pPr marL="939800" indent="-469900" defTabSz="584200">
        <a:spcBef>
          <a:spcPts val="3000"/>
        </a:spcBef>
        <a:buSzPct val="25000"/>
        <a:buBlip>
          <a:blip r:embed="rId15"/>
        </a:buBlip>
        <a:defRPr sz="3800">
          <a:solidFill>
            <a:srgbClr val="3E231A"/>
          </a:solidFill>
          <a:latin typeface="+mn-lt"/>
          <a:ea typeface="+mn-ea"/>
          <a:cs typeface="+mn-cs"/>
          <a:sym typeface="Papyrus"/>
        </a:defRPr>
      </a:lvl2pPr>
      <a:lvl3pPr marL="1409700" indent="-469900" defTabSz="584200">
        <a:spcBef>
          <a:spcPts val="3000"/>
        </a:spcBef>
        <a:buSzPct val="25000"/>
        <a:buBlip>
          <a:blip r:embed="rId15"/>
        </a:buBlip>
        <a:defRPr sz="3800">
          <a:solidFill>
            <a:srgbClr val="3E231A"/>
          </a:solidFill>
          <a:latin typeface="+mn-lt"/>
          <a:ea typeface="+mn-ea"/>
          <a:cs typeface="+mn-cs"/>
          <a:sym typeface="Papyrus"/>
        </a:defRPr>
      </a:lvl3pPr>
      <a:lvl4pPr marL="1879600" indent="-469900" defTabSz="584200">
        <a:spcBef>
          <a:spcPts val="3000"/>
        </a:spcBef>
        <a:buSzPct val="25000"/>
        <a:buBlip>
          <a:blip r:embed="rId15"/>
        </a:buBlip>
        <a:defRPr sz="3800">
          <a:solidFill>
            <a:srgbClr val="3E231A"/>
          </a:solidFill>
          <a:latin typeface="+mn-lt"/>
          <a:ea typeface="+mn-ea"/>
          <a:cs typeface="+mn-cs"/>
          <a:sym typeface="Papyrus"/>
        </a:defRPr>
      </a:lvl4pPr>
      <a:lvl5pPr marL="2349500" indent="-469900" defTabSz="584200">
        <a:spcBef>
          <a:spcPts val="3000"/>
        </a:spcBef>
        <a:buSzPct val="25000"/>
        <a:buBlip>
          <a:blip r:embed="rId15"/>
        </a:buBlip>
        <a:defRPr sz="3800">
          <a:solidFill>
            <a:srgbClr val="3E231A"/>
          </a:solidFill>
          <a:latin typeface="+mn-lt"/>
          <a:ea typeface="+mn-ea"/>
          <a:cs typeface="+mn-cs"/>
          <a:sym typeface="Papyrus"/>
        </a:defRPr>
      </a:lvl5pPr>
      <a:lvl6pPr marL="2819400" indent="-469900" defTabSz="584200">
        <a:spcBef>
          <a:spcPts val="3000"/>
        </a:spcBef>
        <a:buSzPct val="25000"/>
        <a:buBlip>
          <a:blip r:embed="rId15"/>
        </a:buBlip>
        <a:defRPr sz="3800">
          <a:solidFill>
            <a:srgbClr val="3E231A"/>
          </a:solidFill>
          <a:latin typeface="+mn-lt"/>
          <a:ea typeface="+mn-ea"/>
          <a:cs typeface="+mn-cs"/>
          <a:sym typeface="Papyrus"/>
        </a:defRPr>
      </a:lvl6pPr>
      <a:lvl7pPr marL="3289300" indent="-469900" defTabSz="584200">
        <a:spcBef>
          <a:spcPts val="3000"/>
        </a:spcBef>
        <a:buSzPct val="25000"/>
        <a:buBlip>
          <a:blip r:embed="rId15"/>
        </a:buBlip>
        <a:defRPr sz="3800">
          <a:solidFill>
            <a:srgbClr val="3E231A"/>
          </a:solidFill>
          <a:latin typeface="+mn-lt"/>
          <a:ea typeface="+mn-ea"/>
          <a:cs typeface="+mn-cs"/>
          <a:sym typeface="Papyrus"/>
        </a:defRPr>
      </a:lvl7pPr>
      <a:lvl8pPr marL="3759200" indent="-469900" defTabSz="584200">
        <a:spcBef>
          <a:spcPts val="3000"/>
        </a:spcBef>
        <a:buSzPct val="25000"/>
        <a:buBlip>
          <a:blip r:embed="rId15"/>
        </a:buBlip>
        <a:defRPr sz="3800">
          <a:solidFill>
            <a:srgbClr val="3E231A"/>
          </a:solidFill>
          <a:latin typeface="+mn-lt"/>
          <a:ea typeface="+mn-ea"/>
          <a:cs typeface="+mn-cs"/>
          <a:sym typeface="Papyrus"/>
        </a:defRPr>
      </a:lvl8pPr>
      <a:lvl9pPr marL="4229100" indent="-469900" defTabSz="584200">
        <a:spcBef>
          <a:spcPts val="3000"/>
        </a:spcBef>
        <a:buSzPct val="25000"/>
        <a:buBlip>
          <a:blip r:embed="rId15"/>
        </a:buBlip>
        <a:defRPr sz="3800">
          <a:solidFill>
            <a:srgbClr val="3E231A"/>
          </a:solidFill>
          <a:latin typeface="+mn-lt"/>
          <a:ea typeface="+mn-ea"/>
          <a:cs typeface="+mn-cs"/>
          <a:sym typeface="Papyrus"/>
        </a:defRPr>
      </a:lvl9pPr>
    </p:bodyStyle>
    <p:otherStyle>
      <a:lvl1pPr algn="ctr" defTabSz="584200">
        <a:defRPr>
          <a:solidFill>
            <a:schemeClr val="tx1"/>
          </a:solidFill>
          <a:latin typeface="+mn-lt"/>
          <a:ea typeface="+mn-ea"/>
          <a:cs typeface="+mn-cs"/>
          <a:sym typeface="Papyrus"/>
        </a:defRPr>
      </a:lvl1pPr>
      <a:lvl2pPr indent="228600" algn="ctr" defTabSz="584200">
        <a:defRPr>
          <a:solidFill>
            <a:schemeClr val="tx1"/>
          </a:solidFill>
          <a:latin typeface="+mn-lt"/>
          <a:ea typeface="+mn-ea"/>
          <a:cs typeface="+mn-cs"/>
          <a:sym typeface="Papyrus"/>
        </a:defRPr>
      </a:lvl2pPr>
      <a:lvl3pPr indent="457200" algn="ctr" defTabSz="584200">
        <a:defRPr>
          <a:solidFill>
            <a:schemeClr val="tx1"/>
          </a:solidFill>
          <a:latin typeface="+mn-lt"/>
          <a:ea typeface="+mn-ea"/>
          <a:cs typeface="+mn-cs"/>
          <a:sym typeface="Papyrus"/>
        </a:defRPr>
      </a:lvl3pPr>
      <a:lvl4pPr indent="685800" algn="ctr" defTabSz="584200">
        <a:defRPr>
          <a:solidFill>
            <a:schemeClr val="tx1"/>
          </a:solidFill>
          <a:latin typeface="+mn-lt"/>
          <a:ea typeface="+mn-ea"/>
          <a:cs typeface="+mn-cs"/>
          <a:sym typeface="Papyrus"/>
        </a:defRPr>
      </a:lvl4pPr>
      <a:lvl5pPr indent="914400" algn="ctr" defTabSz="584200">
        <a:defRPr>
          <a:solidFill>
            <a:schemeClr val="tx1"/>
          </a:solidFill>
          <a:latin typeface="+mn-lt"/>
          <a:ea typeface="+mn-ea"/>
          <a:cs typeface="+mn-cs"/>
          <a:sym typeface="Papyrus"/>
        </a:defRPr>
      </a:lvl5pPr>
      <a:lvl6pPr indent="1143000" algn="ctr" defTabSz="584200">
        <a:defRPr>
          <a:solidFill>
            <a:schemeClr val="tx1"/>
          </a:solidFill>
          <a:latin typeface="+mn-lt"/>
          <a:ea typeface="+mn-ea"/>
          <a:cs typeface="+mn-cs"/>
          <a:sym typeface="Papyrus"/>
        </a:defRPr>
      </a:lvl6pPr>
      <a:lvl7pPr indent="1371600" algn="ctr" defTabSz="584200">
        <a:defRPr>
          <a:solidFill>
            <a:schemeClr val="tx1"/>
          </a:solidFill>
          <a:latin typeface="+mn-lt"/>
          <a:ea typeface="+mn-ea"/>
          <a:cs typeface="+mn-cs"/>
          <a:sym typeface="Papyrus"/>
        </a:defRPr>
      </a:lvl7pPr>
      <a:lvl8pPr indent="1600200" algn="ctr" defTabSz="584200">
        <a:defRPr>
          <a:solidFill>
            <a:schemeClr val="tx1"/>
          </a:solidFill>
          <a:latin typeface="+mn-lt"/>
          <a:ea typeface="+mn-ea"/>
          <a:cs typeface="+mn-cs"/>
          <a:sym typeface="Papyrus"/>
        </a:defRPr>
      </a:lvl8pPr>
      <a:lvl9pPr indent="1828800" algn="ctr" defTabSz="584200">
        <a:defRPr>
          <a:solidFill>
            <a:schemeClr val="tx1"/>
          </a:solidFill>
          <a:latin typeface="+mn-lt"/>
          <a:ea typeface="+mn-ea"/>
          <a:cs typeface="+mn-cs"/>
          <a:sym typeface="Papyru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solidFill>
                  <a:srgbClr val="000000"/>
                </a:solidFill>
              </a:defRPr>
            </a:pPr>
            <a:r>
              <a:rPr sz="7200">
                <a:solidFill>
                  <a:srgbClr val="3E231A"/>
                </a:solidFill>
              </a:rPr>
              <a:t>EURIPIDE</a:t>
            </a:r>
          </a:p>
        </p:txBody>
      </p:sp>
      <p:sp>
        <p:nvSpPr>
          <p:cNvPr id="33" name="Shape 33"/>
          <p:cNvSpPr>
            <a:spLocks noGrp="1"/>
          </p:cNvSpPr>
          <p:nvPr>
            <p:ph type="body" idx="1"/>
          </p:nvPr>
        </p:nvSpPr>
        <p:spPr>
          <a:prstGeom prst="rect">
            <a:avLst/>
          </a:prstGeom>
        </p:spPr>
        <p:txBody>
          <a:bodyPr/>
          <a:lstStyle/>
          <a:p>
            <a:pPr lvl="0" defTabSz="560831">
              <a:defRPr sz="1800">
                <a:solidFill>
                  <a:srgbClr val="000000"/>
                </a:solidFill>
              </a:defRPr>
            </a:pPr>
            <a:r>
              <a:rPr sz="3455">
                <a:solidFill>
                  <a:srgbClr val="3E231A"/>
                </a:solidFill>
              </a:rPr>
              <a:t>Medea   Ippolito  Alcesti</a:t>
            </a:r>
          </a:p>
          <a:p>
            <a:pPr lvl="0" defTabSz="560831">
              <a:defRPr sz="1800">
                <a:solidFill>
                  <a:srgbClr val="000000"/>
                </a:solidFill>
              </a:defRPr>
            </a:pPr>
            <a:r>
              <a:rPr sz="3455">
                <a:solidFill>
                  <a:srgbClr val="3E231A"/>
                </a:solidFill>
              </a:rPr>
              <a:t>Il Ciclope</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Table 64"/>
          <p:cNvGraphicFramePr/>
          <p:nvPr>
            <p:extLst>
              <p:ext uri="{D42A27DB-BD31-4B8C-83A1-F6EECF244321}">
                <p14:modId xmlns:p14="http://schemas.microsoft.com/office/powerpoint/2010/main" val="717877458"/>
              </p:ext>
            </p:extLst>
          </p:nvPr>
        </p:nvGraphicFramePr>
        <p:xfrm>
          <a:off x="1270000" y="1168400"/>
          <a:ext cx="10464798" cy="7586132"/>
        </p:xfrm>
        <a:graphic>
          <a:graphicData uri="http://schemas.openxmlformats.org/drawingml/2006/table">
            <a:tbl>
              <a:tblPr firstRow="1" firstCol="1">
                <a:tableStyleId>{4C3C2611-4C71-4FC5-86AE-919BDF0F9419}</a:tableStyleId>
              </a:tblPr>
              <a:tblGrid>
                <a:gridCol w="3488266"/>
                <a:gridCol w="3488266"/>
                <a:gridCol w="3488266"/>
              </a:tblGrid>
              <a:tr h="1236133">
                <a:tc>
                  <a:txBody>
                    <a:bodyPr/>
                    <a:lstStyle/>
                    <a:p>
                      <a:pPr lvl="0">
                        <a:defRPr sz="3000"/>
                      </a:pPr>
                      <a:endParaRPr dirty="0"/>
                    </a:p>
                  </a:txBody>
                  <a:tcPr marL="50800" marR="50800" marT="50800" marB="50800" anchor="ctr" horzOverflow="overflow">
                    <a:lnL w="12700">
                      <a:miter lim="400000"/>
                    </a:lnL>
                    <a:lnR w="12700">
                      <a:miter lim="400000"/>
                    </a:lnR>
                    <a:lnT w="12700">
                      <a:miter lim="400000"/>
                    </a:lnT>
                    <a:lnB w="12700">
                      <a:miter lim="400000"/>
                    </a:lnB>
                  </a:tcPr>
                </a:tc>
                <a:tc>
                  <a:txBody>
                    <a:bodyPr/>
                    <a:lstStyle/>
                    <a:p>
                      <a:pPr lvl="0">
                        <a:defRPr>
                          <a:solidFill>
                            <a:srgbClr val="000000"/>
                          </a:solidFill>
                        </a:defRPr>
                      </a:pPr>
                      <a:r>
                        <a:rPr sz="3000">
                          <a:solidFill>
                            <a:srgbClr val="3E231A"/>
                          </a:solidFill>
                        </a:rPr>
                        <a:t> Ippolito - Euripide </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a:defRPr>
                          <a:solidFill>
                            <a:srgbClr val="000000"/>
                          </a:solidFill>
                        </a:defRPr>
                      </a:pPr>
                      <a:r>
                        <a:rPr sz="3000">
                          <a:solidFill>
                            <a:srgbClr val="3E231A"/>
                          </a:solidFill>
                        </a:rPr>
                        <a:t> Fedra - Seneca </a:t>
                      </a:r>
                    </a:p>
                  </a:txBody>
                  <a:tcPr marL="50800" marR="50800" marT="50800" marB="50800" anchor="ctr" horzOverflow="overflow">
                    <a:lnL w="12700">
                      <a:miter lim="400000"/>
                    </a:lnL>
                    <a:lnR w="12700">
                      <a:miter lim="400000"/>
                    </a:lnR>
                    <a:lnT w="12700">
                      <a:miter lim="400000"/>
                    </a:lnT>
                    <a:lnB w="12700">
                      <a:miter lim="400000"/>
                    </a:lnB>
                  </a:tcPr>
                </a:tc>
              </a:tr>
              <a:tr h="1236133">
                <a:tc>
                  <a:txBody>
                    <a:bodyPr/>
                    <a:lstStyle/>
                    <a:p>
                      <a:pPr lvl="0">
                        <a:defRPr>
                          <a:solidFill>
                            <a:srgbClr val="000000"/>
                          </a:solidFill>
                        </a:defRPr>
                      </a:pPr>
                      <a:r>
                        <a:rPr sz="3000">
                          <a:solidFill>
                            <a:srgbClr val="3E231A"/>
                          </a:solidFill>
                        </a:rPr>
                        <a:t> Introduzione </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a:defRPr>
                          <a:solidFill>
                            <a:srgbClr val="000000"/>
                          </a:solidFill>
                        </a:defRPr>
                      </a:pPr>
                      <a:r>
                        <a:rPr sz="2000" dirty="0">
                          <a:solidFill>
                            <a:srgbClr val="3E231A"/>
                          </a:solidFill>
                        </a:rPr>
                        <a:t> </a:t>
                      </a:r>
                      <a:r>
                        <a:rPr sz="2000" dirty="0" err="1">
                          <a:solidFill>
                            <a:srgbClr val="3E231A"/>
                          </a:solidFill>
                        </a:rPr>
                        <a:t>Lunga</a:t>
                      </a:r>
                      <a:r>
                        <a:rPr sz="2000" dirty="0">
                          <a:solidFill>
                            <a:srgbClr val="3E231A"/>
                          </a:solidFill>
                        </a:rPr>
                        <a:t> </a:t>
                      </a:r>
                      <a:r>
                        <a:rPr sz="2000" dirty="0" err="1">
                          <a:solidFill>
                            <a:srgbClr val="3E231A"/>
                          </a:solidFill>
                        </a:rPr>
                        <a:t>descrizione</a:t>
                      </a:r>
                      <a:r>
                        <a:rPr sz="2000" dirty="0">
                          <a:solidFill>
                            <a:srgbClr val="3E231A"/>
                          </a:solidFill>
                        </a:rPr>
                        <a:t> e </a:t>
                      </a:r>
                      <a:r>
                        <a:rPr sz="2000" dirty="0" err="1">
                          <a:solidFill>
                            <a:srgbClr val="3E231A"/>
                          </a:solidFill>
                        </a:rPr>
                        <a:t>rivelazione</a:t>
                      </a:r>
                      <a:r>
                        <a:rPr sz="2000" dirty="0">
                          <a:solidFill>
                            <a:srgbClr val="3E231A"/>
                          </a:solidFill>
                        </a:rPr>
                        <a:t> </a:t>
                      </a:r>
                      <a:r>
                        <a:rPr sz="2000" dirty="0" err="1">
                          <a:solidFill>
                            <a:srgbClr val="3E231A"/>
                          </a:solidFill>
                        </a:rPr>
                        <a:t>verità</a:t>
                      </a:r>
                      <a:r>
                        <a:rPr sz="2000" dirty="0">
                          <a:solidFill>
                            <a:srgbClr val="3E231A"/>
                          </a:solidFill>
                        </a:rPr>
                        <a:t> </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a:defRPr>
                          <a:solidFill>
                            <a:srgbClr val="000000"/>
                          </a:solidFill>
                        </a:defRPr>
                      </a:pPr>
                      <a:r>
                        <a:rPr sz="2000">
                          <a:solidFill>
                            <a:srgbClr val="3E231A"/>
                          </a:solidFill>
                        </a:rPr>
                        <a:t> Assente </a:t>
                      </a:r>
                    </a:p>
                  </a:txBody>
                  <a:tcPr marL="50800" marR="50800" marT="50800" marB="50800" anchor="ctr" horzOverflow="overflow">
                    <a:lnL w="12700">
                      <a:miter lim="400000"/>
                    </a:lnL>
                    <a:lnR w="12700">
                      <a:miter lim="400000"/>
                    </a:lnR>
                    <a:lnT w="12700">
                      <a:miter lim="400000"/>
                    </a:lnT>
                    <a:lnB w="12700">
                      <a:miter lim="400000"/>
                    </a:lnB>
                  </a:tcPr>
                </a:tc>
              </a:tr>
              <a:tr h="1236133">
                <a:tc>
                  <a:txBody>
                    <a:bodyPr/>
                    <a:lstStyle/>
                    <a:p>
                      <a:pPr lvl="0">
                        <a:defRPr>
                          <a:solidFill>
                            <a:srgbClr val="000000"/>
                          </a:solidFill>
                        </a:defRPr>
                      </a:pPr>
                      <a:r>
                        <a:rPr sz="3000">
                          <a:solidFill>
                            <a:srgbClr val="3E231A"/>
                          </a:solidFill>
                        </a:rPr>
                        <a:t> Nutrice </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a:defRPr>
                          <a:solidFill>
                            <a:srgbClr val="000000"/>
                          </a:solidFill>
                        </a:defRPr>
                      </a:pPr>
                      <a:r>
                        <a:rPr sz="2000" dirty="0">
                          <a:solidFill>
                            <a:srgbClr val="3E231A"/>
                          </a:solidFill>
                        </a:rPr>
                        <a:t>I </a:t>
                      </a:r>
                      <a:r>
                        <a:rPr sz="2000" dirty="0" err="1">
                          <a:solidFill>
                            <a:srgbClr val="3E231A"/>
                          </a:solidFill>
                        </a:rPr>
                        <a:t>fase</a:t>
                      </a:r>
                      <a:r>
                        <a:rPr sz="2000" dirty="0">
                          <a:solidFill>
                            <a:srgbClr val="3E231A"/>
                          </a:solidFill>
                        </a:rPr>
                        <a:t>: </a:t>
                      </a:r>
                      <a:r>
                        <a:rPr sz="2000" dirty="0" err="1">
                          <a:solidFill>
                            <a:srgbClr val="3E231A"/>
                          </a:solidFill>
                        </a:rPr>
                        <a:t>aiutante</a:t>
                      </a:r>
                      <a:r>
                        <a:rPr sz="2000" dirty="0">
                          <a:solidFill>
                            <a:srgbClr val="3E231A"/>
                          </a:solidFill>
                        </a:rPr>
                        <a:t>
II </a:t>
                      </a:r>
                      <a:r>
                        <a:rPr sz="2000" dirty="0" err="1">
                          <a:solidFill>
                            <a:srgbClr val="3E231A"/>
                          </a:solidFill>
                        </a:rPr>
                        <a:t>fase</a:t>
                      </a:r>
                      <a:r>
                        <a:rPr sz="2000" dirty="0">
                          <a:solidFill>
                            <a:srgbClr val="3E231A"/>
                          </a:solidFill>
                        </a:rPr>
                        <a:t>: </a:t>
                      </a:r>
                      <a:r>
                        <a:rPr sz="2000" dirty="0" err="1">
                          <a:solidFill>
                            <a:srgbClr val="3E231A"/>
                          </a:solidFill>
                        </a:rPr>
                        <a:t>rivela</a:t>
                      </a:r>
                      <a:r>
                        <a:rPr sz="2000" dirty="0">
                          <a:solidFill>
                            <a:srgbClr val="3E231A"/>
                          </a:solidFill>
                        </a:rPr>
                        <a:t> ad </a:t>
                      </a:r>
                      <a:r>
                        <a:rPr sz="2000" dirty="0" err="1">
                          <a:solidFill>
                            <a:srgbClr val="3E231A"/>
                          </a:solidFill>
                        </a:rPr>
                        <a:t>Ippolito</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segreto</a:t>
                      </a:r>
                      <a:r>
                        <a:rPr sz="2000" dirty="0">
                          <a:solidFill>
                            <a:srgbClr val="3E231A"/>
                          </a:solidFill>
                        </a:rPr>
                        <a:t> di </a:t>
                      </a:r>
                      <a:r>
                        <a:rPr sz="2000" dirty="0" err="1">
                          <a:solidFill>
                            <a:srgbClr val="3E231A"/>
                          </a:solidFill>
                        </a:rPr>
                        <a:t>Fedra</a:t>
                      </a:r>
                      <a:r>
                        <a:rPr sz="2000" dirty="0">
                          <a:solidFill>
                            <a:srgbClr val="3E231A"/>
                          </a:solidFill>
                        </a:rPr>
                        <a:t> - È </a:t>
                      </a:r>
                      <a:r>
                        <a:rPr sz="2000" dirty="0" err="1">
                          <a:solidFill>
                            <a:srgbClr val="3E231A"/>
                          </a:solidFill>
                        </a:rPr>
                        <a:t>intraprendente</a:t>
                      </a:r>
                      <a:endParaRPr sz="2000" dirty="0">
                        <a:solidFill>
                          <a:srgbClr val="3E231A"/>
                        </a:solidFill>
                      </a:endParaRPr>
                    </a:p>
                  </a:txBody>
                  <a:tcPr marL="50800" marR="50800" marT="50800" marB="50800" anchor="ctr" horzOverflow="overflow">
                    <a:lnL w="12700">
                      <a:miter lim="400000"/>
                    </a:lnL>
                    <a:lnR w="12700">
                      <a:miter lim="400000"/>
                    </a:lnR>
                    <a:lnT w="12700">
                      <a:miter lim="400000"/>
                    </a:lnT>
                    <a:lnB w="12700">
                      <a:miter lim="400000"/>
                    </a:lnB>
                  </a:tcPr>
                </a:tc>
                <a:tc>
                  <a:txBody>
                    <a:bodyPr/>
                    <a:lstStyle/>
                    <a:p>
                      <a:pPr lvl="0">
                        <a:defRPr>
                          <a:solidFill>
                            <a:srgbClr val="000000"/>
                          </a:solidFill>
                        </a:defRPr>
                      </a:pPr>
                      <a:r>
                        <a:rPr sz="2000">
                          <a:solidFill>
                            <a:srgbClr val="3E231A"/>
                          </a:solidFill>
                        </a:rPr>
                        <a:t>I fase: si oppone desideri di Fedra
II fase: aiutante - Non è intraprendente</a:t>
                      </a:r>
                    </a:p>
                  </a:txBody>
                  <a:tcPr marL="50800" marR="50800" marT="50800" marB="50800" anchor="ctr" horzOverflow="overflow">
                    <a:lnL w="12700">
                      <a:miter lim="400000"/>
                    </a:lnL>
                    <a:lnR w="12700">
                      <a:miter lim="400000"/>
                    </a:lnR>
                    <a:lnT w="12700">
                      <a:miter lim="400000"/>
                    </a:lnT>
                    <a:lnB w="12700">
                      <a:miter lim="400000"/>
                    </a:lnB>
                  </a:tcPr>
                </a:tc>
              </a:tr>
              <a:tr h="1236133">
                <a:tc>
                  <a:txBody>
                    <a:bodyPr/>
                    <a:lstStyle/>
                    <a:p>
                      <a:pPr lvl="0">
                        <a:defRPr>
                          <a:solidFill>
                            <a:srgbClr val="000000"/>
                          </a:solidFill>
                        </a:defRPr>
                      </a:pPr>
                      <a:r>
                        <a:rPr sz="3000">
                          <a:solidFill>
                            <a:srgbClr val="3E231A"/>
                          </a:solidFill>
                        </a:rPr>
                        <a:t> Malattia </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a:defRPr>
                          <a:solidFill>
                            <a:srgbClr val="000000"/>
                          </a:solidFill>
                        </a:defRPr>
                      </a:pPr>
                      <a:r>
                        <a:rPr sz="2000" dirty="0">
                          <a:solidFill>
                            <a:srgbClr val="3E231A"/>
                          </a:solidFill>
                        </a:rPr>
                        <a:t> </a:t>
                      </a:r>
                      <a:r>
                        <a:rPr sz="2000" dirty="0" err="1">
                          <a:solidFill>
                            <a:srgbClr val="3E231A"/>
                          </a:solidFill>
                        </a:rPr>
                        <a:t>Esterna</a:t>
                      </a:r>
                      <a:r>
                        <a:rPr sz="2000" dirty="0">
                          <a:solidFill>
                            <a:srgbClr val="3E231A"/>
                          </a:solidFill>
                        </a:rPr>
                        <a:t>: </a:t>
                      </a:r>
                      <a:r>
                        <a:rPr sz="2000" dirty="0" err="1">
                          <a:solidFill>
                            <a:srgbClr val="3E231A"/>
                          </a:solidFill>
                        </a:rPr>
                        <a:t>Afrodite</a:t>
                      </a:r>
                      <a:r>
                        <a:rPr sz="2000" dirty="0">
                          <a:solidFill>
                            <a:srgbClr val="3E231A"/>
                          </a:solidFill>
                        </a:rPr>
                        <a:t> </a:t>
                      </a:r>
                      <a:r>
                        <a:rPr sz="2000" dirty="0" err="1">
                          <a:solidFill>
                            <a:srgbClr val="3E231A"/>
                          </a:solidFill>
                        </a:rPr>
                        <a:t>colpevole</a:t>
                      </a:r>
                      <a:r>
                        <a:rPr sz="2000" dirty="0">
                          <a:solidFill>
                            <a:srgbClr val="3E231A"/>
                          </a:solidFill>
                        </a:rPr>
                        <a:t> </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a:defRPr>
                          <a:solidFill>
                            <a:srgbClr val="000000"/>
                          </a:solidFill>
                        </a:defRPr>
                      </a:pPr>
                      <a:r>
                        <a:rPr sz="2000" dirty="0">
                          <a:solidFill>
                            <a:srgbClr val="3E231A"/>
                          </a:solidFill>
                        </a:rPr>
                        <a:t> </a:t>
                      </a:r>
                      <a:r>
                        <a:rPr sz="2000" dirty="0" err="1">
                          <a:solidFill>
                            <a:srgbClr val="3E231A"/>
                          </a:solidFill>
                        </a:rPr>
                        <a:t>Interna</a:t>
                      </a:r>
                      <a:r>
                        <a:rPr sz="2000" dirty="0">
                          <a:solidFill>
                            <a:srgbClr val="3E231A"/>
                          </a:solidFill>
                        </a:rPr>
                        <a:t>: </a:t>
                      </a:r>
                      <a:r>
                        <a:rPr sz="2000" dirty="0" err="1">
                          <a:solidFill>
                            <a:srgbClr val="3E231A"/>
                          </a:solidFill>
                        </a:rPr>
                        <a:t>Fedra</a:t>
                      </a:r>
                      <a:r>
                        <a:rPr sz="2000" dirty="0">
                          <a:solidFill>
                            <a:srgbClr val="3E231A"/>
                          </a:solidFill>
                        </a:rPr>
                        <a:t> </a:t>
                      </a:r>
                      <a:r>
                        <a:rPr sz="2000" dirty="0" err="1">
                          <a:solidFill>
                            <a:srgbClr val="3E231A"/>
                          </a:solidFill>
                        </a:rPr>
                        <a:t>colpevole</a:t>
                      </a:r>
                      <a:endParaRPr sz="2000" dirty="0">
                        <a:solidFill>
                          <a:srgbClr val="3E231A"/>
                        </a:solidFill>
                      </a:endParaRPr>
                    </a:p>
                  </a:txBody>
                  <a:tcPr marL="50800" marR="50800" marT="50800" marB="50800" anchor="ctr" horzOverflow="overflow">
                    <a:lnL w="12700">
                      <a:miter lim="400000"/>
                    </a:lnL>
                    <a:lnR w="12700">
                      <a:miter lim="400000"/>
                    </a:lnR>
                    <a:lnT w="12700">
                      <a:miter lim="400000"/>
                    </a:lnT>
                    <a:lnB w="12700">
                      <a:miter lim="400000"/>
                    </a:lnB>
                  </a:tcPr>
                </a:tc>
              </a:tr>
              <a:tr h="1236133">
                <a:tc>
                  <a:txBody>
                    <a:bodyPr/>
                    <a:lstStyle/>
                    <a:p>
                      <a:pPr lvl="0">
                        <a:defRPr>
                          <a:solidFill>
                            <a:srgbClr val="000000"/>
                          </a:solidFill>
                        </a:defRPr>
                      </a:pPr>
                      <a:r>
                        <a:rPr sz="3000">
                          <a:solidFill>
                            <a:srgbClr val="3E231A"/>
                          </a:solidFill>
                        </a:rPr>
                        <a:t> Suicidio </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a:defRPr>
                          <a:solidFill>
                            <a:srgbClr val="000000"/>
                          </a:solidFill>
                        </a:defRPr>
                      </a:pPr>
                      <a:r>
                        <a:rPr sz="2000">
                          <a:solidFill>
                            <a:srgbClr val="3E231A"/>
                          </a:solidFill>
                        </a:rPr>
                        <a:t> Unico mezzo per salvare l'onore - In silenzio e con un laccio </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a:defRPr>
                          <a:solidFill>
                            <a:srgbClr val="000000"/>
                          </a:solidFill>
                        </a:defRPr>
                      </a:pPr>
                      <a:r>
                        <a:rPr sz="2000" dirty="0">
                          <a:solidFill>
                            <a:srgbClr val="3E231A"/>
                          </a:solidFill>
                        </a:rPr>
                        <a:t> </a:t>
                      </a:r>
                      <a:r>
                        <a:rPr sz="2000" dirty="0" err="1">
                          <a:solidFill>
                            <a:srgbClr val="3E231A"/>
                          </a:solidFill>
                        </a:rPr>
                        <a:t>Dichiarazione</a:t>
                      </a:r>
                      <a:r>
                        <a:rPr sz="2000" dirty="0">
                          <a:solidFill>
                            <a:srgbClr val="3E231A"/>
                          </a:solidFill>
                        </a:rPr>
                        <a:t> in </a:t>
                      </a:r>
                      <a:r>
                        <a:rPr sz="2000" dirty="0" err="1">
                          <a:solidFill>
                            <a:srgbClr val="3E231A"/>
                          </a:solidFill>
                        </a:rPr>
                        <a:t>punto</a:t>
                      </a:r>
                      <a:r>
                        <a:rPr sz="2000" dirty="0">
                          <a:solidFill>
                            <a:srgbClr val="3E231A"/>
                          </a:solidFill>
                        </a:rPr>
                        <a:t> di </a:t>
                      </a:r>
                      <a:r>
                        <a:rPr sz="2000" dirty="0" err="1">
                          <a:solidFill>
                            <a:srgbClr val="3E231A"/>
                          </a:solidFill>
                        </a:rPr>
                        <a:t>morte</a:t>
                      </a:r>
                      <a:r>
                        <a:rPr sz="2000" dirty="0">
                          <a:solidFill>
                            <a:srgbClr val="3E231A"/>
                          </a:solidFill>
                        </a:rPr>
                        <a:t> -A gran voce e con la </a:t>
                      </a:r>
                      <a:r>
                        <a:rPr sz="2000" dirty="0" err="1">
                          <a:solidFill>
                            <a:srgbClr val="3E231A"/>
                          </a:solidFill>
                        </a:rPr>
                        <a:t>spada</a:t>
                      </a:r>
                      <a:r>
                        <a:rPr sz="2000" dirty="0">
                          <a:solidFill>
                            <a:srgbClr val="3E231A"/>
                          </a:solidFill>
                        </a:rPr>
                        <a:t> </a:t>
                      </a:r>
                      <a:r>
                        <a:rPr sz="2000" dirty="0" err="1">
                          <a:solidFill>
                            <a:srgbClr val="3E231A"/>
                          </a:solidFill>
                        </a:rPr>
                        <a:t>d'Ippolito</a:t>
                      </a:r>
                      <a:r>
                        <a:rPr sz="2000" dirty="0">
                          <a:solidFill>
                            <a:srgbClr val="3E231A"/>
                          </a:solidFill>
                        </a:rPr>
                        <a:t> </a:t>
                      </a:r>
                    </a:p>
                  </a:txBody>
                  <a:tcPr marL="50800" marR="50800" marT="50800" marB="50800" anchor="ctr" horzOverflow="overflow">
                    <a:lnL w="12700">
                      <a:miter lim="400000"/>
                    </a:lnL>
                    <a:lnR w="12700">
                      <a:miter lim="400000"/>
                    </a:lnR>
                    <a:lnT w="12700">
                      <a:miter lim="400000"/>
                    </a:lnT>
                    <a:lnB w="12700">
                      <a:miter lim="400000"/>
                    </a:lnB>
                  </a:tcPr>
                </a:tc>
              </a:tr>
              <a:tr h="1236133">
                <a:tc>
                  <a:txBody>
                    <a:bodyPr/>
                    <a:lstStyle/>
                    <a:p>
                      <a:pPr lvl="0">
                        <a:defRPr>
                          <a:solidFill>
                            <a:srgbClr val="000000"/>
                          </a:solidFill>
                        </a:defRPr>
                      </a:pPr>
                      <a:r>
                        <a:rPr sz="3000">
                          <a:solidFill>
                            <a:srgbClr val="3E231A"/>
                          </a:solidFill>
                        </a:rPr>
                        <a:t> Fedra </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a:defRPr>
                          <a:solidFill>
                            <a:srgbClr val="000000"/>
                          </a:solidFill>
                        </a:defRPr>
                      </a:pPr>
                      <a:r>
                        <a:rPr sz="2000">
                          <a:solidFill>
                            <a:srgbClr val="3E231A"/>
                          </a:solidFill>
                        </a:rPr>
                        <a:t> Protagonista passiva - Non pronuncia mai il nome d'Ippolito - La nutrice rivela il segreto di Fedra </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a:defRPr>
                          <a:solidFill>
                            <a:srgbClr val="000000"/>
                          </a:solidFill>
                        </a:defRPr>
                      </a:pPr>
                      <a:r>
                        <a:rPr sz="2000" dirty="0">
                          <a:solidFill>
                            <a:srgbClr val="3E231A"/>
                          </a:solidFill>
                        </a:rPr>
                        <a:t> </a:t>
                      </a:r>
                      <a:r>
                        <a:rPr sz="2000" dirty="0" err="1">
                          <a:solidFill>
                            <a:srgbClr val="3E231A"/>
                          </a:solidFill>
                        </a:rPr>
                        <a:t>Protagonista</a:t>
                      </a:r>
                      <a:r>
                        <a:rPr sz="2000" dirty="0">
                          <a:solidFill>
                            <a:srgbClr val="3E231A"/>
                          </a:solidFill>
                        </a:rPr>
                        <a:t> '</a:t>
                      </a:r>
                      <a:r>
                        <a:rPr sz="2000" dirty="0" err="1">
                          <a:solidFill>
                            <a:srgbClr val="3E231A"/>
                          </a:solidFill>
                        </a:rPr>
                        <a:t>attiva</a:t>
                      </a:r>
                      <a:r>
                        <a:rPr sz="2000" dirty="0">
                          <a:solidFill>
                            <a:srgbClr val="3E231A"/>
                          </a:solidFill>
                        </a:rPr>
                        <a:t>'  </a:t>
                      </a:r>
                      <a:r>
                        <a:rPr sz="2000" dirty="0" err="1">
                          <a:solidFill>
                            <a:srgbClr val="3E231A"/>
                          </a:solidFill>
                        </a:rPr>
                        <a:t>assoluta-Pronuncia</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nome</a:t>
                      </a:r>
                      <a:r>
                        <a:rPr sz="2000" dirty="0">
                          <a:solidFill>
                            <a:srgbClr val="3E231A"/>
                          </a:solidFill>
                        </a:rPr>
                        <a:t> </a:t>
                      </a:r>
                      <a:r>
                        <a:rPr sz="2000" dirty="0" err="1">
                          <a:solidFill>
                            <a:srgbClr val="3E231A"/>
                          </a:solidFill>
                        </a:rPr>
                        <a:t>d'Ippolito</a:t>
                      </a:r>
                      <a:r>
                        <a:rPr sz="2000" dirty="0">
                          <a:solidFill>
                            <a:srgbClr val="3E231A"/>
                          </a:solidFill>
                        </a:rPr>
                        <a:t> -</a:t>
                      </a:r>
                      <a:r>
                        <a:rPr sz="2000" dirty="0" err="1">
                          <a:solidFill>
                            <a:srgbClr val="3E231A"/>
                          </a:solidFill>
                        </a:rPr>
                        <a:t>Stravolgimento</a:t>
                      </a:r>
                      <a:r>
                        <a:rPr sz="2000" dirty="0">
                          <a:solidFill>
                            <a:srgbClr val="3E231A"/>
                          </a:solidFill>
                        </a:rPr>
                        <a:t> del </a:t>
                      </a:r>
                      <a:r>
                        <a:rPr sz="2000" dirty="0" err="1">
                          <a:solidFill>
                            <a:srgbClr val="3E231A"/>
                          </a:solidFill>
                        </a:rPr>
                        <a:t>mito</a:t>
                      </a:r>
                      <a:r>
                        <a:rPr sz="2000" dirty="0">
                          <a:solidFill>
                            <a:srgbClr val="3E231A"/>
                          </a:solidFill>
                        </a:rPr>
                        <a:t>: </a:t>
                      </a:r>
                      <a:r>
                        <a:rPr sz="2000" dirty="0" err="1">
                          <a:solidFill>
                            <a:srgbClr val="3E231A"/>
                          </a:solidFill>
                        </a:rPr>
                        <a:t>Fedra</a:t>
                      </a:r>
                      <a:r>
                        <a:rPr sz="2000" dirty="0">
                          <a:solidFill>
                            <a:srgbClr val="3E231A"/>
                          </a:solidFill>
                        </a:rPr>
                        <a:t> </a:t>
                      </a:r>
                      <a:r>
                        <a:rPr sz="2000" dirty="0" err="1">
                          <a:solidFill>
                            <a:srgbClr val="3E231A"/>
                          </a:solidFill>
                        </a:rPr>
                        <a:t>confessa</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proprio</a:t>
                      </a:r>
                      <a:r>
                        <a:rPr sz="2000" dirty="0">
                          <a:solidFill>
                            <a:srgbClr val="3E231A"/>
                          </a:solidFill>
                        </a:rPr>
                        <a:t> amore </a:t>
                      </a:r>
                    </a:p>
                  </a:txBody>
                  <a:tcPr marL="50800" marR="50800" marT="50800" marB="50800" anchor="ctr" horzOverflow="overflow">
                    <a:lnL w="12700">
                      <a:miter lim="400000"/>
                    </a:lnL>
                    <a:lnR w="12700">
                      <a:miter lim="400000"/>
                    </a:lnR>
                    <a:lnT w="12700">
                      <a:miter lim="400000"/>
                    </a:lnT>
                    <a:lnB w="12700">
                      <a:miter lim="400000"/>
                    </a:lnB>
                  </a:tcPr>
                </a:tc>
              </a:tr>
            </a:tbl>
          </a:graphicData>
        </a:graphic>
      </p:graphicFrame>
    </p:spTree>
  </p:cSld>
  <p:clrMapOvr>
    <a:masterClrMapping/>
  </p:clrMapOvr>
  <p:transition spd="slow">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body" idx="1"/>
          </p:nvPr>
        </p:nvSpPr>
        <p:spPr>
          <a:xfrm>
            <a:off x="7010994" y="1168400"/>
            <a:ext cx="5287246" cy="7416800"/>
          </a:xfrm>
          <a:prstGeom prst="rect">
            <a:avLst/>
          </a:prstGeom>
        </p:spPr>
        <p:txBody>
          <a:bodyPr/>
          <a:lstStyle/>
          <a:p>
            <a:pPr marL="0" lvl="0" indent="0" defTabSz="379729">
              <a:spcBef>
                <a:spcPts val="1900"/>
              </a:spcBef>
              <a:buSzTx/>
              <a:buNone/>
              <a:defRPr sz="1800">
                <a:solidFill>
                  <a:srgbClr val="000000"/>
                </a:solidFill>
              </a:defRPr>
            </a:pPr>
            <a:r>
              <a:rPr sz="2470">
                <a:solidFill>
                  <a:srgbClr val="3E231A"/>
                </a:solidFill>
              </a:rPr>
              <a:t>Altre innovazioni di Seneca: </a:t>
            </a:r>
          </a:p>
          <a:p>
            <a:pPr marL="305434" lvl="0" indent="-305434" defTabSz="379729">
              <a:spcBef>
                <a:spcPts val="1900"/>
              </a:spcBef>
              <a:buSzPct val="125000"/>
              <a:buChar char="•"/>
              <a:defRPr sz="1800">
                <a:solidFill>
                  <a:srgbClr val="000000"/>
                </a:solidFill>
              </a:defRPr>
            </a:pPr>
            <a:r>
              <a:rPr sz="2470">
                <a:solidFill>
                  <a:srgbClr val="3E231A"/>
                </a:solidFill>
              </a:rPr>
              <a:t>La scena è spostata ad Atene</a:t>
            </a:r>
          </a:p>
          <a:p>
            <a:pPr marL="305434" lvl="0" indent="-305434" defTabSz="379729">
              <a:spcBef>
                <a:spcPts val="1900"/>
              </a:spcBef>
              <a:buSzPct val="125000"/>
              <a:buChar char="•"/>
              <a:defRPr sz="1800">
                <a:solidFill>
                  <a:srgbClr val="000000"/>
                </a:solidFill>
              </a:defRPr>
            </a:pPr>
            <a:r>
              <a:rPr sz="2470">
                <a:solidFill>
                  <a:srgbClr val="3E231A"/>
                </a:solidFill>
              </a:rPr>
              <a:t>Sono assenti le divinità Afrodite ed Artemide</a:t>
            </a:r>
          </a:p>
          <a:p>
            <a:pPr marL="305434" lvl="0" indent="-305434" defTabSz="379729">
              <a:spcBef>
                <a:spcPts val="1900"/>
              </a:spcBef>
              <a:buSzPct val="125000"/>
              <a:buChar char="•"/>
              <a:defRPr sz="1800">
                <a:solidFill>
                  <a:srgbClr val="000000"/>
                </a:solidFill>
              </a:defRPr>
            </a:pPr>
            <a:r>
              <a:rPr sz="2470">
                <a:solidFill>
                  <a:srgbClr val="3E231A"/>
                </a:solidFill>
              </a:rPr>
              <a:t>Il Coro e la Nutrice sanno già dell'amore di Fedra per Ippolito</a:t>
            </a:r>
          </a:p>
          <a:p>
            <a:pPr marL="305434" lvl="0" indent="-305434" defTabSz="379729">
              <a:spcBef>
                <a:spcPts val="1900"/>
              </a:spcBef>
              <a:buSzPct val="125000"/>
              <a:buChar char="•"/>
              <a:defRPr sz="1800">
                <a:solidFill>
                  <a:srgbClr val="000000"/>
                </a:solidFill>
              </a:defRPr>
            </a:pPr>
            <a:r>
              <a:rPr sz="2470">
                <a:solidFill>
                  <a:srgbClr val="3E231A"/>
                </a:solidFill>
              </a:rPr>
              <a:t>Fedra stessa rivela a Ippolito il suo amore </a:t>
            </a:r>
          </a:p>
          <a:p>
            <a:pPr marL="305434" lvl="0" indent="-305434" defTabSz="379729">
              <a:spcBef>
                <a:spcPts val="1900"/>
              </a:spcBef>
              <a:buSzPct val="125000"/>
              <a:buChar char="•"/>
              <a:defRPr sz="1800">
                <a:solidFill>
                  <a:srgbClr val="000000"/>
                </a:solidFill>
              </a:defRPr>
            </a:pPr>
            <a:r>
              <a:rPr sz="2470">
                <a:solidFill>
                  <a:srgbClr val="3E231A"/>
                </a:solidFill>
              </a:rPr>
              <a:t>Fedra non si uccide subito, ma si suicida solo dopo aver svelato il suo segreto.</a:t>
            </a:r>
          </a:p>
          <a:p>
            <a:pPr marL="305434" lvl="0" indent="-305434" defTabSz="379729">
              <a:spcBef>
                <a:spcPts val="1900"/>
              </a:spcBef>
              <a:buSzPct val="125000"/>
              <a:buChar char="•"/>
              <a:defRPr sz="1800">
                <a:solidFill>
                  <a:srgbClr val="000000"/>
                </a:solidFill>
              </a:defRPr>
            </a:pPr>
            <a:r>
              <a:rPr sz="2470">
                <a:solidFill>
                  <a:srgbClr val="3E231A"/>
                </a:solidFill>
              </a:rPr>
              <a:t>Ippolito muore subito.</a:t>
            </a:r>
          </a:p>
        </p:txBody>
      </p:sp>
      <p:pic>
        <p:nvPicPr>
          <p:cNvPr id="67" name="IMG_0033.jpeg"/>
          <p:cNvPicPr/>
          <p:nvPr/>
        </p:nvPicPr>
        <p:blipFill>
          <a:blip r:embed="rId2">
            <a:extLst/>
          </a:blip>
          <a:stretch>
            <a:fillRect/>
          </a:stretch>
        </p:blipFill>
        <p:spPr>
          <a:xfrm>
            <a:off x="771650" y="2214205"/>
            <a:ext cx="5817283" cy="4493775"/>
          </a:xfrm>
          <a:prstGeom prst="rect">
            <a:avLst/>
          </a:prstGeom>
          <a:ln w="12700">
            <a:miter lim="400000"/>
          </a:ln>
        </p:spPr>
      </p:pic>
      <p:sp>
        <p:nvSpPr>
          <p:cNvPr id="68" name="Shape 68"/>
          <p:cNvSpPr/>
          <p:nvPr/>
        </p:nvSpPr>
        <p:spPr>
          <a:xfrm>
            <a:off x="1150498" y="6935003"/>
            <a:ext cx="3516140" cy="330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200"/>
            </a:lvl1pPr>
          </a:lstStyle>
          <a:p>
            <a:pPr lvl="0">
              <a:defRPr sz="1800">
                <a:solidFill>
                  <a:srgbClr val="000000"/>
                </a:solidFill>
              </a:defRPr>
            </a:pPr>
            <a:r>
              <a:rPr sz="1200">
                <a:solidFill>
                  <a:srgbClr val="3E231A"/>
                </a:solidFill>
              </a:rPr>
              <a:t>The death of Hippolytus - Lawrence Alma-Tadema</a:t>
            </a: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Immagine 69"/>
          <p:cNvPicPr/>
          <p:nvPr/>
        </p:nvPicPr>
        <p:blipFill>
          <a:blip r:embed="rId2">
            <a:extLst/>
          </a:blip>
          <a:stretch>
            <a:fillRect/>
          </a:stretch>
        </p:blipFill>
        <p:spPr>
          <a:xfrm>
            <a:off x="6673850" y="2532594"/>
            <a:ext cx="5118100" cy="5702301"/>
          </a:xfrm>
          <a:prstGeom prst="rect">
            <a:avLst/>
          </a:prstGeom>
        </p:spPr>
      </p:pic>
      <p:sp>
        <p:nvSpPr>
          <p:cNvPr id="71" name="Shape 71"/>
          <p:cNvSpPr>
            <a:spLocks noGrp="1"/>
          </p:cNvSpPr>
          <p:nvPr>
            <p:ph type="title"/>
          </p:nvPr>
        </p:nvSpPr>
        <p:spPr>
          <a:xfrm>
            <a:off x="1270000" y="56332"/>
            <a:ext cx="10464800" cy="2108201"/>
          </a:xfrm>
          <a:prstGeom prst="rect">
            <a:avLst/>
          </a:prstGeom>
        </p:spPr>
        <p:txBody>
          <a:bodyPr/>
          <a:lstStyle/>
          <a:p>
            <a:pPr lvl="0">
              <a:defRPr sz="1800">
                <a:solidFill>
                  <a:srgbClr val="000000"/>
                </a:solidFill>
              </a:defRPr>
            </a:pPr>
            <a:r>
              <a:rPr sz="7200">
                <a:solidFill>
                  <a:srgbClr val="3E231A"/>
                </a:solidFill>
              </a:rPr>
              <a:t>Altre tragedie</a:t>
            </a:r>
          </a:p>
        </p:txBody>
      </p:sp>
      <p:sp>
        <p:nvSpPr>
          <p:cNvPr id="72" name="Shape 72"/>
          <p:cNvSpPr>
            <a:spLocks noGrp="1"/>
          </p:cNvSpPr>
          <p:nvPr>
            <p:ph type="body" idx="1"/>
          </p:nvPr>
        </p:nvSpPr>
        <p:spPr>
          <a:xfrm>
            <a:off x="669752" y="1646358"/>
            <a:ext cx="5968258" cy="7703194"/>
          </a:xfrm>
          <a:prstGeom prst="rect">
            <a:avLst/>
          </a:prstGeom>
        </p:spPr>
        <p:txBody>
          <a:bodyPr>
            <a:normAutofit/>
          </a:bodyPr>
          <a:lstStyle/>
          <a:p>
            <a:pPr marL="0" lvl="0" indent="0" algn="just" defTabSz="338835">
              <a:spcBef>
                <a:spcPts val="1600"/>
              </a:spcBef>
              <a:buSzTx/>
              <a:buNone/>
              <a:defRPr sz="1800">
                <a:solidFill>
                  <a:srgbClr val="000000"/>
                </a:solidFill>
              </a:defRPr>
            </a:pPr>
            <a:r>
              <a:rPr sz="2000" dirty="0">
                <a:solidFill>
                  <a:srgbClr val="3E231A"/>
                </a:solidFill>
              </a:rPr>
              <a:t>L‘ ‘’</a:t>
            </a:r>
            <a:r>
              <a:rPr sz="2000" dirty="0" err="1">
                <a:solidFill>
                  <a:srgbClr val="3E231A"/>
                </a:solidFill>
              </a:rPr>
              <a:t>Ippolito</a:t>
            </a:r>
            <a:r>
              <a:rPr sz="2000" dirty="0">
                <a:solidFill>
                  <a:srgbClr val="3E231A"/>
                </a:solidFill>
              </a:rPr>
              <a:t> </a:t>
            </a:r>
            <a:r>
              <a:rPr sz="2000" dirty="0" err="1">
                <a:solidFill>
                  <a:srgbClr val="3E231A"/>
                </a:solidFill>
              </a:rPr>
              <a:t>velato</a:t>
            </a:r>
            <a:r>
              <a:rPr sz="2000" dirty="0">
                <a:solidFill>
                  <a:srgbClr val="3E231A"/>
                </a:solidFill>
              </a:rPr>
              <a:t>’’ è </a:t>
            </a:r>
            <a:r>
              <a:rPr sz="2000" dirty="0" err="1">
                <a:solidFill>
                  <a:srgbClr val="3E231A"/>
                </a:solidFill>
              </a:rPr>
              <a:t>una</a:t>
            </a:r>
            <a:r>
              <a:rPr sz="2000" dirty="0">
                <a:solidFill>
                  <a:srgbClr val="3E231A"/>
                </a:solidFill>
              </a:rPr>
              <a:t> </a:t>
            </a:r>
            <a:r>
              <a:rPr sz="2000" dirty="0" err="1">
                <a:solidFill>
                  <a:srgbClr val="3E231A"/>
                </a:solidFill>
              </a:rPr>
              <a:t>tragedia</a:t>
            </a:r>
            <a:r>
              <a:rPr sz="2000" dirty="0">
                <a:solidFill>
                  <a:srgbClr val="3E231A"/>
                </a:solidFill>
              </a:rPr>
              <a:t> </a:t>
            </a:r>
            <a:r>
              <a:rPr sz="2000" dirty="0" err="1">
                <a:solidFill>
                  <a:srgbClr val="3E231A"/>
                </a:solidFill>
              </a:rPr>
              <a:t>oggi</a:t>
            </a:r>
            <a:r>
              <a:rPr sz="2000" dirty="0">
                <a:solidFill>
                  <a:srgbClr val="3E231A"/>
                </a:solidFill>
              </a:rPr>
              <a:t> </a:t>
            </a:r>
            <a:r>
              <a:rPr sz="2000" dirty="0" err="1">
                <a:solidFill>
                  <a:srgbClr val="3E231A"/>
                </a:solidFill>
              </a:rPr>
              <a:t>perduta</a:t>
            </a:r>
            <a:r>
              <a:rPr sz="2000" dirty="0">
                <a:solidFill>
                  <a:srgbClr val="3E231A"/>
                </a:solidFill>
              </a:rPr>
              <a:t> (ad </a:t>
            </a:r>
            <a:r>
              <a:rPr sz="2000" dirty="0" err="1">
                <a:solidFill>
                  <a:srgbClr val="3E231A"/>
                </a:solidFill>
              </a:rPr>
              <a:t>eccezione</a:t>
            </a:r>
            <a:r>
              <a:rPr sz="2000" dirty="0">
                <a:solidFill>
                  <a:srgbClr val="3E231A"/>
                </a:solidFill>
              </a:rPr>
              <a:t> di </a:t>
            </a:r>
            <a:r>
              <a:rPr sz="2000" dirty="0" err="1">
                <a:solidFill>
                  <a:srgbClr val="3E231A"/>
                </a:solidFill>
              </a:rPr>
              <a:t>pochi</a:t>
            </a:r>
            <a:r>
              <a:rPr sz="2000" dirty="0">
                <a:solidFill>
                  <a:srgbClr val="3E231A"/>
                </a:solidFill>
              </a:rPr>
              <a:t> </a:t>
            </a:r>
            <a:r>
              <a:rPr sz="2000" dirty="0" err="1">
                <a:solidFill>
                  <a:srgbClr val="3E231A"/>
                </a:solidFill>
              </a:rPr>
              <a:t>frammenti</a:t>
            </a:r>
            <a:r>
              <a:rPr sz="2000" dirty="0">
                <a:solidFill>
                  <a:srgbClr val="3E231A"/>
                </a:solidFill>
              </a:rPr>
              <a:t>) </a:t>
            </a:r>
            <a:r>
              <a:rPr sz="2000" dirty="0" err="1">
                <a:solidFill>
                  <a:srgbClr val="3E231A"/>
                </a:solidFill>
              </a:rPr>
              <a:t>che</a:t>
            </a:r>
            <a:r>
              <a:rPr sz="2000" dirty="0">
                <a:solidFill>
                  <a:srgbClr val="3E231A"/>
                </a:solidFill>
              </a:rPr>
              <a:t> </a:t>
            </a:r>
            <a:r>
              <a:rPr sz="2000" dirty="0" err="1">
                <a:solidFill>
                  <a:srgbClr val="3E231A"/>
                </a:solidFill>
              </a:rPr>
              <a:t>venne</a:t>
            </a:r>
            <a:r>
              <a:rPr sz="2000" dirty="0">
                <a:solidFill>
                  <a:srgbClr val="3E231A"/>
                </a:solidFill>
              </a:rPr>
              <a:t> </a:t>
            </a:r>
            <a:r>
              <a:rPr sz="2000" dirty="0" err="1">
                <a:solidFill>
                  <a:srgbClr val="3E231A"/>
                </a:solidFill>
              </a:rPr>
              <a:t>messa</a:t>
            </a:r>
            <a:r>
              <a:rPr sz="2000" dirty="0">
                <a:solidFill>
                  <a:srgbClr val="3E231A"/>
                </a:solidFill>
              </a:rPr>
              <a:t> in </a:t>
            </a:r>
            <a:r>
              <a:rPr sz="2000" dirty="0" err="1">
                <a:solidFill>
                  <a:srgbClr val="3E231A"/>
                </a:solidFill>
              </a:rPr>
              <a:t>scena</a:t>
            </a:r>
            <a:r>
              <a:rPr sz="2000" dirty="0">
                <a:solidFill>
                  <a:srgbClr val="3E231A"/>
                </a:solidFill>
              </a:rPr>
              <a:t> in data </a:t>
            </a:r>
            <a:r>
              <a:rPr sz="2000" dirty="0" err="1">
                <a:solidFill>
                  <a:srgbClr val="3E231A"/>
                </a:solidFill>
              </a:rPr>
              <a:t>ignota</a:t>
            </a:r>
            <a:r>
              <a:rPr sz="2000" dirty="0">
                <a:solidFill>
                  <a:srgbClr val="3E231A"/>
                </a:solidFill>
              </a:rPr>
              <a:t>. Non </a:t>
            </a:r>
            <a:r>
              <a:rPr sz="2000" dirty="0" err="1">
                <a:solidFill>
                  <a:srgbClr val="3E231A"/>
                </a:solidFill>
              </a:rPr>
              <a:t>ebbe</a:t>
            </a:r>
            <a:r>
              <a:rPr sz="2000" dirty="0">
                <a:solidFill>
                  <a:srgbClr val="3E231A"/>
                </a:solidFill>
              </a:rPr>
              <a:t> </a:t>
            </a:r>
            <a:r>
              <a:rPr sz="2000" dirty="0" err="1">
                <a:solidFill>
                  <a:srgbClr val="3E231A"/>
                </a:solidFill>
              </a:rPr>
              <a:t>successo</a:t>
            </a:r>
            <a:r>
              <a:rPr sz="2000" dirty="0">
                <a:solidFill>
                  <a:srgbClr val="3E231A"/>
                </a:solidFill>
              </a:rPr>
              <a:t> per la </a:t>
            </a:r>
            <a:r>
              <a:rPr sz="2000" dirty="0" err="1">
                <a:solidFill>
                  <a:srgbClr val="3E231A"/>
                </a:solidFill>
              </a:rPr>
              <a:t>scabrosità</a:t>
            </a:r>
            <a:r>
              <a:rPr sz="2000" dirty="0">
                <a:solidFill>
                  <a:srgbClr val="3E231A"/>
                </a:solidFill>
              </a:rPr>
              <a:t> del </a:t>
            </a:r>
            <a:r>
              <a:rPr sz="2000" dirty="0" err="1">
                <a:solidFill>
                  <a:srgbClr val="3E231A"/>
                </a:solidFill>
              </a:rPr>
              <a:t>tema</a:t>
            </a:r>
            <a:r>
              <a:rPr sz="2000" dirty="0">
                <a:solidFill>
                  <a:srgbClr val="3E231A"/>
                </a:solidFill>
              </a:rPr>
              <a:t> </a:t>
            </a:r>
            <a:r>
              <a:rPr sz="2000" dirty="0" err="1">
                <a:solidFill>
                  <a:srgbClr val="3E231A"/>
                </a:solidFill>
              </a:rPr>
              <a:t>trattato</a:t>
            </a:r>
            <a:r>
              <a:rPr sz="2000" dirty="0">
                <a:solidFill>
                  <a:srgbClr val="3E231A"/>
                </a:solidFill>
              </a:rPr>
              <a:t>: </a:t>
            </a:r>
            <a:r>
              <a:rPr sz="2000" dirty="0" err="1">
                <a:solidFill>
                  <a:srgbClr val="3E231A"/>
                </a:solidFill>
              </a:rPr>
              <a:t>probabilmente</a:t>
            </a:r>
            <a:r>
              <a:rPr sz="2000" dirty="0">
                <a:solidFill>
                  <a:srgbClr val="3E231A"/>
                </a:solidFill>
              </a:rPr>
              <a:t>, </a:t>
            </a:r>
            <a:r>
              <a:rPr sz="2000" dirty="0" err="1">
                <a:solidFill>
                  <a:srgbClr val="3E231A"/>
                </a:solidFill>
              </a:rPr>
              <a:t>Fedra</a:t>
            </a:r>
            <a:r>
              <a:rPr sz="2000" dirty="0">
                <a:solidFill>
                  <a:srgbClr val="3E231A"/>
                </a:solidFill>
              </a:rPr>
              <a:t> </a:t>
            </a:r>
            <a:r>
              <a:rPr sz="2000" dirty="0" err="1">
                <a:solidFill>
                  <a:srgbClr val="3E231A"/>
                </a:solidFill>
              </a:rPr>
              <a:t>stessa</a:t>
            </a:r>
            <a:r>
              <a:rPr sz="2000" dirty="0">
                <a:solidFill>
                  <a:srgbClr val="3E231A"/>
                </a:solidFill>
              </a:rPr>
              <a:t>, non </a:t>
            </a:r>
            <a:r>
              <a:rPr sz="2000" dirty="0" err="1">
                <a:solidFill>
                  <a:srgbClr val="3E231A"/>
                </a:solidFill>
              </a:rPr>
              <a:t>spinta</a:t>
            </a:r>
            <a:r>
              <a:rPr sz="2000" dirty="0">
                <a:solidFill>
                  <a:srgbClr val="3E231A"/>
                </a:solidFill>
              </a:rPr>
              <a:t> da </a:t>
            </a:r>
            <a:r>
              <a:rPr sz="2000" dirty="0" err="1">
                <a:solidFill>
                  <a:srgbClr val="3E231A"/>
                </a:solidFill>
              </a:rPr>
              <a:t>alcun</a:t>
            </a:r>
            <a:r>
              <a:rPr sz="2000" dirty="0">
                <a:solidFill>
                  <a:srgbClr val="3E231A"/>
                </a:solidFill>
              </a:rPr>
              <a:t> </a:t>
            </a:r>
            <a:r>
              <a:rPr sz="2000" dirty="0" err="1">
                <a:solidFill>
                  <a:srgbClr val="3E231A"/>
                </a:solidFill>
              </a:rPr>
              <a:t>dio</a:t>
            </a:r>
            <a:r>
              <a:rPr sz="2000" dirty="0">
                <a:solidFill>
                  <a:srgbClr val="3E231A"/>
                </a:solidFill>
              </a:rPr>
              <a:t>, </a:t>
            </a:r>
            <a:r>
              <a:rPr sz="2000" dirty="0" err="1">
                <a:solidFill>
                  <a:srgbClr val="3E231A"/>
                </a:solidFill>
              </a:rPr>
              <a:t>rivela</a:t>
            </a:r>
            <a:r>
              <a:rPr sz="2000" dirty="0">
                <a:solidFill>
                  <a:srgbClr val="3E231A"/>
                </a:solidFill>
              </a:rPr>
              <a:t> al </a:t>
            </a:r>
            <a:r>
              <a:rPr sz="2000" dirty="0" err="1">
                <a:solidFill>
                  <a:srgbClr val="3E231A"/>
                </a:solidFill>
              </a:rPr>
              <a:t>figliastro</a:t>
            </a:r>
            <a:r>
              <a:rPr sz="2000" dirty="0">
                <a:solidFill>
                  <a:srgbClr val="3E231A"/>
                </a:solidFill>
              </a:rPr>
              <a:t> i </a:t>
            </a:r>
            <a:r>
              <a:rPr sz="2000" dirty="0" err="1">
                <a:solidFill>
                  <a:srgbClr val="3E231A"/>
                </a:solidFill>
              </a:rPr>
              <a:t>propri</a:t>
            </a:r>
            <a:r>
              <a:rPr sz="2000" dirty="0">
                <a:solidFill>
                  <a:srgbClr val="3E231A"/>
                </a:solidFill>
              </a:rPr>
              <a:t> </a:t>
            </a:r>
            <a:r>
              <a:rPr sz="2000" dirty="0" err="1">
                <a:solidFill>
                  <a:srgbClr val="3E231A"/>
                </a:solidFill>
              </a:rPr>
              <a:t>sentimenti</a:t>
            </a:r>
            <a:r>
              <a:rPr sz="2000" dirty="0">
                <a:solidFill>
                  <a:srgbClr val="3E231A"/>
                </a:solidFill>
              </a:rPr>
              <a:t>, </a:t>
            </a:r>
            <a:r>
              <a:rPr sz="2000" dirty="0" err="1">
                <a:solidFill>
                  <a:srgbClr val="3E231A"/>
                </a:solidFill>
              </a:rPr>
              <a:t>forse</a:t>
            </a:r>
            <a:r>
              <a:rPr sz="2000" dirty="0">
                <a:solidFill>
                  <a:srgbClr val="3E231A"/>
                </a:solidFill>
              </a:rPr>
              <a:t> </a:t>
            </a:r>
            <a:r>
              <a:rPr sz="2000" dirty="0" err="1">
                <a:solidFill>
                  <a:srgbClr val="3E231A"/>
                </a:solidFill>
              </a:rPr>
              <a:t>suggerendogli</a:t>
            </a:r>
            <a:r>
              <a:rPr sz="2000" dirty="0">
                <a:solidFill>
                  <a:srgbClr val="3E231A"/>
                </a:solidFill>
              </a:rPr>
              <a:t> </a:t>
            </a:r>
            <a:r>
              <a:rPr sz="2000" dirty="0" err="1">
                <a:solidFill>
                  <a:srgbClr val="3E231A"/>
                </a:solidFill>
              </a:rPr>
              <a:t>addirittura</a:t>
            </a:r>
            <a:r>
              <a:rPr sz="2000" dirty="0">
                <a:solidFill>
                  <a:srgbClr val="3E231A"/>
                </a:solidFill>
              </a:rPr>
              <a:t> di </a:t>
            </a:r>
            <a:r>
              <a:rPr sz="2000" dirty="0" err="1">
                <a:solidFill>
                  <a:srgbClr val="3E231A"/>
                </a:solidFill>
              </a:rPr>
              <a:t>sostituirsi</a:t>
            </a:r>
            <a:r>
              <a:rPr sz="2000" dirty="0">
                <a:solidFill>
                  <a:srgbClr val="3E231A"/>
                </a:solidFill>
              </a:rPr>
              <a:t> a </a:t>
            </a:r>
            <a:r>
              <a:rPr sz="2000" dirty="0" err="1">
                <a:solidFill>
                  <a:srgbClr val="3E231A"/>
                </a:solidFill>
              </a:rPr>
              <a:t>Teseo</a:t>
            </a:r>
            <a:r>
              <a:rPr sz="2000" dirty="0">
                <a:solidFill>
                  <a:srgbClr val="3E231A"/>
                </a:solidFill>
              </a:rPr>
              <a:t>. Un </a:t>
            </a:r>
            <a:r>
              <a:rPr sz="2000" dirty="0" err="1">
                <a:solidFill>
                  <a:srgbClr val="3E231A"/>
                </a:solidFill>
              </a:rPr>
              <a:t>atteggiamento</a:t>
            </a:r>
            <a:r>
              <a:rPr sz="2000" dirty="0">
                <a:solidFill>
                  <a:srgbClr val="3E231A"/>
                </a:solidFill>
              </a:rPr>
              <a:t> di </a:t>
            </a:r>
            <a:r>
              <a:rPr sz="2000" dirty="0" err="1">
                <a:solidFill>
                  <a:srgbClr val="3E231A"/>
                </a:solidFill>
              </a:rPr>
              <a:t>questo</a:t>
            </a:r>
            <a:r>
              <a:rPr sz="2000" dirty="0">
                <a:solidFill>
                  <a:srgbClr val="3E231A"/>
                </a:solidFill>
              </a:rPr>
              <a:t> </a:t>
            </a:r>
            <a:r>
              <a:rPr sz="2000" dirty="0" err="1">
                <a:solidFill>
                  <a:srgbClr val="3E231A"/>
                </a:solidFill>
              </a:rPr>
              <a:t>tipo</a:t>
            </a:r>
            <a:r>
              <a:rPr sz="2000" dirty="0">
                <a:solidFill>
                  <a:srgbClr val="3E231A"/>
                </a:solidFill>
              </a:rPr>
              <a:t> era </a:t>
            </a:r>
            <a:r>
              <a:rPr sz="2000" dirty="0" err="1">
                <a:solidFill>
                  <a:srgbClr val="3E231A"/>
                </a:solidFill>
              </a:rPr>
              <a:t>scandaloso</a:t>
            </a:r>
            <a:r>
              <a:rPr sz="2000" dirty="0">
                <a:solidFill>
                  <a:srgbClr val="3E231A"/>
                </a:solidFill>
              </a:rPr>
              <a:t> ad </a:t>
            </a:r>
            <a:r>
              <a:rPr sz="2000" dirty="0" err="1">
                <a:solidFill>
                  <a:srgbClr val="3E231A"/>
                </a:solidFill>
              </a:rPr>
              <a:t>Atene</a:t>
            </a:r>
            <a:r>
              <a:rPr sz="2000" dirty="0">
                <a:solidFill>
                  <a:srgbClr val="3E231A"/>
                </a:solidFill>
              </a:rPr>
              <a:t> in </a:t>
            </a:r>
            <a:r>
              <a:rPr sz="2000" dirty="0" err="1">
                <a:solidFill>
                  <a:srgbClr val="3E231A"/>
                </a:solidFill>
              </a:rPr>
              <a:t>quel</a:t>
            </a:r>
            <a:r>
              <a:rPr sz="2000" dirty="0">
                <a:solidFill>
                  <a:srgbClr val="3E231A"/>
                </a:solidFill>
              </a:rPr>
              <a:t> </a:t>
            </a:r>
            <a:r>
              <a:rPr sz="2000" dirty="0" err="1">
                <a:solidFill>
                  <a:srgbClr val="3E231A"/>
                </a:solidFill>
              </a:rPr>
              <a:t>periodo</a:t>
            </a:r>
            <a:r>
              <a:rPr sz="2000" dirty="0">
                <a:solidFill>
                  <a:srgbClr val="3E231A"/>
                </a:solidFill>
              </a:rPr>
              <a:t>. </a:t>
            </a:r>
            <a:r>
              <a:rPr sz="2000" dirty="0" err="1">
                <a:solidFill>
                  <a:srgbClr val="3E231A"/>
                </a:solidFill>
              </a:rPr>
              <a:t>Euripide</a:t>
            </a:r>
            <a:r>
              <a:rPr sz="2000" dirty="0">
                <a:solidFill>
                  <a:srgbClr val="3E231A"/>
                </a:solidFill>
              </a:rPr>
              <a:t> </a:t>
            </a:r>
            <a:r>
              <a:rPr sz="2000" dirty="0" err="1">
                <a:solidFill>
                  <a:srgbClr val="3E231A"/>
                </a:solidFill>
              </a:rPr>
              <a:t>alcuni</a:t>
            </a:r>
            <a:r>
              <a:rPr sz="2000" dirty="0">
                <a:solidFill>
                  <a:srgbClr val="3E231A"/>
                </a:solidFill>
              </a:rPr>
              <a:t> </a:t>
            </a:r>
            <a:r>
              <a:rPr sz="2000" dirty="0" err="1">
                <a:solidFill>
                  <a:srgbClr val="3E231A"/>
                </a:solidFill>
              </a:rPr>
              <a:t>anni</a:t>
            </a:r>
            <a:r>
              <a:rPr sz="2000" dirty="0">
                <a:solidFill>
                  <a:srgbClr val="3E231A"/>
                </a:solidFill>
              </a:rPr>
              <a:t> </a:t>
            </a:r>
            <a:r>
              <a:rPr sz="2000" dirty="0" err="1">
                <a:solidFill>
                  <a:srgbClr val="3E231A"/>
                </a:solidFill>
              </a:rPr>
              <a:t>dopo</a:t>
            </a:r>
            <a:r>
              <a:rPr sz="2000" dirty="0">
                <a:solidFill>
                  <a:srgbClr val="3E231A"/>
                </a:solidFill>
              </a:rPr>
              <a:t> </a:t>
            </a:r>
            <a:r>
              <a:rPr sz="2000" dirty="0" err="1">
                <a:solidFill>
                  <a:srgbClr val="3E231A"/>
                </a:solidFill>
              </a:rPr>
              <a:t>scrisse</a:t>
            </a:r>
            <a:r>
              <a:rPr sz="2000" dirty="0">
                <a:solidFill>
                  <a:srgbClr val="3E231A"/>
                </a:solidFill>
              </a:rPr>
              <a:t> </a:t>
            </a:r>
            <a:r>
              <a:rPr sz="2000" dirty="0" err="1">
                <a:solidFill>
                  <a:srgbClr val="3E231A"/>
                </a:solidFill>
              </a:rPr>
              <a:t>una</a:t>
            </a:r>
            <a:r>
              <a:rPr sz="2000" dirty="0">
                <a:solidFill>
                  <a:srgbClr val="3E231A"/>
                </a:solidFill>
              </a:rPr>
              <a:t> </a:t>
            </a:r>
            <a:r>
              <a:rPr sz="2000" dirty="0" err="1">
                <a:solidFill>
                  <a:srgbClr val="3E231A"/>
                </a:solidFill>
              </a:rPr>
              <a:t>nuova</a:t>
            </a:r>
            <a:r>
              <a:rPr sz="2000" dirty="0">
                <a:solidFill>
                  <a:srgbClr val="3E231A"/>
                </a:solidFill>
              </a:rPr>
              <a:t> </a:t>
            </a:r>
            <a:r>
              <a:rPr sz="2000" dirty="0" err="1">
                <a:solidFill>
                  <a:srgbClr val="3E231A"/>
                </a:solidFill>
              </a:rPr>
              <a:t>versione</a:t>
            </a:r>
            <a:r>
              <a:rPr sz="2000" dirty="0">
                <a:solidFill>
                  <a:srgbClr val="3E231A"/>
                </a:solidFill>
              </a:rPr>
              <a:t>, l’ ‘’</a:t>
            </a:r>
            <a:r>
              <a:rPr sz="2000" dirty="0" err="1">
                <a:solidFill>
                  <a:srgbClr val="3E231A"/>
                </a:solidFill>
              </a:rPr>
              <a:t>Ippolito</a:t>
            </a:r>
            <a:r>
              <a:rPr sz="2000" dirty="0">
                <a:solidFill>
                  <a:srgbClr val="3E231A"/>
                </a:solidFill>
              </a:rPr>
              <a:t> </a:t>
            </a:r>
            <a:r>
              <a:rPr sz="2000" dirty="0" err="1">
                <a:solidFill>
                  <a:srgbClr val="3E231A"/>
                </a:solidFill>
              </a:rPr>
              <a:t>coronato</a:t>
            </a:r>
            <a:r>
              <a:rPr sz="2000" dirty="0">
                <a:solidFill>
                  <a:srgbClr val="3E231A"/>
                </a:solidFill>
              </a:rPr>
              <a:t>’’, </a:t>
            </a:r>
            <a:r>
              <a:rPr sz="2000" dirty="0" err="1">
                <a:solidFill>
                  <a:srgbClr val="3E231A"/>
                </a:solidFill>
              </a:rPr>
              <a:t>depurandola</a:t>
            </a:r>
            <a:r>
              <a:rPr sz="2000" dirty="0">
                <a:solidFill>
                  <a:srgbClr val="3E231A"/>
                </a:solidFill>
              </a:rPr>
              <a:t> </a:t>
            </a:r>
            <a:r>
              <a:rPr sz="2000" dirty="0" err="1">
                <a:solidFill>
                  <a:srgbClr val="3E231A"/>
                </a:solidFill>
              </a:rPr>
              <a:t>dei</a:t>
            </a:r>
            <a:r>
              <a:rPr sz="2000" dirty="0">
                <a:solidFill>
                  <a:srgbClr val="3E231A"/>
                </a:solidFill>
              </a:rPr>
              <a:t> </a:t>
            </a:r>
            <a:r>
              <a:rPr sz="2000" dirty="0" err="1">
                <a:solidFill>
                  <a:srgbClr val="3E231A"/>
                </a:solidFill>
              </a:rPr>
              <a:t>motivi</a:t>
            </a:r>
            <a:r>
              <a:rPr sz="2000" dirty="0">
                <a:solidFill>
                  <a:srgbClr val="3E231A"/>
                </a:solidFill>
              </a:rPr>
              <a:t> </a:t>
            </a:r>
            <a:r>
              <a:rPr sz="2000" dirty="0" err="1">
                <a:solidFill>
                  <a:srgbClr val="3E231A"/>
                </a:solidFill>
              </a:rPr>
              <a:t>più</a:t>
            </a:r>
            <a:r>
              <a:rPr sz="2000" dirty="0">
                <a:solidFill>
                  <a:srgbClr val="3E231A"/>
                </a:solidFill>
              </a:rPr>
              <a:t> </a:t>
            </a:r>
            <a:r>
              <a:rPr sz="2000" dirty="0" err="1">
                <a:solidFill>
                  <a:srgbClr val="3E231A"/>
                </a:solidFill>
              </a:rPr>
              <a:t>scandalosi</a:t>
            </a:r>
            <a:r>
              <a:rPr sz="2000" dirty="0">
                <a:solidFill>
                  <a:srgbClr val="3E231A"/>
                </a:solidFill>
              </a:rPr>
              <a:t>: </a:t>
            </a:r>
            <a:r>
              <a:rPr sz="2000" dirty="0" err="1">
                <a:solidFill>
                  <a:srgbClr val="3E231A"/>
                </a:solidFill>
              </a:rPr>
              <a:t>l'amore</a:t>
            </a:r>
            <a:r>
              <a:rPr sz="2000" dirty="0">
                <a:solidFill>
                  <a:srgbClr val="3E231A"/>
                </a:solidFill>
              </a:rPr>
              <a:t> di </a:t>
            </a:r>
            <a:r>
              <a:rPr sz="2000" dirty="0" err="1">
                <a:solidFill>
                  <a:srgbClr val="3E231A"/>
                </a:solidFill>
              </a:rPr>
              <a:t>Fedra</a:t>
            </a:r>
            <a:r>
              <a:rPr sz="2000" dirty="0">
                <a:solidFill>
                  <a:srgbClr val="3E231A"/>
                </a:solidFill>
              </a:rPr>
              <a:t> per </a:t>
            </a:r>
            <a:r>
              <a:rPr sz="2000" dirty="0" err="1">
                <a:solidFill>
                  <a:srgbClr val="3E231A"/>
                </a:solidFill>
              </a:rPr>
              <a:t>Ippolito</a:t>
            </a:r>
            <a:r>
              <a:rPr sz="2000" dirty="0">
                <a:solidFill>
                  <a:srgbClr val="3E231A"/>
                </a:solidFill>
              </a:rPr>
              <a:t> è </a:t>
            </a:r>
            <a:r>
              <a:rPr sz="2000" dirty="0" err="1">
                <a:solidFill>
                  <a:srgbClr val="3E231A"/>
                </a:solidFill>
              </a:rPr>
              <a:t>scatenato</a:t>
            </a:r>
            <a:r>
              <a:rPr sz="2000" dirty="0">
                <a:solidFill>
                  <a:srgbClr val="3E231A"/>
                </a:solidFill>
              </a:rPr>
              <a:t> da un </a:t>
            </a:r>
            <a:r>
              <a:rPr sz="2000" dirty="0" err="1">
                <a:solidFill>
                  <a:srgbClr val="3E231A"/>
                </a:solidFill>
              </a:rPr>
              <a:t>dio</a:t>
            </a:r>
            <a:r>
              <a:rPr sz="2000" dirty="0">
                <a:solidFill>
                  <a:srgbClr val="3E231A"/>
                </a:solidFill>
              </a:rPr>
              <a:t>, </a:t>
            </a:r>
            <a:r>
              <a:rPr sz="2000" dirty="0" err="1">
                <a:solidFill>
                  <a:srgbClr val="3E231A"/>
                </a:solidFill>
              </a:rPr>
              <a:t>assolvendo</a:t>
            </a:r>
            <a:r>
              <a:rPr sz="2000" dirty="0">
                <a:solidFill>
                  <a:srgbClr val="3E231A"/>
                </a:solidFill>
              </a:rPr>
              <a:t> </a:t>
            </a:r>
            <a:r>
              <a:rPr sz="2000" dirty="0" err="1">
                <a:solidFill>
                  <a:srgbClr val="3E231A"/>
                </a:solidFill>
              </a:rPr>
              <a:t>Fedra</a:t>
            </a:r>
            <a:r>
              <a:rPr sz="2000" dirty="0">
                <a:solidFill>
                  <a:srgbClr val="3E231A"/>
                </a:solidFill>
              </a:rPr>
              <a:t> da </a:t>
            </a:r>
            <a:r>
              <a:rPr sz="2000" dirty="0" err="1">
                <a:solidFill>
                  <a:srgbClr val="3E231A"/>
                </a:solidFill>
              </a:rPr>
              <a:t>ogni</a:t>
            </a:r>
            <a:r>
              <a:rPr sz="2000" dirty="0">
                <a:solidFill>
                  <a:srgbClr val="3E231A"/>
                </a:solidFill>
              </a:rPr>
              <a:t> </a:t>
            </a:r>
            <a:r>
              <a:rPr sz="2000" dirty="0" err="1">
                <a:solidFill>
                  <a:srgbClr val="3E231A"/>
                </a:solidFill>
              </a:rPr>
              <a:t>colpa</a:t>
            </a:r>
            <a:r>
              <a:rPr sz="2000" dirty="0">
                <a:solidFill>
                  <a:srgbClr val="3E231A"/>
                </a:solidFill>
              </a:rPr>
              <a:t>. </a:t>
            </a:r>
            <a:r>
              <a:rPr sz="2000" dirty="0" err="1">
                <a:solidFill>
                  <a:srgbClr val="3E231A"/>
                </a:solidFill>
              </a:rPr>
              <a:t>Nella</a:t>
            </a:r>
            <a:r>
              <a:rPr sz="2000" dirty="0">
                <a:solidFill>
                  <a:srgbClr val="3E231A"/>
                </a:solidFill>
              </a:rPr>
              <a:t> </a:t>
            </a:r>
            <a:r>
              <a:rPr sz="2000" dirty="0" err="1">
                <a:solidFill>
                  <a:srgbClr val="3E231A"/>
                </a:solidFill>
              </a:rPr>
              <a:t>seconda</a:t>
            </a:r>
            <a:r>
              <a:rPr sz="2000" dirty="0">
                <a:solidFill>
                  <a:srgbClr val="3E231A"/>
                </a:solidFill>
              </a:rPr>
              <a:t> </a:t>
            </a:r>
            <a:r>
              <a:rPr sz="2000" dirty="0" err="1">
                <a:solidFill>
                  <a:srgbClr val="3E231A"/>
                </a:solidFill>
              </a:rPr>
              <a:t>stesura</a:t>
            </a:r>
            <a:r>
              <a:rPr sz="2000" dirty="0">
                <a:solidFill>
                  <a:srgbClr val="3E231A"/>
                </a:solidFill>
              </a:rPr>
              <a:t>, è la </a:t>
            </a:r>
            <a:r>
              <a:rPr sz="2000" dirty="0" err="1">
                <a:solidFill>
                  <a:srgbClr val="3E231A"/>
                </a:solidFill>
              </a:rPr>
              <a:t>nutrice</a:t>
            </a:r>
            <a:r>
              <a:rPr sz="2000" dirty="0">
                <a:solidFill>
                  <a:srgbClr val="3E231A"/>
                </a:solidFill>
              </a:rPr>
              <a:t> a </a:t>
            </a:r>
            <a:r>
              <a:rPr sz="2000" dirty="0" err="1">
                <a:solidFill>
                  <a:srgbClr val="3E231A"/>
                </a:solidFill>
              </a:rPr>
              <a:t>rivelare</a:t>
            </a:r>
            <a:r>
              <a:rPr sz="2000" dirty="0">
                <a:solidFill>
                  <a:srgbClr val="3E231A"/>
                </a:solidFill>
              </a:rPr>
              <a:t> ad </a:t>
            </a:r>
            <a:r>
              <a:rPr sz="2000" dirty="0" err="1">
                <a:solidFill>
                  <a:srgbClr val="3E231A"/>
                </a:solidFill>
              </a:rPr>
              <a:t>Ippolito</a:t>
            </a:r>
            <a:r>
              <a:rPr sz="2000" dirty="0">
                <a:solidFill>
                  <a:srgbClr val="3E231A"/>
                </a:solidFill>
              </a:rPr>
              <a:t> i </a:t>
            </a:r>
            <a:r>
              <a:rPr sz="2000" dirty="0" err="1">
                <a:solidFill>
                  <a:srgbClr val="3E231A"/>
                </a:solidFill>
              </a:rPr>
              <a:t>sentimenti</a:t>
            </a:r>
            <a:r>
              <a:rPr sz="2000" dirty="0">
                <a:solidFill>
                  <a:srgbClr val="3E231A"/>
                </a:solidFill>
              </a:rPr>
              <a:t> di </a:t>
            </a:r>
            <a:r>
              <a:rPr sz="2000" dirty="0" err="1">
                <a:solidFill>
                  <a:srgbClr val="3E231A"/>
                </a:solidFill>
              </a:rPr>
              <a:t>Fedra</a:t>
            </a:r>
            <a:r>
              <a:rPr sz="2000" dirty="0">
                <a:solidFill>
                  <a:srgbClr val="3E231A"/>
                </a:solidFill>
              </a:rPr>
              <a:t>. In </a:t>
            </a:r>
            <a:r>
              <a:rPr sz="2000" dirty="0" err="1">
                <a:solidFill>
                  <a:srgbClr val="3E231A"/>
                </a:solidFill>
              </a:rPr>
              <a:t>questo</a:t>
            </a:r>
            <a:r>
              <a:rPr sz="2000" dirty="0">
                <a:solidFill>
                  <a:srgbClr val="3E231A"/>
                </a:solidFill>
              </a:rPr>
              <a:t> </a:t>
            </a:r>
            <a:r>
              <a:rPr sz="2000" dirty="0" err="1">
                <a:solidFill>
                  <a:srgbClr val="3E231A"/>
                </a:solidFill>
              </a:rPr>
              <a:t>modo</a:t>
            </a:r>
            <a:r>
              <a:rPr sz="2000" dirty="0">
                <a:solidFill>
                  <a:srgbClr val="3E231A"/>
                </a:solidFill>
              </a:rPr>
              <a:t> </a:t>
            </a:r>
            <a:r>
              <a:rPr sz="2000" dirty="0" err="1">
                <a:solidFill>
                  <a:srgbClr val="3E231A"/>
                </a:solidFill>
              </a:rPr>
              <a:t>Euripide</a:t>
            </a:r>
            <a:r>
              <a:rPr sz="2000" dirty="0">
                <a:solidFill>
                  <a:srgbClr val="3E231A"/>
                </a:solidFill>
              </a:rPr>
              <a:t> </a:t>
            </a:r>
            <a:r>
              <a:rPr sz="2000" dirty="0" err="1">
                <a:solidFill>
                  <a:srgbClr val="3E231A"/>
                </a:solidFill>
              </a:rPr>
              <a:t>vinse</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concorso</a:t>
            </a:r>
            <a:r>
              <a:rPr sz="2000" dirty="0">
                <a:solidFill>
                  <a:srgbClr val="3E231A"/>
                </a:solidFill>
              </a:rPr>
              <a:t> </a:t>
            </a:r>
            <a:r>
              <a:rPr sz="2000" dirty="0" err="1">
                <a:solidFill>
                  <a:srgbClr val="3E231A"/>
                </a:solidFill>
              </a:rPr>
              <a:t>tragico</a:t>
            </a:r>
            <a:r>
              <a:rPr sz="2000" dirty="0">
                <a:solidFill>
                  <a:srgbClr val="3E231A"/>
                </a:solidFill>
              </a:rPr>
              <a:t> del 428 </a:t>
            </a:r>
            <a:r>
              <a:rPr sz="2000" dirty="0" err="1">
                <a:solidFill>
                  <a:srgbClr val="3E231A"/>
                </a:solidFill>
              </a:rPr>
              <a:t>a.C</a:t>
            </a:r>
            <a:r>
              <a:rPr sz="2000" dirty="0">
                <a:solidFill>
                  <a:srgbClr val="3E231A"/>
                </a:solidFill>
              </a:rPr>
              <a:t>.</a:t>
            </a:r>
          </a:p>
          <a:p>
            <a:pPr marL="0" lvl="0" indent="0" algn="just" defTabSz="338835">
              <a:spcBef>
                <a:spcPts val="1600"/>
              </a:spcBef>
              <a:buSzTx/>
              <a:buNone/>
              <a:defRPr sz="1800">
                <a:solidFill>
                  <a:srgbClr val="000000"/>
                </a:solidFill>
              </a:defRPr>
            </a:pPr>
            <a:r>
              <a:rPr sz="2000" dirty="0" err="1">
                <a:solidFill>
                  <a:srgbClr val="3E231A"/>
                </a:solidFill>
              </a:rPr>
              <a:t>L'argomento</a:t>
            </a:r>
            <a:r>
              <a:rPr sz="2000" dirty="0">
                <a:solidFill>
                  <a:srgbClr val="3E231A"/>
                </a:solidFill>
              </a:rPr>
              <a:t> </a:t>
            </a:r>
            <a:r>
              <a:rPr sz="2000" dirty="0" err="1">
                <a:solidFill>
                  <a:srgbClr val="3E231A"/>
                </a:solidFill>
              </a:rPr>
              <a:t>trattato</a:t>
            </a:r>
            <a:r>
              <a:rPr sz="2000" dirty="0">
                <a:solidFill>
                  <a:srgbClr val="3E231A"/>
                </a:solidFill>
              </a:rPr>
              <a:t> da </a:t>
            </a:r>
            <a:r>
              <a:rPr sz="2000" dirty="0" err="1">
                <a:solidFill>
                  <a:srgbClr val="3E231A"/>
                </a:solidFill>
              </a:rPr>
              <a:t>questa</a:t>
            </a:r>
            <a:r>
              <a:rPr sz="2000" dirty="0">
                <a:solidFill>
                  <a:srgbClr val="3E231A"/>
                </a:solidFill>
              </a:rPr>
              <a:t> </a:t>
            </a:r>
            <a:r>
              <a:rPr sz="2000" dirty="0" err="1">
                <a:solidFill>
                  <a:srgbClr val="3E231A"/>
                </a:solidFill>
              </a:rPr>
              <a:t>tragedia</a:t>
            </a:r>
            <a:r>
              <a:rPr sz="2000" dirty="0">
                <a:solidFill>
                  <a:srgbClr val="3E231A"/>
                </a:solidFill>
              </a:rPr>
              <a:t> è </a:t>
            </a:r>
            <a:r>
              <a:rPr sz="2000" dirty="0" err="1">
                <a:solidFill>
                  <a:srgbClr val="3E231A"/>
                </a:solidFill>
              </a:rPr>
              <a:t>ricorrente</a:t>
            </a:r>
            <a:r>
              <a:rPr sz="2000" dirty="0">
                <a:solidFill>
                  <a:srgbClr val="3E231A"/>
                </a:solidFill>
              </a:rPr>
              <a:t> in </a:t>
            </a:r>
            <a:r>
              <a:rPr sz="2000" dirty="0" err="1">
                <a:solidFill>
                  <a:srgbClr val="3E231A"/>
                </a:solidFill>
              </a:rPr>
              <a:t>molti</a:t>
            </a:r>
            <a:r>
              <a:rPr sz="2000" dirty="0">
                <a:solidFill>
                  <a:srgbClr val="3E231A"/>
                </a:solidFill>
              </a:rPr>
              <a:t> </a:t>
            </a:r>
            <a:r>
              <a:rPr sz="2000" dirty="0" err="1">
                <a:solidFill>
                  <a:srgbClr val="3E231A"/>
                </a:solidFill>
              </a:rPr>
              <a:t>racconti</a:t>
            </a:r>
            <a:r>
              <a:rPr sz="2000" dirty="0">
                <a:solidFill>
                  <a:srgbClr val="3E231A"/>
                </a:solidFill>
              </a:rPr>
              <a:t>, </a:t>
            </a:r>
            <a:r>
              <a:rPr sz="2000" dirty="0" err="1">
                <a:solidFill>
                  <a:srgbClr val="3E231A"/>
                </a:solidFill>
              </a:rPr>
              <a:t>ed</a:t>
            </a:r>
            <a:r>
              <a:rPr sz="2000" dirty="0">
                <a:solidFill>
                  <a:srgbClr val="3E231A"/>
                </a:solidFill>
              </a:rPr>
              <a:t> è </a:t>
            </a:r>
            <a:r>
              <a:rPr sz="2000" dirty="0" err="1">
                <a:solidFill>
                  <a:srgbClr val="3E231A"/>
                </a:solidFill>
              </a:rPr>
              <a:t>detto</a:t>
            </a:r>
            <a:r>
              <a:rPr sz="2000" dirty="0">
                <a:solidFill>
                  <a:srgbClr val="3E231A"/>
                </a:solidFill>
              </a:rPr>
              <a:t> ‘’</a:t>
            </a:r>
            <a:r>
              <a:rPr sz="2000" dirty="0" err="1">
                <a:solidFill>
                  <a:srgbClr val="3E231A"/>
                </a:solidFill>
              </a:rPr>
              <a:t>motivo</a:t>
            </a:r>
            <a:r>
              <a:rPr sz="2000" dirty="0">
                <a:solidFill>
                  <a:srgbClr val="3E231A"/>
                </a:solidFill>
              </a:rPr>
              <a:t> di </a:t>
            </a:r>
            <a:r>
              <a:rPr sz="2000" dirty="0" err="1">
                <a:solidFill>
                  <a:srgbClr val="3E231A"/>
                </a:solidFill>
              </a:rPr>
              <a:t>Potifar</a:t>
            </a:r>
            <a:r>
              <a:rPr sz="2000" dirty="0">
                <a:solidFill>
                  <a:srgbClr val="3E231A"/>
                </a:solidFill>
              </a:rPr>
              <a:t>’’ (da un </a:t>
            </a:r>
            <a:r>
              <a:rPr sz="2000" dirty="0" err="1">
                <a:solidFill>
                  <a:srgbClr val="3E231A"/>
                </a:solidFill>
              </a:rPr>
              <a:t>episodio</a:t>
            </a:r>
            <a:r>
              <a:rPr sz="2000" dirty="0">
                <a:solidFill>
                  <a:srgbClr val="3E231A"/>
                </a:solidFill>
              </a:rPr>
              <a:t> </a:t>
            </a:r>
            <a:r>
              <a:rPr sz="2000" dirty="0" err="1">
                <a:solidFill>
                  <a:srgbClr val="3E231A"/>
                </a:solidFill>
              </a:rPr>
              <a:t>biblico</a:t>
            </a:r>
            <a:r>
              <a:rPr sz="2000" dirty="0">
                <a:solidFill>
                  <a:srgbClr val="3E231A"/>
                </a:solidFill>
              </a:rPr>
              <a:t> </a:t>
            </a:r>
            <a:r>
              <a:rPr sz="2000" dirty="0" err="1">
                <a:solidFill>
                  <a:srgbClr val="3E231A"/>
                </a:solidFill>
              </a:rPr>
              <a:t>della</a:t>
            </a:r>
            <a:r>
              <a:rPr sz="2000" dirty="0">
                <a:solidFill>
                  <a:srgbClr val="3E231A"/>
                </a:solidFill>
              </a:rPr>
              <a:t> </a:t>
            </a:r>
            <a:r>
              <a:rPr sz="2000" dirty="0" err="1">
                <a:solidFill>
                  <a:srgbClr val="3E231A"/>
                </a:solidFill>
              </a:rPr>
              <a:t>Genesi</a:t>
            </a:r>
            <a:r>
              <a:rPr sz="2000" dirty="0">
                <a:solidFill>
                  <a:srgbClr val="3E231A"/>
                </a:solidFill>
              </a:rPr>
              <a:t>, in cui la </a:t>
            </a:r>
            <a:r>
              <a:rPr sz="2000" dirty="0" err="1">
                <a:solidFill>
                  <a:srgbClr val="3E231A"/>
                </a:solidFill>
              </a:rPr>
              <a:t>moglie</a:t>
            </a:r>
            <a:r>
              <a:rPr sz="2000" dirty="0">
                <a:solidFill>
                  <a:srgbClr val="3E231A"/>
                </a:solidFill>
              </a:rPr>
              <a:t> </a:t>
            </a:r>
            <a:r>
              <a:rPr sz="2000" dirty="0" err="1">
                <a:solidFill>
                  <a:srgbClr val="3E231A"/>
                </a:solidFill>
              </a:rPr>
              <a:t>dell'egiziano</a:t>
            </a:r>
            <a:r>
              <a:rPr sz="2000" dirty="0">
                <a:solidFill>
                  <a:srgbClr val="3E231A"/>
                </a:solidFill>
              </a:rPr>
              <a:t> </a:t>
            </a:r>
            <a:r>
              <a:rPr sz="2000" dirty="0" err="1">
                <a:solidFill>
                  <a:srgbClr val="3E231A"/>
                </a:solidFill>
              </a:rPr>
              <a:t>Potifar</a:t>
            </a:r>
            <a:r>
              <a:rPr sz="2000" dirty="0">
                <a:solidFill>
                  <a:srgbClr val="3E231A"/>
                </a:solidFill>
              </a:rPr>
              <a:t>, </a:t>
            </a:r>
            <a:r>
              <a:rPr sz="2000" dirty="0" err="1">
                <a:solidFill>
                  <a:srgbClr val="3E231A"/>
                </a:solidFill>
              </a:rPr>
              <a:t>respinta</a:t>
            </a:r>
            <a:r>
              <a:rPr sz="2000" dirty="0">
                <a:solidFill>
                  <a:srgbClr val="3E231A"/>
                </a:solidFill>
              </a:rPr>
              <a:t> da Giuseppe, lo </a:t>
            </a:r>
            <a:r>
              <a:rPr sz="2000" dirty="0" err="1">
                <a:solidFill>
                  <a:srgbClr val="3E231A"/>
                </a:solidFill>
              </a:rPr>
              <a:t>accusa</a:t>
            </a:r>
            <a:r>
              <a:rPr sz="2000" dirty="0">
                <a:solidFill>
                  <a:srgbClr val="3E231A"/>
                </a:solidFill>
              </a:rPr>
              <a:t> di aver </a:t>
            </a:r>
            <a:r>
              <a:rPr sz="2000" dirty="0" err="1">
                <a:solidFill>
                  <a:srgbClr val="3E231A"/>
                </a:solidFill>
              </a:rPr>
              <a:t>fatto</a:t>
            </a:r>
            <a:r>
              <a:rPr sz="2000" dirty="0">
                <a:solidFill>
                  <a:srgbClr val="3E231A"/>
                </a:solidFill>
              </a:rPr>
              <a:t> </a:t>
            </a:r>
            <a:r>
              <a:rPr sz="2000" dirty="0" err="1">
                <a:solidFill>
                  <a:srgbClr val="3E231A"/>
                </a:solidFill>
              </a:rPr>
              <a:t>violenza</a:t>
            </a:r>
            <a:r>
              <a:rPr sz="2000" dirty="0">
                <a:solidFill>
                  <a:srgbClr val="3E231A"/>
                </a:solidFill>
              </a:rPr>
              <a:t> </a:t>
            </a:r>
            <a:r>
              <a:rPr sz="2000" dirty="0" err="1">
                <a:solidFill>
                  <a:srgbClr val="3E231A"/>
                </a:solidFill>
              </a:rPr>
              <a:t>su</a:t>
            </a:r>
            <a:r>
              <a:rPr sz="2000" dirty="0">
                <a:solidFill>
                  <a:srgbClr val="3E231A"/>
                </a:solidFill>
              </a:rPr>
              <a:t> di lei). </a:t>
            </a:r>
            <a:r>
              <a:rPr sz="2000" dirty="0" err="1">
                <a:solidFill>
                  <a:srgbClr val="3E231A"/>
                </a:solidFill>
              </a:rPr>
              <a:t>Euripide</a:t>
            </a:r>
            <a:r>
              <a:rPr sz="2000" dirty="0">
                <a:solidFill>
                  <a:srgbClr val="3E231A"/>
                </a:solidFill>
              </a:rPr>
              <a:t> </a:t>
            </a:r>
            <a:r>
              <a:rPr sz="2000" dirty="0" err="1">
                <a:solidFill>
                  <a:srgbClr val="3E231A"/>
                </a:solidFill>
              </a:rPr>
              <a:t>sviluppa</a:t>
            </a:r>
            <a:r>
              <a:rPr sz="2000" dirty="0">
                <a:solidFill>
                  <a:srgbClr val="3E231A"/>
                </a:solidFill>
              </a:rPr>
              <a:t> in </a:t>
            </a:r>
            <a:r>
              <a:rPr sz="2000" dirty="0" err="1">
                <a:solidFill>
                  <a:srgbClr val="3E231A"/>
                </a:solidFill>
              </a:rPr>
              <a:t>maniera</a:t>
            </a:r>
            <a:r>
              <a:rPr sz="2000" dirty="0">
                <a:solidFill>
                  <a:srgbClr val="3E231A"/>
                </a:solidFill>
              </a:rPr>
              <a:t> </a:t>
            </a:r>
            <a:r>
              <a:rPr sz="2000" dirty="0" err="1">
                <a:solidFill>
                  <a:srgbClr val="3E231A"/>
                </a:solidFill>
              </a:rPr>
              <a:t>originale</a:t>
            </a:r>
            <a:r>
              <a:rPr sz="2000" dirty="0">
                <a:solidFill>
                  <a:srgbClr val="3E231A"/>
                </a:solidFill>
              </a:rPr>
              <a:t> tale </a:t>
            </a:r>
            <a:r>
              <a:rPr sz="2000" dirty="0" err="1">
                <a:solidFill>
                  <a:srgbClr val="3E231A"/>
                </a:solidFill>
              </a:rPr>
              <a:t>motivo</a:t>
            </a:r>
            <a:r>
              <a:rPr sz="2000" dirty="0">
                <a:solidFill>
                  <a:srgbClr val="3E231A"/>
                </a:solidFill>
              </a:rPr>
              <a:t>:  </a:t>
            </a:r>
            <a:r>
              <a:rPr sz="2000" dirty="0" err="1">
                <a:solidFill>
                  <a:srgbClr val="3E231A"/>
                </a:solidFill>
              </a:rPr>
              <a:t>l'attenzione</a:t>
            </a:r>
            <a:r>
              <a:rPr sz="2000" dirty="0">
                <a:solidFill>
                  <a:srgbClr val="3E231A"/>
                </a:solidFill>
              </a:rPr>
              <a:t> non </a:t>
            </a:r>
            <a:r>
              <a:rPr sz="2000" dirty="0" err="1">
                <a:solidFill>
                  <a:srgbClr val="3E231A"/>
                </a:solidFill>
              </a:rPr>
              <a:t>viene</a:t>
            </a:r>
            <a:r>
              <a:rPr sz="2000" dirty="0">
                <a:solidFill>
                  <a:srgbClr val="3E231A"/>
                </a:solidFill>
              </a:rPr>
              <a:t> </a:t>
            </a:r>
            <a:r>
              <a:rPr sz="2000" dirty="0" err="1">
                <a:solidFill>
                  <a:srgbClr val="3E231A"/>
                </a:solidFill>
              </a:rPr>
              <a:t>posta</a:t>
            </a:r>
            <a:r>
              <a:rPr sz="2000" dirty="0">
                <a:solidFill>
                  <a:srgbClr val="3E231A"/>
                </a:solidFill>
              </a:rPr>
              <a:t>  </a:t>
            </a:r>
            <a:r>
              <a:rPr sz="2000" dirty="0" err="1">
                <a:solidFill>
                  <a:srgbClr val="3E231A"/>
                </a:solidFill>
              </a:rPr>
              <a:t>sul</a:t>
            </a:r>
            <a:r>
              <a:rPr sz="2000" dirty="0">
                <a:solidFill>
                  <a:srgbClr val="3E231A"/>
                </a:solidFill>
              </a:rPr>
              <a:t> </a:t>
            </a:r>
            <a:r>
              <a:rPr sz="2000" dirty="0" err="1">
                <a:solidFill>
                  <a:srgbClr val="3E231A"/>
                </a:solidFill>
              </a:rPr>
              <a:t>tentativo</a:t>
            </a:r>
            <a:r>
              <a:rPr sz="2000" dirty="0">
                <a:solidFill>
                  <a:srgbClr val="3E231A"/>
                </a:solidFill>
              </a:rPr>
              <a:t> di </a:t>
            </a:r>
            <a:r>
              <a:rPr sz="2000" dirty="0" err="1">
                <a:solidFill>
                  <a:srgbClr val="3E231A"/>
                </a:solidFill>
              </a:rPr>
              <a:t>seduzione</a:t>
            </a:r>
            <a:r>
              <a:rPr sz="2000" dirty="0">
                <a:solidFill>
                  <a:srgbClr val="3E231A"/>
                </a:solidFill>
              </a:rPr>
              <a:t>, ma </a:t>
            </a:r>
            <a:r>
              <a:rPr sz="2000" dirty="0" err="1">
                <a:solidFill>
                  <a:srgbClr val="3E231A"/>
                </a:solidFill>
              </a:rPr>
              <a:t>sul</a:t>
            </a:r>
            <a:r>
              <a:rPr sz="2000" dirty="0">
                <a:solidFill>
                  <a:srgbClr val="3E231A"/>
                </a:solidFill>
              </a:rPr>
              <a:t> </a:t>
            </a:r>
            <a:r>
              <a:rPr sz="2000" dirty="0" err="1">
                <a:solidFill>
                  <a:srgbClr val="3E231A"/>
                </a:solidFill>
              </a:rPr>
              <a:t>tormento</a:t>
            </a:r>
            <a:r>
              <a:rPr sz="2000" dirty="0">
                <a:solidFill>
                  <a:srgbClr val="3E231A"/>
                </a:solidFill>
              </a:rPr>
              <a:t> </a:t>
            </a:r>
            <a:r>
              <a:rPr sz="2000" dirty="0" err="1">
                <a:solidFill>
                  <a:srgbClr val="3E231A"/>
                </a:solidFill>
              </a:rPr>
              <a:t>interiore</a:t>
            </a:r>
            <a:r>
              <a:rPr sz="2000" dirty="0">
                <a:solidFill>
                  <a:srgbClr val="3E231A"/>
                </a:solidFill>
              </a:rPr>
              <a:t> di </a:t>
            </a:r>
            <a:r>
              <a:rPr sz="2000" dirty="0" err="1">
                <a:solidFill>
                  <a:srgbClr val="3E231A"/>
                </a:solidFill>
              </a:rPr>
              <a:t>Fedra</a:t>
            </a:r>
            <a:r>
              <a:rPr sz="2000" dirty="0">
                <a:solidFill>
                  <a:srgbClr val="3E231A"/>
                </a:solidFill>
              </a:rPr>
              <a:t>.</a:t>
            </a:r>
          </a:p>
        </p:txBody>
      </p:sp>
      <p:sp>
        <p:nvSpPr>
          <p:cNvPr id="73" name="Shape 73"/>
          <p:cNvSpPr/>
          <p:nvPr/>
        </p:nvSpPr>
        <p:spPr>
          <a:xfrm>
            <a:off x="6685953" y="8231682"/>
            <a:ext cx="4758876" cy="965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just">
              <a:defRPr sz="1800">
                <a:solidFill>
                  <a:srgbClr val="000000"/>
                </a:solidFill>
              </a:defRPr>
            </a:pPr>
            <a:r>
              <a:rPr sz="1400" dirty="0">
                <a:solidFill>
                  <a:srgbClr val="3E231A"/>
                </a:solidFill>
              </a:rPr>
              <a:t> </a:t>
            </a:r>
            <a:r>
              <a:rPr sz="1400" dirty="0" err="1">
                <a:solidFill>
                  <a:srgbClr val="3E231A"/>
                </a:solidFill>
              </a:rPr>
              <a:t>Ippolito</a:t>
            </a:r>
            <a:r>
              <a:rPr sz="1400" dirty="0">
                <a:solidFill>
                  <a:srgbClr val="3E231A"/>
                </a:solidFill>
              </a:rPr>
              <a:t> </a:t>
            </a:r>
            <a:r>
              <a:rPr sz="1400" dirty="0" err="1">
                <a:solidFill>
                  <a:srgbClr val="3E231A"/>
                </a:solidFill>
              </a:rPr>
              <a:t>cerca</a:t>
            </a:r>
            <a:r>
              <a:rPr sz="1400" dirty="0">
                <a:solidFill>
                  <a:srgbClr val="3E231A"/>
                </a:solidFill>
              </a:rPr>
              <a:t> di </a:t>
            </a:r>
            <a:r>
              <a:rPr sz="1400" dirty="0" err="1">
                <a:solidFill>
                  <a:srgbClr val="3E231A"/>
                </a:solidFill>
              </a:rPr>
              <a:t>domare</a:t>
            </a:r>
            <a:r>
              <a:rPr sz="1400" dirty="0">
                <a:solidFill>
                  <a:srgbClr val="3E231A"/>
                </a:solidFill>
              </a:rPr>
              <a:t> i </a:t>
            </a:r>
            <a:r>
              <a:rPr sz="1400" dirty="0" err="1">
                <a:solidFill>
                  <a:srgbClr val="3E231A"/>
                </a:solidFill>
              </a:rPr>
              <a:t>cavalli</a:t>
            </a:r>
            <a:r>
              <a:rPr sz="1400" dirty="0">
                <a:solidFill>
                  <a:srgbClr val="3E231A"/>
                </a:solidFill>
              </a:rPr>
              <a:t> </a:t>
            </a:r>
            <a:r>
              <a:rPr sz="1400" dirty="0" err="1">
                <a:solidFill>
                  <a:srgbClr val="3E231A"/>
                </a:solidFill>
              </a:rPr>
              <a:t>imbizzarriti</a:t>
            </a:r>
            <a:r>
              <a:rPr sz="1400" dirty="0">
                <a:solidFill>
                  <a:srgbClr val="3E231A"/>
                </a:solidFill>
              </a:rPr>
              <a:t> </a:t>
            </a:r>
            <a:r>
              <a:rPr sz="1400" dirty="0" err="1">
                <a:solidFill>
                  <a:srgbClr val="3E231A"/>
                </a:solidFill>
              </a:rPr>
              <a:t>alla</a:t>
            </a:r>
            <a:r>
              <a:rPr sz="1400" dirty="0">
                <a:solidFill>
                  <a:srgbClr val="3E231A"/>
                </a:solidFill>
              </a:rPr>
              <a:t> vista del </a:t>
            </a:r>
            <a:r>
              <a:rPr sz="1400" dirty="0" err="1">
                <a:solidFill>
                  <a:srgbClr val="3E231A"/>
                </a:solidFill>
              </a:rPr>
              <a:t>toro</a:t>
            </a:r>
            <a:r>
              <a:rPr sz="1400" dirty="0">
                <a:solidFill>
                  <a:srgbClr val="3E231A"/>
                </a:solidFill>
              </a:rPr>
              <a:t> </a:t>
            </a:r>
            <a:r>
              <a:rPr sz="1400" dirty="0" err="1">
                <a:solidFill>
                  <a:srgbClr val="3E231A"/>
                </a:solidFill>
              </a:rPr>
              <a:t>divino</a:t>
            </a:r>
            <a:r>
              <a:rPr sz="1400" dirty="0">
                <a:solidFill>
                  <a:srgbClr val="3E231A"/>
                </a:solidFill>
              </a:rPr>
              <a:t> (</a:t>
            </a:r>
            <a:r>
              <a:rPr sz="1400" dirty="0" err="1">
                <a:solidFill>
                  <a:srgbClr val="3E231A"/>
                </a:solidFill>
              </a:rPr>
              <a:t>nella</a:t>
            </a:r>
            <a:r>
              <a:rPr sz="1400" dirty="0">
                <a:solidFill>
                  <a:srgbClr val="3E231A"/>
                </a:solidFill>
              </a:rPr>
              <a:t> fascia </a:t>
            </a:r>
            <a:r>
              <a:rPr sz="1400" dirty="0" err="1">
                <a:solidFill>
                  <a:srgbClr val="3E231A"/>
                </a:solidFill>
              </a:rPr>
              <a:t>superiore</a:t>
            </a:r>
            <a:r>
              <a:rPr sz="1400" dirty="0">
                <a:solidFill>
                  <a:srgbClr val="3E231A"/>
                </a:solidFill>
              </a:rPr>
              <a:t>: </a:t>
            </a:r>
            <a:r>
              <a:rPr sz="1400" dirty="0" err="1">
                <a:solidFill>
                  <a:srgbClr val="3E231A"/>
                </a:solidFill>
              </a:rPr>
              <a:t>gruppo</a:t>
            </a:r>
            <a:r>
              <a:rPr sz="1400" dirty="0">
                <a:solidFill>
                  <a:srgbClr val="3E231A"/>
                </a:solidFill>
              </a:rPr>
              <a:t> di </a:t>
            </a:r>
            <a:r>
              <a:rPr sz="1400" dirty="0" err="1">
                <a:solidFill>
                  <a:srgbClr val="3E231A"/>
                </a:solidFill>
              </a:rPr>
              <a:t>divinità</a:t>
            </a:r>
            <a:r>
              <a:rPr sz="1400" dirty="0">
                <a:solidFill>
                  <a:srgbClr val="3E231A"/>
                </a:solidFill>
              </a:rPr>
              <a:t>), </a:t>
            </a:r>
          </a:p>
          <a:p>
            <a:pPr lvl="0" algn="just">
              <a:defRPr sz="1800">
                <a:solidFill>
                  <a:srgbClr val="000000"/>
                </a:solidFill>
              </a:defRPr>
            </a:pPr>
            <a:r>
              <a:rPr sz="1400" dirty="0" err="1">
                <a:solidFill>
                  <a:srgbClr val="3E231A"/>
                </a:solidFill>
              </a:rPr>
              <a:t>cratere</a:t>
            </a:r>
            <a:r>
              <a:rPr sz="1400" dirty="0">
                <a:solidFill>
                  <a:srgbClr val="3E231A"/>
                </a:solidFill>
              </a:rPr>
              <a:t> </a:t>
            </a:r>
            <a:r>
              <a:rPr sz="1400" dirty="0" err="1">
                <a:solidFill>
                  <a:srgbClr val="3E231A"/>
                </a:solidFill>
              </a:rPr>
              <a:t>apulo</a:t>
            </a:r>
            <a:r>
              <a:rPr sz="1400" dirty="0">
                <a:solidFill>
                  <a:srgbClr val="3E231A"/>
                </a:solidFill>
              </a:rPr>
              <a:t> a volute, </a:t>
            </a:r>
            <a:r>
              <a:rPr sz="1400" dirty="0" err="1">
                <a:solidFill>
                  <a:srgbClr val="3E231A"/>
                </a:solidFill>
              </a:rPr>
              <a:t>attribuito</a:t>
            </a:r>
            <a:r>
              <a:rPr sz="1400" dirty="0">
                <a:solidFill>
                  <a:srgbClr val="3E231A"/>
                </a:solidFill>
              </a:rPr>
              <a:t> al </a:t>
            </a:r>
            <a:r>
              <a:rPr sz="1400" dirty="0" err="1">
                <a:solidFill>
                  <a:srgbClr val="3E231A"/>
                </a:solidFill>
              </a:rPr>
              <a:t>Pittore</a:t>
            </a:r>
            <a:r>
              <a:rPr sz="1400" dirty="0">
                <a:solidFill>
                  <a:srgbClr val="3E231A"/>
                </a:solidFill>
              </a:rPr>
              <a:t> di Dario, </a:t>
            </a:r>
            <a:r>
              <a:rPr sz="1400" dirty="0" err="1">
                <a:solidFill>
                  <a:srgbClr val="3E231A"/>
                </a:solidFill>
              </a:rPr>
              <a:t>Londra</a:t>
            </a:r>
            <a:r>
              <a:rPr sz="1400" dirty="0">
                <a:solidFill>
                  <a:srgbClr val="3E231A"/>
                </a:solidFill>
              </a:rPr>
              <a:t>, British Museum, 340 </a:t>
            </a:r>
            <a:r>
              <a:rPr sz="1400" dirty="0" err="1">
                <a:solidFill>
                  <a:srgbClr val="3E231A"/>
                </a:solidFill>
              </a:rPr>
              <a:t>a.C</a:t>
            </a:r>
            <a:r>
              <a:rPr sz="1400" dirty="0">
                <a:solidFill>
                  <a:srgbClr val="3E231A"/>
                </a:solidFill>
              </a:rPr>
              <a:t>. circa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title"/>
          </p:nvPr>
        </p:nvSpPr>
        <p:spPr>
          <a:prstGeom prst="rect">
            <a:avLst/>
          </a:prstGeom>
        </p:spPr>
        <p:txBody>
          <a:bodyPr/>
          <a:lstStyle/>
          <a:p>
            <a:pPr lvl="0">
              <a:defRPr sz="1800">
                <a:solidFill>
                  <a:srgbClr val="000000"/>
                </a:solidFill>
              </a:defRPr>
            </a:pPr>
            <a:r>
              <a:rPr sz="7200">
                <a:solidFill>
                  <a:srgbClr val="3E231A"/>
                </a:solidFill>
              </a:rPr>
              <a:t>MEDEA - </a:t>
            </a:r>
            <a:r>
              <a:rPr sz="7200">
                <a:solidFill>
                  <a:srgbClr val="3E231A"/>
                </a:solidFill>
                <a:latin typeface="Palatino"/>
                <a:ea typeface="Palatino"/>
                <a:cs typeface="Palatino"/>
                <a:sym typeface="Palatino"/>
              </a:rPr>
              <a:t>Μήδεια</a:t>
            </a:r>
          </a:p>
        </p:txBody>
      </p:sp>
      <p:sp>
        <p:nvSpPr>
          <p:cNvPr id="76" name="Shape 76"/>
          <p:cNvSpPr>
            <a:spLocks noGrp="1"/>
          </p:cNvSpPr>
          <p:nvPr>
            <p:ph type="body" idx="1"/>
          </p:nvPr>
        </p:nvSpPr>
        <p:spPr>
          <a:xfrm>
            <a:off x="669752" y="2267659"/>
            <a:ext cx="11881320" cy="6929621"/>
          </a:xfrm>
          <a:prstGeom prst="rect">
            <a:avLst/>
          </a:prstGeom>
        </p:spPr>
        <p:txBody>
          <a:bodyPr>
            <a:noAutofit/>
          </a:bodyPr>
          <a:lstStyle/>
          <a:p>
            <a:pPr marL="0" lvl="0" indent="0" algn="just" defTabSz="233679">
              <a:spcBef>
                <a:spcPts val="1200"/>
              </a:spcBef>
              <a:buSzTx/>
              <a:buNone/>
              <a:defRPr sz="1800">
                <a:solidFill>
                  <a:srgbClr val="000000"/>
                </a:solidFill>
              </a:defRPr>
            </a:pPr>
            <a:r>
              <a:rPr sz="2000" dirty="0" err="1">
                <a:solidFill>
                  <a:srgbClr val="3E231A"/>
                </a:solidFill>
              </a:rPr>
              <a:t>Prologo</a:t>
            </a:r>
            <a:r>
              <a:rPr sz="2000" dirty="0">
                <a:solidFill>
                  <a:srgbClr val="3E231A"/>
                </a:solidFill>
              </a:rPr>
              <a:t> (vv. 1-130)</a:t>
            </a:r>
          </a:p>
          <a:p>
            <a:pPr marL="187960" lvl="0" indent="-187960" algn="just" defTabSz="233679">
              <a:spcBef>
                <a:spcPts val="1200"/>
              </a:spcBef>
              <a:buBlip>
                <a:blip r:embed="rId2"/>
              </a:buBlip>
              <a:defRPr sz="1800">
                <a:solidFill>
                  <a:srgbClr val="000000"/>
                </a:solidFill>
              </a:defRPr>
            </a:pPr>
            <a:r>
              <a:rPr sz="2000" dirty="0">
                <a:solidFill>
                  <a:srgbClr val="3E231A"/>
                </a:solidFill>
              </a:rPr>
              <a:t>La </a:t>
            </a:r>
            <a:r>
              <a:rPr sz="2000" dirty="0" err="1">
                <a:solidFill>
                  <a:srgbClr val="3E231A"/>
                </a:solidFill>
              </a:rPr>
              <a:t>nutrice</a:t>
            </a:r>
            <a:r>
              <a:rPr sz="2000" dirty="0">
                <a:solidFill>
                  <a:srgbClr val="3E231A"/>
                </a:solidFill>
              </a:rPr>
              <a:t> </a:t>
            </a:r>
            <a:r>
              <a:rPr sz="2000" dirty="0" err="1">
                <a:solidFill>
                  <a:srgbClr val="3E231A"/>
                </a:solidFill>
              </a:rPr>
              <a:t>spiega</a:t>
            </a:r>
            <a:r>
              <a:rPr sz="2000" dirty="0">
                <a:solidFill>
                  <a:srgbClr val="3E231A"/>
                </a:solidFill>
              </a:rPr>
              <a:t> la </a:t>
            </a:r>
            <a:r>
              <a:rPr sz="2000" dirty="0" err="1">
                <a:solidFill>
                  <a:srgbClr val="3E231A"/>
                </a:solidFill>
              </a:rPr>
              <a:t>situazione</a:t>
            </a:r>
            <a:r>
              <a:rPr sz="2000" dirty="0">
                <a:solidFill>
                  <a:srgbClr val="3E231A"/>
                </a:solidFill>
              </a:rPr>
              <a:t>: Medea, </a:t>
            </a:r>
            <a:r>
              <a:rPr sz="2000" dirty="0" err="1">
                <a:solidFill>
                  <a:srgbClr val="3E231A"/>
                </a:solidFill>
              </a:rPr>
              <a:t>sedotta</a:t>
            </a:r>
            <a:r>
              <a:rPr sz="2000" dirty="0">
                <a:solidFill>
                  <a:srgbClr val="3E231A"/>
                </a:solidFill>
              </a:rPr>
              <a:t> da </a:t>
            </a:r>
            <a:r>
              <a:rPr sz="2000" dirty="0" err="1">
                <a:solidFill>
                  <a:srgbClr val="3E231A"/>
                </a:solidFill>
              </a:rPr>
              <a:t>Giasone</a:t>
            </a:r>
            <a:r>
              <a:rPr sz="2000" dirty="0">
                <a:solidFill>
                  <a:srgbClr val="3E231A"/>
                </a:solidFill>
              </a:rPr>
              <a:t>,  ha </a:t>
            </a:r>
            <a:r>
              <a:rPr sz="2000" dirty="0" err="1">
                <a:solidFill>
                  <a:srgbClr val="3E231A"/>
                </a:solidFill>
              </a:rPr>
              <a:t>abbandonato</a:t>
            </a:r>
            <a:r>
              <a:rPr sz="2000" dirty="0">
                <a:solidFill>
                  <a:srgbClr val="3E231A"/>
                </a:solidFill>
              </a:rPr>
              <a:t> </a:t>
            </a:r>
            <a:r>
              <a:rPr sz="2000" dirty="0" err="1">
                <a:solidFill>
                  <a:srgbClr val="3E231A"/>
                </a:solidFill>
              </a:rPr>
              <a:t>Iolco</a:t>
            </a:r>
            <a:r>
              <a:rPr sz="2000" dirty="0">
                <a:solidFill>
                  <a:srgbClr val="3E231A"/>
                </a:solidFill>
              </a:rPr>
              <a:t> e con </a:t>
            </a:r>
            <a:r>
              <a:rPr sz="2000" dirty="0" err="1">
                <a:solidFill>
                  <a:srgbClr val="3E231A"/>
                </a:solidFill>
              </a:rPr>
              <a:t>lui</a:t>
            </a:r>
            <a:r>
              <a:rPr sz="2000" dirty="0">
                <a:solidFill>
                  <a:srgbClr val="3E231A"/>
                </a:solidFill>
              </a:rPr>
              <a:t> e </a:t>
            </a:r>
            <a:r>
              <a:rPr sz="2000" dirty="0" err="1">
                <a:solidFill>
                  <a:srgbClr val="3E231A"/>
                </a:solidFill>
              </a:rPr>
              <a:t>si</a:t>
            </a:r>
            <a:r>
              <a:rPr sz="2000" dirty="0">
                <a:solidFill>
                  <a:srgbClr val="3E231A"/>
                </a:solidFill>
              </a:rPr>
              <a:t> è </a:t>
            </a:r>
            <a:r>
              <a:rPr sz="2000" dirty="0" err="1">
                <a:solidFill>
                  <a:srgbClr val="3E231A"/>
                </a:solidFill>
              </a:rPr>
              <a:t>stabilita</a:t>
            </a:r>
            <a:r>
              <a:rPr sz="2000" dirty="0">
                <a:solidFill>
                  <a:srgbClr val="3E231A"/>
                </a:solidFill>
              </a:rPr>
              <a:t> a </a:t>
            </a:r>
            <a:r>
              <a:rPr sz="2000" dirty="0" err="1">
                <a:solidFill>
                  <a:srgbClr val="3E231A"/>
                </a:solidFill>
              </a:rPr>
              <a:t>Corinto</a:t>
            </a:r>
            <a:r>
              <a:rPr sz="2000" dirty="0">
                <a:solidFill>
                  <a:srgbClr val="3E231A"/>
                </a:solidFill>
              </a:rPr>
              <a:t>. </a:t>
            </a:r>
            <a:r>
              <a:rPr sz="2000" dirty="0" err="1">
                <a:solidFill>
                  <a:srgbClr val="3E231A"/>
                </a:solidFill>
              </a:rPr>
              <a:t>Dopo</a:t>
            </a:r>
            <a:r>
              <a:rPr sz="2000" dirty="0">
                <a:solidFill>
                  <a:srgbClr val="3E231A"/>
                </a:solidFill>
              </a:rPr>
              <a:t> </a:t>
            </a:r>
            <a:r>
              <a:rPr sz="2000" dirty="0" err="1">
                <a:solidFill>
                  <a:srgbClr val="3E231A"/>
                </a:solidFill>
              </a:rPr>
              <a:t>qualche</a:t>
            </a:r>
            <a:r>
              <a:rPr sz="2000" dirty="0">
                <a:solidFill>
                  <a:srgbClr val="3E231A"/>
                </a:solidFill>
              </a:rPr>
              <a:t> tempo </a:t>
            </a:r>
            <a:r>
              <a:rPr sz="2000" dirty="0" err="1">
                <a:solidFill>
                  <a:srgbClr val="3E231A"/>
                </a:solidFill>
              </a:rPr>
              <a:t>Giasone</a:t>
            </a:r>
            <a:r>
              <a:rPr sz="2000" dirty="0">
                <a:solidFill>
                  <a:srgbClr val="3E231A"/>
                </a:solidFill>
              </a:rPr>
              <a:t> </a:t>
            </a:r>
            <a:r>
              <a:rPr sz="2000" dirty="0" err="1">
                <a:solidFill>
                  <a:srgbClr val="3E231A"/>
                </a:solidFill>
              </a:rPr>
              <a:t>l'ha</a:t>
            </a:r>
            <a:r>
              <a:rPr sz="2000" dirty="0">
                <a:solidFill>
                  <a:srgbClr val="3E231A"/>
                </a:solidFill>
              </a:rPr>
              <a:t> </a:t>
            </a:r>
            <a:r>
              <a:rPr sz="2000" dirty="0" err="1">
                <a:solidFill>
                  <a:srgbClr val="3E231A"/>
                </a:solidFill>
              </a:rPr>
              <a:t>ripudiata</a:t>
            </a:r>
            <a:r>
              <a:rPr sz="2000" dirty="0">
                <a:solidFill>
                  <a:srgbClr val="3E231A"/>
                </a:solidFill>
              </a:rPr>
              <a:t> per </a:t>
            </a:r>
            <a:r>
              <a:rPr sz="2000" dirty="0" err="1">
                <a:solidFill>
                  <a:srgbClr val="3E231A"/>
                </a:solidFill>
              </a:rPr>
              <a:t>sposare</a:t>
            </a:r>
            <a:r>
              <a:rPr sz="2000" dirty="0">
                <a:solidFill>
                  <a:srgbClr val="3E231A"/>
                </a:solidFill>
              </a:rPr>
              <a:t> la </a:t>
            </a:r>
            <a:r>
              <a:rPr sz="2000" dirty="0" err="1">
                <a:solidFill>
                  <a:srgbClr val="3E231A"/>
                </a:solidFill>
              </a:rPr>
              <a:t>figlia</a:t>
            </a:r>
            <a:r>
              <a:rPr sz="2000" dirty="0">
                <a:solidFill>
                  <a:srgbClr val="3E231A"/>
                </a:solidFill>
              </a:rPr>
              <a:t> del re </a:t>
            </a:r>
            <a:r>
              <a:rPr sz="2000" dirty="0" err="1">
                <a:solidFill>
                  <a:srgbClr val="3E231A"/>
                </a:solidFill>
              </a:rPr>
              <a:t>Creonte</a:t>
            </a:r>
            <a:r>
              <a:rPr sz="2000" dirty="0">
                <a:solidFill>
                  <a:srgbClr val="3E231A"/>
                </a:solidFill>
              </a:rPr>
              <a:t> </a:t>
            </a:r>
            <a:r>
              <a:rPr sz="2000" dirty="0" err="1">
                <a:solidFill>
                  <a:srgbClr val="3E231A"/>
                </a:solidFill>
              </a:rPr>
              <a:t>ed</a:t>
            </a:r>
            <a:r>
              <a:rPr sz="2000" dirty="0">
                <a:solidFill>
                  <a:srgbClr val="3E231A"/>
                </a:solidFill>
              </a:rPr>
              <a:t> Medea, </a:t>
            </a:r>
            <a:r>
              <a:rPr sz="2000" dirty="0" err="1">
                <a:solidFill>
                  <a:srgbClr val="3E231A"/>
                </a:solidFill>
              </a:rPr>
              <a:t>disperata</a:t>
            </a:r>
            <a:r>
              <a:rPr sz="2000" dirty="0">
                <a:solidFill>
                  <a:srgbClr val="3E231A"/>
                </a:solidFill>
              </a:rPr>
              <a:t>, </a:t>
            </a:r>
            <a:r>
              <a:rPr sz="2000" dirty="0" err="1">
                <a:solidFill>
                  <a:srgbClr val="3E231A"/>
                </a:solidFill>
              </a:rPr>
              <a:t>medita</a:t>
            </a:r>
            <a:r>
              <a:rPr sz="2000" dirty="0">
                <a:solidFill>
                  <a:srgbClr val="3E231A"/>
                </a:solidFill>
              </a:rPr>
              <a:t> la vendetta.  Dal </a:t>
            </a:r>
            <a:r>
              <a:rPr sz="2000" dirty="0" err="1">
                <a:solidFill>
                  <a:srgbClr val="3E231A"/>
                </a:solidFill>
              </a:rPr>
              <a:t>dialogo</a:t>
            </a:r>
            <a:r>
              <a:rPr sz="2000" dirty="0">
                <a:solidFill>
                  <a:srgbClr val="3E231A"/>
                </a:solidFill>
              </a:rPr>
              <a:t> </a:t>
            </a:r>
            <a:r>
              <a:rPr sz="2000" dirty="0" err="1">
                <a:solidFill>
                  <a:srgbClr val="3E231A"/>
                </a:solidFill>
              </a:rPr>
              <a:t>della</a:t>
            </a:r>
            <a:r>
              <a:rPr sz="2000" dirty="0">
                <a:solidFill>
                  <a:srgbClr val="3E231A"/>
                </a:solidFill>
              </a:rPr>
              <a:t> </a:t>
            </a:r>
            <a:r>
              <a:rPr sz="2000" dirty="0" err="1">
                <a:solidFill>
                  <a:srgbClr val="3E231A"/>
                </a:solidFill>
              </a:rPr>
              <a:t>nutrice</a:t>
            </a:r>
            <a:r>
              <a:rPr sz="2000" dirty="0">
                <a:solidFill>
                  <a:srgbClr val="3E231A"/>
                </a:solidFill>
              </a:rPr>
              <a:t> con </a:t>
            </a:r>
            <a:r>
              <a:rPr sz="2000" dirty="0" err="1">
                <a:solidFill>
                  <a:srgbClr val="3E231A"/>
                </a:solidFill>
              </a:rPr>
              <a:t>l'anziano</a:t>
            </a:r>
            <a:r>
              <a:rPr sz="2000" dirty="0">
                <a:solidFill>
                  <a:srgbClr val="3E231A"/>
                </a:solidFill>
              </a:rPr>
              <a:t> </a:t>
            </a:r>
            <a:r>
              <a:rPr sz="2000" dirty="0" err="1">
                <a:solidFill>
                  <a:srgbClr val="3E231A"/>
                </a:solidFill>
              </a:rPr>
              <a:t>pedagogo</a:t>
            </a:r>
            <a:r>
              <a:rPr sz="2000" dirty="0">
                <a:solidFill>
                  <a:srgbClr val="3E231A"/>
                </a:solidFill>
              </a:rPr>
              <a:t> </a:t>
            </a:r>
            <a:r>
              <a:rPr sz="2000" dirty="0" err="1">
                <a:solidFill>
                  <a:srgbClr val="3E231A"/>
                </a:solidFill>
              </a:rPr>
              <a:t>si</a:t>
            </a:r>
            <a:r>
              <a:rPr sz="2000" dirty="0">
                <a:solidFill>
                  <a:srgbClr val="3E231A"/>
                </a:solidFill>
              </a:rPr>
              <a:t> </a:t>
            </a:r>
            <a:r>
              <a:rPr sz="2000" dirty="0" err="1">
                <a:solidFill>
                  <a:srgbClr val="3E231A"/>
                </a:solidFill>
              </a:rPr>
              <a:t>viene</a:t>
            </a:r>
            <a:r>
              <a:rPr sz="2000" dirty="0">
                <a:solidFill>
                  <a:srgbClr val="3E231A"/>
                </a:solidFill>
              </a:rPr>
              <a:t> a </a:t>
            </a:r>
            <a:r>
              <a:rPr sz="2000" dirty="0" err="1">
                <a:solidFill>
                  <a:srgbClr val="3E231A"/>
                </a:solidFill>
              </a:rPr>
              <a:t>sapere</a:t>
            </a:r>
            <a:r>
              <a:rPr sz="2000" dirty="0">
                <a:solidFill>
                  <a:srgbClr val="3E231A"/>
                </a:solidFill>
              </a:rPr>
              <a:t> </a:t>
            </a:r>
            <a:r>
              <a:rPr sz="2000" dirty="0" err="1">
                <a:solidFill>
                  <a:srgbClr val="3E231A"/>
                </a:solidFill>
              </a:rPr>
              <a:t>che</a:t>
            </a:r>
            <a:r>
              <a:rPr sz="2000" dirty="0">
                <a:solidFill>
                  <a:srgbClr val="3E231A"/>
                </a:solidFill>
              </a:rPr>
              <a:t> </a:t>
            </a:r>
            <a:r>
              <a:rPr sz="2000" dirty="0" err="1">
                <a:solidFill>
                  <a:srgbClr val="3E231A"/>
                </a:solidFill>
              </a:rPr>
              <a:t>Creonte</a:t>
            </a:r>
            <a:r>
              <a:rPr sz="2000" dirty="0">
                <a:solidFill>
                  <a:srgbClr val="3E231A"/>
                </a:solidFill>
              </a:rPr>
              <a:t> </a:t>
            </a:r>
            <a:r>
              <a:rPr sz="2000" dirty="0" err="1">
                <a:solidFill>
                  <a:srgbClr val="3E231A"/>
                </a:solidFill>
              </a:rPr>
              <a:t>intende</a:t>
            </a:r>
            <a:r>
              <a:rPr sz="2000" dirty="0">
                <a:solidFill>
                  <a:srgbClr val="3E231A"/>
                </a:solidFill>
              </a:rPr>
              <a:t> </a:t>
            </a:r>
            <a:r>
              <a:rPr sz="2000" dirty="0" err="1">
                <a:solidFill>
                  <a:srgbClr val="3E231A"/>
                </a:solidFill>
              </a:rPr>
              <a:t>cacciare</a:t>
            </a:r>
            <a:r>
              <a:rPr sz="2000" dirty="0">
                <a:solidFill>
                  <a:srgbClr val="3E231A"/>
                </a:solidFill>
              </a:rPr>
              <a:t> Medea da </a:t>
            </a:r>
            <a:r>
              <a:rPr sz="2000" dirty="0" err="1">
                <a:solidFill>
                  <a:srgbClr val="3E231A"/>
                </a:solidFill>
              </a:rPr>
              <a:t>Corinto</a:t>
            </a:r>
            <a:r>
              <a:rPr sz="2000" dirty="0">
                <a:solidFill>
                  <a:srgbClr val="3E231A"/>
                </a:solidFill>
              </a:rPr>
              <a:t> con i </a:t>
            </a:r>
            <a:r>
              <a:rPr sz="2000" dirty="0" err="1">
                <a:solidFill>
                  <a:srgbClr val="3E231A"/>
                </a:solidFill>
              </a:rPr>
              <a:t>suoi</a:t>
            </a:r>
            <a:r>
              <a:rPr sz="2000" dirty="0">
                <a:solidFill>
                  <a:srgbClr val="3E231A"/>
                </a:solidFill>
              </a:rPr>
              <a:t> </a:t>
            </a:r>
            <a:r>
              <a:rPr sz="2000" dirty="0" err="1">
                <a:solidFill>
                  <a:srgbClr val="3E231A"/>
                </a:solidFill>
              </a:rPr>
              <a:t>figli</a:t>
            </a:r>
            <a:r>
              <a:rPr sz="2000" dirty="0">
                <a:solidFill>
                  <a:srgbClr val="3E231A"/>
                </a:solidFill>
              </a:rPr>
              <a:t>. </a:t>
            </a:r>
            <a:r>
              <a:rPr sz="2000" dirty="0" err="1">
                <a:solidFill>
                  <a:srgbClr val="3E231A"/>
                </a:solidFill>
              </a:rPr>
              <a:t>Mentre</a:t>
            </a:r>
            <a:r>
              <a:rPr sz="2000" dirty="0">
                <a:solidFill>
                  <a:srgbClr val="3E231A"/>
                </a:solidFill>
              </a:rPr>
              <a:t> Medea </a:t>
            </a:r>
            <a:r>
              <a:rPr sz="2000" dirty="0" err="1">
                <a:solidFill>
                  <a:srgbClr val="3E231A"/>
                </a:solidFill>
              </a:rPr>
              <a:t>sta</a:t>
            </a:r>
            <a:r>
              <a:rPr sz="2000" dirty="0">
                <a:solidFill>
                  <a:srgbClr val="3E231A"/>
                </a:solidFill>
              </a:rPr>
              <a:t> per </a:t>
            </a:r>
            <a:r>
              <a:rPr sz="2000" dirty="0" err="1">
                <a:solidFill>
                  <a:srgbClr val="3E231A"/>
                </a:solidFill>
              </a:rPr>
              <a:t>entrare</a:t>
            </a:r>
            <a:r>
              <a:rPr sz="2000" dirty="0">
                <a:solidFill>
                  <a:srgbClr val="3E231A"/>
                </a:solidFill>
              </a:rPr>
              <a:t> in </a:t>
            </a:r>
            <a:r>
              <a:rPr sz="2000" dirty="0" err="1">
                <a:solidFill>
                  <a:srgbClr val="3E231A"/>
                </a:solidFill>
              </a:rPr>
              <a:t>scena</a:t>
            </a:r>
            <a:r>
              <a:rPr sz="2000" dirty="0">
                <a:solidFill>
                  <a:srgbClr val="3E231A"/>
                </a:solidFill>
              </a:rPr>
              <a:t> la </a:t>
            </a:r>
            <a:r>
              <a:rPr sz="2000" dirty="0" err="1">
                <a:solidFill>
                  <a:srgbClr val="3E231A"/>
                </a:solidFill>
              </a:rPr>
              <a:t>vecchia</a:t>
            </a:r>
            <a:r>
              <a:rPr sz="2000" dirty="0">
                <a:solidFill>
                  <a:srgbClr val="3E231A"/>
                </a:solidFill>
              </a:rPr>
              <a:t> </a:t>
            </a:r>
            <a:r>
              <a:rPr sz="2000" dirty="0" err="1">
                <a:solidFill>
                  <a:srgbClr val="3E231A"/>
                </a:solidFill>
              </a:rPr>
              <a:t>cerca</a:t>
            </a:r>
            <a:r>
              <a:rPr sz="2000" dirty="0">
                <a:solidFill>
                  <a:srgbClr val="3E231A"/>
                </a:solidFill>
              </a:rPr>
              <a:t> di </a:t>
            </a:r>
            <a:r>
              <a:rPr sz="2000" dirty="0" err="1">
                <a:solidFill>
                  <a:srgbClr val="3E231A"/>
                </a:solidFill>
              </a:rPr>
              <a:t>tenere</a:t>
            </a:r>
            <a:r>
              <a:rPr sz="2000" dirty="0">
                <a:solidFill>
                  <a:srgbClr val="3E231A"/>
                </a:solidFill>
              </a:rPr>
              <a:t> </a:t>
            </a:r>
            <a:r>
              <a:rPr sz="2000" dirty="0" err="1">
                <a:solidFill>
                  <a:srgbClr val="3E231A"/>
                </a:solidFill>
              </a:rPr>
              <a:t>lontani</a:t>
            </a:r>
            <a:r>
              <a:rPr sz="2000" dirty="0">
                <a:solidFill>
                  <a:srgbClr val="3E231A"/>
                </a:solidFill>
              </a:rPr>
              <a:t> i bambini, </a:t>
            </a:r>
            <a:r>
              <a:rPr sz="2000" dirty="0" err="1">
                <a:solidFill>
                  <a:srgbClr val="3E231A"/>
                </a:solidFill>
              </a:rPr>
              <a:t>temendo</a:t>
            </a:r>
            <a:r>
              <a:rPr sz="2000" dirty="0">
                <a:solidFill>
                  <a:srgbClr val="3E231A"/>
                </a:solidFill>
              </a:rPr>
              <a:t> la </a:t>
            </a:r>
            <a:r>
              <a:rPr sz="2000" dirty="0" err="1">
                <a:solidFill>
                  <a:srgbClr val="3E231A"/>
                </a:solidFill>
              </a:rPr>
              <a:t>sua</a:t>
            </a:r>
            <a:r>
              <a:rPr sz="2000" dirty="0">
                <a:solidFill>
                  <a:srgbClr val="3E231A"/>
                </a:solidFill>
              </a:rPr>
              <a:t> </a:t>
            </a:r>
            <a:r>
              <a:rPr sz="2000" dirty="0" err="1">
                <a:solidFill>
                  <a:srgbClr val="3E231A"/>
                </a:solidFill>
              </a:rPr>
              <a:t>ira</a:t>
            </a:r>
            <a:r>
              <a:rPr sz="2000" dirty="0">
                <a:solidFill>
                  <a:srgbClr val="3E231A"/>
                </a:solidFill>
              </a:rPr>
              <a:t>. </a:t>
            </a:r>
            <a:r>
              <a:rPr sz="2000" dirty="0" err="1">
                <a:solidFill>
                  <a:srgbClr val="3E231A"/>
                </a:solidFill>
              </a:rPr>
              <a:t>Infatti</a:t>
            </a:r>
            <a:r>
              <a:rPr sz="2000" dirty="0">
                <a:solidFill>
                  <a:srgbClr val="3E231A"/>
                </a:solidFill>
              </a:rPr>
              <a:t>, </a:t>
            </a:r>
            <a:r>
              <a:rPr sz="2000" dirty="0" err="1">
                <a:solidFill>
                  <a:srgbClr val="3E231A"/>
                </a:solidFill>
              </a:rPr>
              <a:t>vedendo</a:t>
            </a:r>
            <a:r>
              <a:rPr sz="2000" dirty="0">
                <a:solidFill>
                  <a:srgbClr val="3E231A"/>
                </a:solidFill>
              </a:rPr>
              <a:t> i bambini, li </a:t>
            </a:r>
            <a:r>
              <a:rPr sz="2000" dirty="0" err="1">
                <a:solidFill>
                  <a:srgbClr val="3E231A"/>
                </a:solidFill>
              </a:rPr>
              <a:t>maledice</a:t>
            </a:r>
            <a:r>
              <a:rPr sz="2000" dirty="0">
                <a:solidFill>
                  <a:srgbClr val="3E231A"/>
                </a:solidFill>
              </a:rPr>
              <a:t>. </a:t>
            </a:r>
          </a:p>
          <a:p>
            <a:pPr marL="0" lvl="0" indent="0" algn="just" defTabSz="233679">
              <a:spcBef>
                <a:spcPts val="1200"/>
              </a:spcBef>
              <a:buSzTx/>
              <a:buNone/>
              <a:defRPr sz="1800">
                <a:solidFill>
                  <a:srgbClr val="000000"/>
                </a:solidFill>
              </a:defRPr>
            </a:pPr>
            <a:r>
              <a:rPr sz="2000" dirty="0" err="1">
                <a:solidFill>
                  <a:srgbClr val="3E231A"/>
                </a:solidFill>
              </a:rPr>
              <a:t>Parodo</a:t>
            </a:r>
            <a:r>
              <a:rPr sz="2000" dirty="0">
                <a:solidFill>
                  <a:srgbClr val="3E231A"/>
                </a:solidFill>
              </a:rPr>
              <a:t> (vv. 131-213)</a:t>
            </a:r>
          </a:p>
          <a:p>
            <a:pPr marL="187960" lvl="0" indent="-187960" algn="just" defTabSz="233679">
              <a:spcBef>
                <a:spcPts val="1200"/>
              </a:spcBef>
              <a:buBlip>
                <a:blip r:embed="rId2"/>
              </a:buBlip>
              <a:defRPr sz="1800">
                <a:solidFill>
                  <a:srgbClr val="000000"/>
                </a:solidFill>
              </a:defRPr>
            </a:pPr>
            <a:r>
              <a:rPr sz="2000" dirty="0">
                <a:solidFill>
                  <a:srgbClr val="3E231A"/>
                </a:solidFill>
              </a:rPr>
              <a:t>Medea (</a:t>
            </a:r>
            <a:r>
              <a:rPr sz="2000" dirty="0" err="1">
                <a:solidFill>
                  <a:srgbClr val="3E231A"/>
                </a:solidFill>
              </a:rPr>
              <a:t>dentro</a:t>
            </a:r>
            <a:r>
              <a:rPr sz="2000" dirty="0">
                <a:solidFill>
                  <a:srgbClr val="3E231A"/>
                </a:solidFill>
              </a:rPr>
              <a:t> la casa) </a:t>
            </a:r>
            <a:r>
              <a:rPr sz="2000" dirty="0" err="1">
                <a:solidFill>
                  <a:srgbClr val="3E231A"/>
                </a:solidFill>
              </a:rPr>
              <a:t>si</a:t>
            </a:r>
            <a:r>
              <a:rPr sz="2000" dirty="0">
                <a:solidFill>
                  <a:srgbClr val="3E231A"/>
                </a:solidFill>
              </a:rPr>
              <a:t> </a:t>
            </a:r>
            <a:r>
              <a:rPr sz="2000" dirty="0" err="1">
                <a:solidFill>
                  <a:srgbClr val="3E231A"/>
                </a:solidFill>
              </a:rPr>
              <a:t>lamenta</a:t>
            </a:r>
            <a:r>
              <a:rPr sz="2000" dirty="0">
                <a:solidFill>
                  <a:srgbClr val="3E231A"/>
                </a:solidFill>
              </a:rPr>
              <a:t>, </a:t>
            </a:r>
            <a:r>
              <a:rPr sz="2000" dirty="0" err="1">
                <a:solidFill>
                  <a:srgbClr val="3E231A"/>
                </a:solidFill>
              </a:rPr>
              <a:t>impreca</a:t>
            </a:r>
            <a:r>
              <a:rPr sz="2000" dirty="0">
                <a:solidFill>
                  <a:srgbClr val="3E231A"/>
                </a:solidFill>
              </a:rPr>
              <a:t> </a:t>
            </a:r>
            <a:r>
              <a:rPr sz="2000" dirty="0" err="1">
                <a:solidFill>
                  <a:srgbClr val="3E231A"/>
                </a:solidFill>
              </a:rPr>
              <a:t>ed</a:t>
            </a:r>
            <a:r>
              <a:rPr sz="2000" dirty="0">
                <a:solidFill>
                  <a:srgbClr val="3E231A"/>
                </a:solidFill>
              </a:rPr>
              <a:t> </a:t>
            </a:r>
            <a:r>
              <a:rPr sz="2000" dirty="0" err="1">
                <a:solidFill>
                  <a:srgbClr val="3E231A"/>
                </a:solidFill>
              </a:rPr>
              <a:t>invoca</a:t>
            </a:r>
            <a:r>
              <a:rPr sz="2000" dirty="0">
                <a:solidFill>
                  <a:srgbClr val="3E231A"/>
                </a:solidFill>
              </a:rPr>
              <a:t> la </a:t>
            </a:r>
            <a:r>
              <a:rPr sz="2000" dirty="0" err="1">
                <a:solidFill>
                  <a:srgbClr val="3E231A"/>
                </a:solidFill>
              </a:rPr>
              <a:t>morte</a:t>
            </a:r>
            <a:r>
              <a:rPr sz="2000" dirty="0">
                <a:solidFill>
                  <a:srgbClr val="3E231A"/>
                </a:solidFill>
              </a:rPr>
              <a:t> con </a:t>
            </a:r>
            <a:r>
              <a:rPr sz="2000" dirty="0" err="1">
                <a:solidFill>
                  <a:srgbClr val="3E231A"/>
                </a:solidFill>
              </a:rPr>
              <a:t>il</a:t>
            </a:r>
            <a:r>
              <a:rPr sz="2000" dirty="0">
                <a:solidFill>
                  <a:srgbClr val="3E231A"/>
                </a:solidFill>
              </a:rPr>
              <a:t> </a:t>
            </a:r>
            <a:r>
              <a:rPr sz="2000" dirty="0" err="1">
                <a:solidFill>
                  <a:srgbClr val="3E231A"/>
                </a:solidFill>
              </a:rPr>
              <a:t>coro</a:t>
            </a:r>
            <a:r>
              <a:rPr sz="2000" dirty="0">
                <a:solidFill>
                  <a:srgbClr val="3E231A"/>
                </a:solidFill>
              </a:rPr>
              <a:t> e con la </a:t>
            </a:r>
            <a:r>
              <a:rPr sz="2000" dirty="0" err="1">
                <a:solidFill>
                  <a:srgbClr val="3E231A"/>
                </a:solidFill>
              </a:rPr>
              <a:t>nutrice</a:t>
            </a:r>
            <a:r>
              <a:rPr sz="2000" dirty="0">
                <a:solidFill>
                  <a:srgbClr val="3E231A"/>
                </a:solidFill>
              </a:rPr>
              <a:t>. </a:t>
            </a:r>
          </a:p>
          <a:p>
            <a:pPr marL="0" lvl="0" indent="0" algn="just" defTabSz="233679">
              <a:spcBef>
                <a:spcPts val="1200"/>
              </a:spcBef>
              <a:buSzTx/>
              <a:buNone/>
              <a:defRPr sz="1800">
                <a:solidFill>
                  <a:srgbClr val="000000"/>
                </a:solidFill>
              </a:defRPr>
            </a:pPr>
            <a:r>
              <a:rPr sz="2000" dirty="0">
                <a:solidFill>
                  <a:srgbClr val="3E231A"/>
                </a:solidFill>
              </a:rPr>
              <a:t>I </a:t>
            </a:r>
            <a:r>
              <a:rPr sz="2000" dirty="0" err="1">
                <a:solidFill>
                  <a:srgbClr val="3E231A"/>
                </a:solidFill>
              </a:rPr>
              <a:t>episodio</a:t>
            </a:r>
            <a:r>
              <a:rPr sz="2000" dirty="0">
                <a:solidFill>
                  <a:srgbClr val="3E231A"/>
                </a:solidFill>
              </a:rPr>
              <a:t>  (vv. 214-409)</a:t>
            </a:r>
          </a:p>
          <a:p>
            <a:pPr marL="187960" lvl="0" indent="-187960" algn="just" defTabSz="233679">
              <a:spcBef>
                <a:spcPts val="1200"/>
              </a:spcBef>
              <a:buBlip>
                <a:blip r:embed="rId2"/>
              </a:buBlip>
              <a:defRPr sz="1800">
                <a:solidFill>
                  <a:srgbClr val="000000"/>
                </a:solidFill>
              </a:defRPr>
            </a:pPr>
            <a:r>
              <a:rPr sz="2000" dirty="0">
                <a:solidFill>
                  <a:srgbClr val="3E231A"/>
                </a:solidFill>
              </a:rPr>
              <a:t>Si </a:t>
            </a:r>
            <a:r>
              <a:rPr sz="2000" dirty="0" err="1">
                <a:solidFill>
                  <a:srgbClr val="3E231A"/>
                </a:solidFill>
              </a:rPr>
              <a:t>apre</a:t>
            </a:r>
            <a:r>
              <a:rPr sz="2000" dirty="0">
                <a:solidFill>
                  <a:srgbClr val="3E231A"/>
                </a:solidFill>
              </a:rPr>
              <a:t> la </a:t>
            </a:r>
            <a:r>
              <a:rPr sz="2000" dirty="0" err="1">
                <a:solidFill>
                  <a:srgbClr val="3E231A"/>
                </a:solidFill>
              </a:rPr>
              <a:t>porta</a:t>
            </a:r>
            <a:r>
              <a:rPr sz="2000" dirty="0">
                <a:solidFill>
                  <a:srgbClr val="3E231A"/>
                </a:solidFill>
              </a:rPr>
              <a:t> </a:t>
            </a:r>
            <a:r>
              <a:rPr sz="2000" dirty="0" err="1">
                <a:solidFill>
                  <a:srgbClr val="3E231A"/>
                </a:solidFill>
              </a:rPr>
              <a:t>della</a:t>
            </a:r>
            <a:r>
              <a:rPr sz="2000" dirty="0">
                <a:solidFill>
                  <a:srgbClr val="3E231A"/>
                </a:solidFill>
              </a:rPr>
              <a:t> casa e Medea, </a:t>
            </a:r>
            <a:r>
              <a:rPr sz="2000" dirty="0" err="1">
                <a:solidFill>
                  <a:srgbClr val="3E231A"/>
                </a:solidFill>
              </a:rPr>
              <a:t>invitata</a:t>
            </a:r>
            <a:r>
              <a:rPr sz="2000" dirty="0">
                <a:solidFill>
                  <a:srgbClr val="3E231A"/>
                </a:solidFill>
              </a:rPr>
              <a:t> dal </a:t>
            </a:r>
            <a:r>
              <a:rPr sz="2000" dirty="0" err="1">
                <a:solidFill>
                  <a:srgbClr val="3E231A"/>
                </a:solidFill>
              </a:rPr>
              <a:t>coro</a:t>
            </a:r>
            <a:r>
              <a:rPr sz="2000" dirty="0">
                <a:solidFill>
                  <a:srgbClr val="3E231A"/>
                </a:solidFill>
              </a:rPr>
              <a:t> di </a:t>
            </a:r>
            <a:r>
              <a:rPr sz="2000" dirty="0" err="1">
                <a:solidFill>
                  <a:srgbClr val="3E231A"/>
                </a:solidFill>
              </a:rPr>
              <a:t>donne</a:t>
            </a:r>
            <a:r>
              <a:rPr sz="2000" dirty="0">
                <a:solidFill>
                  <a:srgbClr val="3E231A"/>
                </a:solidFill>
              </a:rPr>
              <a:t> </a:t>
            </a:r>
            <a:r>
              <a:rPr sz="2000" dirty="0" err="1">
                <a:solidFill>
                  <a:srgbClr val="3E231A"/>
                </a:solidFill>
              </a:rPr>
              <a:t>corinzie</a:t>
            </a:r>
            <a:r>
              <a:rPr sz="2000" dirty="0">
                <a:solidFill>
                  <a:srgbClr val="3E231A"/>
                </a:solidFill>
              </a:rPr>
              <a:t>, </a:t>
            </a:r>
            <a:r>
              <a:rPr sz="2000" dirty="0" err="1">
                <a:solidFill>
                  <a:srgbClr val="3E231A"/>
                </a:solidFill>
              </a:rPr>
              <a:t>esce</a:t>
            </a:r>
            <a:r>
              <a:rPr sz="2000" dirty="0">
                <a:solidFill>
                  <a:srgbClr val="3E231A"/>
                </a:solidFill>
              </a:rPr>
              <a:t> </a:t>
            </a:r>
            <a:r>
              <a:rPr sz="2000" dirty="0" err="1">
                <a:solidFill>
                  <a:srgbClr val="3E231A"/>
                </a:solidFill>
              </a:rPr>
              <a:t>accompagnata</a:t>
            </a:r>
            <a:r>
              <a:rPr sz="2000" dirty="0">
                <a:solidFill>
                  <a:srgbClr val="3E231A"/>
                </a:solidFill>
              </a:rPr>
              <a:t> </a:t>
            </a:r>
            <a:r>
              <a:rPr sz="2000" dirty="0" err="1">
                <a:solidFill>
                  <a:srgbClr val="3E231A"/>
                </a:solidFill>
              </a:rPr>
              <a:t>dalla</a:t>
            </a:r>
            <a:r>
              <a:rPr sz="2000" dirty="0">
                <a:solidFill>
                  <a:srgbClr val="3E231A"/>
                </a:solidFill>
              </a:rPr>
              <a:t> </a:t>
            </a:r>
            <a:r>
              <a:rPr sz="2000" dirty="0" err="1">
                <a:solidFill>
                  <a:srgbClr val="3E231A"/>
                </a:solidFill>
              </a:rPr>
              <a:t>nutrice</a:t>
            </a:r>
            <a:r>
              <a:rPr sz="2000" dirty="0">
                <a:solidFill>
                  <a:srgbClr val="3E231A"/>
                </a:solidFill>
              </a:rPr>
              <a:t>.  </a:t>
            </a:r>
            <a:r>
              <a:rPr sz="2000" dirty="0" err="1">
                <a:solidFill>
                  <a:srgbClr val="3E231A"/>
                </a:solidFill>
              </a:rPr>
              <a:t>Lamenta</a:t>
            </a:r>
            <a:r>
              <a:rPr sz="2000" dirty="0">
                <a:solidFill>
                  <a:srgbClr val="3E231A"/>
                </a:solidFill>
              </a:rPr>
              <a:t> la </a:t>
            </a:r>
            <a:r>
              <a:rPr sz="2000" dirty="0" err="1">
                <a:solidFill>
                  <a:srgbClr val="3E231A"/>
                </a:solidFill>
              </a:rPr>
              <a:t>propria</a:t>
            </a:r>
            <a:r>
              <a:rPr sz="2000" dirty="0">
                <a:solidFill>
                  <a:srgbClr val="3E231A"/>
                </a:solidFill>
              </a:rPr>
              <a:t> </a:t>
            </a:r>
            <a:r>
              <a:rPr sz="2000" dirty="0" err="1">
                <a:solidFill>
                  <a:srgbClr val="3E231A"/>
                </a:solidFill>
              </a:rPr>
              <a:t>situazione</a:t>
            </a:r>
            <a:r>
              <a:rPr sz="2000" dirty="0">
                <a:solidFill>
                  <a:srgbClr val="3E231A"/>
                </a:solidFill>
              </a:rPr>
              <a:t> di </a:t>
            </a:r>
            <a:r>
              <a:rPr sz="2000" dirty="0" err="1">
                <a:solidFill>
                  <a:srgbClr val="3E231A"/>
                </a:solidFill>
              </a:rPr>
              <a:t>straniera</a:t>
            </a:r>
            <a:r>
              <a:rPr sz="2000" dirty="0">
                <a:solidFill>
                  <a:srgbClr val="3E231A"/>
                </a:solidFill>
              </a:rPr>
              <a:t> </a:t>
            </a:r>
            <a:r>
              <a:rPr sz="2000" dirty="0" err="1">
                <a:solidFill>
                  <a:srgbClr val="3E231A"/>
                </a:solidFill>
              </a:rPr>
              <a:t>senza</a:t>
            </a:r>
            <a:r>
              <a:rPr sz="2000" dirty="0">
                <a:solidFill>
                  <a:srgbClr val="3E231A"/>
                </a:solidFill>
              </a:rPr>
              <a:t> </a:t>
            </a:r>
            <a:r>
              <a:rPr sz="2000" dirty="0" err="1">
                <a:solidFill>
                  <a:srgbClr val="3E231A"/>
                </a:solidFill>
              </a:rPr>
              <a:t>congiunti</a:t>
            </a:r>
            <a:r>
              <a:rPr sz="2000" dirty="0">
                <a:solidFill>
                  <a:srgbClr val="3E231A"/>
                </a:solidFill>
              </a:rPr>
              <a:t> </a:t>
            </a:r>
            <a:r>
              <a:rPr sz="2000" dirty="0" err="1">
                <a:solidFill>
                  <a:srgbClr val="3E231A"/>
                </a:solidFill>
              </a:rPr>
              <a:t>ed</a:t>
            </a:r>
            <a:r>
              <a:rPr sz="2000" dirty="0">
                <a:solidFill>
                  <a:srgbClr val="3E231A"/>
                </a:solidFill>
              </a:rPr>
              <a:t> amici, </a:t>
            </a:r>
            <a:r>
              <a:rPr sz="2000" dirty="0" err="1">
                <a:solidFill>
                  <a:srgbClr val="3E231A"/>
                </a:solidFill>
              </a:rPr>
              <a:t>abbandonata</a:t>
            </a:r>
            <a:r>
              <a:rPr sz="2000" dirty="0">
                <a:solidFill>
                  <a:srgbClr val="3E231A"/>
                </a:solidFill>
              </a:rPr>
              <a:t> dal </a:t>
            </a:r>
            <a:r>
              <a:rPr sz="2000" dirty="0" err="1">
                <a:solidFill>
                  <a:srgbClr val="3E231A"/>
                </a:solidFill>
              </a:rPr>
              <a:t>marito</a:t>
            </a:r>
            <a:r>
              <a:rPr sz="2000" dirty="0">
                <a:solidFill>
                  <a:srgbClr val="3E231A"/>
                </a:solidFill>
              </a:rPr>
              <a:t> </a:t>
            </a:r>
            <a:r>
              <a:rPr sz="2000" dirty="0" err="1">
                <a:solidFill>
                  <a:srgbClr val="3E231A"/>
                </a:solidFill>
              </a:rPr>
              <a:t>che</a:t>
            </a:r>
            <a:r>
              <a:rPr sz="2000" dirty="0">
                <a:solidFill>
                  <a:srgbClr val="3E231A"/>
                </a:solidFill>
              </a:rPr>
              <a:t> </a:t>
            </a:r>
            <a:r>
              <a:rPr sz="2000" dirty="0" err="1">
                <a:solidFill>
                  <a:srgbClr val="3E231A"/>
                </a:solidFill>
              </a:rPr>
              <a:t>l'aveva</a:t>
            </a:r>
            <a:r>
              <a:rPr sz="2000" dirty="0">
                <a:solidFill>
                  <a:srgbClr val="3E231A"/>
                </a:solidFill>
              </a:rPr>
              <a:t> </a:t>
            </a:r>
            <a:r>
              <a:rPr sz="2000" dirty="0" err="1">
                <a:solidFill>
                  <a:srgbClr val="3E231A"/>
                </a:solidFill>
              </a:rPr>
              <a:t>persuasa</a:t>
            </a:r>
            <a:r>
              <a:rPr sz="2000" dirty="0">
                <a:solidFill>
                  <a:srgbClr val="3E231A"/>
                </a:solidFill>
              </a:rPr>
              <a:t> a </a:t>
            </a:r>
            <a:r>
              <a:rPr sz="2000" dirty="0" err="1">
                <a:solidFill>
                  <a:srgbClr val="3E231A"/>
                </a:solidFill>
              </a:rPr>
              <a:t>seguirlo</a:t>
            </a:r>
            <a:r>
              <a:rPr sz="2000" dirty="0">
                <a:solidFill>
                  <a:srgbClr val="3E231A"/>
                </a:solidFill>
              </a:rPr>
              <a:t>. Si </a:t>
            </a:r>
            <a:r>
              <a:rPr sz="2000" dirty="0" err="1">
                <a:solidFill>
                  <a:srgbClr val="3E231A"/>
                </a:solidFill>
              </a:rPr>
              <a:t>compiange</a:t>
            </a:r>
            <a:r>
              <a:rPr sz="2000" dirty="0">
                <a:solidFill>
                  <a:srgbClr val="3E231A"/>
                </a:solidFill>
              </a:rPr>
              <a:t> in </a:t>
            </a:r>
            <a:r>
              <a:rPr sz="2000" dirty="0" err="1">
                <a:solidFill>
                  <a:srgbClr val="3E231A"/>
                </a:solidFill>
              </a:rPr>
              <a:t>quanto</a:t>
            </a:r>
            <a:r>
              <a:rPr sz="2000" dirty="0">
                <a:solidFill>
                  <a:srgbClr val="3E231A"/>
                </a:solidFill>
              </a:rPr>
              <a:t> </a:t>
            </a:r>
            <a:r>
              <a:rPr sz="2000" dirty="0" err="1">
                <a:solidFill>
                  <a:srgbClr val="3E231A"/>
                </a:solidFill>
              </a:rPr>
              <a:t>l'uomo</a:t>
            </a:r>
            <a:r>
              <a:rPr sz="2000" dirty="0">
                <a:solidFill>
                  <a:srgbClr val="3E231A"/>
                </a:solidFill>
              </a:rPr>
              <a:t> </a:t>
            </a:r>
            <a:r>
              <a:rPr sz="2000" dirty="0" err="1">
                <a:solidFill>
                  <a:srgbClr val="3E231A"/>
                </a:solidFill>
              </a:rPr>
              <a:t>può</a:t>
            </a:r>
            <a:r>
              <a:rPr sz="2000" dirty="0">
                <a:solidFill>
                  <a:srgbClr val="3E231A"/>
                </a:solidFill>
              </a:rPr>
              <a:t> </a:t>
            </a:r>
            <a:r>
              <a:rPr sz="2000" dirty="0" err="1">
                <a:solidFill>
                  <a:srgbClr val="3E231A"/>
                </a:solidFill>
              </a:rPr>
              <a:t>ripudiare</a:t>
            </a:r>
            <a:r>
              <a:rPr sz="2000" dirty="0">
                <a:solidFill>
                  <a:srgbClr val="3E231A"/>
                </a:solidFill>
              </a:rPr>
              <a:t> la </a:t>
            </a:r>
            <a:r>
              <a:rPr sz="2000" dirty="0" err="1">
                <a:solidFill>
                  <a:srgbClr val="3E231A"/>
                </a:solidFill>
              </a:rPr>
              <a:t>moglie</a:t>
            </a:r>
            <a:r>
              <a:rPr sz="2000" dirty="0">
                <a:solidFill>
                  <a:srgbClr val="3E231A"/>
                </a:solidFill>
              </a:rPr>
              <a:t> </a:t>
            </a:r>
            <a:r>
              <a:rPr sz="2000" dirty="0" err="1">
                <a:solidFill>
                  <a:srgbClr val="3E231A"/>
                </a:solidFill>
              </a:rPr>
              <a:t>mentre</a:t>
            </a:r>
            <a:r>
              <a:rPr sz="2000" dirty="0">
                <a:solidFill>
                  <a:srgbClr val="3E231A"/>
                </a:solidFill>
              </a:rPr>
              <a:t> per le </a:t>
            </a:r>
            <a:r>
              <a:rPr sz="2000" dirty="0" err="1">
                <a:solidFill>
                  <a:srgbClr val="3E231A"/>
                </a:solidFill>
              </a:rPr>
              <a:t>donne</a:t>
            </a:r>
            <a:r>
              <a:rPr sz="2000" dirty="0">
                <a:solidFill>
                  <a:srgbClr val="3E231A"/>
                </a:solidFill>
              </a:rPr>
              <a:t> è </a:t>
            </a:r>
            <a:r>
              <a:rPr sz="2000" dirty="0" err="1">
                <a:solidFill>
                  <a:srgbClr val="3E231A"/>
                </a:solidFill>
              </a:rPr>
              <a:t>considerato</a:t>
            </a:r>
            <a:r>
              <a:rPr sz="2000" dirty="0">
                <a:solidFill>
                  <a:srgbClr val="3E231A"/>
                </a:solidFill>
              </a:rPr>
              <a:t> </a:t>
            </a:r>
            <a:r>
              <a:rPr sz="2000" dirty="0" err="1">
                <a:solidFill>
                  <a:srgbClr val="3E231A"/>
                </a:solidFill>
              </a:rPr>
              <a:t>immorale</a:t>
            </a:r>
            <a:r>
              <a:rPr sz="2000" dirty="0">
                <a:solidFill>
                  <a:srgbClr val="3E231A"/>
                </a:solidFill>
              </a:rPr>
              <a:t> </a:t>
            </a:r>
            <a:r>
              <a:rPr sz="2000" dirty="0" err="1">
                <a:solidFill>
                  <a:srgbClr val="3E231A"/>
                </a:solidFill>
              </a:rPr>
              <a:t>voler</a:t>
            </a:r>
            <a:r>
              <a:rPr sz="2000" dirty="0">
                <a:solidFill>
                  <a:srgbClr val="3E231A"/>
                </a:solidFill>
              </a:rPr>
              <a:t> </a:t>
            </a:r>
            <a:r>
              <a:rPr sz="2000" dirty="0" err="1">
                <a:solidFill>
                  <a:srgbClr val="3E231A"/>
                </a:solidFill>
              </a:rPr>
              <a:t>divorziare</a:t>
            </a:r>
            <a:r>
              <a:rPr sz="2000" dirty="0">
                <a:solidFill>
                  <a:srgbClr val="3E231A"/>
                </a:solidFill>
              </a:rPr>
              <a:t>.  </a:t>
            </a:r>
            <a:r>
              <a:rPr sz="2000" dirty="0" err="1">
                <a:solidFill>
                  <a:srgbClr val="3E231A"/>
                </a:solidFill>
              </a:rPr>
              <a:t>Entra</a:t>
            </a:r>
            <a:r>
              <a:rPr sz="2000" dirty="0">
                <a:solidFill>
                  <a:srgbClr val="3E231A"/>
                </a:solidFill>
              </a:rPr>
              <a:t> in </a:t>
            </a:r>
            <a:r>
              <a:rPr sz="2000" dirty="0" err="1">
                <a:solidFill>
                  <a:srgbClr val="3E231A"/>
                </a:solidFill>
              </a:rPr>
              <a:t>scena</a:t>
            </a:r>
            <a:r>
              <a:rPr sz="2000" dirty="0">
                <a:solidFill>
                  <a:srgbClr val="3E231A"/>
                </a:solidFill>
              </a:rPr>
              <a:t> </a:t>
            </a:r>
            <a:r>
              <a:rPr sz="2000" dirty="0" err="1">
                <a:solidFill>
                  <a:srgbClr val="3E231A"/>
                </a:solidFill>
              </a:rPr>
              <a:t>Creonte</a:t>
            </a:r>
            <a:r>
              <a:rPr sz="2000" dirty="0">
                <a:solidFill>
                  <a:srgbClr val="3E231A"/>
                </a:solidFill>
              </a:rPr>
              <a:t> e, </a:t>
            </a:r>
            <a:r>
              <a:rPr sz="2000" dirty="0" err="1">
                <a:solidFill>
                  <a:srgbClr val="3E231A"/>
                </a:solidFill>
              </a:rPr>
              <a:t>senza</a:t>
            </a:r>
            <a:r>
              <a:rPr sz="2000" dirty="0">
                <a:solidFill>
                  <a:srgbClr val="3E231A"/>
                </a:solidFill>
              </a:rPr>
              <a:t> </a:t>
            </a:r>
            <a:r>
              <a:rPr sz="2000" dirty="0" err="1">
                <a:solidFill>
                  <a:srgbClr val="3E231A"/>
                </a:solidFill>
              </a:rPr>
              <a:t>premboli</a:t>
            </a:r>
            <a:r>
              <a:rPr sz="2000" dirty="0">
                <a:solidFill>
                  <a:srgbClr val="3E231A"/>
                </a:solidFill>
              </a:rPr>
              <a:t>, </a:t>
            </a:r>
            <a:r>
              <a:rPr sz="2000" dirty="0" err="1">
                <a:solidFill>
                  <a:srgbClr val="3E231A"/>
                </a:solidFill>
              </a:rPr>
              <a:t>ordina</a:t>
            </a:r>
            <a:r>
              <a:rPr sz="2000" dirty="0">
                <a:solidFill>
                  <a:srgbClr val="3E231A"/>
                </a:solidFill>
              </a:rPr>
              <a:t> a Medea di </a:t>
            </a:r>
            <a:r>
              <a:rPr sz="2000" dirty="0" err="1">
                <a:solidFill>
                  <a:srgbClr val="3E231A"/>
                </a:solidFill>
              </a:rPr>
              <a:t>abbandonare</a:t>
            </a:r>
            <a:r>
              <a:rPr sz="2000" dirty="0">
                <a:solidFill>
                  <a:srgbClr val="3E231A"/>
                </a:solidFill>
              </a:rPr>
              <a:t> la </a:t>
            </a:r>
            <a:r>
              <a:rPr sz="2000" dirty="0" err="1">
                <a:solidFill>
                  <a:srgbClr val="3E231A"/>
                </a:solidFill>
              </a:rPr>
              <a:t>città</a:t>
            </a:r>
            <a:r>
              <a:rPr sz="2000" dirty="0">
                <a:solidFill>
                  <a:srgbClr val="3E231A"/>
                </a:solidFill>
              </a:rPr>
              <a:t>, </a:t>
            </a:r>
            <a:r>
              <a:rPr sz="2000" dirty="0" err="1">
                <a:solidFill>
                  <a:srgbClr val="3E231A"/>
                </a:solidFill>
              </a:rPr>
              <a:t>dicendo</a:t>
            </a:r>
            <a:r>
              <a:rPr sz="2000" dirty="0">
                <a:solidFill>
                  <a:srgbClr val="3E231A"/>
                </a:solidFill>
              </a:rPr>
              <a:t> </a:t>
            </a:r>
            <a:r>
              <a:rPr sz="2000" dirty="0" err="1">
                <a:solidFill>
                  <a:srgbClr val="3E231A"/>
                </a:solidFill>
              </a:rPr>
              <a:t>che</a:t>
            </a:r>
            <a:r>
              <a:rPr sz="2000" dirty="0">
                <a:solidFill>
                  <a:srgbClr val="3E231A"/>
                </a:solidFill>
              </a:rPr>
              <a:t> </a:t>
            </a:r>
            <a:r>
              <a:rPr sz="2000" dirty="0" err="1">
                <a:solidFill>
                  <a:srgbClr val="3E231A"/>
                </a:solidFill>
              </a:rPr>
              <a:t>teme</a:t>
            </a:r>
            <a:r>
              <a:rPr sz="2000" dirty="0">
                <a:solidFill>
                  <a:srgbClr val="3E231A"/>
                </a:solidFill>
              </a:rPr>
              <a:t> la </a:t>
            </a:r>
            <a:r>
              <a:rPr sz="2000" dirty="0" err="1">
                <a:solidFill>
                  <a:srgbClr val="3E231A"/>
                </a:solidFill>
              </a:rPr>
              <a:t>sua</a:t>
            </a:r>
            <a:r>
              <a:rPr sz="2000" dirty="0">
                <a:solidFill>
                  <a:srgbClr val="3E231A"/>
                </a:solidFill>
              </a:rPr>
              <a:t> vendetta. Medea </a:t>
            </a:r>
            <a:r>
              <a:rPr sz="2000" dirty="0" err="1">
                <a:solidFill>
                  <a:srgbClr val="3E231A"/>
                </a:solidFill>
              </a:rPr>
              <a:t>si</a:t>
            </a:r>
            <a:r>
              <a:rPr sz="2000" dirty="0">
                <a:solidFill>
                  <a:srgbClr val="3E231A"/>
                </a:solidFill>
              </a:rPr>
              <a:t> </a:t>
            </a:r>
            <a:r>
              <a:rPr sz="2000" dirty="0" err="1">
                <a:solidFill>
                  <a:srgbClr val="3E231A"/>
                </a:solidFill>
              </a:rPr>
              <a:t>difende</a:t>
            </a:r>
            <a:r>
              <a:rPr sz="2000" dirty="0">
                <a:solidFill>
                  <a:srgbClr val="3E231A"/>
                </a:solidFill>
              </a:rPr>
              <a:t>, la </a:t>
            </a:r>
            <a:r>
              <a:rPr sz="2000" dirty="0" err="1">
                <a:solidFill>
                  <a:srgbClr val="3E231A"/>
                </a:solidFill>
              </a:rPr>
              <a:t>maldicenza</a:t>
            </a:r>
            <a:r>
              <a:rPr sz="2000" dirty="0">
                <a:solidFill>
                  <a:srgbClr val="3E231A"/>
                </a:solidFill>
              </a:rPr>
              <a:t> </a:t>
            </a:r>
            <a:r>
              <a:rPr sz="2000" dirty="0" err="1">
                <a:solidFill>
                  <a:srgbClr val="3E231A"/>
                </a:solidFill>
              </a:rPr>
              <a:t>altrui</a:t>
            </a:r>
            <a:r>
              <a:rPr sz="2000" dirty="0">
                <a:solidFill>
                  <a:srgbClr val="3E231A"/>
                </a:solidFill>
              </a:rPr>
              <a:t> le ha </a:t>
            </a:r>
            <a:r>
              <a:rPr sz="2000" dirty="0" err="1">
                <a:solidFill>
                  <a:srgbClr val="3E231A"/>
                </a:solidFill>
              </a:rPr>
              <a:t>procurato</a:t>
            </a:r>
            <a:r>
              <a:rPr sz="2000" dirty="0">
                <a:solidFill>
                  <a:srgbClr val="3E231A"/>
                </a:solidFill>
              </a:rPr>
              <a:t> </a:t>
            </a:r>
            <a:r>
              <a:rPr sz="2000" dirty="0" err="1">
                <a:solidFill>
                  <a:srgbClr val="3E231A"/>
                </a:solidFill>
              </a:rPr>
              <a:t>una</a:t>
            </a:r>
            <a:r>
              <a:rPr sz="2000" dirty="0">
                <a:solidFill>
                  <a:srgbClr val="3E231A"/>
                </a:solidFill>
              </a:rPr>
              <a:t> </a:t>
            </a:r>
            <a:r>
              <a:rPr sz="2000" dirty="0" err="1">
                <a:solidFill>
                  <a:srgbClr val="3E231A"/>
                </a:solidFill>
              </a:rPr>
              <a:t>pessima</a:t>
            </a:r>
            <a:r>
              <a:rPr sz="2000" dirty="0">
                <a:solidFill>
                  <a:srgbClr val="3E231A"/>
                </a:solidFill>
              </a:rPr>
              <a:t> </a:t>
            </a:r>
            <a:r>
              <a:rPr sz="2000" dirty="0" err="1">
                <a:solidFill>
                  <a:srgbClr val="3E231A"/>
                </a:solidFill>
              </a:rPr>
              <a:t>fama</a:t>
            </a:r>
            <a:r>
              <a:rPr sz="2000" dirty="0">
                <a:solidFill>
                  <a:srgbClr val="3E231A"/>
                </a:solidFill>
              </a:rPr>
              <a:t> come </a:t>
            </a:r>
            <a:r>
              <a:rPr sz="2000" dirty="0" err="1">
                <a:solidFill>
                  <a:srgbClr val="3E231A"/>
                </a:solidFill>
              </a:rPr>
              <a:t>spesso</a:t>
            </a:r>
            <a:r>
              <a:rPr sz="2000" dirty="0">
                <a:solidFill>
                  <a:srgbClr val="3E231A"/>
                </a:solidFill>
              </a:rPr>
              <a:t> </a:t>
            </a:r>
            <a:r>
              <a:rPr sz="2000" dirty="0" err="1">
                <a:solidFill>
                  <a:srgbClr val="3E231A"/>
                </a:solidFill>
              </a:rPr>
              <a:t>accade</a:t>
            </a:r>
            <a:r>
              <a:rPr sz="2000" dirty="0">
                <a:solidFill>
                  <a:srgbClr val="3E231A"/>
                </a:solidFill>
              </a:rPr>
              <a:t> </a:t>
            </a:r>
            <a:r>
              <a:rPr sz="2000" dirty="0" err="1">
                <a:solidFill>
                  <a:srgbClr val="3E231A"/>
                </a:solidFill>
              </a:rPr>
              <a:t>ai</a:t>
            </a:r>
            <a:r>
              <a:rPr sz="2000" dirty="0">
                <a:solidFill>
                  <a:srgbClr val="3E231A"/>
                </a:solidFill>
              </a:rPr>
              <a:t> </a:t>
            </a:r>
            <a:r>
              <a:rPr sz="2000" dirty="0" err="1">
                <a:solidFill>
                  <a:srgbClr val="3E231A"/>
                </a:solidFill>
              </a:rPr>
              <a:t>sapienti</a:t>
            </a:r>
            <a:r>
              <a:rPr sz="2000" dirty="0">
                <a:solidFill>
                  <a:srgbClr val="3E231A"/>
                </a:solidFill>
              </a:rPr>
              <a:t>. Medea dice </a:t>
            </a:r>
            <a:r>
              <a:rPr sz="2000" dirty="0" err="1">
                <a:solidFill>
                  <a:srgbClr val="3E231A"/>
                </a:solidFill>
              </a:rPr>
              <a:t>che</a:t>
            </a:r>
            <a:r>
              <a:rPr sz="2000" dirty="0">
                <a:solidFill>
                  <a:srgbClr val="3E231A"/>
                </a:solidFill>
              </a:rPr>
              <a:t> non </a:t>
            </a:r>
            <a:r>
              <a:rPr sz="2000" dirty="0" err="1">
                <a:solidFill>
                  <a:srgbClr val="3E231A"/>
                </a:solidFill>
              </a:rPr>
              <a:t>intende</a:t>
            </a:r>
            <a:r>
              <a:rPr sz="2000" dirty="0">
                <a:solidFill>
                  <a:srgbClr val="3E231A"/>
                </a:solidFill>
              </a:rPr>
              <a:t> </a:t>
            </a:r>
            <a:r>
              <a:rPr sz="2000" dirty="0" err="1">
                <a:solidFill>
                  <a:srgbClr val="3E231A"/>
                </a:solidFill>
              </a:rPr>
              <a:t>vendicarsi</a:t>
            </a:r>
            <a:r>
              <a:rPr sz="2000" dirty="0">
                <a:solidFill>
                  <a:srgbClr val="3E231A"/>
                </a:solidFill>
              </a:rPr>
              <a:t> e </a:t>
            </a:r>
            <a:r>
              <a:rPr sz="2000" dirty="0" err="1">
                <a:solidFill>
                  <a:srgbClr val="3E231A"/>
                </a:solidFill>
              </a:rPr>
              <a:t>chiede</a:t>
            </a:r>
            <a:r>
              <a:rPr sz="2000" dirty="0">
                <a:solidFill>
                  <a:srgbClr val="3E231A"/>
                </a:solidFill>
              </a:rPr>
              <a:t> </a:t>
            </a:r>
            <a:r>
              <a:rPr sz="2000" dirty="0" err="1">
                <a:solidFill>
                  <a:srgbClr val="3E231A"/>
                </a:solidFill>
              </a:rPr>
              <a:t>soltanto</a:t>
            </a:r>
            <a:r>
              <a:rPr sz="2000" dirty="0">
                <a:solidFill>
                  <a:srgbClr val="3E231A"/>
                </a:solidFill>
              </a:rPr>
              <a:t> di </a:t>
            </a:r>
            <a:r>
              <a:rPr sz="2000" dirty="0" err="1">
                <a:solidFill>
                  <a:srgbClr val="3E231A"/>
                </a:solidFill>
              </a:rPr>
              <a:t>poter</a:t>
            </a:r>
            <a:r>
              <a:rPr sz="2000" dirty="0">
                <a:solidFill>
                  <a:srgbClr val="3E231A"/>
                </a:solidFill>
              </a:rPr>
              <a:t> </a:t>
            </a:r>
            <a:r>
              <a:rPr sz="2000" dirty="0" err="1">
                <a:solidFill>
                  <a:srgbClr val="3E231A"/>
                </a:solidFill>
              </a:rPr>
              <a:t>rimanere</a:t>
            </a:r>
            <a:r>
              <a:rPr sz="2000" dirty="0">
                <a:solidFill>
                  <a:srgbClr val="3E231A"/>
                </a:solidFill>
              </a:rPr>
              <a:t> a </a:t>
            </a:r>
            <a:r>
              <a:rPr sz="2000" dirty="0" err="1">
                <a:solidFill>
                  <a:srgbClr val="3E231A"/>
                </a:solidFill>
              </a:rPr>
              <a:t>Corinto</a:t>
            </a:r>
            <a:r>
              <a:rPr sz="2000" dirty="0">
                <a:solidFill>
                  <a:srgbClr val="3E231A"/>
                </a:solidFill>
              </a:rPr>
              <a:t>. La </a:t>
            </a:r>
            <a:r>
              <a:rPr sz="2000" dirty="0" err="1">
                <a:solidFill>
                  <a:srgbClr val="3E231A"/>
                </a:solidFill>
              </a:rPr>
              <a:t>decisione</a:t>
            </a:r>
            <a:r>
              <a:rPr sz="2000" dirty="0">
                <a:solidFill>
                  <a:srgbClr val="3E231A"/>
                </a:solidFill>
              </a:rPr>
              <a:t> di </a:t>
            </a:r>
            <a:r>
              <a:rPr sz="2000" dirty="0" err="1">
                <a:solidFill>
                  <a:srgbClr val="3E231A"/>
                </a:solidFill>
              </a:rPr>
              <a:t>Creonte</a:t>
            </a:r>
            <a:r>
              <a:rPr sz="2000" dirty="0">
                <a:solidFill>
                  <a:srgbClr val="3E231A"/>
                </a:solidFill>
              </a:rPr>
              <a:t> è </a:t>
            </a:r>
            <a:r>
              <a:rPr sz="2000" dirty="0" err="1">
                <a:solidFill>
                  <a:srgbClr val="3E231A"/>
                </a:solidFill>
              </a:rPr>
              <a:t>irrevocabile</a:t>
            </a:r>
            <a:r>
              <a:rPr sz="2000" dirty="0">
                <a:solidFill>
                  <a:srgbClr val="3E231A"/>
                </a:solidFill>
              </a:rPr>
              <a:t> e con la </a:t>
            </a:r>
            <a:r>
              <a:rPr sz="2000" dirty="0" err="1">
                <a:solidFill>
                  <a:srgbClr val="3E231A"/>
                </a:solidFill>
              </a:rPr>
              <a:t>sua</a:t>
            </a:r>
            <a:r>
              <a:rPr sz="2000" dirty="0">
                <a:solidFill>
                  <a:srgbClr val="3E231A"/>
                </a:solidFill>
              </a:rPr>
              <a:t> </a:t>
            </a:r>
            <a:r>
              <a:rPr sz="2000" dirty="0" err="1">
                <a:solidFill>
                  <a:srgbClr val="3E231A"/>
                </a:solidFill>
              </a:rPr>
              <a:t>preghiera</a:t>
            </a:r>
            <a:r>
              <a:rPr sz="2000" dirty="0">
                <a:solidFill>
                  <a:srgbClr val="3E231A"/>
                </a:solidFill>
              </a:rPr>
              <a:t> Medea </a:t>
            </a:r>
            <a:r>
              <a:rPr sz="2000" dirty="0" err="1">
                <a:solidFill>
                  <a:srgbClr val="3E231A"/>
                </a:solidFill>
              </a:rPr>
              <a:t>ottiene</a:t>
            </a:r>
            <a:r>
              <a:rPr sz="2000" dirty="0">
                <a:solidFill>
                  <a:srgbClr val="3E231A"/>
                </a:solidFill>
              </a:rPr>
              <a:t> </a:t>
            </a:r>
            <a:r>
              <a:rPr sz="2000" dirty="0" err="1">
                <a:solidFill>
                  <a:srgbClr val="3E231A"/>
                </a:solidFill>
              </a:rPr>
              <a:t>soltanto</a:t>
            </a:r>
            <a:r>
              <a:rPr sz="2000" dirty="0">
                <a:solidFill>
                  <a:srgbClr val="3E231A"/>
                </a:solidFill>
              </a:rPr>
              <a:t> di </a:t>
            </a:r>
            <a:r>
              <a:rPr sz="2000" dirty="0" err="1">
                <a:solidFill>
                  <a:srgbClr val="3E231A"/>
                </a:solidFill>
              </a:rPr>
              <a:t>poter</a:t>
            </a:r>
            <a:r>
              <a:rPr sz="2000" dirty="0">
                <a:solidFill>
                  <a:srgbClr val="3E231A"/>
                </a:solidFill>
              </a:rPr>
              <a:t> </a:t>
            </a:r>
            <a:r>
              <a:rPr sz="2000" dirty="0" err="1">
                <a:solidFill>
                  <a:srgbClr val="3E231A"/>
                </a:solidFill>
              </a:rPr>
              <a:t>rimanere</a:t>
            </a:r>
            <a:r>
              <a:rPr sz="2000" dirty="0">
                <a:solidFill>
                  <a:srgbClr val="3E231A"/>
                </a:solidFill>
              </a:rPr>
              <a:t> </a:t>
            </a:r>
            <a:r>
              <a:rPr sz="2000" dirty="0" err="1">
                <a:solidFill>
                  <a:srgbClr val="3E231A"/>
                </a:solidFill>
              </a:rPr>
              <a:t>ancora</a:t>
            </a:r>
            <a:r>
              <a:rPr sz="2000" dirty="0">
                <a:solidFill>
                  <a:srgbClr val="3E231A"/>
                </a:solidFill>
              </a:rPr>
              <a:t> un </a:t>
            </a:r>
            <a:r>
              <a:rPr sz="2000" dirty="0" err="1">
                <a:solidFill>
                  <a:srgbClr val="3E231A"/>
                </a:solidFill>
              </a:rPr>
              <a:t>giorno</a:t>
            </a:r>
            <a:r>
              <a:rPr sz="2000" dirty="0">
                <a:solidFill>
                  <a:srgbClr val="3E231A"/>
                </a:solidFill>
              </a:rPr>
              <a:t> per </a:t>
            </a:r>
            <a:r>
              <a:rPr sz="2000" dirty="0" err="1">
                <a:solidFill>
                  <a:srgbClr val="3E231A"/>
                </a:solidFill>
              </a:rPr>
              <a:t>organizzare</a:t>
            </a:r>
            <a:r>
              <a:rPr sz="2000" dirty="0">
                <a:solidFill>
                  <a:srgbClr val="3E231A"/>
                </a:solidFill>
              </a:rPr>
              <a:t> la </a:t>
            </a:r>
            <a:r>
              <a:rPr sz="2000" dirty="0" err="1">
                <a:solidFill>
                  <a:srgbClr val="3E231A"/>
                </a:solidFill>
              </a:rPr>
              <a:t>partenza</a:t>
            </a:r>
            <a:r>
              <a:rPr sz="2000" dirty="0">
                <a:solidFill>
                  <a:srgbClr val="3E231A"/>
                </a:solidFill>
              </a:rPr>
              <a:t> e </a:t>
            </a:r>
            <a:r>
              <a:rPr sz="2000" dirty="0" err="1">
                <a:solidFill>
                  <a:srgbClr val="3E231A"/>
                </a:solidFill>
              </a:rPr>
              <a:t>decidere</a:t>
            </a:r>
            <a:r>
              <a:rPr sz="2000" dirty="0">
                <a:solidFill>
                  <a:srgbClr val="3E231A"/>
                </a:solidFill>
              </a:rPr>
              <a:t> dove </a:t>
            </a:r>
            <a:r>
              <a:rPr sz="2000" dirty="0" err="1">
                <a:solidFill>
                  <a:srgbClr val="3E231A"/>
                </a:solidFill>
              </a:rPr>
              <a:t>andare</a:t>
            </a:r>
            <a:r>
              <a:rPr sz="2000" dirty="0">
                <a:solidFill>
                  <a:srgbClr val="3E231A"/>
                </a:solidFill>
              </a:rPr>
              <a:t>. </a:t>
            </a:r>
            <a:r>
              <a:rPr sz="2000" dirty="0" err="1">
                <a:solidFill>
                  <a:srgbClr val="3E231A"/>
                </a:solidFill>
              </a:rPr>
              <a:t>Appena</a:t>
            </a:r>
            <a:r>
              <a:rPr sz="2000" dirty="0">
                <a:solidFill>
                  <a:srgbClr val="3E231A"/>
                </a:solidFill>
              </a:rPr>
              <a:t> </a:t>
            </a:r>
            <a:r>
              <a:rPr sz="2000" dirty="0" err="1">
                <a:solidFill>
                  <a:srgbClr val="3E231A"/>
                </a:solidFill>
              </a:rPr>
              <a:t>Creonte</a:t>
            </a:r>
            <a:r>
              <a:rPr sz="2000" dirty="0">
                <a:solidFill>
                  <a:srgbClr val="3E231A"/>
                </a:solidFill>
              </a:rPr>
              <a:t> </a:t>
            </a:r>
            <a:r>
              <a:rPr sz="2000" dirty="0" err="1">
                <a:solidFill>
                  <a:srgbClr val="3E231A"/>
                </a:solidFill>
              </a:rPr>
              <a:t>si</a:t>
            </a:r>
            <a:r>
              <a:rPr sz="2000" dirty="0">
                <a:solidFill>
                  <a:srgbClr val="3E231A"/>
                </a:solidFill>
              </a:rPr>
              <a:t> </a:t>
            </a:r>
            <a:r>
              <a:rPr sz="2000" dirty="0" err="1">
                <a:solidFill>
                  <a:srgbClr val="3E231A"/>
                </a:solidFill>
              </a:rPr>
              <a:t>allontana</a:t>
            </a:r>
            <a:r>
              <a:rPr sz="2000" dirty="0">
                <a:solidFill>
                  <a:srgbClr val="3E231A"/>
                </a:solidFill>
              </a:rPr>
              <a:t> Medea, </a:t>
            </a:r>
            <a:r>
              <a:rPr sz="2000" dirty="0" err="1">
                <a:solidFill>
                  <a:srgbClr val="3E231A"/>
                </a:solidFill>
              </a:rPr>
              <a:t>rivolta</a:t>
            </a:r>
            <a:r>
              <a:rPr sz="2000" dirty="0">
                <a:solidFill>
                  <a:srgbClr val="3E231A"/>
                </a:solidFill>
              </a:rPr>
              <a:t> al </a:t>
            </a:r>
            <a:r>
              <a:rPr sz="2000" dirty="0" err="1">
                <a:solidFill>
                  <a:srgbClr val="3E231A"/>
                </a:solidFill>
              </a:rPr>
              <a:t>coro</a:t>
            </a:r>
            <a:r>
              <a:rPr sz="2000" dirty="0">
                <a:solidFill>
                  <a:srgbClr val="3E231A"/>
                </a:solidFill>
              </a:rPr>
              <a:t>, </a:t>
            </a:r>
            <a:r>
              <a:rPr sz="2000" dirty="0" err="1">
                <a:solidFill>
                  <a:srgbClr val="3E231A"/>
                </a:solidFill>
              </a:rPr>
              <a:t>rivela</a:t>
            </a:r>
            <a:r>
              <a:rPr sz="2000" dirty="0">
                <a:solidFill>
                  <a:srgbClr val="3E231A"/>
                </a:solidFill>
              </a:rPr>
              <a:t> </a:t>
            </a:r>
            <a:r>
              <a:rPr sz="2000" dirty="0" err="1">
                <a:solidFill>
                  <a:srgbClr val="3E231A"/>
                </a:solidFill>
              </a:rPr>
              <a:t>l'intenzione</a:t>
            </a:r>
            <a:r>
              <a:rPr sz="2000" dirty="0">
                <a:solidFill>
                  <a:srgbClr val="3E231A"/>
                </a:solidFill>
              </a:rPr>
              <a:t> di </a:t>
            </a:r>
            <a:r>
              <a:rPr sz="2000" dirty="0" err="1">
                <a:solidFill>
                  <a:srgbClr val="3E231A"/>
                </a:solidFill>
              </a:rPr>
              <a:t>usare</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giorno</a:t>
            </a:r>
            <a:r>
              <a:rPr sz="2000" dirty="0">
                <a:solidFill>
                  <a:srgbClr val="3E231A"/>
                </a:solidFill>
              </a:rPr>
              <a:t> </a:t>
            </a:r>
            <a:r>
              <a:rPr sz="2000" dirty="0" err="1">
                <a:solidFill>
                  <a:srgbClr val="3E231A"/>
                </a:solidFill>
              </a:rPr>
              <a:t>concessole</a:t>
            </a:r>
            <a:r>
              <a:rPr sz="2000" dirty="0">
                <a:solidFill>
                  <a:srgbClr val="3E231A"/>
                </a:solidFill>
              </a:rPr>
              <a:t> per </a:t>
            </a:r>
            <a:r>
              <a:rPr sz="2000" dirty="0" err="1">
                <a:solidFill>
                  <a:srgbClr val="3E231A"/>
                </a:solidFill>
              </a:rPr>
              <a:t>vendicarsi</a:t>
            </a:r>
            <a:r>
              <a:rPr sz="2000" dirty="0">
                <a:solidFill>
                  <a:srgbClr val="3E231A"/>
                </a:solidFill>
              </a:rPr>
              <a:t>.</a:t>
            </a:r>
          </a:p>
          <a:p>
            <a:pPr marL="0" lvl="0" indent="0" algn="just" defTabSz="233679">
              <a:spcBef>
                <a:spcPts val="1200"/>
              </a:spcBef>
              <a:buSzTx/>
              <a:buNone/>
              <a:defRPr sz="1800">
                <a:solidFill>
                  <a:srgbClr val="000000"/>
                </a:solidFill>
              </a:defRPr>
            </a:pPr>
            <a:r>
              <a:rPr sz="2000" dirty="0">
                <a:solidFill>
                  <a:srgbClr val="3E231A"/>
                </a:solidFill>
              </a:rPr>
              <a:t> I </a:t>
            </a:r>
            <a:r>
              <a:rPr sz="2000" dirty="0" err="1">
                <a:solidFill>
                  <a:srgbClr val="3E231A"/>
                </a:solidFill>
              </a:rPr>
              <a:t>stasimo</a:t>
            </a:r>
            <a:r>
              <a:rPr sz="2000" dirty="0">
                <a:solidFill>
                  <a:srgbClr val="3E231A"/>
                </a:solidFill>
              </a:rPr>
              <a:t> (vv.410-445)</a:t>
            </a:r>
          </a:p>
          <a:p>
            <a:pPr marL="187960" lvl="0" indent="-187960" algn="just" defTabSz="233679">
              <a:spcBef>
                <a:spcPts val="1200"/>
              </a:spcBef>
              <a:buBlip>
                <a:blip r:embed="rId2"/>
              </a:buBlip>
              <a:defRPr sz="1800">
                <a:solidFill>
                  <a:srgbClr val="000000"/>
                </a:solidFill>
              </a:defRPr>
            </a:pPr>
            <a:r>
              <a:rPr sz="2000" dirty="0">
                <a:solidFill>
                  <a:srgbClr val="3E231A"/>
                </a:solidFill>
              </a:rPr>
              <a:t>Il </a:t>
            </a:r>
            <a:r>
              <a:rPr sz="2000" dirty="0" err="1">
                <a:solidFill>
                  <a:srgbClr val="3E231A"/>
                </a:solidFill>
              </a:rPr>
              <a:t>coro</a:t>
            </a:r>
            <a:r>
              <a:rPr sz="2000" dirty="0">
                <a:solidFill>
                  <a:srgbClr val="3E231A"/>
                </a:solidFill>
              </a:rPr>
              <a:t> </a:t>
            </a:r>
            <a:r>
              <a:rPr sz="2000" dirty="0" err="1">
                <a:solidFill>
                  <a:srgbClr val="3E231A"/>
                </a:solidFill>
              </a:rPr>
              <a:t>compiange</a:t>
            </a:r>
            <a:r>
              <a:rPr sz="2000" dirty="0">
                <a:solidFill>
                  <a:srgbClr val="3E231A"/>
                </a:solidFill>
              </a:rPr>
              <a:t> la </a:t>
            </a:r>
            <a:r>
              <a:rPr sz="2000" dirty="0" err="1">
                <a:solidFill>
                  <a:srgbClr val="3E231A"/>
                </a:solidFill>
              </a:rPr>
              <a:t>sorte</a:t>
            </a:r>
            <a:r>
              <a:rPr sz="2000" dirty="0">
                <a:solidFill>
                  <a:srgbClr val="3E231A"/>
                </a:solidFill>
              </a:rPr>
              <a:t> di Medea e </a:t>
            </a:r>
            <a:r>
              <a:rPr sz="2000" dirty="0" err="1">
                <a:solidFill>
                  <a:srgbClr val="3E231A"/>
                </a:solidFill>
              </a:rPr>
              <a:t>si</a:t>
            </a:r>
            <a:r>
              <a:rPr sz="2000" dirty="0">
                <a:solidFill>
                  <a:srgbClr val="3E231A"/>
                </a:solidFill>
              </a:rPr>
              <a:t> </a:t>
            </a:r>
            <a:r>
              <a:rPr sz="2000" dirty="0" err="1">
                <a:solidFill>
                  <a:srgbClr val="3E231A"/>
                </a:solidFill>
              </a:rPr>
              <a:t>rattrista</a:t>
            </a:r>
            <a:r>
              <a:rPr sz="2000" dirty="0">
                <a:solidFill>
                  <a:srgbClr val="3E231A"/>
                </a:solidFill>
              </a:rPr>
              <a:t> per </a:t>
            </a:r>
            <a:r>
              <a:rPr sz="2000" dirty="0" err="1">
                <a:solidFill>
                  <a:srgbClr val="3E231A"/>
                </a:solidFill>
              </a:rPr>
              <a:t>l'ingiustizia</a:t>
            </a:r>
            <a:r>
              <a:rPr sz="2000" dirty="0">
                <a:solidFill>
                  <a:srgbClr val="3E231A"/>
                </a:solidFill>
              </a:rPr>
              <a:t> del </a:t>
            </a:r>
            <a:r>
              <a:rPr sz="2000" dirty="0" err="1">
                <a:solidFill>
                  <a:srgbClr val="3E231A"/>
                </a:solidFill>
              </a:rPr>
              <a:t>mondo</a:t>
            </a:r>
            <a:r>
              <a:rPr sz="2000" dirty="0">
                <a:solidFill>
                  <a:srgbClr val="3E231A"/>
                </a:solidFill>
              </a:rPr>
              <a:t>.</a:t>
            </a:r>
          </a:p>
        </p:txBody>
      </p:sp>
      <p:pic>
        <p:nvPicPr>
          <p:cNvPr id="77" name="IMG_0015.jpeg"/>
          <p:cNvPicPr/>
          <p:nvPr/>
        </p:nvPicPr>
        <p:blipFill>
          <a:blip r:embed="rId3">
            <a:extLst/>
          </a:blip>
          <a:stretch>
            <a:fillRect/>
          </a:stretch>
        </p:blipFill>
        <p:spPr>
          <a:xfrm>
            <a:off x="10543607" y="803092"/>
            <a:ext cx="1501726" cy="1299827"/>
          </a:xfrm>
          <a:prstGeom prst="rect">
            <a:avLst/>
          </a:prstGeom>
          <a:ln w="12700">
            <a:miter lim="400000"/>
          </a:ln>
        </p:spPr>
      </p:pic>
      <p:pic>
        <p:nvPicPr>
          <p:cNvPr id="78" name="IMG_0015.JPG"/>
          <p:cNvPicPr/>
          <p:nvPr/>
        </p:nvPicPr>
        <p:blipFill>
          <a:blip r:embed="rId3">
            <a:extLst/>
          </a:blip>
          <a:stretch>
            <a:fillRect/>
          </a:stretch>
        </p:blipFill>
        <p:spPr>
          <a:xfrm>
            <a:off x="860877" y="803092"/>
            <a:ext cx="1501726" cy="129982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xmlns:p14="http://schemas.microsoft.com/office/powerpoint/2010/main" spd="slow" advClick="1">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body" idx="1"/>
          </p:nvPr>
        </p:nvSpPr>
        <p:spPr>
          <a:xfrm>
            <a:off x="813768" y="988368"/>
            <a:ext cx="10921032" cy="7596832"/>
          </a:xfrm>
          <a:prstGeom prst="rect">
            <a:avLst/>
          </a:prstGeom>
        </p:spPr>
        <p:txBody>
          <a:bodyPr>
            <a:noAutofit/>
          </a:bodyPr>
          <a:lstStyle/>
          <a:p>
            <a:pPr marL="0" lvl="0" indent="0" algn="just" defTabSz="233679">
              <a:spcBef>
                <a:spcPts val="1200"/>
              </a:spcBef>
              <a:buSzTx/>
              <a:buNone/>
              <a:defRPr sz="1800">
                <a:solidFill>
                  <a:srgbClr val="000000"/>
                </a:solidFill>
              </a:defRPr>
            </a:pPr>
            <a:r>
              <a:rPr sz="2000" dirty="0">
                <a:solidFill>
                  <a:srgbClr val="3E231A"/>
                </a:solidFill>
              </a:rPr>
              <a:t>II </a:t>
            </a:r>
            <a:r>
              <a:rPr sz="2000" dirty="0" err="1">
                <a:solidFill>
                  <a:srgbClr val="3E231A"/>
                </a:solidFill>
              </a:rPr>
              <a:t>episodio</a:t>
            </a:r>
            <a:r>
              <a:rPr sz="2000" dirty="0">
                <a:solidFill>
                  <a:srgbClr val="3E231A"/>
                </a:solidFill>
              </a:rPr>
              <a:t> (vv. 446-626)</a:t>
            </a:r>
          </a:p>
          <a:p>
            <a:pPr marL="187960" lvl="0" indent="-187960" algn="just" defTabSz="233679">
              <a:spcBef>
                <a:spcPts val="1200"/>
              </a:spcBef>
              <a:buBlip>
                <a:blip r:embed="rId2"/>
              </a:buBlip>
              <a:defRPr sz="1800">
                <a:solidFill>
                  <a:srgbClr val="000000"/>
                </a:solidFill>
              </a:defRPr>
            </a:pPr>
            <a:r>
              <a:rPr sz="2000" dirty="0" err="1">
                <a:solidFill>
                  <a:srgbClr val="3E231A"/>
                </a:solidFill>
              </a:rPr>
              <a:t>Entra</a:t>
            </a:r>
            <a:r>
              <a:rPr sz="2000" dirty="0">
                <a:solidFill>
                  <a:srgbClr val="3E231A"/>
                </a:solidFill>
              </a:rPr>
              <a:t> </a:t>
            </a:r>
            <a:r>
              <a:rPr sz="2000" dirty="0" err="1">
                <a:solidFill>
                  <a:srgbClr val="3E231A"/>
                </a:solidFill>
              </a:rPr>
              <a:t>Giasone</a:t>
            </a:r>
            <a:r>
              <a:rPr sz="2000" dirty="0">
                <a:solidFill>
                  <a:srgbClr val="3E231A"/>
                </a:solidFill>
              </a:rPr>
              <a:t> </a:t>
            </a:r>
            <a:r>
              <a:rPr sz="2000" dirty="0" err="1">
                <a:solidFill>
                  <a:srgbClr val="3E231A"/>
                </a:solidFill>
              </a:rPr>
              <a:t>che</a:t>
            </a:r>
            <a:r>
              <a:rPr sz="2000" dirty="0">
                <a:solidFill>
                  <a:srgbClr val="3E231A"/>
                </a:solidFill>
              </a:rPr>
              <a:t> </a:t>
            </a:r>
            <a:r>
              <a:rPr sz="2000" dirty="0" err="1">
                <a:solidFill>
                  <a:srgbClr val="3E231A"/>
                </a:solidFill>
              </a:rPr>
              <a:t>dichiara</a:t>
            </a:r>
            <a:r>
              <a:rPr sz="2000" dirty="0">
                <a:solidFill>
                  <a:srgbClr val="3E231A"/>
                </a:solidFill>
              </a:rPr>
              <a:t> di </a:t>
            </a:r>
            <a:r>
              <a:rPr sz="2000" dirty="0" err="1">
                <a:solidFill>
                  <a:srgbClr val="3E231A"/>
                </a:solidFill>
              </a:rPr>
              <a:t>voler</a:t>
            </a:r>
            <a:r>
              <a:rPr sz="2000" dirty="0">
                <a:solidFill>
                  <a:srgbClr val="3E231A"/>
                </a:solidFill>
              </a:rPr>
              <a:t> </a:t>
            </a:r>
            <a:r>
              <a:rPr sz="2000" dirty="0" err="1">
                <a:solidFill>
                  <a:srgbClr val="3E231A"/>
                </a:solidFill>
              </a:rPr>
              <a:t>aiutare</a:t>
            </a:r>
            <a:r>
              <a:rPr sz="2000" dirty="0">
                <a:solidFill>
                  <a:srgbClr val="3E231A"/>
                </a:solidFill>
              </a:rPr>
              <a:t> Medea </a:t>
            </a:r>
            <a:r>
              <a:rPr sz="2000" dirty="0" err="1">
                <a:solidFill>
                  <a:srgbClr val="3E231A"/>
                </a:solidFill>
              </a:rPr>
              <a:t>ed</a:t>
            </a:r>
            <a:r>
              <a:rPr sz="2000" dirty="0">
                <a:solidFill>
                  <a:srgbClr val="3E231A"/>
                </a:solidFill>
              </a:rPr>
              <a:t> i </a:t>
            </a:r>
            <a:r>
              <a:rPr sz="2000" dirty="0" err="1">
                <a:solidFill>
                  <a:srgbClr val="3E231A"/>
                </a:solidFill>
              </a:rPr>
              <a:t>figli</a:t>
            </a:r>
            <a:r>
              <a:rPr sz="2000" dirty="0">
                <a:solidFill>
                  <a:srgbClr val="3E231A"/>
                </a:solidFill>
              </a:rPr>
              <a:t> ad </a:t>
            </a:r>
            <a:r>
              <a:rPr sz="2000" dirty="0" err="1">
                <a:solidFill>
                  <a:srgbClr val="3E231A"/>
                </a:solidFill>
              </a:rPr>
              <a:t>affrontare</a:t>
            </a:r>
            <a:r>
              <a:rPr sz="2000" dirty="0">
                <a:solidFill>
                  <a:srgbClr val="3E231A"/>
                </a:solidFill>
              </a:rPr>
              <a:t> </a:t>
            </a:r>
            <a:r>
              <a:rPr sz="2000" dirty="0" err="1">
                <a:solidFill>
                  <a:srgbClr val="3E231A"/>
                </a:solidFill>
              </a:rPr>
              <a:t>l'esilio</a:t>
            </a:r>
            <a:r>
              <a:rPr sz="2000" dirty="0">
                <a:solidFill>
                  <a:srgbClr val="3E231A"/>
                </a:solidFill>
              </a:rPr>
              <a:t>. Dice di aver </a:t>
            </a:r>
            <a:r>
              <a:rPr sz="2000" dirty="0" err="1">
                <a:solidFill>
                  <a:srgbClr val="3E231A"/>
                </a:solidFill>
              </a:rPr>
              <a:t>fatto</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possibile</a:t>
            </a:r>
            <a:r>
              <a:rPr sz="2000" dirty="0">
                <a:solidFill>
                  <a:srgbClr val="3E231A"/>
                </a:solidFill>
              </a:rPr>
              <a:t> per </a:t>
            </a:r>
            <a:r>
              <a:rPr sz="2000" dirty="0" err="1">
                <a:solidFill>
                  <a:srgbClr val="3E231A"/>
                </a:solidFill>
              </a:rPr>
              <a:t>evitare</a:t>
            </a:r>
            <a:r>
              <a:rPr sz="2000" dirty="0">
                <a:solidFill>
                  <a:srgbClr val="3E231A"/>
                </a:solidFill>
              </a:rPr>
              <a:t> </a:t>
            </a:r>
            <a:r>
              <a:rPr sz="2000" dirty="0" err="1">
                <a:solidFill>
                  <a:srgbClr val="3E231A"/>
                </a:solidFill>
              </a:rPr>
              <a:t>che</a:t>
            </a:r>
            <a:r>
              <a:rPr sz="2000" dirty="0">
                <a:solidFill>
                  <a:srgbClr val="3E231A"/>
                </a:solidFill>
              </a:rPr>
              <a:t> fosse </a:t>
            </a:r>
            <a:r>
              <a:rPr sz="2000" dirty="0" err="1">
                <a:solidFill>
                  <a:srgbClr val="3E231A"/>
                </a:solidFill>
              </a:rPr>
              <a:t>cacciata</a:t>
            </a:r>
            <a:r>
              <a:rPr sz="2000" dirty="0">
                <a:solidFill>
                  <a:srgbClr val="3E231A"/>
                </a:solidFill>
              </a:rPr>
              <a:t> ma  Medea, con le sue </a:t>
            </a:r>
            <a:r>
              <a:rPr sz="2000" dirty="0" err="1">
                <a:solidFill>
                  <a:srgbClr val="3E231A"/>
                </a:solidFill>
              </a:rPr>
              <a:t>maledizioni</a:t>
            </a:r>
            <a:r>
              <a:rPr sz="2000" dirty="0">
                <a:solidFill>
                  <a:srgbClr val="3E231A"/>
                </a:solidFill>
              </a:rPr>
              <a:t>, ha </a:t>
            </a:r>
            <a:r>
              <a:rPr sz="2000" dirty="0" err="1">
                <a:solidFill>
                  <a:srgbClr val="3E231A"/>
                </a:solidFill>
              </a:rPr>
              <a:t>causato</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sospetto</a:t>
            </a:r>
            <a:r>
              <a:rPr sz="2000" dirty="0">
                <a:solidFill>
                  <a:srgbClr val="3E231A"/>
                </a:solidFill>
              </a:rPr>
              <a:t> del re. </a:t>
            </a:r>
            <a:r>
              <a:rPr sz="2000" dirty="0" err="1">
                <a:solidFill>
                  <a:srgbClr val="3E231A"/>
                </a:solidFill>
              </a:rPr>
              <a:t>L'eroina</a:t>
            </a:r>
            <a:r>
              <a:rPr sz="2000" dirty="0">
                <a:solidFill>
                  <a:srgbClr val="3E231A"/>
                </a:solidFill>
              </a:rPr>
              <a:t> è </a:t>
            </a:r>
            <a:r>
              <a:rPr sz="2000" dirty="0" err="1">
                <a:solidFill>
                  <a:srgbClr val="3E231A"/>
                </a:solidFill>
              </a:rPr>
              <a:t>furiosa</a:t>
            </a:r>
            <a:r>
              <a:rPr sz="2000" dirty="0">
                <a:solidFill>
                  <a:srgbClr val="3E231A"/>
                </a:solidFill>
              </a:rPr>
              <a:t>: è stat lei a </a:t>
            </a:r>
            <a:r>
              <a:rPr sz="2000" dirty="0" err="1">
                <a:solidFill>
                  <a:srgbClr val="3E231A"/>
                </a:solidFill>
              </a:rPr>
              <a:t>permettere</a:t>
            </a:r>
            <a:r>
              <a:rPr sz="2000" dirty="0">
                <a:solidFill>
                  <a:srgbClr val="3E231A"/>
                </a:solidFill>
              </a:rPr>
              <a:t> </a:t>
            </a:r>
            <a:r>
              <a:rPr sz="2000" dirty="0" err="1">
                <a:solidFill>
                  <a:srgbClr val="3E231A"/>
                </a:solidFill>
              </a:rPr>
              <a:t>che</a:t>
            </a:r>
            <a:r>
              <a:rPr sz="2000" dirty="0">
                <a:solidFill>
                  <a:srgbClr val="3E231A"/>
                </a:solidFill>
              </a:rPr>
              <a:t> </a:t>
            </a:r>
            <a:r>
              <a:rPr sz="2000" dirty="0" err="1">
                <a:solidFill>
                  <a:srgbClr val="3E231A"/>
                </a:solidFill>
              </a:rPr>
              <a:t>recuperasse</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vello</a:t>
            </a:r>
            <a:r>
              <a:rPr sz="2000" dirty="0">
                <a:solidFill>
                  <a:srgbClr val="3E231A"/>
                </a:solidFill>
              </a:rPr>
              <a:t> </a:t>
            </a:r>
            <a:r>
              <a:rPr sz="2000" dirty="0" err="1">
                <a:solidFill>
                  <a:srgbClr val="3E231A"/>
                </a:solidFill>
              </a:rPr>
              <a:t>d'oro</a:t>
            </a:r>
            <a:r>
              <a:rPr sz="2000" dirty="0">
                <a:solidFill>
                  <a:srgbClr val="3E231A"/>
                </a:solidFill>
              </a:rPr>
              <a:t>, </a:t>
            </a:r>
            <a:r>
              <a:rPr sz="2000" dirty="0" err="1">
                <a:solidFill>
                  <a:srgbClr val="3E231A"/>
                </a:solidFill>
              </a:rPr>
              <a:t>andando</a:t>
            </a:r>
            <a:r>
              <a:rPr sz="2000" dirty="0">
                <a:solidFill>
                  <a:srgbClr val="3E231A"/>
                </a:solidFill>
              </a:rPr>
              <a:t> </a:t>
            </a:r>
            <a:r>
              <a:rPr sz="2000" dirty="0" err="1">
                <a:solidFill>
                  <a:srgbClr val="3E231A"/>
                </a:solidFill>
              </a:rPr>
              <a:t>contro</a:t>
            </a:r>
            <a:r>
              <a:rPr sz="2000" dirty="0">
                <a:solidFill>
                  <a:srgbClr val="3E231A"/>
                </a:solidFill>
              </a:rPr>
              <a:t> la </a:t>
            </a:r>
            <a:r>
              <a:rPr sz="2000" dirty="0" err="1">
                <a:solidFill>
                  <a:srgbClr val="3E231A"/>
                </a:solidFill>
              </a:rPr>
              <a:t>sua</a:t>
            </a:r>
            <a:r>
              <a:rPr sz="2000" dirty="0">
                <a:solidFill>
                  <a:srgbClr val="3E231A"/>
                </a:solidFill>
              </a:rPr>
              <a:t> </a:t>
            </a:r>
            <a:r>
              <a:rPr sz="2000" dirty="0" err="1">
                <a:solidFill>
                  <a:srgbClr val="3E231A"/>
                </a:solidFill>
              </a:rPr>
              <a:t>stessa</a:t>
            </a:r>
            <a:r>
              <a:rPr sz="2000" dirty="0">
                <a:solidFill>
                  <a:srgbClr val="3E231A"/>
                </a:solidFill>
              </a:rPr>
              <a:t> </a:t>
            </a:r>
            <a:r>
              <a:rPr sz="2000" dirty="0" err="1">
                <a:solidFill>
                  <a:srgbClr val="3E231A"/>
                </a:solidFill>
              </a:rPr>
              <a:t>famiglia</a:t>
            </a:r>
            <a:r>
              <a:rPr sz="2000" dirty="0">
                <a:solidFill>
                  <a:srgbClr val="3E231A"/>
                </a:solidFill>
              </a:rPr>
              <a:t>. </a:t>
            </a:r>
            <a:r>
              <a:rPr sz="2000" dirty="0" err="1">
                <a:solidFill>
                  <a:srgbClr val="3E231A"/>
                </a:solidFill>
              </a:rPr>
              <a:t>Infatti</a:t>
            </a:r>
            <a:r>
              <a:rPr sz="2000" dirty="0">
                <a:solidFill>
                  <a:srgbClr val="3E231A"/>
                </a:solidFill>
              </a:rPr>
              <a:t> lei non </a:t>
            </a:r>
            <a:r>
              <a:rPr sz="2000" dirty="0" err="1">
                <a:solidFill>
                  <a:srgbClr val="3E231A"/>
                </a:solidFill>
              </a:rPr>
              <a:t>sa</a:t>
            </a:r>
            <a:r>
              <a:rPr sz="2000" dirty="0">
                <a:solidFill>
                  <a:srgbClr val="3E231A"/>
                </a:solidFill>
              </a:rPr>
              <a:t> dove </a:t>
            </a:r>
            <a:r>
              <a:rPr sz="2000" dirty="0" err="1">
                <a:solidFill>
                  <a:srgbClr val="3E231A"/>
                </a:solidFill>
              </a:rPr>
              <a:t>andare</a:t>
            </a:r>
            <a:r>
              <a:rPr sz="2000" dirty="0">
                <a:solidFill>
                  <a:srgbClr val="3E231A"/>
                </a:solidFill>
              </a:rPr>
              <a:t> in </a:t>
            </a:r>
            <a:r>
              <a:rPr sz="2000" dirty="0" err="1">
                <a:solidFill>
                  <a:srgbClr val="3E231A"/>
                </a:solidFill>
              </a:rPr>
              <a:t>esilio</a:t>
            </a:r>
            <a:r>
              <a:rPr sz="2000" dirty="0">
                <a:solidFill>
                  <a:srgbClr val="3E231A"/>
                </a:solidFill>
              </a:rPr>
              <a:t>, non </a:t>
            </a:r>
            <a:r>
              <a:rPr sz="2000" dirty="0" err="1">
                <a:solidFill>
                  <a:srgbClr val="3E231A"/>
                </a:solidFill>
              </a:rPr>
              <a:t>avendo</a:t>
            </a:r>
            <a:r>
              <a:rPr sz="2000" dirty="0">
                <a:solidFill>
                  <a:srgbClr val="3E231A"/>
                </a:solidFill>
              </a:rPr>
              <a:t> </a:t>
            </a:r>
            <a:r>
              <a:rPr sz="2000" dirty="0" err="1">
                <a:solidFill>
                  <a:srgbClr val="3E231A"/>
                </a:solidFill>
              </a:rPr>
              <a:t>più</a:t>
            </a:r>
            <a:r>
              <a:rPr sz="2000" dirty="0">
                <a:solidFill>
                  <a:srgbClr val="3E231A"/>
                </a:solidFill>
              </a:rPr>
              <a:t> </a:t>
            </a:r>
            <a:r>
              <a:rPr sz="2000" dirty="0" err="1">
                <a:solidFill>
                  <a:srgbClr val="3E231A"/>
                </a:solidFill>
              </a:rPr>
              <a:t>una</a:t>
            </a:r>
            <a:r>
              <a:rPr sz="2000" dirty="0">
                <a:solidFill>
                  <a:srgbClr val="3E231A"/>
                </a:solidFill>
              </a:rPr>
              <a:t> </a:t>
            </a:r>
            <a:r>
              <a:rPr sz="2000" dirty="0" err="1">
                <a:solidFill>
                  <a:srgbClr val="3E231A"/>
                </a:solidFill>
              </a:rPr>
              <a:t>famiglia</a:t>
            </a:r>
            <a:r>
              <a:rPr sz="2000" dirty="0">
                <a:solidFill>
                  <a:srgbClr val="3E231A"/>
                </a:solidFill>
              </a:rPr>
              <a:t> </a:t>
            </a:r>
            <a:r>
              <a:rPr sz="2000" dirty="0" err="1">
                <a:solidFill>
                  <a:srgbClr val="3E231A"/>
                </a:solidFill>
              </a:rPr>
              <a:t>all'infuori</a:t>
            </a:r>
            <a:r>
              <a:rPr sz="2000" dirty="0">
                <a:solidFill>
                  <a:srgbClr val="3E231A"/>
                </a:solidFill>
              </a:rPr>
              <a:t> di </a:t>
            </a:r>
            <a:r>
              <a:rPr sz="2000" dirty="0" err="1">
                <a:solidFill>
                  <a:srgbClr val="3E231A"/>
                </a:solidFill>
              </a:rPr>
              <a:t>Giasone</a:t>
            </a:r>
            <a:r>
              <a:rPr sz="2000" dirty="0">
                <a:solidFill>
                  <a:srgbClr val="3E231A"/>
                </a:solidFill>
              </a:rPr>
              <a:t>. Dal canto </a:t>
            </a:r>
            <a:r>
              <a:rPr sz="2000" dirty="0" err="1">
                <a:solidFill>
                  <a:srgbClr val="3E231A"/>
                </a:solidFill>
              </a:rPr>
              <a:t>suo</a:t>
            </a:r>
            <a:r>
              <a:rPr sz="2000" dirty="0">
                <a:solidFill>
                  <a:srgbClr val="3E231A"/>
                </a:solidFill>
              </a:rPr>
              <a:t> </a:t>
            </a:r>
            <a:r>
              <a:rPr sz="2000" dirty="0" err="1">
                <a:solidFill>
                  <a:srgbClr val="3E231A"/>
                </a:solidFill>
              </a:rPr>
              <a:t>Giasone</a:t>
            </a:r>
            <a:r>
              <a:rPr sz="2000" dirty="0">
                <a:solidFill>
                  <a:srgbClr val="3E231A"/>
                </a:solidFill>
              </a:rPr>
              <a:t> </a:t>
            </a:r>
            <a:r>
              <a:rPr sz="2000" dirty="0" err="1">
                <a:solidFill>
                  <a:srgbClr val="3E231A"/>
                </a:solidFill>
              </a:rPr>
              <a:t>cerca</a:t>
            </a:r>
            <a:r>
              <a:rPr sz="2000" dirty="0">
                <a:solidFill>
                  <a:srgbClr val="3E231A"/>
                </a:solidFill>
              </a:rPr>
              <a:t> di </a:t>
            </a:r>
            <a:r>
              <a:rPr sz="2000" dirty="0" err="1">
                <a:solidFill>
                  <a:srgbClr val="3E231A"/>
                </a:solidFill>
              </a:rPr>
              <a:t>minimizzare</a:t>
            </a:r>
            <a:r>
              <a:rPr sz="2000" dirty="0">
                <a:solidFill>
                  <a:srgbClr val="3E231A"/>
                </a:solidFill>
              </a:rPr>
              <a:t> </a:t>
            </a:r>
            <a:r>
              <a:rPr sz="2000" dirty="0" err="1">
                <a:solidFill>
                  <a:srgbClr val="3E231A"/>
                </a:solidFill>
              </a:rPr>
              <a:t>l'aiuto</a:t>
            </a:r>
            <a:r>
              <a:rPr sz="2000" dirty="0">
                <a:solidFill>
                  <a:srgbClr val="3E231A"/>
                </a:solidFill>
              </a:rPr>
              <a:t> </a:t>
            </a:r>
            <a:r>
              <a:rPr sz="2000" dirty="0" err="1">
                <a:solidFill>
                  <a:srgbClr val="3E231A"/>
                </a:solidFill>
              </a:rPr>
              <a:t>avuto</a:t>
            </a:r>
            <a:r>
              <a:rPr sz="2000" dirty="0">
                <a:solidFill>
                  <a:srgbClr val="3E231A"/>
                </a:solidFill>
              </a:rPr>
              <a:t> da Medea e </a:t>
            </a:r>
            <a:r>
              <a:rPr sz="2000" dirty="0" err="1">
                <a:solidFill>
                  <a:srgbClr val="3E231A"/>
                </a:solidFill>
              </a:rPr>
              <a:t>si</a:t>
            </a:r>
            <a:r>
              <a:rPr sz="2000" dirty="0">
                <a:solidFill>
                  <a:srgbClr val="3E231A"/>
                </a:solidFill>
              </a:rPr>
              <a:t> </a:t>
            </a:r>
            <a:r>
              <a:rPr sz="2000" dirty="0" err="1">
                <a:solidFill>
                  <a:srgbClr val="3E231A"/>
                </a:solidFill>
              </a:rPr>
              <a:t>giustifica</a:t>
            </a:r>
            <a:r>
              <a:rPr sz="2000" dirty="0">
                <a:solidFill>
                  <a:srgbClr val="3E231A"/>
                </a:solidFill>
              </a:rPr>
              <a:t> </a:t>
            </a:r>
            <a:r>
              <a:rPr sz="2000" dirty="0" err="1">
                <a:solidFill>
                  <a:srgbClr val="3E231A"/>
                </a:solidFill>
              </a:rPr>
              <a:t>dicendo</a:t>
            </a:r>
            <a:r>
              <a:rPr sz="2000" dirty="0">
                <a:solidFill>
                  <a:srgbClr val="3E231A"/>
                </a:solidFill>
              </a:rPr>
              <a:t> </a:t>
            </a:r>
            <a:r>
              <a:rPr sz="2000" dirty="0" err="1">
                <a:solidFill>
                  <a:srgbClr val="3E231A"/>
                </a:solidFill>
              </a:rPr>
              <a:t>che</a:t>
            </a:r>
            <a:r>
              <a:rPr sz="2000" dirty="0">
                <a:solidFill>
                  <a:srgbClr val="3E231A"/>
                </a:solidFill>
              </a:rPr>
              <a:t> le </a:t>
            </a:r>
            <a:r>
              <a:rPr sz="2000" dirty="0" err="1">
                <a:solidFill>
                  <a:srgbClr val="3E231A"/>
                </a:solidFill>
              </a:rPr>
              <a:t>nozze</a:t>
            </a:r>
            <a:r>
              <a:rPr sz="2000" dirty="0">
                <a:solidFill>
                  <a:srgbClr val="3E231A"/>
                </a:solidFill>
              </a:rPr>
              <a:t> con la </a:t>
            </a:r>
            <a:r>
              <a:rPr sz="2000" dirty="0" err="1">
                <a:solidFill>
                  <a:srgbClr val="3E231A"/>
                </a:solidFill>
              </a:rPr>
              <a:t>figlia</a:t>
            </a:r>
            <a:r>
              <a:rPr sz="2000" dirty="0">
                <a:solidFill>
                  <a:srgbClr val="3E231A"/>
                </a:solidFill>
              </a:rPr>
              <a:t> del re </a:t>
            </a:r>
            <a:r>
              <a:rPr sz="2000" dirty="0" err="1">
                <a:solidFill>
                  <a:srgbClr val="3E231A"/>
                </a:solidFill>
              </a:rPr>
              <a:t>avrebbero</a:t>
            </a:r>
            <a:r>
              <a:rPr sz="2000" dirty="0">
                <a:solidFill>
                  <a:srgbClr val="3E231A"/>
                </a:solidFill>
              </a:rPr>
              <a:t> </a:t>
            </a:r>
            <a:r>
              <a:rPr sz="2000" dirty="0" err="1">
                <a:solidFill>
                  <a:srgbClr val="3E231A"/>
                </a:solidFill>
              </a:rPr>
              <a:t>arrecato</a:t>
            </a:r>
            <a:r>
              <a:rPr sz="2000" dirty="0">
                <a:solidFill>
                  <a:srgbClr val="3E231A"/>
                </a:solidFill>
              </a:rPr>
              <a:t> </a:t>
            </a:r>
            <a:r>
              <a:rPr sz="2000" dirty="0" err="1">
                <a:solidFill>
                  <a:srgbClr val="3E231A"/>
                </a:solidFill>
              </a:rPr>
              <a:t>benessere</a:t>
            </a:r>
            <a:r>
              <a:rPr sz="2000" dirty="0">
                <a:solidFill>
                  <a:srgbClr val="3E231A"/>
                </a:solidFill>
              </a:rPr>
              <a:t> </a:t>
            </a:r>
            <a:r>
              <a:rPr sz="2000" dirty="0" err="1">
                <a:solidFill>
                  <a:srgbClr val="3E231A"/>
                </a:solidFill>
              </a:rPr>
              <a:t>anche</a:t>
            </a:r>
            <a:r>
              <a:rPr sz="2000" dirty="0">
                <a:solidFill>
                  <a:srgbClr val="3E231A"/>
                </a:solidFill>
              </a:rPr>
              <a:t> </a:t>
            </a:r>
            <a:r>
              <a:rPr sz="2000" dirty="0" err="1">
                <a:solidFill>
                  <a:srgbClr val="3E231A"/>
                </a:solidFill>
              </a:rPr>
              <a:t>ai</a:t>
            </a:r>
            <a:r>
              <a:rPr sz="2000" dirty="0">
                <a:solidFill>
                  <a:srgbClr val="3E231A"/>
                </a:solidFill>
              </a:rPr>
              <a:t> </a:t>
            </a:r>
            <a:r>
              <a:rPr sz="2000" dirty="0" err="1">
                <a:solidFill>
                  <a:srgbClr val="3E231A"/>
                </a:solidFill>
              </a:rPr>
              <a:t>loro</a:t>
            </a:r>
            <a:r>
              <a:rPr sz="2000" dirty="0">
                <a:solidFill>
                  <a:srgbClr val="3E231A"/>
                </a:solidFill>
              </a:rPr>
              <a:t> </a:t>
            </a:r>
            <a:r>
              <a:rPr sz="2000" dirty="0" err="1">
                <a:solidFill>
                  <a:srgbClr val="3E231A"/>
                </a:solidFill>
              </a:rPr>
              <a:t>figli</a:t>
            </a:r>
            <a:r>
              <a:rPr sz="2000" dirty="0">
                <a:solidFill>
                  <a:srgbClr val="3E231A"/>
                </a:solidFill>
              </a:rPr>
              <a:t> se Medea </a:t>
            </a:r>
            <a:r>
              <a:rPr sz="2000" dirty="0" err="1">
                <a:solidFill>
                  <a:srgbClr val="3E231A"/>
                </a:solidFill>
              </a:rPr>
              <a:t>avesse</a:t>
            </a:r>
            <a:r>
              <a:rPr sz="2000" dirty="0">
                <a:solidFill>
                  <a:srgbClr val="3E231A"/>
                </a:solidFill>
              </a:rPr>
              <a:t> </a:t>
            </a:r>
            <a:r>
              <a:rPr sz="2000" dirty="0" err="1">
                <a:solidFill>
                  <a:srgbClr val="3E231A"/>
                </a:solidFill>
              </a:rPr>
              <a:t>saputo</a:t>
            </a:r>
            <a:r>
              <a:rPr sz="2000" dirty="0">
                <a:solidFill>
                  <a:srgbClr val="3E231A"/>
                </a:solidFill>
              </a:rPr>
              <a:t> </a:t>
            </a:r>
            <a:r>
              <a:rPr sz="2000" dirty="0" err="1">
                <a:solidFill>
                  <a:srgbClr val="3E231A"/>
                </a:solidFill>
              </a:rPr>
              <a:t>accettarle</a:t>
            </a:r>
            <a:r>
              <a:rPr sz="2000" dirty="0">
                <a:solidFill>
                  <a:srgbClr val="3E231A"/>
                </a:solidFill>
              </a:rPr>
              <a:t>. Lei </a:t>
            </a:r>
            <a:r>
              <a:rPr sz="2000" dirty="0" err="1">
                <a:solidFill>
                  <a:srgbClr val="3E231A"/>
                </a:solidFill>
              </a:rPr>
              <a:t>rifiuta</a:t>
            </a:r>
            <a:r>
              <a:rPr sz="2000" dirty="0">
                <a:solidFill>
                  <a:srgbClr val="3E231A"/>
                </a:solidFill>
              </a:rPr>
              <a:t> con </a:t>
            </a:r>
            <a:r>
              <a:rPr sz="2000" dirty="0" err="1">
                <a:solidFill>
                  <a:srgbClr val="3E231A"/>
                </a:solidFill>
              </a:rPr>
              <a:t>disprezzo</a:t>
            </a:r>
            <a:r>
              <a:rPr sz="2000" dirty="0">
                <a:solidFill>
                  <a:srgbClr val="3E231A"/>
                </a:solidFill>
              </a:rPr>
              <a:t> le </a:t>
            </a:r>
            <a:r>
              <a:rPr sz="2000" dirty="0" err="1">
                <a:solidFill>
                  <a:srgbClr val="3E231A"/>
                </a:solidFill>
              </a:rPr>
              <a:t>argomentazioni</a:t>
            </a:r>
            <a:r>
              <a:rPr sz="2000" dirty="0">
                <a:solidFill>
                  <a:srgbClr val="3E231A"/>
                </a:solidFill>
              </a:rPr>
              <a:t> di </a:t>
            </a:r>
            <a:r>
              <a:rPr sz="2000" dirty="0" err="1">
                <a:solidFill>
                  <a:srgbClr val="3E231A"/>
                </a:solidFill>
              </a:rPr>
              <a:t>Giasone</a:t>
            </a:r>
            <a:r>
              <a:rPr sz="2000" dirty="0">
                <a:solidFill>
                  <a:srgbClr val="3E231A"/>
                </a:solidFill>
              </a:rPr>
              <a:t>. </a:t>
            </a:r>
            <a:r>
              <a:rPr sz="2000" dirty="0" err="1">
                <a:solidFill>
                  <a:srgbClr val="3E231A"/>
                </a:solidFill>
              </a:rPr>
              <a:t>Infine</a:t>
            </a:r>
            <a:r>
              <a:rPr sz="2000" dirty="0">
                <a:solidFill>
                  <a:srgbClr val="3E231A"/>
                </a:solidFill>
              </a:rPr>
              <a:t> </a:t>
            </a:r>
            <a:r>
              <a:rPr sz="2000" dirty="0" err="1">
                <a:solidFill>
                  <a:srgbClr val="3E231A"/>
                </a:solidFill>
              </a:rPr>
              <a:t>lui</a:t>
            </a:r>
            <a:r>
              <a:rPr sz="2000" dirty="0">
                <a:solidFill>
                  <a:srgbClr val="3E231A"/>
                </a:solidFill>
              </a:rPr>
              <a:t> </a:t>
            </a:r>
            <a:r>
              <a:rPr sz="2000" dirty="0" err="1">
                <a:solidFill>
                  <a:srgbClr val="3E231A"/>
                </a:solidFill>
              </a:rPr>
              <a:t>tronca</a:t>
            </a:r>
            <a:r>
              <a:rPr sz="2000" dirty="0">
                <a:solidFill>
                  <a:srgbClr val="3E231A"/>
                </a:solidFill>
              </a:rPr>
              <a:t> la </a:t>
            </a:r>
            <a:r>
              <a:rPr sz="2000" dirty="0" err="1">
                <a:solidFill>
                  <a:srgbClr val="3E231A"/>
                </a:solidFill>
              </a:rPr>
              <a:t>discussione</a:t>
            </a:r>
            <a:r>
              <a:rPr sz="2000" dirty="0">
                <a:solidFill>
                  <a:srgbClr val="3E231A"/>
                </a:solidFill>
              </a:rPr>
              <a:t> e le </a:t>
            </a:r>
            <a:r>
              <a:rPr sz="2000" dirty="0" err="1">
                <a:solidFill>
                  <a:srgbClr val="3E231A"/>
                </a:solidFill>
              </a:rPr>
              <a:t>offre</a:t>
            </a:r>
            <a:r>
              <a:rPr sz="2000" dirty="0">
                <a:solidFill>
                  <a:srgbClr val="3E231A"/>
                </a:solidFill>
              </a:rPr>
              <a:t> </a:t>
            </a:r>
            <a:r>
              <a:rPr sz="2000" dirty="0" err="1">
                <a:solidFill>
                  <a:srgbClr val="3E231A"/>
                </a:solidFill>
              </a:rPr>
              <a:t>denaro</a:t>
            </a:r>
            <a:r>
              <a:rPr sz="2000" dirty="0">
                <a:solidFill>
                  <a:srgbClr val="3E231A"/>
                </a:solidFill>
              </a:rPr>
              <a:t> e </a:t>
            </a:r>
            <a:r>
              <a:rPr sz="2000" dirty="0" err="1">
                <a:solidFill>
                  <a:srgbClr val="3E231A"/>
                </a:solidFill>
              </a:rPr>
              <a:t>aiuto</a:t>
            </a:r>
            <a:r>
              <a:rPr sz="2000" dirty="0">
                <a:solidFill>
                  <a:srgbClr val="3E231A"/>
                </a:solidFill>
              </a:rPr>
              <a:t> </a:t>
            </a:r>
            <a:r>
              <a:rPr sz="2000" dirty="0" err="1">
                <a:solidFill>
                  <a:srgbClr val="3E231A"/>
                </a:solidFill>
              </a:rPr>
              <a:t>presso</a:t>
            </a:r>
            <a:r>
              <a:rPr sz="2000" dirty="0">
                <a:solidFill>
                  <a:srgbClr val="3E231A"/>
                </a:solidFill>
              </a:rPr>
              <a:t> </a:t>
            </a:r>
            <a:r>
              <a:rPr sz="2000" dirty="0" err="1">
                <a:solidFill>
                  <a:srgbClr val="3E231A"/>
                </a:solidFill>
              </a:rPr>
              <a:t>dei</a:t>
            </a:r>
            <a:r>
              <a:rPr sz="2000" dirty="0">
                <a:solidFill>
                  <a:srgbClr val="3E231A"/>
                </a:solidFill>
              </a:rPr>
              <a:t> </a:t>
            </a:r>
            <a:r>
              <a:rPr sz="2000" dirty="0" err="1">
                <a:solidFill>
                  <a:srgbClr val="3E231A"/>
                </a:solidFill>
              </a:rPr>
              <a:t>suoi</a:t>
            </a:r>
            <a:r>
              <a:rPr sz="2000" dirty="0">
                <a:solidFill>
                  <a:srgbClr val="3E231A"/>
                </a:solidFill>
              </a:rPr>
              <a:t> amici. Medea </a:t>
            </a:r>
            <a:r>
              <a:rPr sz="2000" dirty="0" err="1">
                <a:solidFill>
                  <a:srgbClr val="3E231A"/>
                </a:solidFill>
              </a:rPr>
              <a:t>rifiuta</a:t>
            </a:r>
            <a:r>
              <a:rPr sz="2000" dirty="0">
                <a:solidFill>
                  <a:srgbClr val="3E231A"/>
                </a:solidFill>
              </a:rPr>
              <a:t> </a:t>
            </a:r>
            <a:r>
              <a:rPr sz="2000" dirty="0" err="1">
                <a:solidFill>
                  <a:srgbClr val="3E231A"/>
                </a:solidFill>
              </a:rPr>
              <a:t>ogni</a:t>
            </a:r>
            <a:r>
              <a:rPr sz="2000" dirty="0">
                <a:solidFill>
                  <a:srgbClr val="3E231A"/>
                </a:solidFill>
              </a:rPr>
              <a:t> </a:t>
            </a:r>
            <a:r>
              <a:rPr sz="2000" dirty="0" err="1">
                <a:solidFill>
                  <a:srgbClr val="3E231A"/>
                </a:solidFill>
              </a:rPr>
              <a:t>offerta</a:t>
            </a:r>
            <a:r>
              <a:rPr sz="2000" dirty="0">
                <a:solidFill>
                  <a:srgbClr val="3E231A"/>
                </a:solidFill>
              </a:rPr>
              <a:t> e </a:t>
            </a:r>
            <a:r>
              <a:rPr sz="2000" dirty="0" err="1">
                <a:solidFill>
                  <a:srgbClr val="3E231A"/>
                </a:solidFill>
              </a:rPr>
              <a:t>Giasone</a:t>
            </a:r>
            <a:r>
              <a:rPr sz="2000" dirty="0">
                <a:solidFill>
                  <a:srgbClr val="3E231A"/>
                </a:solidFill>
              </a:rPr>
              <a:t> </a:t>
            </a:r>
            <a:r>
              <a:rPr sz="2000" dirty="0" err="1">
                <a:solidFill>
                  <a:srgbClr val="3E231A"/>
                </a:solidFill>
              </a:rPr>
              <a:t>esce</a:t>
            </a:r>
            <a:r>
              <a:rPr sz="2000" dirty="0">
                <a:solidFill>
                  <a:srgbClr val="3E231A"/>
                </a:solidFill>
              </a:rPr>
              <a:t> </a:t>
            </a:r>
            <a:r>
              <a:rPr sz="2000" dirty="0" err="1">
                <a:solidFill>
                  <a:srgbClr val="3E231A"/>
                </a:solidFill>
              </a:rPr>
              <a:t>seguito</a:t>
            </a:r>
            <a:r>
              <a:rPr sz="2000" dirty="0">
                <a:solidFill>
                  <a:srgbClr val="3E231A"/>
                </a:solidFill>
              </a:rPr>
              <a:t> </a:t>
            </a:r>
            <a:r>
              <a:rPr sz="2000" dirty="0" err="1">
                <a:solidFill>
                  <a:srgbClr val="3E231A"/>
                </a:solidFill>
              </a:rPr>
              <a:t>dalle</a:t>
            </a:r>
            <a:r>
              <a:rPr sz="2000" dirty="0">
                <a:solidFill>
                  <a:srgbClr val="3E231A"/>
                </a:solidFill>
              </a:rPr>
              <a:t> </a:t>
            </a:r>
            <a:r>
              <a:rPr sz="2000" dirty="0" err="1">
                <a:solidFill>
                  <a:srgbClr val="3E231A"/>
                </a:solidFill>
              </a:rPr>
              <a:t>maledizioni</a:t>
            </a:r>
            <a:r>
              <a:rPr sz="2000" dirty="0">
                <a:solidFill>
                  <a:srgbClr val="3E231A"/>
                </a:solidFill>
              </a:rPr>
              <a:t> di lei. </a:t>
            </a:r>
          </a:p>
          <a:p>
            <a:pPr marL="0" lvl="0" indent="0" algn="just" defTabSz="233679">
              <a:spcBef>
                <a:spcPts val="1200"/>
              </a:spcBef>
              <a:buSzTx/>
              <a:buNone/>
              <a:defRPr sz="1800">
                <a:solidFill>
                  <a:srgbClr val="000000"/>
                </a:solidFill>
              </a:defRPr>
            </a:pPr>
            <a:r>
              <a:rPr sz="2000" dirty="0">
                <a:solidFill>
                  <a:srgbClr val="3E231A"/>
                </a:solidFill>
              </a:rPr>
              <a:t>II </a:t>
            </a:r>
            <a:r>
              <a:rPr sz="2000" dirty="0" err="1">
                <a:solidFill>
                  <a:srgbClr val="3E231A"/>
                </a:solidFill>
              </a:rPr>
              <a:t>stasimo</a:t>
            </a:r>
            <a:r>
              <a:rPr sz="2000" dirty="0">
                <a:solidFill>
                  <a:srgbClr val="3E231A"/>
                </a:solidFill>
              </a:rPr>
              <a:t> (vv. 627-662)</a:t>
            </a:r>
          </a:p>
          <a:p>
            <a:pPr marL="187960" lvl="0" indent="-187960" algn="just" defTabSz="233679">
              <a:spcBef>
                <a:spcPts val="1200"/>
              </a:spcBef>
              <a:buBlip>
                <a:blip r:embed="rId2"/>
              </a:buBlip>
              <a:defRPr sz="1800">
                <a:solidFill>
                  <a:srgbClr val="000000"/>
                </a:solidFill>
              </a:defRPr>
            </a:pPr>
            <a:r>
              <a:rPr sz="2000" dirty="0">
                <a:solidFill>
                  <a:srgbClr val="3E231A"/>
                </a:solidFill>
              </a:rPr>
              <a:t>Il </a:t>
            </a:r>
            <a:r>
              <a:rPr sz="2000" dirty="0" err="1">
                <a:solidFill>
                  <a:srgbClr val="3E231A"/>
                </a:solidFill>
              </a:rPr>
              <a:t>coro</a:t>
            </a:r>
            <a:r>
              <a:rPr sz="2000" dirty="0">
                <a:solidFill>
                  <a:srgbClr val="3E231A"/>
                </a:solidFill>
              </a:rPr>
              <a:t> </a:t>
            </a:r>
            <a:r>
              <a:rPr sz="2000" dirty="0" err="1">
                <a:solidFill>
                  <a:srgbClr val="3E231A"/>
                </a:solidFill>
              </a:rPr>
              <a:t>esalta</a:t>
            </a:r>
            <a:r>
              <a:rPr sz="2000" dirty="0">
                <a:solidFill>
                  <a:srgbClr val="3E231A"/>
                </a:solidFill>
              </a:rPr>
              <a:t> </a:t>
            </a:r>
            <a:r>
              <a:rPr sz="2000" dirty="0" err="1">
                <a:solidFill>
                  <a:srgbClr val="3E231A"/>
                </a:solidFill>
              </a:rPr>
              <a:t>l'amore</a:t>
            </a:r>
            <a:r>
              <a:rPr sz="2000" dirty="0">
                <a:solidFill>
                  <a:srgbClr val="3E231A"/>
                </a:solidFill>
              </a:rPr>
              <a:t> moderato e </a:t>
            </a:r>
            <a:r>
              <a:rPr sz="2000" dirty="0" err="1">
                <a:solidFill>
                  <a:srgbClr val="3E231A"/>
                </a:solidFill>
              </a:rPr>
              <a:t>depreca</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furore</a:t>
            </a:r>
            <a:r>
              <a:rPr sz="2000" dirty="0">
                <a:solidFill>
                  <a:srgbClr val="3E231A"/>
                </a:solidFill>
              </a:rPr>
              <a:t> </a:t>
            </a:r>
            <a:r>
              <a:rPr sz="2000" dirty="0" err="1">
                <a:solidFill>
                  <a:srgbClr val="3E231A"/>
                </a:solidFill>
              </a:rPr>
              <a:t>della</a:t>
            </a:r>
            <a:r>
              <a:rPr sz="2000" dirty="0">
                <a:solidFill>
                  <a:srgbClr val="3E231A"/>
                </a:solidFill>
              </a:rPr>
              <a:t> </a:t>
            </a:r>
            <a:r>
              <a:rPr sz="2000" dirty="0" err="1">
                <a:solidFill>
                  <a:srgbClr val="3E231A"/>
                </a:solidFill>
              </a:rPr>
              <a:t>passione</a:t>
            </a:r>
            <a:r>
              <a:rPr sz="2000" dirty="0">
                <a:solidFill>
                  <a:srgbClr val="3E231A"/>
                </a:solidFill>
              </a:rPr>
              <a:t>. </a:t>
            </a:r>
            <a:r>
              <a:rPr sz="2000" dirty="0" err="1">
                <a:solidFill>
                  <a:srgbClr val="3E231A"/>
                </a:solidFill>
              </a:rPr>
              <a:t>Elogio</a:t>
            </a:r>
            <a:r>
              <a:rPr sz="2000" dirty="0">
                <a:solidFill>
                  <a:srgbClr val="3E231A"/>
                </a:solidFill>
              </a:rPr>
              <a:t> </a:t>
            </a:r>
            <a:r>
              <a:rPr sz="2000" dirty="0" err="1">
                <a:solidFill>
                  <a:srgbClr val="3E231A"/>
                </a:solidFill>
              </a:rPr>
              <a:t>della</a:t>
            </a:r>
            <a:r>
              <a:rPr sz="2000" dirty="0">
                <a:solidFill>
                  <a:srgbClr val="3E231A"/>
                </a:solidFill>
              </a:rPr>
              <a:t> </a:t>
            </a:r>
            <a:r>
              <a:rPr sz="2000" dirty="0" err="1">
                <a:solidFill>
                  <a:srgbClr val="3E231A"/>
                </a:solidFill>
              </a:rPr>
              <a:t>castità</a:t>
            </a:r>
            <a:r>
              <a:rPr sz="2000" dirty="0">
                <a:solidFill>
                  <a:srgbClr val="3E231A"/>
                </a:solidFill>
              </a:rPr>
              <a:t> e </a:t>
            </a:r>
            <a:r>
              <a:rPr sz="2000" dirty="0" err="1">
                <a:solidFill>
                  <a:srgbClr val="3E231A"/>
                </a:solidFill>
              </a:rPr>
              <a:t>dell'amor</a:t>
            </a:r>
            <a:r>
              <a:rPr sz="2000" dirty="0">
                <a:solidFill>
                  <a:srgbClr val="3E231A"/>
                </a:solidFill>
              </a:rPr>
              <a:t> </a:t>
            </a:r>
            <a:r>
              <a:rPr sz="2000" dirty="0" err="1">
                <a:solidFill>
                  <a:srgbClr val="3E231A"/>
                </a:solidFill>
              </a:rPr>
              <a:t>patrio</a:t>
            </a:r>
            <a:r>
              <a:rPr sz="2000" dirty="0">
                <a:solidFill>
                  <a:srgbClr val="3E231A"/>
                </a:solidFill>
              </a:rPr>
              <a:t>. </a:t>
            </a:r>
          </a:p>
          <a:p>
            <a:pPr marL="0" lvl="0" indent="0" algn="just" defTabSz="233679">
              <a:spcBef>
                <a:spcPts val="1200"/>
              </a:spcBef>
              <a:buSzTx/>
              <a:buNone/>
              <a:defRPr sz="1800">
                <a:solidFill>
                  <a:srgbClr val="000000"/>
                </a:solidFill>
              </a:defRPr>
            </a:pPr>
            <a:r>
              <a:rPr sz="2000" dirty="0">
                <a:solidFill>
                  <a:srgbClr val="3E231A"/>
                </a:solidFill>
              </a:rPr>
              <a:t>III </a:t>
            </a:r>
            <a:r>
              <a:rPr sz="2000" dirty="0" err="1">
                <a:solidFill>
                  <a:srgbClr val="3E231A"/>
                </a:solidFill>
              </a:rPr>
              <a:t>episodio</a:t>
            </a:r>
            <a:r>
              <a:rPr sz="2000" dirty="0">
                <a:solidFill>
                  <a:srgbClr val="3E231A"/>
                </a:solidFill>
              </a:rPr>
              <a:t>  (vv. 663-823)</a:t>
            </a:r>
          </a:p>
          <a:p>
            <a:pPr marL="187960" lvl="0" indent="-187960" algn="just" defTabSz="233679">
              <a:spcBef>
                <a:spcPts val="1200"/>
              </a:spcBef>
              <a:buBlip>
                <a:blip r:embed="rId2"/>
              </a:buBlip>
              <a:defRPr sz="1800">
                <a:solidFill>
                  <a:srgbClr val="000000"/>
                </a:solidFill>
              </a:defRPr>
            </a:pPr>
            <a:r>
              <a:rPr sz="2000" dirty="0" err="1">
                <a:solidFill>
                  <a:srgbClr val="3E231A"/>
                </a:solidFill>
              </a:rPr>
              <a:t>Entra</a:t>
            </a:r>
            <a:r>
              <a:rPr sz="2000" dirty="0">
                <a:solidFill>
                  <a:srgbClr val="3E231A"/>
                </a:solidFill>
              </a:rPr>
              <a:t> </a:t>
            </a:r>
            <a:r>
              <a:rPr sz="2000" dirty="0" err="1">
                <a:solidFill>
                  <a:srgbClr val="3E231A"/>
                </a:solidFill>
              </a:rPr>
              <a:t>Egeo</a:t>
            </a:r>
            <a:r>
              <a:rPr sz="2000" dirty="0">
                <a:solidFill>
                  <a:srgbClr val="3E231A"/>
                </a:solidFill>
              </a:rPr>
              <a:t> in </a:t>
            </a:r>
            <a:r>
              <a:rPr sz="2000" dirty="0" err="1">
                <a:solidFill>
                  <a:srgbClr val="3E231A"/>
                </a:solidFill>
              </a:rPr>
              <a:t>abito</a:t>
            </a:r>
            <a:r>
              <a:rPr sz="2000" dirty="0">
                <a:solidFill>
                  <a:srgbClr val="3E231A"/>
                </a:solidFill>
              </a:rPr>
              <a:t> da </a:t>
            </a:r>
            <a:r>
              <a:rPr sz="2000" dirty="0" err="1">
                <a:solidFill>
                  <a:srgbClr val="3E231A"/>
                </a:solidFill>
              </a:rPr>
              <a:t>viaggiatore</a:t>
            </a:r>
            <a:r>
              <a:rPr sz="2000" dirty="0">
                <a:solidFill>
                  <a:srgbClr val="3E231A"/>
                </a:solidFill>
              </a:rPr>
              <a:t>, </a:t>
            </a:r>
            <a:r>
              <a:rPr sz="2000" dirty="0" err="1">
                <a:solidFill>
                  <a:srgbClr val="3E231A"/>
                </a:solidFill>
              </a:rPr>
              <a:t>saluta</a:t>
            </a:r>
            <a:r>
              <a:rPr sz="2000" dirty="0">
                <a:solidFill>
                  <a:srgbClr val="3E231A"/>
                </a:solidFill>
              </a:rPr>
              <a:t> Medea e le </a:t>
            </a:r>
            <a:r>
              <a:rPr sz="2000" dirty="0" err="1">
                <a:solidFill>
                  <a:srgbClr val="3E231A"/>
                </a:solidFill>
              </a:rPr>
              <a:t>racconta</a:t>
            </a:r>
            <a:r>
              <a:rPr sz="2000" dirty="0">
                <a:solidFill>
                  <a:srgbClr val="3E231A"/>
                </a:solidFill>
              </a:rPr>
              <a:t> di aver </a:t>
            </a:r>
            <a:r>
              <a:rPr sz="2000" dirty="0" err="1">
                <a:solidFill>
                  <a:srgbClr val="3E231A"/>
                </a:solidFill>
              </a:rPr>
              <a:t>consultato</a:t>
            </a:r>
            <a:r>
              <a:rPr sz="2000" dirty="0">
                <a:solidFill>
                  <a:srgbClr val="3E231A"/>
                </a:solidFill>
              </a:rPr>
              <a:t> </a:t>
            </a:r>
            <a:r>
              <a:rPr sz="2000" dirty="0" err="1">
                <a:solidFill>
                  <a:srgbClr val="3E231A"/>
                </a:solidFill>
              </a:rPr>
              <a:t>l'oracolo</a:t>
            </a:r>
            <a:r>
              <a:rPr sz="2000" dirty="0">
                <a:solidFill>
                  <a:srgbClr val="3E231A"/>
                </a:solidFill>
              </a:rPr>
              <a:t> di </a:t>
            </a:r>
            <a:r>
              <a:rPr sz="2000" dirty="0" err="1">
                <a:solidFill>
                  <a:srgbClr val="3E231A"/>
                </a:solidFill>
              </a:rPr>
              <a:t>Delfi</a:t>
            </a:r>
            <a:r>
              <a:rPr sz="2000" dirty="0">
                <a:solidFill>
                  <a:srgbClr val="3E231A"/>
                </a:solidFill>
              </a:rPr>
              <a:t> per </a:t>
            </a:r>
            <a:r>
              <a:rPr sz="2000" dirty="0" err="1">
                <a:solidFill>
                  <a:srgbClr val="3E231A"/>
                </a:solidFill>
              </a:rPr>
              <a:t>sapere</a:t>
            </a:r>
            <a:r>
              <a:rPr sz="2000" dirty="0">
                <a:solidFill>
                  <a:srgbClr val="3E231A"/>
                </a:solidFill>
              </a:rPr>
              <a:t> come </a:t>
            </a:r>
            <a:r>
              <a:rPr sz="2000" dirty="0" err="1">
                <a:solidFill>
                  <a:srgbClr val="3E231A"/>
                </a:solidFill>
              </a:rPr>
              <a:t>poter</a:t>
            </a:r>
            <a:r>
              <a:rPr sz="2000" dirty="0">
                <a:solidFill>
                  <a:srgbClr val="3E231A"/>
                </a:solidFill>
              </a:rPr>
              <a:t> </a:t>
            </a:r>
            <a:r>
              <a:rPr sz="2000" dirty="0" err="1">
                <a:solidFill>
                  <a:srgbClr val="3E231A"/>
                </a:solidFill>
              </a:rPr>
              <a:t>avere</a:t>
            </a:r>
            <a:r>
              <a:rPr sz="2000" dirty="0">
                <a:solidFill>
                  <a:srgbClr val="3E231A"/>
                </a:solidFill>
              </a:rPr>
              <a:t> </a:t>
            </a:r>
            <a:r>
              <a:rPr sz="2000" dirty="0" err="1">
                <a:solidFill>
                  <a:srgbClr val="3E231A"/>
                </a:solidFill>
              </a:rPr>
              <a:t>figli</a:t>
            </a:r>
            <a:r>
              <a:rPr sz="2000" dirty="0">
                <a:solidFill>
                  <a:srgbClr val="3E231A"/>
                </a:solidFill>
              </a:rPr>
              <a:t>, ma </a:t>
            </a:r>
            <a:r>
              <a:rPr sz="2000" dirty="0" err="1">
                <a:solidFill>
                  <a:srgbClr val="3E231A"/>
                </a:solidFill>
              </a:rPr>
              <a:t>il</a:t>
            </a:r>
            <a:r>
              <a:rPr sz="2000" dirty="0">
                <a:solidFill>
                  <a:srgbClr val="3E231A"/>
                </a:solidFill>
              </a:rPr>
              <a:t> </a:t>
            </a:r>
            <a:r>
              <a:rPr sz="2000" dirty="0" err="1">
                <a:solidFill>
                  <a:srgbClr val="3E231A"/>
                </a:solidFill>
              </a:rPr>
              <a:t>responso</a:t>
            </a:r>
            <a:r>
              <a:rPr sz="2000" dirty="0">
                <a:solidFill>
                  <a:srgbClr val="3E231A"/>
                </a:solidFill>
              </a:rPr>
              <a:t> è </a:t>
            </a:r>
            <a:r>
              <a:rPr sz="2000" dirty="0" err="1">
                <a:solidFill>
                  <a:srgbClr val="3E231A"/>
                </a:solidFill>
              </a:rPr>
              <a:t>incomprensibile</a:t>
            </a:r>
            <a:r>
              <a:rPr sz="2000" dirty="0">
                <a:solidFill>
                  <a:srgbClr val="3E231A"/>
                </a:solidFill>
              </a:rPr>
              <a:t>: </a:t>
            </a:r>
            <a:r>
              <a:rPr sz="2000" dirty="0" err="1">
                <a:solidFill>
                  <a:srgbClr val="3E231A"/>
                </a:solidFill>
              </a:rPr>
              <a:t>egli</a:t>
            </a:r>
            <a:r>
              <a:rPr sz="2000" dirty="0">
                <a:solidFill>
                  <a:srgbClr val="3E231A"/>
                </a:solidFill>
              </a:rPr>
              <a:t> non </a:t>
            </a:r>
            <a:r>
              <a:rPr sz="2000" dirty="0" err="1">
                <a:solidFill>
                  <a:srgbClr val="3E231A"/>
                </a:solidFill>
              </a:rPr>
              <a:t>dovrà</a:t>
            </a:r>
            <a:r>
              <a:rPr sz="2000" dirty="0">
                <a:solidFill>
                  <a:srgbClr val="3E231A"/>
                </a:solidFill>
              </a:rPr>
              <a:t> </a:t>
            </a:r>
            <a:r>
              <a:rPr sz="2000" dirty="0" err="1">
                <a:solidFill>
                  <a:srgbClr val="3E231A"/>
                </a:solidFill>
              </a:rPr>
              <a:t>sciogliere</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piede</a:t>
            </a:r>
            <a:r>
              <a:rPr sz="2000" dirty="0">
                <a:solidFill>
                  <a:srgbClr val="3E231A"/>
                </a:solidFill>
              </a:rPr>
              <a:t> </a:t>
            </a:r>
            <a:r>
              <a:rPr sz="2000" dirty="0" err="1">
                <a:solidFill>
                  <a:srgbClr val="3E231A"/>
                </a:solidFill>
              </a:rPr>
              <a:t>che</a:t>
            </a:r>
            <a:r>
              <a:rPr sz="2000" dirty="0">
                <a:solidFill>
                  <a:srgbClr val="3E231A"/>
                </a:solidFill>
              </a:rPr>
              <a:t> </a:t>
            </a:r>
            <a:r>
              <a:rPr sz="2000" dirty="0" err="1">
                <a:solidFill>
                  <a:srgbClr val="3E231A"/>
                </a:solidFill>
              </a:rPr>
              <a:t>sporge</a:t>
            </a:r>
            <a:r>
              <a:rPr sz="2000" dirty="0">
                <a:solidFill>
                  <a:srgbClr val="3E231A"/>
                </a:solidFill>
              </a:rPr>
              <a:t> </a:t>
            </a:r>
            <a:r>
              <a:rPr sz="2000" dirty="0" err="1">
                <a:solidFill>
                  <a:srgbClr val="3E231A"/>
                </a:solidFill>
              </a:rPr>
              <a:t>oltre</a:t>
            </a:r>
            <a:r>
              <a:rPr sz="2000" dirty="0">
                <a:solidFill>
                  <a:srgbClr val="3E231A"/>
                </a:solidFill>
              </a:rPr>
              <a:t> </a:t>
            </a:r>
            <a:r>
              <a:rPr sz="2000" dirty="0" err="1">
                <a:solidFill>
                  <a:srgbClr val="3E231A"/>
                </a:solidFill>
              </a:rPr>
              <a:t>l'otre</a:t>
            </a:r>
            <a:r>
              <a:rPr sz="2000" dirty="0">
                <a:solidFill>
                  <a:srgbClr val="3E231A"/>
                </a:solidFill>
              </a:rPr>
              <a:t> prima di </a:t>
            </a:r>
            <a:r>
              <a:rPr sz="2000" dirty="0" err="1">
                <a:solidFill>
                  <a:srgbClr val="3E231A"/>
                </a:solidFill>
              </a:rPr>
              <a:t>essere</a:t>
            </a:r>
            <a:r>
              <a:rPr sz="2000" dirty="0">
                <a:solidFill>
                  <a:srgbClr val="3E231A"/>
                </a:solidFill>
              </a:rPr>
              <a:t> </a:t>
            </a:r>
            <a:r>
              <a:rPr sz="2000" dirty="0" err="1">
                <a:solidFill>
                  <a:srgbClr val="3E231A"/>
                </a:solidFill>
              </a:rPr>
              <a:t>rientrato</a:t>
            </a:r>
            <a:r>
              <a:rPr sz="2000" dirty="0">
                <a:solidFill>
                  <a:srgbClr val="3E231A"/>
                </a:solidFill>
              </a:rPr>
              <a:t> in patria. </a:t>
            </a:r>
            <a:r>
              <a:rPr sz="2000" dirty="0" err="1">
                <a:solidFill>
                  <a:srgbClr val="3E231A"/>
                </a:solidFill>
              </a:rPr>
              <a:t>Ora</a:t>
            </a:r>
            <a:r>
              <a:rPr sz="2000" dirty="0">
                <a:solidFill>
                  <a:srgbClr val="3E231A"/>
                </a:solidFill>
              </a:rPr>
              <a:t> </a:t>
            </a:r>
            <a:r>
              <a:rPr sz="2000" dirty="0" err="1">
                <a:solidFill>
                  <a:srgbClr val="3E231A"/>
                </a:solidFill>
              </a:rPr>
              <a:t>Egeo</a:t>
            </a:r>
            <a:r>
              <a:rPr sz="2000" dirty="0">
                <a:solidFill>
                  <a:srgbClr val="3E231A"/>
                </a:solidFill>
              </a:rPr>
              <a:t> è in </a:t>
            </a:r>
            <a:r>
              <a:rPr sz="2000" dirty="0" err="1">
                <a:solidFill>
                  <a:srgbClr val="3E231A"/>
                </a:solidFill>
              </a:rPr>
              <a:t>cerca</a:t>
            </a:r>
            <a:r>
              <a:rPr sz="2000" dirty="0">
                <a:solidFill>
                  <a:srgbClr val="3E231A"/>
                </a:solidFill>
              </a:rPr>
              <a:t> di </a:t>
            </a:r>
            <a:r>
              <a:rPr sz="2000" dirty="0" err="1">
                <a:solidFill>
                  <a:srgbClr val="3E231A"/>
                </a:solidFill>
              </a:rPr>
              <a:t>Pitteo</a:t>
            </a:r>
            <a:r>
              <a:rPr sz="2000" dirty="0">
                <a:solidFill>
                  <a:srgbClr val="3E231A"/>
                </a:solidFill>
              </a:rPr>
              <a:t>, </a:t>
            </a:r>
            <a:r>
              <a:rPr sz="2000" dirty="0" err="1">
                <a:solidFill>
                  <a:srgbClr val="3E231A"/>
                </a:solidFill>
              </a:rPr>
              <a:t>esperto</a:t>
            </a:r>
            <a:r>
              <a:rPr sz="2000" dirty="0">
                <a:solidFill>
                  <a:srgbClr val="3E231A"/>
                </a:solidFill>
              </a:rPr>
              <a:t> di </a:t>
            </a:r>
            <a:r>
              <a:rPr sz="2000" dirty="0" err="1">
                <a:solidFill>
                  <a:srgbClr val="3E231A"/>
                </a:solidFill>
              </a:rPr>
              <a:t>oracoli</a:t>
            </a:r>
            <a:r>
              <a:rPr sz="2000" dirty="0">
                <a:solidFill>
                  <a:srgbClr val="3E231A"/>
                </a:solidFill>
              </a:rPr>
              <a:t>. Ma </a:t>
            </a:r>
            <a:r>
              <a:rPr sz="2000" dirty="0" err="1">
                <a:solidFill>
                  <a:srgbClr val="3E231A"/>
                </a:solidFill>
              </a:rPr>
              <a:t>egli</a:t>
            </a:r>
            <a:r>
              <a:rPr sz="2000" dirty="0">
                <a:solidFill>
                  <a:srgbClr val="3E231A"/>
                </a:solidFill>
              </a:rPr>
              <a:t>, </a:t>
            </a:r>
            <a:r>
              <a:rPr sz="2000" dirty="0" err="1">
                <a:solidFill>
                  <a:srgbClr val="3E231A"/>
                </a:solidFill>
              </a:rPr>
              <a:t>notando</a:t>
            </a:r>
            <a:r>
              <a:rPr sz="2000" dirty="0">
                <a:solidFill>
                  <a:srgbClr val="3E231A"/>
                </a:solidFill>
              </a:rPr>
              <a:t> la </a:t>
            </a:r>
            <a:r>
              <a:rPr sz="2000" dirty="0" err="1">
                <a:solidFill>
                  <a:srgbClr val="3E231A"/>
                </a:solidFill>
              </a:rPr>
              <a:t>tristezza</a:t>
            </a:r>
            <a:r>
              <a:rPr sz="2000" dirty="0">
                <a:solidFill>
                  <a:srgbClr val="3E231A"/>
                </a:solidFill>
              </a:rPr>
              <a:t> di Mede,  ne </a:t>
            </a:r>
            <a:r>
              <a:rPr sz="2000" dirty="0" err="1">
                <a:solidFill>
                  <a:srgbClr val="3E231A"/>
                </a:solidFill>
              </a:rPr>
              <a:t>chiede</a:t>
            </a:r>
            <a:r>
              <a:rPr sz="2000" dirty="0">
                <a:solidFill>
                  <a:srgbClr val="3E231A"/>
                </a:solidFill>
              </a:rPr>
              <a:t> la </a:t>
            </a:r>
            <a:r>
              <a:rPr sz="2000" dirty="0" err="1">
                <a:solidFill>
                  <a:srgbClr val="3E231A"/>
                </a:solidFill>
              </a:rPr>
              <a:t>ragione</a:t>
            </a:r>
            <a:r>
              <a:rPr sz="2000" dirty="0">
                <a:solidFill>
                  <a:srgbClr val="3E231A"/>
                </a:solidFill>
              </a:rPr>
              <a:t> e lei </a:t>
            </a:r>
            <a:r>
              <a:rPr sz="2000" dirty="0" err="1">
                <a:solidFill>
                  <a:srgbClr val="3E231A"/>
                </a:solidFill>
              </a:rPr>
              <a:t>gli</a:t>
            </a:r>
            <a:r>
              <a:rPr sz="2000" dirty="0">
                <a:solidFill>
                  <a:srgbClr val="3E231A"/>
                </a:solidFill>
              </a:rPr>
              <a:t> </a:t>
            </a:r>
            <a:r>
              <a:rPr sz="2000" dirty="0" err="1">
                <a:solidFill>
                  <a:srgbClr val="3E231A"/>
                </a:solidFill>
              </a:rPr>
              <a:t>confida</a:t>
            </a:r>
            <a:r>
              <a:rPr sz="2000" dirty="0">
                <a:solidFill>
                  <a:srgbClr val="3E231A"/>
                </a:solidFill>
              </a:rPr>
              <a:t> di </a:t>
            </a:r>
            <a:r>
              <a:rPr sz="2000" dirty="0" err="1">
                <a:solidFill>
                  <a:srgbClr val="3E231A"/>
                </a:solidFill>
              </a:rPr>
              <a:t>essere</a:t>
            </a:r>
            <a:r>
              <a:rPr sz="2000" dirty="0">
                <a:solidFill>
                  <a:srgbClr val="3E231A"/>
                </a:solidFill>
              </a:rPr>
              <a:t> </a:t>
            </a:r>
            <a:r>
              <a:rPr sz="2000" dirty="0" err="1">
                <a:solidFill>
                  <a:srgbClr val="3E231A"/>
                </a:solidFill>
              </a:rPr>
              <a:t>stata</a:t>
            </a:r>
            <a:r>
              <a:rPr sz="2000" dirty="0">
                <a:solidFill>
                  <a:srgbClr val="3E231A"/>
                </a:solidFill>
              </a:rPr>
              <a:t> </a:t>
            </a:r>
            <a:r>
              <a:rPr sz="2000" dirty="0" err="1">
                <a:solidFill>
                  <a:srgbClr val="3E231A"/>
                </a:solidFill>
              </a:rPr>
              <a:t>abbandonata</a:t>
            </a:r>
            <a:r>
              <a:rPr sz="2000" dirty="0">
                <a:solidFill>
                  <a:srgbClr val="3E231A"/>
                </a:solidFill>
              </a:rPr>
              <a:t> da </a:t>
            </a:r>
            <a:r>
              <a:rPr sz="2000" dirty="0" err="1">
                <a:solidFill>
                  <a:srgbClr val="3E231A"/>
                </a:solidFill>
              </a:rPr>
              <a:t>Giasone</a:t>
            </a:r>
            <a:r>
              <a:rPr sz="2000" dirty="0">
                <a:solidFill>
                  <a:srgbClr val="3E231A"/>
                </a:solidFill>
              </a:rPr>
              <a:t> e </a:t>
            </a:r>
            <a:r>
              <a:rPr sz="2000" dirty="0" err="1">
                <a:solidFill>
                  <a:srgbClr val="3E231A"/>
                </a:solidFill>
              </a:rPr>
              <a:t>scacciata</a:t>
            </a:r>
            <a:r>
              <a:rPr sz="2000" dirty="0">
                <a:solidFill>
                  <a:srgbClr val="3E231A"/>
                </a:solidFill>
              </a:rPr>
              <a:t> da </a:t>
            </a:r>
            <a:r>
              <a:rPr sz="2000" dirty="0" err="1">
                <a:solidFill>
                  <a:srgbClr val="3E231A"/>
                </a:solidFill>
              </a:rPr>
              <a:t>Corinto</a:t>
            </a:r>
            <a:r>
              <a:rPr sz="2000" dirty="0">
                <a:solidFill>
                  <a:srgbClr val="3E231A"/>
                </a:solidFill>
              </a:rPr>
              <a:t>, </a:t>
            </a:r>
            <a:r>
              <a:rPr sz="2000" dirty="0" err="1">
                <a:solidFill>
                  <a:srgbClr val="3E231A"/>
                </a:solidFill>
              </a:rPr>
              <a:t>quindi</a:t>
            </a:r>
            <a:r>
              <a:rPr sz="2000" dirty="0">
                <a:solidFill>
                  <a:srgbClr val="3E231A"/>
                </a:solidFill>
              </a:rPr>
              <a:t> </a:t>
            </a:r>
            <a:r>
              <a:rPr sz="2000" dirty="0" err="1">
                <a:solidFill>
                  <a:srgbClr val="3E231A"/>
                </a:solidFill>
              </a:rPr>
              <a:t>si</a:t>
            </a:r>
            <a:r>
              <a:rPr sz="2000" dirty="0">
                <a:solidFill>
                  <a:srgbClr val="3E231A"/>
                </a:solidFill>
              </a:rPr>
              <a:t> </a:t>
            </a:r>
            <a:r>
              <a:rPr sz="2000" dirty="0" err="1">
                <a:solidFill>
                  <a:srgbClr val="3E231A"/>
                </a:solidFill>
              </a:rPr>
              <a:t>getta</a:t>
            </a:r>
            <a:r>
              <a:rPr sz="2000" dirty="0">
                <a:solidFill>
                  <a:srgbClr val="3E231A"/>
                </a:solidFill>
              </a:rPr>
              <a:t> </a:t>
            </a:r>
            <a:r>
              <a:rPr sz="2000" dirty="0" err="1">
                <a:solidFill>
                  <a:srgbClr val="3E231A"/>
                </a:solidFill>
              </a:rPr>
              <a:t>ai</a:t>
            </a:r>
            <a:r>
              <a:rPr sz="2000" dirty="0">
                <a:solidFill>
                  <a:srgbClr val="3E231A"/>
                </a:solidFill>
              </a:rPr>
              <a:t> </a:t>
            </a:r>
            <a:r>
              <a:rPr sz="2000" dirty="0" err="1">
                <a:solidFill>
                  <a:srgbClr val="3E231A"/>
                </a:solidFill>
              </a:rPr>
              <a:t>suoi</a:t>
            </a:r>
            <a:r>
              <a:rPr sz="2000" dirty="0">
                <a:solidFill>
                  <a:srgbClr val="3E231A"/>
                </a:solidFill>
              </a:rPr>
              <a:t> </a:t>
            </a:r>
            <a:r>
              <a:rPr sz="2000" dirty="0" err="1">
                <a:solidFill>
                  <a:srgbClr val="3E231A"/>
                </a:solidFill>
              </a:rPr>
              <a:t>piedi</a:t>
            </a:r>
            <a:r>
              <a:rPr sz="2000" dirty="0">
                <a:solidFill>
                  <a:srgbClr val="3E231A"/>
                </a:solidFill>
              </a:rPr>
              <a:t> </a:t>
            </a:r>
            <a:r>
              <a:rPr sz="2000" dirty="0" err="1">
                <a:solidFill>
                  <a:srgbClr val="3E231A"/>
                </a:solidFill>
              </a:rPr>
              <a:t>pregandolo</a:t>
            </a:r>
            <a:r>
              <a:rPr sz="2000" dirty="0">
                <a:solidFill>
                  <a:srgbClr val="3E231A"/>
                </a:solidFill>
              </a:rPr>
              <a:t> di </a:t>
            </a:r>
            <a:r>
              <a:rPr sz="2000" dirty="0" err="1">
                <a:solidFill>
                  <a:srgbClr val="3E231A"/>
                </a:solidFill>
              </a:rPr>
              <a:t>ospitarla</a:t>
            </a:r>
            <a:r>
              <a:rPr sz="2000" dirty="0">
                <a:solidFill>
                  <a:srgbClr val="3E231A"/>
                </a:solidFill>
              </a:rPr>
              <a:t> e </a:t>
            </a:r>
            <a:r>
              <a:rPr sz="2000" dirty="0" err="1">
                <a:solidFill>
                  <a:srgbClr val="3E231A"/>
                </a:solidFill>
              </a:rPr>
              <a:t>promettendogli</a:t>
            </a:r>
            <a:r>
              <a:rPr sz="2000" dirty="0">
                <a:solidFill>
                  <a:srgbClr val="3E231A"/>
                </a:solidFill>
              </a:rPr>
              <a:t> di </a:t>
            </a:r>
            <a:r>
              <a:rPr sz="2000" dirty="0" err="1">
                <a:solidFill>
                  <a:srgbClr val="3E231A"/>
                </a:solidFill>
              </a:rPr>
              <a:t>aiutarlo</a:t>
            </a:r>
            <a:r>
              <a:rPr sz="2000" dirty="0">
                <a:solidFill>
                  <a:srgbClr val="3E231A"/>
                </a:solidFill>
              </a:rPr>
              <a:t> ad aver </a:t>
            </a:r>
            <a:r>
              <a:rPr sz="2000" dirty="0" err="1">
                <a:solidFill>
                  <a:srgbClr val="3E231A"/>
                </a:solidFill>
              </a:rPr>
              <a:t>figli</a:t>
            </a:r>
            <a:r>
              <a:rPr sz="2000" dirty="0">
                <a:solidFill>
                  <a:srgbClr val="3E231A"/>
                </a:solidFill>
              </a:rPr>
              <a:t>. Le </a:t>
            </a:r>
            <a:r>
              <a:rPr sz="2000" dirty="0" err="1">
                <a:solidFill>
                  <a:srgbClr val="3E231A"/>
                </a:solidFill>
              </a:rPr>
              <a:t>giura</a:t>
            </a:r>
            <a:r>
              <a:rPr sz="2000" dirty="0">
                <a:solidFill>
                  <a:srgbClr val="3E231A"/>
                </a:solidFill>
              </a:rPr>
              <a:t> di </a:t>
            </a:r>
            <a:r>
              <a:rPr sz="2000" dirty="0" err="1">
                <a:solidFill>
                  <a:srgbClr val="3E231A"/>
                </a:solidFill>
              </a:rPr>
              <a:t>aiutarla</a:t>
            </a:r>
            <a:r>
              <a:rPr sz="2000" dirty="0">
                <a:solidFill>
                  <a:srgbClr val="3E231A"/>
                </a:solidFill>
              </a:rPr>
              <a:t> ma Medea </a:t>
            </a:r>
            <a:r>
              <a:rPr sz="2000" dirty="0" err="1">
                <a:solidFill>
                  <a:srgbClr val="3E231A"/>
                </a:solidFill>
              </a:rPr>
              <a:t>vuole</a:t>
            </a:r>
            <a:r>
              <a:rPr sz="2000" dirty="0">
                <a:solidFill>
                  <a:srgbClr val="3E231A"/>
                </a:solidFill>
              </a:rPr>
              <a:t> </a:t>
            </a:r>
            <a:r>
              <a:rPr sz="2000" dirty="0" err="1">
                <a:solidFill>
                  <a:srgbClr val="3E231A"/>
                </a:solidFill>
              </a:rPr>
              <a:t>anche</a:t>
            </a:r>
            <a:r>
              <a:rPr sz="2000" dirty="0">
                <a:solidFill>
                  <a:srgbClr val="3E231A"/>
                </a:solidFill>
              </a:rPr>
              <a:t> </a:t>
            </a:r>
            <a:r>
              <a:rPr sz="2000" dirty="0" err="1">
                <a:solidFill>
                  <a:srgbClr val="3E231A"/>
                </a:solidFill>
              </a:rPr>
              <a:t>una</a:t>
            </a:r>
            <a:r>
              <a:rPr sz="2000" dirty="0">
                <a:solidFill>
                  <a:srgbClr val="3E231A"/>
                </a:solidFill>
              </a:rPr>
              <a:t> </a:t>
            </a:r>
            <a:r>
              <a:rPr sz="2000" dirty="0" err="1">
                <a:solidFill>
                  <a:srgbClr val="3E231A"/>
                </a:solidFill>
              </a:rPr>
              <a:t>promessa</a:t>
            </a:r>
            <a:r>
              <a:rPr sz="2000" dirty="0">
                <a:solidFill>
                  <a:srgbClr val="3E231A"/>
                </a:solidFill>
              </a:rPr>
              <a:t> di </a:t>
            </a:r>
            <a:r>
              <a:rPr sz="2000" dirty="0" err="1">
                <a:solidFill>
                  <a:srgbClr val="3E231A"/>
                </a:solidFill>
              </a:rPr>
              <a:t>protezione</a:t>
            </a:r>
            <a:r>
              <a:rPr sz="2000" dirty="0">
                <a:solidFill>
                  <a:srgbClr val="3E231A"/>
                </a:solidFill>
              </a:rPr>
              <a:t>. </a:t>
            </a:r>
            <a:r>
              <a:rPr sz="2000" dirty="0" err="1">
                <a:solidFill>
                  <a:srgbClr val="3E231A"/>
                </a:solidFill>
              </a:rPr>
              <a:t>Egeo</a:t>
            </a:r>
            <a:r>
              <a:rPr sz="2000" dirty="0">
                <a:solidFill>
                  <a:srgbClr val="3E231A"/>
                </a:solidFill>
              </a:rPr>
              <a:t> </a:t>
            </a:r>
            <a:r>
              <a:rPr sz="2000" dirty="0" err="1">
                <a:solidFill>
                  <a:srgbClr val="3E231A"/>
                </a:solidFill>
              </a:rPr>
              <a:t>giura</a:t>
            </a:r>
            <a:r>
              <a:rPr sz="2000" dirty="0">
                <a:solidFill>
                  <a:srgbClr val="3E231A"/>
                </a:solidFill>
              </a:rPr>
              <a:t> </a:t>
            </a:r>
            <a:r>
              <a:rPr sz="2000" dirty="0" err="1">
                <a:solidFill>
                  <a:srgbClr val="3E231A"/>
                </a:solidFill>
              </a:rPr>
              <a:t>ed</a:t>
            </a:r>
            <a:r>
              <a:rPr sz="2000" dirty="0">
                <a:solidFill>
                  <a:srgbClr val="3E231A"/>
                </a:solidFill>
              </a:rPr>
              <a:t> </a:t>
            </a:r>
            <a:r>
              <a:rPr sz="2000" dirty="0" err="1">
                <a:solidFill>
                  <a:srgbClr val="3E231A"/>
                </a:solidFill>
              </a:rPr>
              <a:t>esce</a:t>
            </a:r>
            <a:r>
              <a:rPr sz="2000" dirty="0">
                <a:solidFill>
                  <a:srgbClr val="3E231A"/>
                </a:solidFill>
              </a:rPr>
              <a:t> di </a:t>
            </a:r>
            <a:r>
              <a:rPr sz="2000" dirty="0" err="1">
                <a:solidFill>
                  <a:srgbClr val="3E231A"/>
                </a:solidFill>
              </a:rPr>
              <a:t>scena</a:t>
            </a:r>
            <a:r>
              <a:rPr sz="2000" dirty="0">
                <a:solidFill>
                  <a:srgbClr val="3E231A"/>
                </a:solidFill>
              </a:rPr>
              <a:t>. </a:t>
            </a:r>
            <a:r>
              <a:rPr sz="2000" dirty="0" err="1">
                <a:solidFill>
                  <a:srgbClr val="3E231A"/>
                </a:solidFill>
              </a:rPr>
              <a:t>Intanto</a:t>
            </a:r>
            <a:r>
              <a:rPr sz="2000" dirty="0">
                <a:solidFill>
                  <a:srgbClr val="3E231A"/>
                </a:solidFill>
              </a:rPr>
              <a:t> Medea </a:t>
            </a:r>
            <a:r>
              <a:rPr sz="2000" dirty="0" err="1">
                <a:solidFill>
                  <a:srgbClr val="3E231A"/>
                </a:solidFill>
              </a:rPr>
              <a:t>espone</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suo</a:t>
            </a:r>
            <a:r>
              <a:rPr sz="2000" dirty="0">
                <a:solidFill>
                  <a:srgbClr val="3E231A"/>
                </a:solidFill>
              </a:rPr>
              <a:t> </a:t>
            </a:r>
            <a:r>
              <a:rPr sz="2000" dirty="0" err="1">
                <a:solidFill>
                  <a:srgbClr val="3E231A"/>
                </a:solidFill>
              </a:rPr>
              <a:t>orribile</a:t>
            </a:r>
            <a:r>
              <a:rPr sz="2000" dirty="0">
                <a:solidFill>
                  <a:srgbClr val="3E231A"/>
                </a:solidFill>
              </a:rPr>
              <a:t> piano: </a:t>
            </a:r>
            <a:r>
              <a:rPr sz="2000" dirty="0" err="1">
                <a:solidFill>
                  <a:srgbClr val="3E231A"/>
                </a:solidFill>
              </a:rPr>
              <a:t>invierà</a:t>
            </a:r>
            <a:r>
              <a:rPr sz="2000" dirty="0">
                <a:solidFill>
                  <a:srgbClr val="3E231A"/>
                </a:solidFill>
              </a:rPr>
              <a:t> i </a:t>
            </a:r>
            <a:r>
              <a:rPr sz="2000" dirty="0" err="1">
                <a:solidFill>
                  <a:srgbClr val="3E231A"/>
                </a:solidFill>
              </a:rPr>
              <a:t>propri</a:t>
            </a:r>
            <a:r>
              <a:rPr sz="2000" dirty="0">
                <a:solidFill>
                  <a:srgbClr val="3E231A"/>
                </a:solidFill>
              </a:rPr>
              <a:t> </a:t>
            </a:r>
            <a:r>
              <a:rPr sz="2000" dirty="0" err="1">
                <a:solidFill>
                  <a:srgbClr val="3E231A"/>
                </a:solidFill>
              </a:rPr>
              <a:t>figli</a:t>
            </a:r>
            <a:r>
              <a:rPr sz="2000" dirty="0">
                <a:solidFill>
                  <a:srgbClr val="3E231A"/>
                </a:solidFill>
              </a:rPr>
              <a:t> </a:t>
            </a:r>
            <a:r>
              <a:rPr sz="2000" dirty="0" err="1">
                <a:solidFill>
                  <a:srgbClr val="3E231A"/>
                </a:solidFill>
              </a:rPr>
              <a:t>dalla</a:t>
            </a:r>
            <a:r>
              <a:rPr sz="2000" dirty="0">
                <a:solidFill>
                  <a:srgbClr val="3E231A"/>
                </a:solidFill>
              </a:rPr>
              <a:t> </a:t>
            </a:r>
            <a:r>
              <a:rPr sz="2000" dirty="0" err="1">
                <a:solidFill>
                  <a:srgbClr val="3E231A"/>
                </a:solidFill>
              </a:rPr>
              <a:t>sposa</a:t>
            </a:r>
            <a:r>
              <a:rPr sz="2000" dirty="0">
                <a:solidFill>
                  <a:srgbClr val="3E231A"/>
                </a:solidFill>
              </a:rPr>
              <a:t> di </a:t>
            </a:r>
            <a:r>
              <a:rPr sz="2000" dirty="0" err="1">
                <a:solidFill>
                  <a:srgbClr val="3E231A"/>
                </a:solidFill>
              </a:rPr>
              <a:t>Giasone</a:t>
            </a:r>
            <a:r>
              <a:rPr sz="2000" dirty="0">
                <a:solidFill>
                  <a:srgbClr val="3E231A"/>
                </a:solidFill>
              </a:rPr>
              <a:t> con </a:t>
            </a:r>
            <a:r>
              <a:rPr sz="2000" dirty="0" err="1">
                <a:solidFill>
                  <a:srgbClr val="3E231A"/>
                </a:solidFill>
              </a:rPr>
              <a:t>doni</a:t>
            </a:r>
            <a:r>
              <a:rPr sz="2000" dirty="0">
                <a:solidFill>
                  <a:srgbClr val="3E231A"/>
                </a:solidFill>
              </a:rPr>
              <a:t> </a:t>
            </a:r>
            <a:r>
              <a:rPr sz="2000" dirty="0" err="1">
                <a:solidFill>
                  <a:srgbClr val="3E231A"/>
                </a:solidFill>
              </a:rPr>
              <a:t>avvelenati</a:t>
            </a:r>
            <a:r>
              <a:rPr sz="2000" dirty="0">
                <a:solidFill>
                  <a:srgbClr val="3E231A"/>
                </a:solidFill>
              </a:rPr>
              <a:t> per </a:t>
            </a:r>
            <a:r>
              <a:rPr sz="2000" dirty="0" err="1">
                <a:solidFill>
                  <a:srgbClr val="3E231A"/>
                </a:solidFill>
              </a:rPr>
              <a:t>ucciderla</a:t>
            </a:r>
            <a:r>
              <a:rPr sz="2000" dirty="0">
                <a:solidFill>
                  <a:srgbClr val="3E231A"/>
                </a:solidFill>
              </a:rPr>
              <a:t> e poi </a:t>
            </a:r>
            <a:r>
              <a:rPr sz="2000" dirty="0" err="1">
                <a:solidFill>
                  <a:srgbClr val="3E231A"/>
                </a:solidFill>
              </a:rPr>
              <a:t>ucciderà</a:t>
            </a:r>
            <a:r>
              <a:rPr sz="2000" dirty="0">
                <a:solidFill>
                  <a:srgbClr val="3E231A"/>
                </a:solidFill>
              </a:rPr>
              <a:t> </a:t>
            </a:r>
            <a:r>
              <a:rPr sz="2000" dirty="0" err="1">
                <a:solidFill>
                  <a:srgbClr val="3E231A"/>
                </a:solidFill>
              </a:rPr>
              <a:t>anche</a:t>
            </a:r>
            <a:r>
              <a:rPr sz="2000" dirty="0">
                <a:solidFill>
                  <a:srgbClr val="3E231A"/>
                </a:solidFill>
              </a:rPr>
              <a:t> i bambini. </a:t>
            </a:r>
            <a:r>
              <a:rPr sz="2000" dirty="0" err="1">
                <a:solidFill>
                  <a:srgbClr val="3E231A"/>
                </a:solidFill>
              </a:rPr>
              <a:t>Ottenuta</a:t>
            </a:r>
            <a:r>
              <a:rPr sz="2000" dirty="0">
                <a:solidFill>
                  <a:srgbClr val="3E231A"/>
                </a:solidFill>
              </a:rPr>
              <a:t> </a:t>
            </a:r>
            <a:r>
              <a:rPr sz="2000" dirty="0" err="1">
                <a:solidFill>
                  <a:srgbClr val="3E231A"/>
                </a:solidFill>
              </a:rPr>
              <a:t>così</a:t>
            </a:r>
            <a:r>
              <a:rPr sz="2000" dirty="0">
                <a:solidFill>
                  <a:srgbClr val="3E231A"/>
                </a:solidFill>
              </a:rPr>
              <a:t> la vendetta e la </a:t>
            </a:r>
            <a:r>
              <a:rPr sz="2000" dirty="0" err="1">
                <a:solidFill>
                  <a:srgbClr val="3E231A"/>
                </a:solidFill>
              </a:rPr>
              <a:t>rovina</a:t>
            </a:r>
            <a:r>
              <a:rPr sz="2000" dirty="0">
                <a:solidFill>
                  <a:srgbClr val="3E231A"/>
                </a:solidFill>
              </a:rPr>
              <a:t> di </a:t>
            </a:r>
            <a:r>
              <a:rPr sz="2000" dirty="0" err="1">
                <a:solidFill>
                  <a:srgbClr val="3E231A"/>
                </a:solidFill>
              </a:rPr>
              <a:t>Giasone</a:t>
            </a:r>
            <a:r>
              <a:rPr sz="2000" dirty="0">
                <a:solidFill>
                  <a:srgbClr val="3E231A"/>
                </a:solidFill>
              </a:rPr>
              <a:t> </a:t>
            </a:r>
            <a:r>
              <a:rPr sz="2000" dirty="0" err="1">
                <a:solidFill>
                  <a:srgbClr val="3E231A"/>
                </a:solidFill>
              </a:rPr>
              <a:t>partirà</a:t>
            </a:r>
            <a:r>
              <a:rPr sz="2000" dirty="0">
                <a:solidFill>
                  <a:srgbClr val="3E231A"/>
                </a:solidFill>
              </a:rPr>
              <a:t> da </a:t>
            </a:r>
            <a:r>
              <a:rPr sz="2000" dirty="0" err="1">
                <a:solidFill>
                  <a:srgbClr val="3E231A"/>
                </a:solidFill>
              </a:rPr>
              <a:t>Corinto</a:t>
            </a:r>
            <a:r>
              <a:rPr sz="2000" dirty="0">
                <a:solidFill>
                  <a:srgbClr val="3E231A"/>
                </a:solidFill>
              </a:rPr>
              <a:t> </a:t>
            </a:r>
            <a:r>
              <a:rPr sz="2000" dirty="0" err="1">
                <a:solidFill>
                  <a:srgbClr val="3E231A"/>
                </a:solidFill>
              </a:rPr>
              <a:t>alla</a:t>
            </a:r>
            <a:r>
              <a:rPr sz="2000" dirty="0">
                <a:solidFill>
                  <a:srgbClr val="3E231A"/>
                </a:solidFill>
              </a:rPr>
              <a:t> </a:t>
            </a:r>
            <a:r>
              <a:rPr sz="2000" dirty="0" err="1">
                <a:solidFill>
                  <a:srgbClr val="3E231A"/>
                </a:solidFill>
              </a:rPr>
              <a:t>volta</a:t>
            </a:r>
            <a:r>
              <a:rPr sz="2000" dirty="0">
                <a:solidFill>
                  <a:srgbClr val="3E231A"/>
                </a:solidFill>
              </a:rPr>
              <a:t> di </a:t>
            </a:r>
            <a:r>
              <a:rPr sz="2000" dirty="0" err="1">
                <a:solidFill>
                  <a:srgbClr val="3E231A"/>
                </a:solidFill>
              </a:rPr>
              <a:t>Atene</a:t>
            </a:r>
            <a:r>
              <a:rPr sz="2000" dirty="0">
                <a:solidFill>
                  <a:srgbClr val="3E231A"/>
                </a:solidFill>
              </a:rPr>
              <a:t>, dove </a:t>
            </a:r>
            <a:r>
              <a:rPr sz="2000" dirty="0" err="1">
                <a:solidFill>
                  <a:srgbClr val="3E231A"/>
                </a:solidFill>
              </a:rPr>
              <a:t>troverà</a:t>
            </a:r>
            <a:r>
              <a:rPr sz="2000" dirty="0">
                <a:solidFill>
                  <a:srgbClr val="3E231A"/>
                </a:solidFill>
              </a:rPr>
              <a:t> </a:t>
            </a:r>
            <a:r>
              <a:rPr sz="2000" dirty="0" err="1">
                <a:solidFill>
                  <a:srgbClr val="3E231A"/>
                </a:solidFill>
              </a:rPr>
              <a:t>scampo</a:t>
            </a:r>
            <a:r>
              <a:rPr sz="2000" dirty="0">
                <a:solidFill>
                  <a:srgbClr val="3E231A"/>
                </a:solidFill>
              </a:rPr>
              <a:t> </a:t>
            </a:r>
            <a:r>
              <a:rPr sz="2000" dirty="0" err="1">
                <a:solidFill>
                  <a:srgbClr val="3E231A"/>
                </a:solidFill>
              </a:rPr>
              <a:t>nella</a:t>
            </a:r>
            <a:r>
              <a:rPr sz="2000" dirty="0">
                <a:solidFill>
                  <a:srgbClr val="3E231A"/>
                </a:solidFill>
              </a:rPr>
              <a:t> casa di </a:t>
            </a:r>
            <a:r>
              <a:rPr sz="2000" dirty="0" err="1">
                <a:solidFill>
                  <a:srgbClr val="3E231A"/>
                </a:solidFill>
              </a:rPr>
              <a:t>Egeo</a:t>
            </a:r>
            <a:r>
              <a:rPr sz="2000" dirty="0">
                <a:solidFill>
                  <a:srgbClr val="3E231A"/>
                </a:solidFill>
              </a:rPr>
              <a:t>.</a:t>
            </a:r>
          </a:p>
          <a:p>
            <a:pPr marL="0" lvl="0" indent="0" algn="just" defTabSz="233679">
              <a:spcBef>
                <a:spcPts val="1200"/>
              </a:spcBef>
              <a:buSzTx/>
              <a:buNone/>
              <a:defRPr sz="1800">
                <a:solidFill>
                  <a:srgbClr val="000000"/>
                </a:solidFill>
              </a:defRPr>
            </a:pPr>
            <a:r>
              <a:rPr sz="2000" dirty="0">
                <a:solidFill>
                  <a:srgbClr val="3E231A"/>
                </a:solidFill>
              </a:rPr>
              <a:t>III </a:t>
            </a:r>
            <a:r>
              <a:rPr sz="2000" dirty="0" err="1">
                <a:solidFill>
                  <a:srgbClr val="3E231A"/>
                </a:solidFill>
              </a:rPr>
              <a:t>stasimo</a:t>
            </a:r>
            <a:r>
              <a:rPr sz="2000" dirty="0">
                <a:solidFill>
                  <a:srgbClr val="3E231A"/>
                </a:solidFill>
              </a:rPr>
              <a:t> (vv. 824-865)</a:t>
            </a:r>
          </a:p>
          <a:p>
            <a:pPr marL="187960" lvl="0" indent="-187960" algn="just" defTabSz="233679">
              <a:spcBef>
                <a:spcPts val="1200"/>
              </a:spcBef>
              <a:buBlip>
                <a:blip r:embed="rId2"/>
              </a:buBlip>
              <a:defRPr sz="1800">
                <a:solidFill>
                  <a:srgbClr val="000000"/>
                </a:solidFill>
              </a:defRPr>
            </a:pPr>
            <a:r>
              <a:rPr sz="2000" dirty="0">
                <a:solidFill>
                  <a:srgbClr val="3E231A"/>
                </a:solidFill>
              </a:rPr>
              <a:t>Lode </a:t>
            </a:r>
            <a:r>
              <a:rPr sz="2000" dirty="0" err="1">
                <a:solidFill>
                  <a:srgbClr val="3E231A"/>
                </a:solidFill>
              </a:rPr>
              <a:t>dell'Attica</a:t>
            </a:r>
            <a:r>
              <a:rPr sz="2000" dirty="0">
                <a:solidFill>
                  <a:srgbClr val="3E231A"/>
                </a:solidFill>
              </a:rPr>
              <a:t> </a:t>
            </a:r>
            <a:r>
              <a:rPr sz="2000" dirty="0" err="1">
                <a:solidFill>
                  <a:srgbClr val="3E231A"/>
                </a:solidFill>
              </a:rPr>
              <a:t>ed</a:t>
            </a:r>
            <a:r>
              <a:rPr sz="2000" dirty="0">
                <a:solidFill>
                  <a:srgbClr val="3E231A"/>
                </a:solidFill>
              </a:rPr>
              <a:t> </a:t>
            </a:r>
            <a:r>
              <a:rPr sz="2000" dirty="0" err="1">
                <a:solidFill>
                  <a:srgbClr val="3E231A"/>
                </a:solidFill>
              </a:rPr>
              <a:t>invocazione</a:t>
            </a:r>
            <a:r>
              <a:rPr sz="2000" dirty="0">
                <a:solidFill>
                  <a:srgbClr val="3E231A"/>
                </a:solidFill>
              </a:rPr>
              <a:t> a Medea </a:t>
            </a:r>
            <a:r>
              <a:rPr sz="2000" dirty="0" err="1">
                <a:solidFill>
                  <a:srgbClr val="3E231A"/>
                </a:solidFill>
              </a:rPr>
              <a:t>perchè</a:t>
            </a:r>
            <a:r>
              <a:rPr sz="2000" dirty="0">
                <a:solidFill>
                  <a:srgbClr val="3E231A"/>
                </a:solidFill>
              </a:rPr>
              <a:t> </a:t>
            </a:r>
            <a:r>
              <a:rPr sz="2000" dirty="0" err="1">
                <a:solidFill>
                  <a:srgbClr val="3E231A"/>
                </a:solidFill>
              </a:rPr>
              <a:t>risparmi</a:t>
            </a:r>
            <a:r>
              <a:rPr sz="2000" dirty="0">
                <a:solidFill>
                  <a:srgbClr val="3E231A"/>
                </a:solidFill>
              </a:rPr>
              <a:t> i </a:t>
            </a:r>
            <a:r>
              <a:rPr sz="2000" dirty="0" err="1">
                <a:solidFill>
                  <a:srgbClr val="3E231A"/>
                </a:solidFill>
              </a:rPr>
              <a:t>propri</a:t>
            </a:r>
            <a:r>
              <a:rPr sz="2000" dirty="0">
                <a:solidFill>
                  <a:srgbClr val="3E231A"/>
                </a:solidFill>
              </a:rPr>
              <a:t> </a:t>
            </a:r>
            <a:r>
              <a:rPr sz="2000" dirty="0" err="1">
                <a:solidFill>
                  <a:srgbClr val="3E231A"/>
                </a:solidFill>
              </a:rPr>
              <a:t>figli</a:t>
            </a:r>
            <a:r>
              <a:rPr sz="2000" dirty="0">
                <a:solidFill>
                  <a:srgbClr val="3E231A"/>
                </a:solidFill>
              </a:rPr>
              <a:t>.</a:t>
            </a:r>
          </a:p>
        </p:txBody>
      </p:sp>
    </p:spTree>
  </p:cSld>
  <p:clrMapOvr>
    <a:masterClrMapping/>
  </p:clrMapOvr>
  <p:transition spd="slow">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p:cNvSpPr>
          <p:nvPr>
            <p:ph type="body" idx="1"/>
          </p:nvPr>
        </p:nvSpPr>
        <p:spPr>
          <a:prstGeom prst="rect">
            <a:avLst/>
          </a:prstGeom>
        </p:spPr>
        <p:txBody>
          <a:bodyPr>
            <a:noAutofit/>
          </a:bodyPr>
          <a:lstStyle/>
          <a:p>
            <a:pPr marL="0" lvl="0" indent="0" algn="just" defTabSz="239522">
              <a:spcBef>
                <a:spcPts val="1200"/>
              </a:spcBef>
              <a:buSzTx/>
              <a:buNone/>
              <a:defRPr sz="1800">
                <a:solidFill>
                  <a:srgbClr val="000000"/>
                </a:solidFill>
              </a:defRPr>
            </a:pPr>
            <a:r>
              <a:rPr sz="2000" dirty="0">
                <a:solidFill>
                  <a:srgbClr val="3E231A"/>
                </a:solidFill>
              </a:rPr>
              <a:t>IV </a:t>
            </a:r>
            <a:r>
              <a:rPr sz="2000" dirty="0" err="1">
                <a:solidFill>
                  <a:srgbClr val="3E231A"/>
                </a:solidFill>
              </a:rPr>
              <a:t>episodio</a:t>
            </a:r>
            <a:r>
              <a:rPr sz="2000" dirty="0">
                <a:solidFill>
                  <a:srgbClr val="3E231A"/>
                </a:solidFill>
              </a:rPr>
              <a:t> (vv.866-975)</a:t>
            </a:r>
          </a:p>
          <a:p>
            <a:pPr marL="192659" lvl="0" indent="-192659" algn="just" defTabSz="239522">
              <a:spcBef>
                <a:spcPts val="1200"/>
              </a:spcBef>
              <a:buBlip>
                <a:blip r:embed="rId2"/>
              </a:buBlip>
              <a:defRPr sz="1800">
                <a:solidFill>
                  <a:srgbClr val="000000"/>
                </a:solidFill>
              </a:defRPr>
            </a:pPr>
            <a:r>
              <a:rPr sz="2000" dirty="0" err="1">
                <a:solidFill>
                  <a:srgbClr val="3E231A"/>
                </a:solidFill>
              </a:rPr>
              <a:t>Entra</a:t>
            </a:r>
            <a:r>
              <a:rPr sz="2000" dirty="0">
                <a:solidFill>
                  <a:srgbClr val="3E231A"/>
                </a:solidFill>
              </a:rPr>
              <a:t> </a:t>
            </a:r>
            <a:r>
              <a:rPr sz="2000" dirty="0" err="1">
                <a:solidFill>
                  <a:srgbClr val="3E231A"/>
                </a:solidFill>
              </a:rPr>
              <a:t>Giasone</a:t>
            </a:r>
            <a:r>
              <a:rPr sz="2000" dirty="0">
                <a:solidFill>
                  <a:srgbClr val="3E231A"/>
                </a:solidFill>
              </a:rPr>
              <a:t> </a:t>
            </a:r>
            <a:r>
              <a:rPr sz="2000" dirty="0" err="1">
                <a:solidFill>
                  <a:srgbClr val="3E231A"/>
                </a:solidFill>
              </a:rPr>
              <a:t>fatto</a:t>
            </a:r>
            <a:r>
              <a:rPr sz="2000" dirty="0">
                <a:solidFill>
                  <a:srgbClr val="3E231A"/>
                </a:solidFill>
              </a:rPr>
              <a:t> </a:t>
            </a:r>
            <a:r>
              <a:rPr sz="2000" dirty="0" err="1">
                <a:solidFill>
                  <a:srgbClr val="3E231A"/>
                </a:solidFill>
              </a:rPr>
              <a:t>chiamare</a:t>
            </a:r>
            <a:r>
              <a:rPr sz="2000" dirty="0">
                <a:solidFill>
                  <a:srgbClr val="3E231A"/>
                </a:solidFill>
              </a:rPr>
              <a:t> da Medea. Lei </a:t>
            </a:r>
            <a:r>
              <a:rPr sz="2000" dirty="0" err="1">
                <a:solidFill>
                  <a:srgbClr val="3E231A"/>
                </a:solidFill>
              </a:rPr>
              <a:t>si</a:t>
            </a:r>
            <a:r>
              <a:rPr sz="2000" dirty="0">
                <a:solidFill>
                  <a:srgbClr val="3E231A"/>
                </a:solidFill>
              </a:rPr>
              <a:t> </a:t>
            </a:r>
            <a:r>
              <a:rPr sz="2000" dirty="0" err="1">
                <a:solidFill>
                  <a:srgbClr val="3E231A"/>
                </a:solidFill>
              </a:rPr>
              <a:t>finge</a:t>
            </a:r>
            <a:r>
              <a:rPr sz="2000" dirty="0">
                <a:solidFill>
                  <a:srgbClr val="3E231A"/>
                </a:solidFill>
              </a:rPr>
              <a:t> </a:t>
            </a:r>
            <a:r>
              <a:rPr sz="2000" dirty="0" err="1">
                <a:solidFill>
                  <a:srgbClr val="3E231A"/>
                </a:solidFill>
              </a:rPr>
              <a:t>pentita</a:t>
            </a:r>
            <a:r>
              <a:rPr sz="2000" dirty="0">
                <a:solidFill>
                  <a:srgbClr val="3E231A"/>
                </a:solidFill>
              </a:rPr>
              <a:t> e </a:t>
            </a:r>
            <a:r>
              <a:rPr sz="2000" dirty="0" err="1">
                <a:solidFill>
                  <a:srgbClr val="3E231A"/>
                </a:solidFill>
              </a:rPr>
              <a:t>dichiara</a:t>
            </a:r>
            <a:r>
              <a:rPr sz="2000" dirty="0">
                <a:solidFill>
                  <a:srgbClr val="3E231A"/>
                </a:solidFill>
              </a:rPr>
              <a:t> di </a:t>
            </a:r>
            <a:r>
              <a:rPr sz="2000" dirty="0" err="1">
                <a:solidFill>
                  <a:srgbClr val="3E231A"/>
                </a:solidFill>
              </a:rPr>
              <a:t>voler</a:t>
            </a:r>
            <a:r>
              <a:rPr sz="2000" dirty="0">
                <a:solidFill>
                  <a:srgbClr val="3E231A"/>
                </a:solidFill>
              </a:rPr>
              <a:t> </a:t>
            </a:r>
            <a:r>
              <a:rPr sz="2000" dirty="0" err="1">
                <a:solidFill>
                  <a:srgbClr val="3E231A"/>
                </a:solidFill>
              </a:rPr>
              <a:t>seguire</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volere</a:t>
            </a:r>
            <a:r>
              <a:rPr sz="2000" dirty="0">
                <a:solidFill>
                  <a:srgbClr val="3E231A"/>
                </a:solidFill>
              </a:rPr>
              <a:t> di </a:t>
            </a:r>
            <a:r>
              <a:rPr sz="2000" dirty="0" err="1">
                <a:solidFill>
                  <a:srgbClr val="3E231A"/>
                </a:solidFill>
              </a:rPr>
              <a:t>Giasone</a:t>
            </a:r>
            <a:r>
              <a:rPr sz="2000" dirty="0">
                <a:solidFill>
                  <a:srgbClr val="3E231A"/>
                </a:solidFill>
              </a:rPr>
              <a:t>, </a:t>
            </a:r>
            <a:r>
              <a:rPr sz="2000" dirty="0" err="1">
                <a:solidFill>
                  <a:srgbClr val="3E231A"/>
                </a:solidFill>
              </a:rPr>
              <a:t>che</a:t>
            </a:r>
            <a:r>
              <a:rPr sz="2000" dirty="0">
                <a:solidFill>
                  <a:srgbClr val="3E231A"/>
                </a:solidFill>
              </a:rPr>
              <a:t> </a:t>
            </a:r>
            <a:r>
              <a:rPr sz="2000" dirty="0" err="1">
                <a:solidFill>
                  <a:srgbClr val="3E231A"/>
                </a:solidFill>
              </a:rPr>
              <a:t>chiede</a:t>
            </a:r>
            <a:r>
              <a:rPr sz="2000" dirty="0">
                <a:solidFill>
                  <a:srgbClr val="3E231A"/>
                </a:solidFill>
              </a:rPr>
              <a:t> </a:t>
            </a:r>
            <a:r>
              <a:rPr sz="2000" dirty="0" err="1">
                <a:solidFill>
                  <a:srgbClr val="3E231A"/>
                </a:solidFill>
              </a:rPr>
              <a:t>perdono</a:t>
            </a:r>
            <a:r>
              <a:rPr sz="2000" dirty="0">
                <a:solidFill>
                  <a:srgbClr val="3E231A"/>
                </a:solidFill>
              </a:rPr>
              <a:t> per </a:t>
            </a:r>
            <a:r>
              <a:rPr sz="2000" dirty="0" err="1">
                <a:solidFill>
                  <a:srgbClr val="3E231A"/>
                </a:solidFill>
              </a:rPr>
              <a:t>gli</a:t>
            </a:r>
            <a:r>
              <a:rPr sz="2000" dirty="0">
                <a:solidFill>
                  <a:srgbClr val="3E231A"/>
                </a:solidFill>
              </a:rPr>
              <a:t> </a:t>
            </a:r>
            <a:r>
              <a:rPr sz="2000" dirty="0" err="1">
                <a:solidFill>
                  <a:srgbClr val="3E231A"/>
                </a:solidFill>
              </a:rPr>
              <a:t>insulti</a:t>
            </a:r>
            <a:r>
              <a:rPr sz="2000" dirty="0">
                <a:solidFill>
                  <a:srgbClr val="3E231A"/>
                </a:solidFill>
              </a:rPr>
              <a:t> </a:t>
            </a:r>
            <a:r>
              <a:rPr sz="2000" dirty="0" err="1">
                <a:solidFill>
                  <a:srgbClr val="3E231A"/>
                </a:solidFill>
              </a:rPr>
              <a:t>precedenti</a:t>
            </a:r>
            <a:r>
              <a:rPr sz="2000" dirty="0">
                <a:solidFill>
                  <a:srgbClr val="3E231A"/>
                </a:solidFill>
              </a:rPr>
              <a:t>. Medea le </a:t>
            </a:r>
            <a:r>
              <a:rPr sz="2000" dirty="0" err="1">
                <a:solidFill>
                  <a:srgbClr val="3E231A"/>
                </a:solidFill>
              </a:rPr>
              <a:t>chiede</a:t>
            </a:r>
            <a:r>
              <a:rPr sz="2000" dirty="0">
                <a:solidFill>
                  <a:srgbClr val="3E231A"/>
                </a:solidFill>
              </a:rPr>
              <a:t> di </a:t>
            </a:r>
            <a:r>
              <a:rPr sz="2000" dirty="0" err="1">
                <a:solidFill>
                  <a:srgbClr val="3E231A"/>
                </a:solidFill>
              </a:rPr>
              <a:t>intercedere</a:t>
            </a:r>
            <a:r>
              <a:rPr sz="2000" dirty="0">
                <a:solidFill>
                  <a:srgbClr val="3E231A"/>
                </a:solidFill>
              </a:rPr>
              <a:t> </a:t>
            </a:r>
            <a:r>
              <a:rPr sz="2000" dirty="0" err="1">
                <a:solidFill>
                  <a:srgbClr val="3E231A"/>
                </a:solidFill>
              </a:rPr>
              <a:t>presso</a:t>
            </a:r>
            <a:r>
              <a:rPr sz="2000" dirty="0">
                <a:solidFill>
                  <a:srgbClr val="3E231A"/>
                </a:solidFill>
              </a:rPr>
              <a:t> </a:t>
            </a:r>
            <a:r>
              <a:rPr sz="2000" dirty="0" err="1">
                <a:solidFill>
                  <a:srgbClr val="3E231A"/>
                </a:solidFill>
              </a:rPr>
              <a:t>Creonte</a:t>
            </a:r>
            <a:r>
              <a:rPr sz="2000" dirty="0">
                <a:solidFill>
                  <a:srgbClr val="3E231A"/>
                </a:solidFill>
              </a:rPr>
              <a:t> per </a:t>
            </a:r>
            <a:r>
              <a:rPr sz="2000" dirty="0" err="1">
                <a:solidFill>
                  <a:srgbClr val="3E231A"/>
                </a:solidFill>
              </a:rPr>
              <a:t>annullare</a:t>
            </a:r>
            <a:r>
              <a:rPr sz="2000" dirty="0">
                <a:solidFill>
                  <a:srgbClr val="3E231A"/>
                </a:solidFill>
              </a:rPr>
              <a:t> </a:t>
            </a:r>
            <a:r>
              <a:rPr sz="2000" dirty="0" err="1">
                <a:solidFill>
                  <a:srgbClr val="3E231A"/>
                </a:solidFill>
              </a:rPr>
              <a:t>l'esilio</a:t>
            </a:r>
            <a:r>
              <a:rPr sz="2000" dirty="0">
                <a:solidFill>
                  <a:srgbClr val="3E231A"/>
                </a:solidFill>
              </a:rPr>
              <a:t> </a:t>
            </a:r>
            <a:r>
              <a:rPr sz="2000" dirty="0" err="1">
                <a:solidFill>
                  <a:srgbClr val="3E231A"/>
                </a:solidFill>
              </a:rPr>
              <a:t>dei</a:t>
            </a:r>
            <a:r>
              <a:rPr sz="2000" dirty="0">
                <a:solidFill>
                  <a:srgbClr val="3E231A"/>
                </a:solidFill>
              </a:rPr>
              <a:t> </a:t>
            </a:r>
            <a:r>
              <a:rPr sz="2000" dirty="0" err="1">
                <a:solidFill>
                  <a:srgbClr val="3E231A"/>
                </a:solidFill>
              </a:rPr>
              <a:t>suoi</a:t>
            </a:r>
            <a:r>
              <a:rPr sz="2000" dirty="0">
                <a:solidFill>
                  <a:srgbClr val="3E231A"/>
                </a:solidFill>
              </a:rPr>
              <a:t> </a:t>
            </a:r>
            <a:r>
              <a:rPr sz="2000" dirty="0" err="1">
                <a:solidFill>
                  <a:srgbClr val="3E231A"/>
                </a:solidFill>
              </a:rPr>
              <a:t>figli</a:t>
            </a:r>
            <a:r>
              <a:rPr sz="2000" dirty="0">
                <a:solidFill>
                  <a:srgbClr val="3E231A"/>
                </a:solidFill>
              </a:rPr>
              <a:t> e </a:t>
            </a:r>
            <a:r>
              <a:rPr sz="2000" dirty="0" err="1">
                <a:solidFill>
                  <a:srgbClr val="3E231A"/>
                </a:solidFill>
              </a:rPr>
              <a:t>fa</a:t>
            </a:r>
            <a:r>
              <a:rPr sz="2000" dirty="0">
                <a:solidFill>
                  <a:srgbClr val="3E231A"/>
                </a:solidFill>
              </a:rPr>
              <a:t> </a:t>
            </a:r>
            <a:r>
              <a:rPr sz="2000" dirty="0" err="1">
                <a:solidFill>
                  <a:srgbClr val="3E231A"/>
                </a:solidFill>
              </a:rPr>
              <a:t>portare</a:t>
            </a:r>
            <a:r>
              <a:rPr sz="2000" dirty="0">
                <a:solidFill>
                  <a:srgbClr val="3E231A"/>
                </a:solidFill>
              </a:rPr>
              <a:t> da </a:t>
            </a:r>
            <a:r>
              <a:rPr sz="2000" dirty="0" err="1">
                <a:solidFill>
                  <a:srgbClr val="3E231A"/>
                </a:solidFill>
              </a:rPr>
              <a:t>un'ancella</a:t>
            </a:r>
            <a:r>
              <a:rPr sz="2000" dirty="0">
                <a:solidFill>
                  <a:srgbClr val="3E231A"/>
                </a:solidFill>
              </a:rPr>
              <a:t> i </a:t>
            </a:r>
            <a:r>
              <a:rPr sz="2000" dirty="0" err="1">
                <a:solidFill>
                  <a:srgbClr val="3E231A"/>
                </a:solidFill>
              </a:rPr>
              <a:t>doni</a:t>
            </a:r>
            <a:r>
              <a:rPr sz="2000" dirty="0">
                <a:solidFill>
                  <a:srgbClr val="3E231A"/>
                </a:solidFill>
              </a:rPr>
              <a:t> da </a:t>
            </a:r>
            <a:r>
              <a:rPr sz="2000" dirty="0" err="1">
                <a:solidFill>
                  <a:srgbClr val="3E231A"/>
                </a:solidFill>
              </a:rPr>
              <a:t>offrire</a:t>
            </a:r>
            <a:r>
              <a:rPr sz="2000" dirty="0">
                <a:solidFill>
                  <a:srgbClr val="3E231A"/>
                </a:solidFill>
              </a:rPr>
              <a:t> </a:t>
            </a:r>
            <a:r>
              <a:rPr sz="2000" dirty="0" err="1">
                <a:solidFill>
                  <a:srgbClr val="3E231A"/>
                </a:solidFill>
              </a:rPr>
              <a:t>alla</a:t>
            </a:r>
            <a:r>
              <a:rPr sz="2000" dirty="0">
                <a:solidFill>
                  <a:srgbClr val="3E231A"/>
                </a:solidFill>
              </a:rPr>
              <a:t> </a:t>
            </a:r>
            <a:r>
              <a:rPr sz="2000" dirty="0" err="1">
                <a:solidFill>
                  <a:srgbClr val="3E231A"/>
                </a:solidFill>
              </a:rPr>
              <a:t>sposa</a:t>
            </a:r>
            <a:r>
              <a:rPr sz="2000" dirty="0">
                <a:solidFill>
                  <a:srgbClr val="3E231A"/>
                </a:solidFill>
              </a:rPr>
              <a:t>. </a:t>
            </a:r>
          </a:p>
          <a:p>
            <a:pPr marL="0" lvl="0" indent="0" algn="just" defTabSz="239522">
              <a:spcBef>
                <a:spcPts val="1200"/>
              </a:spcBef>
              <a:buSzTx/>
              <a:buNone/>
              <a:defRPr sz="1800">
                <a:solidFill>
                  <a:srgbClr val="000000"/>
                </a:solidFill>
              </a:defRPr>
            </a:pPr>
            <a:r>
              <a:rPr sz="2000" dirty="0">
                <a:solidFill>
                  <a:srgbClr val="3E231A"/>
                </a:solidFill>
              </a:rPr>
              <a:t>IV </a:t>
            </a:r>
            <a:r>
              <a:rPr sz="2000" dirty="0" err="1">
                <a:solidFill>
                  <a:srgbClr val="3E231A"/>
                </a:solidFill>
              </a:rPr>
              <a:t>stasimo</a:t>
            </a:r>
            <a:r>
              <a:rPr sz="2000" dirty="0">
                <a:solidFill>
                  <a:srgbClr val="3E231A"/>
                </a:solidFill>
              </a:rPr>
              <a:t> (vv. 976-1001)</a:t>
            </a:r>
          </a:p>
          <a:p>
            <a:pPr marL="192659" lvl="0" indent="-192659" algn="just" defTabSz="239522">
              <a:spcBef>
                <a:spcPts val="1200"/>
              </a:spcBef>
              <a:buBlip>
                <a:blip r:embed="rId2"/>
              </a:buBlip>
              <a:defRPr sz="1800">
                <a:solidFill>
                  <a:srgbClr val="000000"/>
                </a:solidFill>
              </a:defRPr>
            </a:pPr>
            <a:r>
              <a:rPr sz="2000" dirty="0">
                <a:solidFill>
                  <a:srgbClr val="3E231A"/>
                </a:solidFill>
              </a:rPr>
              <a:t>Il </a:t>
            </a:r>
            <a:r>
              <a:rPr sz="2000" dirty="0" err="1">
                <a:solidFill>
                  <a:srgbClr val="3E231A"/>
                </a:solidFill>
              </a:rPr>
              <a:t>destino</a:t>
            </a:r>
            <a:r>
              <a:rPr sz="2000" dirty="0">
                <a:solidFill>
                  <a:srgbClr val="3E231A"/>
                </a:solidFill>
              </a:rPr>
              <a:t> </a:t>
            </a:r>
            <a:r>
              <a:rPr sz="2000" dirty="0" err="1">
                <a:solidFill>
                  <a:srgbClr val="3E231A"/>
                </a:solidFill>
              </a:rPr>
              <a:t>dei</a:t>
            </a:r>
            <a:r>
              <a:rPr sz="2000" dirty="0">
                <a:solidFill>
                  <a:srgbClr val="3E231A"/>
                </a:solidFill>
              </a:rPr>
              <a:t> </a:t>
            </a:r>
            <a:r>
              <a:rPr sz="2000" dirty="0" err="1">
                <a:solidFill>
                  <a:srgbClr val="3E231A"/>
                </a:solidFill>
              </a:rPr>
              <a:t>figli</a:t>
            </a:r>
            <a:r>
              <a:rPr sz="2000" dirty="0">
                <a:solidFill>
                  <a:srgbClr val="3E231A"/>
                </a:solidFill>
              </a:rPr>
              <a:t> di </a:t>
            </a:r>
            <a:r>
              <a:rPr sz="2000" dirty="0" err="1">
                <a:solidFill>
                  <a:srgbClr val="3E231A"/>
                </a:solidFill>
              </a:rPr>
              <a:t>Giasone</a:t>
            </a:r>
            <a:r>
              <a:rPr sz="2000" dirty="0">
                <a:solidFill>
                  <a:srgbClr val="3E231A"/>
                </a:solidFill>
              </a:rPr>
              <a:t> è </a:t>
            </a:r>
            <a:r>
              <a:rPr sz="2000" dirty="0" err="1">
                <a:solidFill>
                  <a:srgbClr val="3E231A"/>
                </a:solidFill>
              </a:rPr>
              <a:t>ormai</a:t>
            </a:r>
            <a:r>
              <a:rPr sz="2000" dirty="0">
                <a:solidFill>
                  <a:srgbClr val="3E231A"/>
                </a:solidFill>
              </a:rPr>
              <a:t> </a:t>
            </a:r>
            <a:r>
              <a:rPr sz="2000" dirty="0" err="1">
                <a:solidFill>
                  <a:srgbClr val="3E231A"/>
                </a:solidFill>
              </a:rPr>
              <a:t>deciso</a:t>
            </a:r>
            <a:r>
              <a:rPr sz="2000" dirty="0">
                <a:solidFill>
                  <a:srgbClr val="3E231A"/>
                </a:solidFill>
              </a:rPr>
              <a:t>, </a:t>
            </a:r>
            <a:r>
              <a:rPr sz="2000" dirty="0" err="1">
                <a:solidFill>
                  <a:srgbClr val="3E231A"/>
                </a:solidFill>
              </a:rPr>
              <a:t>così</a:t>
            </a:r>
            <a:r>
              <a:rPr sz="2000" dirty="0">
                <a:solidFill>
                  <a:srgbClr val="3E231A"/>
                </a:solidFill>
              </a:rPr>
              <a:t> </a:t>
            </a:r>
            <a:r>
              <a:rPr sz="2000" dirty="0" err="1">
                <a:solidFill>
                  <a:srgbClr val="3E231A"/>
                </a:solidFill>
              </a:rPr>
              <a:t>quello</a:t>
            </a:r>
            <a:r>
              <a:rPr sz="2000" dirty="0">
                <a:solidFill>
                  <a:srgbClr val="3E231A"/>
                </a:solidFill>
              </a:rPr>
              <a:t> </a:t>
            </a:r>
            <a:r>
              <a:rPr sz="2000" dirty="0" err="1">
                <a:solidFill>
                  <a:srgbClr val="3E231A"/>
                </a:solidFill>
              </a:rPr>
              <a:t>della</a:t>
            </a:r>
            <a:r>
              <a:rPr sz="2000" dirty="0">
                <a:solidFill>
                  <a:srgbClr val="3E231A"/>
                </a:solidFill>
              </a:rPr>
              <a:t> </a:t>
            </a:r>
            <a:r>
              <a:rPr sz="2000" dirty="0" err="1">
                <a:solidFill>
                  <a:srgbClr val="3E231A"/>
                </a:solidFill>
              </a:rPr>
              <a:t>sposa</a:t>
            </a:r>
            <a:r>
              <a:rPr sz="2000" dirty="0">
                <a:solidFill>
                  <a:srgbClr val="3E231A"/>
                </a:solidFill>
              </a:rPr>
              <a:t>. Presto </a:t>
            </a:r>
            <a:r>
              <a:rPr sz="2000" dirty="0" err="1">
                <a:solidFill>
                  <a:srgbClr val="3E231A"/>
                </a:solidFill>
              </a:rPr>
              <a:t>su</a:t>
            </a:r>
            <a:r>
              <a:rPr sz="2000" dirty="0">
                <a:solidFill>
                  <a:srgbClr val="3E231A"/>
                </a:solidFill>
              </a:rPr>
              <a:t> </a:t>
            </a:r>
            <a:r>
              <a:rPr sz="2000" dirty="0" err="1">
                <a:solidFill>
                  <a:srgbClr val="3E231A"/>
                </a:solidFill>
              </a:rPr>
              <a:t>tutti</a:t>
            </a:r>
            <a:r>
              <a:rPr sz="2000" dirty="0">
                <a:solidFill>
                  <a:srgbClr val="3E231A"/>
                </a:solidFill>
              </a:rPr>
              <a:t> </a:t>
            </a:r>
            <a:r>
              <a:rPr sz="2000" dirty="0" err="1">
                <a:solidFill>
                  <a:srgbClr val="3E231A"/>
                </a:solidFill>
              </a:rPr>
              <a:t>si</a:t>
            </a:r>
            <a:r>
              <a:rPr sz="2000" dirty="0">
                <a:solidFill>
                  <a:srgbClr val="3E231A"/>
                </a:solidFill>
              </a:rPr>
              <a:t> </a:t>
            </a:r>
            <a:r>
              <a:rPr sz="2000" dirty="0" err="1">
                <a:solidFill>
                  <a:srgbClr val="3E231A"/>
                </a:solidFill>
              </a:rPr>
              <a:t>abbatterà</a:t>
            </a:r>
            <a:r>
              <a:rPr sz="2000" dirty="0">
                <a:solidFill>
                  <a:srgbClr val="3E231A"/>
                </a:solidFill>
              </a:rPr>
              <a:t> la </a:t>
            </a:r>
            <a:r>
              <a:rPr sz="2000" dirty="0" err="1">
                <a:solidFill>
                  <a:srgbClr val="3E231A"/>
                </a:solidFill>
              </a:rPr>
              <a:t>terribile</a:t>
            </a:r>
            <a:r>
              <a:rPr sz="2000" dirty="0">
                <a:solidFill>
                  <a:srgbClr val="3E231A"/>
                </a:solidFill>
              </a:rPr>
              <a:t> vendetta di Medea. </a:t>
            </a:r>
          </a:p>
          <a:p>
            <a:pPr marL="0" lvl="0" indent="0" algn="just" defTabSz="239522">
              <a:spcBef>
                <a:spcPts val="1200"/>
              </a:spcBef>
              <a:buSzTx/>
              <a:buNone/>
              <a:defRPr sz="1800">
                <a:solidFill>
                  <a:srgbClr val="000000"/>
                </a:solidFill>
              </a:defRPr>
            </a:pPr>
            <a:r>
              <a:rPr sz="2000" dirty="0">
                <a:solidFill>
                  <a:srgbClr val="3E231A"/>
                </a:solidFill>
              </a:rPr>
              <a:t>V </a:t>
            </a:r>
            <a:r>
              <a:rPr sz="2000" dirty="0" err="1">
                <a:solidFill>
                  <a:srgbClr val="3E231A"/>
                </a:solidFill>
              </a:rPr>
              <a:t>episodio</a:t>
            </a:r>
            <a:r>
              <a:rPr sz="2000" dirty="0">
                <a:solidFill>
                  <a:srgbClr val="3E231A"/>
                </a:solidFill>
              </a:rPr>
              <a:t> (vv. 1002-1250)</a:t>
            </a:r>
          </a:p>
          <a:p>
            <a:pPr marL="192659" lvl="0" indent="-192659" algn="just" defTabSz="239522">
              <a:spcBef>
                <a:spcPts val="1200"/>
              </a:spcBef>
              <a:buBlip>
                <a:blip r:embed="rId2"/>
              </a:buBlip>
              <a:defRPr sz="1800">
                <a:solidFill>
                  <a:srgbClr val="000000"/>
                </a:solidFill>
              </a:defRPr>
            </a:pPr>
            <a:r>
              <a:rPr sz="2000" dirty="0">
                <a:solidFill>
                  <a:srgbClr val="3E231A"/>
                </a:solidFill>
              </a:rPr>
              <a:t>Il </a:t>
            </a:r>
            <a:r>
              <a:rPr sz="2000" dirty="0" err="1">
                <a:solidFill>
                  <a:srgbClr val="3E231A"/>
                </a:solidFill>
              </a:rPr>
              <a:t>pedagogo</a:t>
            </a:r>
            <a:r>
              <a:rPr sz="2000" dirty="0">
                <a:solidFill>
                  <a:srgbClr val="3E231A"/>
                </a:solidFill>
              </a:rPr>
              <a:t> </a:t>
            </a:r>
            <a:r>
              <a:rPr sz="2000" dirty="0" err="1">
                <a:solidFill>
                  <a:srgbClr val="3E231A"/>
                </a:solidFill>
              </a:rPr>
              <a:t>annuncia</a:t>
            </a:r>
            <a:r>
              <a:rPr sz="2000" dirty="0">
                <a:solidFill>
                  <a:srgbClr val="3E231A"/>
                </a:solidFill>
              </a:rPr>
              <a:t> a Medea </a:t>
            </a:r>
            <a:r>
              <a:rPr sz="2000" dirty="0" err="1">
                <a:solidFill>
                  <a:srgbClr val="3E231A"/>
                </a:solidFill>
              </a:rPr>
              <a:t>che</a:t>
            </a:r>
            <a:r>
              <a:rPr sz="2000" dirty="0">
                <a:solidFill>
                  <a:srgbClr val="3E231A"/>
                </a:solidFill>
              </a:rPr>
              <a:t> i </a:t>
            </a:r>
            <a:r>
              <a:rPr sz="2000" dirty="0" err="1">
                <a:solidFill>
                  <a:srgbClr val="3E231A"/>
                </a:solidFill>
              </a:rPr>
              <a:t>doni</a:t>
            </a:r>
            <a:r>
              <a:rPr sz="2000" dirty="0">
                <a:solidFill>
                  <a:srgbClr val="3E231A"/>
                </a:solidFill>
              </a:rPr>
              <a:t> </a:t>
            </a:r>
            <a:r>
              <a:rPr sz="2000" dirty="0" err="1">
                <a:solidFill>
                  <a:srgbClr val="3E231A"/>
                </a:solidFill>
              </a:rPr>
              <a:t>sono</a:t>
            </a:r>
            <a:r>
              <a:rPr sz="2000" dirty="0">
                <a:solidFill>
                  <a:srgbClr val="3E231A"/>
                </a:solidFill>
              </a:rPr>
              <a:t> </a:t>
            </a:r>
            <a:r>
              <a:rPr sz="2000" dirty="0" err="1">
                <a:solidFill>
                  <a:srgbClr val="3E231A"/>
                </a:solidFill>
              </a:rPr>
              <a:t>stati</a:t>
            </a:r>
            <a:r>
              <a:rPr sz="2000" dirty="0">
                <a:solidFill>
                  <a:srgbClr val="3E231A"/>
                </a:solidFill>
              </a:rPr>
              <a:t> </a:t>
            </a:r>
            <a:r>
              <a:rPr sz="2000" dirty="0" err="1">
                <a:solidFill>
                  <a:srgbClr val="3E231A"/>
                </a:solidFill>
              </a:rPr>
              <a:t>consegnati</a:t>
            </a:r>
            <a:r>
              <a:rPr sz="2000" dirty="0">
                <a:solidFill>
                  <a:srgbClr val="3E231A"/>
                </a:solidFill>
              </a:rPr>
              <a:t> e </a:t>
            </a:r>
            <a:r>
              <a:rPr sz="2000" dirty="0" err="1">
                <a:solidFill>
                  <a:srgbClr val="3E231A"/>
                </a:solidFill>
              </a:rPr>
              <a:t>che</a:t>
            </a:r>
            <a:r>
              <a:rPr sz="2000" dirty="0">
                <a:solidFill>
                  <a:srgbClr val="3E231A"/>
                </a:solidFill>
              </a:rPr>
              <a:t> </a:t>
            </a:r>
            <a:r>
              <a:rPr sz="2000" dirty="0" err="1">
                <a:solidFill>
                  <a:srgbClr val="3E231A"/>
                </a:solidFill>
              </a:rPr>
              <a:t>ai</a:t>
            </a:r>
            <a:r>
              <a:rPr sz="2000" dirty="0">
                <a:solidFill>
                  <a:srgbClr val="3E231A"/>
                </a:solidFill>
              </a:rPr>
              <a:t> </a:t>
            </a:r>
            <a:r>
              <a:rPr sz="2000" dirty="0" err="1">
                <a:solidFill>
                  <a:srgbClr val="3E231A"/>
                </a:solidFill>
              </a:rPr>
              <a:t>suoi</a:t>
            </a:r>
            <a:r>
              <a:rPr sz="2000" dirty="0">
                <a:solidFill>
                  <a:srgbClr val="3E231A"/>
                </a:solidFill>
              </a:rPr>
              <a:t> </a:t>
            </a:r>
            <a:r>
              <a:rPr sz="2000" dirty="0" err="1">
                <a:solidFill>
                  <a:srgbClr val="3E231A"/>
                </a:solidFill>
              </a:rPr>
              <a:t>figli</a:t>
            </a:r>
            <a:r>
              <a:rPr sz="2000" dirty="0">
                <a:solidFill>
                  <a:srgbClr val="3E231A"/>
                </a:solidFill>
              </a:rPr>
              <a:t> </a:t>
            </a:r>
            <a:r>
              <a:rPr sz="2000" dirty="0" err="1">
                <a:solidFill>
                  <a:srgbClr val="3E231A"/>
                </a:solidFill>
              </a:rPr>
              <a:t>sarà</a:t>
            </a:r>
            <a:r>
              <a:rPr sz="2000" dirty="0">
                <a:solidFill>
                  <a:srgbClr val="3E231A"/>
                </a:solidFill>
              </a:rPr>
              <a:t> </a:t>
            </a:r>
            <a:r>
              <a:rPr sz="2000" dirty="0" err="1">
                <a:solidFill>
                  <a:srgbClr val="3E231A"/>
                </a:solidFill>
              </a:rPr>
              <a:t>concesso</a:t>
            </a:r>
            <a:r>
              <a:rPr sz="2000" dirty="0">
                <a:solidFill>
                  <a:srgbClr val="3E231A"/>
                </a:solidFill>
              </a:rPr>
              <a:t> </a:t>
            </a:r>
            <a:r>
              <a:rPr sz="2000" dirty="0" err="1">
                <a:solidFill>
                  <a:srgbClr val="3E231A"/>
                </a:solidFill>
              </a:rPr>
              <a:t>rimanere</a:t>
            </a:r>
            <a:r>
              <a:rPr sz="2000" dirty="0">
                <a:solidFill>
                  <a:srgbClr val="3E231A"/>
                </a:solidFill>
              </a:rPr>
              <a:t> a </a:t>
            </a:r>
            <a:r>
              <a:rPr sz="2000" dirty="0" err="1">
                <a:solidFill>
                  <a:srgbClr val="3E231A"/>
                </a:solidFill>
              </a:rPr>
              <a:t>Corinto</a:t>
            </a:r>
            <a:r>
              <a:rPr sz="2000" dirty="0">
                <a:solidFill>
                  <a:srgbClr val="3E231A"/>
                </a:solidFill>
              </a:rPr>
              <a:t>. Medea </a:t>
            </a:r>
            <a:r>
              <a:rPr sz="2000" dirty="0" err="1">
                <a:solidFill>
                  <a:srgbClr val="3E231A"/>
                </a:solidFill>
              </a:rPr>
              <a:t>parla</a:t>
            </a:r>
            <a:r>
              <a:rPr sz="2000" dirty="0">
                <a:solidFill>
                  <a:srgbClr val="3E231A"/>
                </a:solidFill>
              </a:rPr>
              <a:t> con i </a:t>
            </a:r>
            <a:r>
              <a:rPr sz="2000" dirty="0" err="1">
                <a:solidFill>
                  <a:srgbClr val="3E231A"/>
                </a:solidFill>
              </a:rPr>
              <a:t>figli</a:t>
            </a:r>
            <a:r>
              <a:rPr sz="2000" dirty="0">
                <a:solidFill>
                  <a:srgbClr val="3E231A"/>
                </a:solidFill>
              </a:rPr>
              <a:t> e </a:t>
            </a:r>
            <a:r>
              <a:rPr sz="2000" dirty="0" err="1">
                <a:solidFill>
                  <a:srgbClr val="3E231A"/>
                </a:solidFill>
              </a:rPr>
              <a:t>davanti</a:t>
            </a:r>
            <a:r>
              <a:rPr sz="2000" dirty="0">
                <a:solidFill>
                  <a:srgbClr val="3E231A"/>
                </a:solidFill>
              </a:rPr>
              <a:t> </a:t>
            </a:r>
            <a:r>
              <a:rPr sz="2000" dirty="0" err="1">
                <a:solidFill>
                  <a:srgbClr val="3E231A"/>
                </a:solidFill>
              </a:rPr>
              <a:t>alla</a:t>
            </a:r>
            <a:r>
              <a:rPr sz="2000" dirty="0">
                <a:solidFill>
                  <a:srgbClr val="3E231A"/>
                </a:solidFill>
              </a:rPr>
              <a:t> </a:t>
            </a:r>
            <a:r>
              <a:rPr sz="2000" dirty="0" err="1">
                <a:solidFill>
                  <a:srgbClr val="3E231A"/>
                </a:solidFill>
              </a:rPr>
              <a:t>loro</a:t>
            </a:r>
            <a:r>
              <a:rPr sz="2000" dirty="0">
                <a:solidFill>
                  <a:srgbClr val="3E231A"/>
                </a:solidFill>
              </a:rPr>
              <a:t> </a:t>
            </a:r>
            <a:r>
              <a:rPr sz="2000" dirty="0" err="1">
                <a:solidFill>
                  <a:srgbClr val="3E231A"/>
                </a:solidFill>
              </a:rPr>
              <a:t>innocenza</a:t>
            </a:r>
            <a:r>
              <a:rPr sz="2000" dirty="0">
                <a:solidFill>
                  <a:srgbClr val="3E231A"/>
                </a:solidFill>
              </a:rPr>
              <a:t> la </a:t>
            </a:r>
            <a:r>
              <a:rPr sz="2000" dirty="0" err="1">
                <a:solidFill>
                  <a:srgbClr val="3E231A"/>
                </a:solidFill>
              </a:rPr>
              <a:t>sua</a:t>
            </a:r>
            <a:r>
              <a:rPr sz="2000" dirty="0">
                <a:solidFill>
                  <a:srgbClr val="3E231A"/>
                </a:solidFill>
              </a:rPr>
              <a:t> </a:t>
            </a:r>
            <a:r>
              <a:rPr sz="2000" dirty="0" err="1">
                <a:solidFill>
                  <a:srgbClr val="3E231A"/>
                </a:solidFill>
              </a:rPr>
              <a:t>decisione</a:t>
            </a:r>
            <a:r>
              <a:rPr sz="2000" dirty="0">
                <a:solidFill>
                  <a:srgbClr val="3E231A"/>
                </a:solidFill>
              </a:rPr>
              <a:t> </a:t>
            </a:r>
            <a:r>
              <a:rPr sz="2000" dirty="0" err="1">
                <a:solidFill>
                  <a:srgbClr val="3E231A"/>
                </a:solidFill>
              </a:rPr>
              <a:t>vacilla</a:t>
            </a:r>
            <a:r>
              <a:rPr sz="2000" dirty="0">
                <a:solidFill>
                  <a:srgbClr val="3E231A"/>
                </a:solidFill>
              </a:rPr>
              <a:t>. </a:t>
            </a:r>
            <a:r>
              <a:rPr sz="2000" dirty="0" err="1">
                <a:solidFill>
                  <a:srgbClr val="3E231A"/>
                </a:solidFill>
              </a:rPr>
              <a:t>Giunge</a:t>
            </a:r>
            <a:r>
              <a:rPr sz="2000" dirty="0">
                <a:solidFill>
                  <a:srgbClr val="3E231A"/>
                </a:solidFill>
              </a:rPr>
              <a:t> un </a:t>
            </a:r>
            <a:r>
              <a:rPr sz="2000" dirty="0" err="1">
                <a:solidFill>
                  <a:srgbClr val="3E231A"/>
                </a:solidFill>
              </a:rPr>
              <a:t>nunzio</a:t>
            </a:r>
            <a:r>
              <a:rPr sz="2000" dirty="0">
                <a:solidFill>
                  <a:srgbClr val="3E231A"/>
                </a:solidFill>
              </a:rPr>
              <a:t> </a:t>
            </a:r>
            <a:r>
              <a:rPr sz="2000" dirty="0" err="1">
                <a:solidFill>
                  <a:srgbClr val="3E231A"/>
                </a:solidFill>
              </a:rPr>
              <a:t>ed</a:t>
            </a:r>
            <a:r>
              <a:rPr sz="2000" dirty="0">
                <a:solidFill>
                  <a:srgbClr val="3E231A"/>
                </a:solidFill>
              </a:rPr>
              <a:t> </a:t>
            </a:r>
            <a:r>
              <a:rPr sz="2000" dirty="0" err="1">
                <a:solidFill>
                  <a:srgbClr val="3E231A"/>
                </a:solidFill>
              </a:rPr>
              <a:t>incita</a:t>
            </a:r>
            <a:r>
              <a:rPr sz="2000" dirty="0">
                <a:solidFill>
                  <a:srgbClr val="3E231A"/>
                </a:solidFill>
              </a:rPr>
              <a:t> Medea a </a:t>
            </a:r>
            <a:r>
              <a:rPr sz="2000" dirty="0" err="1">
                <a:solidFill>
                  <a:srgbClr val="3E231A"/>
                </a:solidFill>
              </a:rPr>
              <a:t>fuggire</a:t>
            </a:r>
            <a:r>
              <a:rPr sz="2000" dirty="0">
                <a:solidFill>
                  <a:srgbClr val="3E231A"/>
                </a:solidFill>
              </a:rPr>
              <a:t>, le </a:t>
            </a:r>
            <a:r>
              <a:rPr sz="2000" dirty="0" err="1">
                <a:solidFill>
                  <a:srgbClr val="3E231A"/>
                </a:solidFill>
              </a:rPr>
              <a:t>porta</a:t>
            </a:r>
            <a:r>
              <a:rPr sz="2000" dirty="0">
                <a:solidFill>
                  <a:srgbClr val="3E231A"/>
                </a:solidFill>
              </a:rPr>
              <a:t> </a:t>
            </a:r>
            <a:r>
              <a:rPr sz="2000" dirty="0" err="1">
                <a:solidFill>
                  <a:srgbClr val="3E231A"/>
                </a:solidFill>
              </a:rPr>
              <a:t>notizie</a:t>
            </a:r>
            <a:r>
              <a:rPr sz="2000" dirty="0">
                <a:solidFill>
                  <a:srgbClr val="3E231A"/>
                </a:solidFill>
              </a:rPr>
              <a:t> </a:t>
            </a:r>
            <a:r>
              <a:rPr sz="2000" dirty="0" err="1">
                <a:solidFill>
                  <a:srgbClr val="3E231A"/>
                </a:solidFill>
              </a:rPr>
              <a:t>della</a:t>
            </a:r>
            <a:r>
              <a:rPr sz="2000" dirty="0">
                <a:solidFill>
                  <a:srgbClr val="3E231A"/>
                </a:solidFill>
              </a:rPr>
              <a:t> </a:t>
            </a:r>
            <a:r>
              <a:rPr sz="2000" dirty="0" err="1">
                <a:solidFill>
                  <a:srgbClr val="3E231A"/>
                </a:solidFill>
              </a:rPr>
              <a:t>morte</a:t>
            </a:r>
            <a:r>
              <a:rPr sz="2000" dirty="0">
                <a:solidFill>
                  <a:srgbClr val="3E231A"/>
                </a:solidFill>
              </a:rPr>
              <a:t> di </a:t>
            </a:r>
            <a:r>
              <a:rPr sz="2000" dirty="0" err="1">
                <a:solidFill>
                  <a:srgbClr val="3E231A"/>
                </a:solidFill>
              </a:rPr>
              <a:t>Creonte</a:t>
            </a:r>
            <a:r>
              <a:rPr sz="2000" dirty="0">
                <a:solidFill>
                  <a:srgbClr val="3E231A"/>
                </a:solidFill>
              </a:rPr>
              <a:t> e di </a:t>
            </a:r>
            <a:r>
              <a:rPr sz="2000" dirty="0" err="1">
                <a:solidFill>
                  <a:srgbClr val="3E231A"/>
                </a:solidFill>
              </a:rPr>
              <a:t>sua</a:t>
            </a:r>
            <a:r>
              <a:rPr sz="2000" dirty="0">
                <a:solidFill>
                  <a:srgbClr val="3E231A"/>
                </a:solidFill>
              </a:rPr>
              <a:t> </a:t>
            </a:r>
            <a:r>
              <a:rPr sz="2000" dirty="0" err="1">
                <a:solidFill>
                  <a:srgbClr val="3E231A"/>
                </a:solidFill>
              </a:rPr>
              <a:t>figlia</a:t>
            </a:r>
            <a:r>
              <a:rPr sz="2000" dirty="0">
                <a:solidFill>
                  <a:srgbClr val="3E231A"/>
                </a:solidFill>
              </a:rPr>
              <a:t>. Il </a:t>
            </a:r>
            <a:r>
              <a:rPr sz="2000" dirty="0" err="1">
                <a:solidFill>
                  <a:srgbClr val="3E231A"/>
                </a:solidFill>
              </a:rPr>
              <a:t>messaggero</a:t>
            </a:r>
            <a:r>
              <a:rPr sz="2000" dirty="0">
                <a:solidFill>
                  <a:srgbClr val="3E231A"/>
                </a:solidFill>
              </a:rPr>
              <a:t> </a:t>
            </a:r>
            <a:r>
              <a:rPr sz="2000" dirty="0" err="1">
                <a:solidFill>
                  <a:srgbClr val="3E231A"/>
                </a:solidFill>
              </a:rPr>
              <a:t>descrive</a:t>
            </a:r>
            <a:r>
              <a:rPr sz="2000" dirty="0">
                <a:solidFill>
                  <a:srgbClr val="3E231A"/>
                </a:solidFill>
              </a:rPr>
              <a:t> la </a:t>
            </a:r>
            <a:r>
              <a:rPr sz="2000" dirty="0" err="1">
                <a:solidFill>
                  <a:srgbClr val="3E231A"/>
                </a:solidFill>
              </a:rPr>
              <a:t>morte</a:t>
            </a:r>
            <a:r>
              <a:rPr sz="2000" dirty="0">
                <a:solidFill>
                  <a:srgbClr val="3E231A"/>
                </a:solidFill>
              </a:rPr>
              <a:t> </a:t>
            </a:r>
            <a:r>
              <a:rPr sz="2000" dirty="0" err="1">
                <a:solidFill>
                  <a:srgbClr val="3E231A"/>
                </a:solidFill>
              </a:rPr>
              <a:t>della</a:t>
            </a:r>
            <a:r>
              <a:rPr sz="2000" dirty="0">
                <a:solidFill>
                  <a:srgbClr val="3E231A"/>
                </a:solidFill>
              </a:rPr>
              <a:t> </a:t>
            </a:r>
            <a:r>
              <a:rPr sz="2000" dirty="0" err="1">
                <a:solidFill>
                  <a:srgbClr val="3E231A"/>
                </a:solidFill>
              </a:rPr>
              <a:t>principessa</a:t>
            </a:r>
            <a:r>
              <a:rPr sz="2000" dirty="0">
                <a:solidFill>
                  <a:srgbClr val="3E231A"/>
                </a:solidFill>
              </a:rPr>
              <a:t>, in </a:t>
            </a:r>
            <a:r>
              <a:rPr sz="2000" dirty="0" err="1">
                <a:solidFill>
                  <a:srgbClr val="3E231A"/>
                </a:solidFill>
              </a:rPr>
              <a:t>fiamme</a:t>
            </a:r>
            <a:r>
              <a:rPr sz="2000" dirty="0">
                <a:solidFill>
                  <a:srgbClr val="3E231A"/>
                </a:solidFill>
              </a:rPr>
              <a:t> per  </a:t>
            </a:r>
            <a:r>
              <a:rPr sz="2000" dirty="0" err="1">
                <a:solidFill>
                  <a:srgbClr val="3E231A"/>
                </a:solidFill>
              </a:rPr>
              <a:t>il</a:t>
            </a:r>
            <a:r>
              <a:rPr sz="2000" dirty="0">
                <a:solidFill>
                  <a:srgbClr val="3E231A"/>
                </a:solidFill>
              </a:rPr>
              <a:t> </a:t>
            </a:r>
            <a:r>
              <a:rPr sz="2000" dirty="0" err="1">
                <a:solidFill>
                  <a:srgbClr val="3E231A"/>
                </a:solidFill>
              </a:rPr>
              <a:t>veleno</a:t>
            </a:r>
            <a:r>
              <a:rPr sz="2000" dirty="0">
                <a:solidFill>
                  <a:srgbClr val="3E231A"/>
                </a:solidFill>
              </a:rPr>
              <a:t> </a:t>
            </a:r>
            <a:r>
              <a:rPr sz="2000" dirty="0" err="1">
                <a:solidFill>
                  <a:srgbClr val="3E231A"/>
                </a:solidFill>
              </a:rPr>
              <a:t>contenuto</a:t>
            </a:r>
            <a:r>
              <a:rPr sz="2000" dirty="0">
                <a:solidFill>
                  <a:srgbClr val="3E231A"/>
                </a:solidFill>
              </a:rPr>
              <a:t> </a:t>
            </a:r>
            <a:r>
              <a:rPr sz="2000" dirty="0" err="1">
                <a:solidFill>
                  <a:srgbClr val="3E231A"/>
                </a:solidFill>
              </a:rPr>
              <a:t>nella</a:t>
            </a:r>
            <a:r>
              <a:rPr sz="2000" dirty="0">
                <a:solidFill>
                  <a:srgbClr val="3E231A"/>
                </a:solidFill>
              </a:rPr>
              <a:t> corona e </a:t>
            </a:r>
            <a:r>
              <a:rPr sz="2000" dirty="0" err="1">
                <a:solidFill>
                  <a:srgbClr val="3E231A"/>
                </a:solidFill>
              </a:rPr>
              <a:t>nel</a:t>
            </a:r>
            <a:r>
              <a:rPr sz="2000" dirty="0">
                <a:solidFill>
                  <a:srgbClr val="3E231A"/>
                </a:solidFill>
              </a:rPr>
              <a:t> </a:t>
            </a:r>
            <a:r>
              <a:rPr sz="2000" dirty="0" err="1">
                <a:solidFill>
                  <a:srgbClr val="3E231A"/>
                </a:solidFill>
              </a:rPr>
              <a:t>peplo</a:t>
            </a:r>
            <a:r>
              <a:rPr sz="2000" dirty="0">
                <a:solidFill>
                  <a:srgbClr val="3E231A"/>
                </a:solidFill>
              </a:rPr>
              <a:t> </a:t>
            </a:r>
            <a:r>
              <a:rPr sz="2000" dirty="0" err="1">
                <a:solidFill>
                  <a:srgbClr val="3E231A"/>
                </a:solidFill>
              </a:rPr>
              <a:t>che</a:t>
            </a:r>
            <a:r>
              <a:rPr sz="2000" dirty="0">
                <a:solidFill>
                  <a:srgbClr val="3E231A"/>
                </a:solidFill>
              </a:rPr>
              <a:t> </a:t>
            </a:r>
            <a:r>
              <a:rPr sz="2000" dirty="0" err="1">
                <a:solidFill>
                  <a:srgbClr val="3E231A"/>
                </a:solidFill>
              </a:rPr>
              <a:t>aveva</a:t>
            </a:r>
            <a:r>
              <a:rPr sz="2000" dirty="0">
                <a:solidFill>
                  <a:srgbClr val="3E231A"/>
                </a:solidFill>
              </a:rPr>
              <a:t> </a:t>
            </a:r>
            <a:r>
              <a:rPr sz="2000" dirty="0" err="1">
                <a:solidFill>
                  <a:srgbClr val="3E231A"/>
                </a:solidFill>
              </a:rPr>
              <a:t>accettato</a:t>
            </a:r>
            <a:r>
              <a:rPr sz="2000" dirty="0">
                <a:solidFill>
                  <a:srgbClr val="3E231A"/>
                </a:solidFill>
              </a:rPr>
              <a:t> </a:t>
            </a:r>
            <a:r>
              <a:rPr sz="2000" dirty="0" err="1">
                <a:solidFill>
                  <a:srgbClr val="3E231A"/>
                </a:solidFill>
              </a:rPr>
              <a:t>dai</a:t>
            </a:r>
            <a:r>
              <a:rPr sz="2000" dirty="0">
                <a:solidFill>
                  <a:srgbClr val="3E231A"/>
                </a:solidFill>
              </a:rPr>
              <a:t> bambini. </a:t>
            </a:r>
            <a:r>
              <a:rPr sz="2000" dirty="0" err="1">
                <a:solidFill>
                  <a:srgbClr val="3E231A"/>
                </a:solidFill>
              </a:rPr>
              <a:t>Creonte</a:t>
            </a:r>
            <a:r>
              <a:rPr sz="2000" dirty="0">
                <a:solidFill>
                  <a:srgbClr val="3E231A"/>
                </a:solidFill>
              </a:rPr>
              <a:t> era </a:t>
            </a:r>
            <a:r>
              <a:rPr sz="2000" dirty="0" err="1">
                <a:solidFill>
                  <a:srgbClr val="3E231A"/>
                </a:solidFill>
              </a:rPr>
              <a:t>morto</a:t>
            </a:r>
            <a:r>
              <a:rPr sz="2000" dirty="0">
                <a:solidFill>
                  <a:srgbClr val="3E231A"/>
                </a:solidFill>
              </a:rPr>
              <a:t> per aver </a:t>
            </a:r>
            <a:r>
              <a:rPr sz="2000" dirty="0" err="1">
                <a:solidFill>
                  <a:srgbClr val="3E231A"/>
                </a:solidFill>
              </a:rPr>
              <a:t>abbracciato</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cadavere</a:t>
            </a:r>
            <a:r>
              <a:rPr sz="2000" dirty="0">
                <a:solidFill>
                  <a:srgbClr val="3E231A"/>
                </a:solidFill>
              </a:rPr>
              <a:t> </a:t>
            </a:r>
            <a:r>
              <a:rPr sz="2000" dirty="0" err="1">
                <a:solidFill>
                  <a:srgbClr val="3E231A"/>
                </a:solidFill>
              </a:rPr>
              <a:t>ancora</a:t>
            </a:r>
            <a:r>
              <a:rPr sz="2000" dirty="0">
                <a:solidFill>
                  <a:srgbClr val="3E231A"/>
                </a:solidFill>
              </a:rPr>
              <a:t> </a:t>
            </a:r>
            <a:r>
              <a:rPr sz="2000" dirty="0" err="1">
                <a:solidFill>
                  <a:srgbClr val="3E231A"/>
                </a:solidFill>
              </a:rPr>
              <a:t>cosparso</a:t>
            </a:r>
            <a:r>
              <a:rPr sz="2000" dirty="0">
                <a:solidFill>
                  <a:srgbClr val="3E231A"/>
                </a:solidFill>
              </a:rPr>
              <a:t> di </a:t>
            </a:r>
            <a:r>
              <a:rPr sz="2000" dirty="0" err="1">
                <a:solidFill>
                  <a:srgbClr val="3E231A"/>
                </a:solidFill>
              </a:rPr>
              <a:t>veleno</a:t>
            </a:r>
            <a:r>
              <a:rPr sz="2000" dirty="0">
                <a:solidFill>
                  <a:srgbClr val="3E231A"/>
                </a:solidFill>
              </a:rPr>
              <a:t>. Il </a:t>
            </a:r>
            <a:r>
              <a:rPr sz="2000" dirty="0" err="1">
                <a:solidFill>
                  <a:srgbClr val="3E231A"/>
                </a:solidFill>
              </a:rPr>
              <a:t>nunzio</a:t>
            </a:r>
            <a:r>
              <a:rPr sz="2000" dirty="0">
                <a:solidFill>
                  <a:srgbClr val="3E231A"/>
                </a:solidFill>
              </a:rPr>
              <a:t> </a:t>
            </a:r>
            <a:r>
              <a:rPr sz="2000" dirty="0" err="1">
                <a:solidFill>
                  <a:srgbClr val="3E231A"/>
                </a:solidFill>
              </a:rPr>
              <a:t>esce</a:t>
            </a:r>
            <a:r>
              <a:rPr sz="2000" dirty="0">
                <a:solidFill>
                  <a:srgbClr val="3E231A"/>
                </a:solidFill>
              </a:rPr>
              <a:t> di </a:t>
            </a:r>
            <a:r>
              <a:rPr sz="2000" dirty="0" err="1">
                <a:solidFill>
                  <a:srgbClr val="3E231A"/>
                </a:solidFill>
              </a:rPr>
              <a:t>scena</a:t>
            </a:r>
            <a:r>
              <a:rPr sz="2000" dirty="0">
                <a:solidFill>
                  <a:srgbClr val="3E231A"/>
                </a:solidFill>
              </a:rPr>
              <a:t> e Medea </a:t>
            </a:r>
            <a:r>
              <a:rPr sz="2000" dirty="0" err="1">
                <a:solidFill>
                  <a:srgbClr val="3E231A"/>
                </a:solidFill>
              </a:rPr>
              <a:t>entra</a:t>
            </a:r>
            <a:r>
              <a:rPr sz="2000" dirty="0">
                <a:solidFill>
                  <a:srgbClr val="3E231A"/>
                </a:solidFill>
              </a:rPr>
              <a:t> in casa per </a:t>
            </a:r>
            <a:r>
              <a:rPr sz="2000" dirty="0" err="1">
                <a:solidFill>
                  <a:srgbClr val="3E231A"/>
                </a:solidFill>
              </a:rPr>
              <a:t>uccidere</a:t>
            </a:r>
            <a:r>
              <a:rPr sz="2000" dirty="0">
                <a:solidFill>
                  <a:srgbClr val="3E231A"/>
                </a:solidFill>
              </a:rPr>
              <a:t> i </a:t>
            </a:r>
            <a:r>
              <a:rPr sz="2000" dirty="0" err="1">
                <a:solidFill>
                  <a:srgbClr val="3E231A"/>
                </a:solidFill>
              </a:rPr>
              <a:t>figli</a:t>
            </a:r>
            <a:r>
              <a:rPr sz="2000" dirty="0">
                <a:solidFill>
                  <a:srgbClr val="3E231A"/>
                </a:solidFill>
              </a:rPr>
              <a:t>. </a:t>
            </a:r>
          </a:p>
          <a:p>
            <a:pPr marL="0" lvl="0" indent="0" algn="just" defTabSz="239522">
              <a:spcBef>
                <a:spcPts val="1200"/>
              </a:spcBef>
              <a:buSzTx/>
              <a:buNone/>
              <a:defRPr sz="1800">
                <a:solidFill>
                  <a:srgbClr val="000000"/>
                </a:solidFill>
              </a:defRPr>
            </a:pPr>
            <a:r>
              <a:rPr sz="2000" dirty="0">
                <a:solidFill>
                  <a:srgbClr val="3E231A"/>
                </a:solidFill>
              </a:rPr>
              <a:t>V </a:t>
            </a:r>
            <a:r>
              <a:rPr sz="2000" dirty="0" err="1">
                <a:solidFill>
                  <a:srgbClr val="3E231A"/>
                </a:solidFill>
              </a:rPr>
              <a:t>stasimo</a:t>
            </a:r>
            <a:r>
              <a:rPr sz="2000" dirty="0">
                <a:solidFill>
                  <a:srgbClr val="3E231A"/>
                </a:solidFill>
              </a:rPr>
              <a:t>  (vv. 1251-1292)</a:t>
            </a:r>
          </a:p>
          <a:p>
            <a:pPr marL="192659" lvl="0" indent="-192659" algn="just" defTabSz="239522">
              <a:spcBef>
                <a:spcPts val="1200"/>
              </a:spcBef>
              <a:buBlip>
                <a:blip r:embed="rId2"/>
              </a:buBlip>
              <a:defRPr sz="1800">
                <a:solidFill>
                  <a:srgbClr val="000000"/>
                </a:solidFill>
              </a:defRPr>
            </a:pPr>
            <a:r>
              <a:rPr sz="2000" dirty="0" err="1">
                <a:solidFill>
                  <a:srgbClr val="3E231A"/>
                </a:solidFill>
              </a:rPr>
              <a:t>Mentre</a:t>
            </a:r>
            <a:r>
              <a:rPr sz="2000" dirty="0">
                <a:solidFill>
                  <a:srgbClr val="3E231A"/>
                </a:solidFill>
              </a:rPr>
              <a:t> </a:t>
            </a:r>
            <a:r>
              <a:rPr sz="2000" dirty="0" err="1">
                <a:solidFill>
                  <a:srgbClr val="3E231A"/>
                </a:solidFill>
              </a:rPr>
              <a:t>dalla</a:t>
            </a:r>
            <a:r>
              <a:rPr sz="2000" dirty="0">
                <a:solidFill>
                  <a:srgbClr val="3E231A"/>
                </a:solidFill>
              </a:rPr>
              <a:t> casa </a:t>
            </a:r>
            <a:r>
              <a:rPr sz="2000" dirty="0" err="1">
                <a:solidFill>
                  <a:srgbClr val="3E231A"/>
                </a:solidFill>
              </a:rPr>
              <a:t>si</a:t>
            </a:r>
            <a:r>
              <a:rPr sz="2000" dirty="0">
                <a:solidFill>
                  <a:srgbClr val="3E231A"/>
                </a:solidFill>
              </a:rPr>
              <a:t> </a:t>
            </a:r>
            <a:r>
              <a:rPr sz="2000" dirty="0" err="1">
                <a:solidFill>
                  <a:srgbClr val="3E231A"/>
                </a:solidFill>
              </a:rPr>
              <a:t>odono</a:t>
            </a:r>
            <a:r>
              <a:rPr sz="2000" dirty="0">
                <a:solidFill>
                  <a:srgbClr val="3E231A"/>
                </a:solidFill>
              </a:rPr>
              <a:t> le </a:t>
            </a:r>
            <a:r>
              <a:rPr sz="2000" dirty="0" err="1">
                <a:solidFill>
                  <a:srgbClr val="3E231A"/>
                </a:solidFill>
              </a:rPr>
              <a:t>grida</a:t>
            </a:r>
            <a:r>
              <a:rPr sz="2000" dirty="0">
                <a:solidFill>
                  <a:srgbClr val="3E231A"/>
                </a:solidFill>
              </a:rPr>
              <a:t> </a:t>
            </a:r>
            <a:r>
              <a:rPr sz="2000" dirty="0" err="1">
                <a:solidFill>
                  <a:srgbClr val="3E231A"/>
                </a:solidFill>
              </a:rPr>
              <a:t>dei</a:t>
            </a:r>
            <a:r>
              <a:rPr sz="2000" dirty="0">
                <a:solidFill>
                  <a:srgbClr val="3E231A"/>
                </a:solidFill>
              </a:rPr>
              <a:t> </a:t>
            </a:r>
            <a:r>
              <a:rPr sz="2000" dirty="0" err="1">
                <a:solidFill>
                  <a:srgbClr val="3E231A"/>
                </a:solidFill>
              </a:rPr>
              <a:t>figli</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coro</a:t>
            </a:r>
            <a:r>
              <a:rPr sz="2000" dirty="0">
                <a:solidFill>
                  <a:srgbClr val="3E231A"/>
                </a:solidFill>
              </a:rPr>
              <a:t> </a:t>
            </a:r>
            <a:r>
              <a:rPr sz="2000" dirty="0" err="1">
                <a:solidFill>
                  <a:srgbClr val="3E231A"/>
                </a:solidFill>
              </a:rPr>
              <a:t>recita</a:t>
            </a:r>
            <a:r>
              <a:rPr sz="2000" dirty="0">
                <a:solidFill>
                  <a:srgbClr val="3E231A"/>
                </a:solidFill>
              </a:rPr>
              <a:t> </a:t>
            </a:r>
            <a:r>
              <a:rPr sz="2000" dirty="0" err="1">
                <a:solidFill>
                  <a:srgbClr val="3E231A"/>
                </a:solidFill>
              </a:rPr>
              <a:t>versi</a:t>
            </a:r>
            <a:r>
              <a:rPr sz="2000" dirty="0">
                <a:solidFill>
                  <a:srgbClr val="3E231A"/>
                </a:solidFill>
              </a:rPr>
              <a:t> di </a:t>
            </a:r>
            <a:r>
              <a:rPr sz="2000" dirty="0" err="1">
                <a:solidFill>
                  <a:srgbClr val="3E231A"/>
                </a:solidFill>
              </a:rPr>
              <a:t>orrore</a:t>
            </a:r>
            <a:r>
              <a:rPr sz="2000" dirty="0">
                <a:solidFill>
                  <a:srgbClr val="3E231A"/>
                </a:solidFill>
              </a:rPr>
              <a:t>. Si </a:t>
            </a:r>
            <a:r>
              <a:rPr sz="2000" dirty="0" err="1">
                <a:solidFill>
                  <a:srgbClr val="3E231A"/>
                </a:solidFill>
              </a:rPr>
              <a:t>consuma</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duplice</a:t>
            </a:r>
            <a:r>
              <a:rPr sz="2000" dirty="0">
                <a:solidFill>
                  <a:srgbClr val="3E231A"/>
                </a:solidFill>
              </a:rPr>
              <a:t> </a:t>
            </a:r>
            <a:r>
              <a:rPr sz="2000" dirty="0" err="1">
                <a:solidFill>
                  <a:srgbClr val="3E231A"/>
                </a:solidFill>
              </a:rPr>
              <a:t>assassinio</a:t>
            </a:r>
            <a:r>
              <a:rPr sz="2000" dirty="0">
                <a:solidFill>
                  <a:srgbClr val="3E231A"/>
                </a:solidFill>
              </a:rPr>
              <a:t>. </a:t>
            </a:r>
          </a:p>
          <a:p>
            <a:pPr marL="0" lvl="0" indent="0" algn="just" defTabSz="239522">
              <a:spcBef>
                <a:spcPts val="1200"/>
              </a:spcBef>
              <a:buSzTx/>
              <a:buNone/>
              <a:defRPr sz="1800">
                <a:solidFill>
                  <a:srgbClr val="000000"/>
                </a:solidFill>
              </a:defRPr>
            </a:pPr>
            <a:r>
              <a:rPr sz="2000" dirty="0" err="1">
                <a:solidFill>
                  <a:srgbClr val="3E231A"/>
                </a:solidFill>
              </a:rPr>
              <a:t>Esodo</a:t>
            </a:r>
            <a:r>
              <a:rPr sz="2000" dirty="0">
                <a:solidFill>
                  <a:srgbClr val="3E231A"/>
                </a:solidFill>
              </a:rPr>
              <a:t> (vv. 1293-1419)</a:t>
            </a:r>
          </a:p>
          <a:p>
            <a:pPr marL="192659" lvl="0" indent="-192659" algn="just" defTabSz="239522">
              <a:spcBef>
                <a:spcPts val="1200"/>
              </a:spcBef>
              <a:buBlip>
                <a:blip r:embed="rId2"/>
              </a:buBlip>
              <a:defRPr sz="1800">
                <a:solidFill>
                  <a:srgbClr val="000000"/>
                </a:solidFill>
              </a:defRPr>
            </a:pPr>
            <a:r>
              <a:rPr sz="2000" dirty="0" err="1">
                <a:solidFill>
                  <a:srgbClr val="3E231A"/>
                </a:solidFill>
              </a:rPr>
              <a:t>Entra</a:t>
            </a:r>
            <a:r>
              <a:rPr sz="2000" dirty="0">
                <a:solidFill>
                  <a:srgbClr val="3E231A"/>
                </a:solidFill>
              </a:rPr>
              <a:t> in </a:t>
            </a:r>
            <a:r>
              <a:rPr sz="2000" dirty="0" err="1">
                <a:solidFill>
                  <a:srgbClr val="3E231A"/>
                </a:solidFill>
              </a:rPr>
              <a:t>scena</a:t>
            </a:r>
            <a:r>
              <a:rPr sz="2000" dirty="0">
                <a:solidFill>
                  <a:srgbClr val="3E231A"/>
                </a:solidFill>
              </a:rPr>
              <a:t> </a:t>
            </a:r>
            <a:r>
              <a:rPr sz="2000" dirty="0" err="1">
                <a:solidFill>
                  <a:srgbClr val="3E231A"/>
                </a:solidFill>
              </a:rPr>
              <a:t>Giasone</a:t>
            </a:r>
            <a:r>
              <a:rPr sz="2000" dirty="0">
                <a:solidFill>
                  <a:srgbClr val="3E231A"/>
                </a:solidFill>
              </a:rPr>
              <a:t> la cui prima </a:t>
            </a:r>
            <a:r>
              <a:rPr sz="2000" dirty="0" err="1">
                <a:solidFill>
                  <a:srgbClr val="3E231A"/>
                </a:solidFill>
              </a:rPr>
              <a:t>preoccupazione</a:t>
            </a:r>
            <a:r>
              <a:rPr sz="2000" dirty="0">
                <a:solidFill>
                  <a:srgbClr val="3E231A"/>
                </a:solidFill>
              </a:rPr>
              <a:t> è </a:t>
            </a:r>
            <a:r>
              <a:rPr sz="2000" dirty="0" err="1">
                <a:solidFill>
                  <a:srgbClr val="3E231A"/>
                </a:solidFill>
              </a:rPr>
              <a:t>quella</a:t>
            </a:r>
            <a:r>
              <a:rPr sz="2000" dirty="0">
                <a:solidFill>
                  <a:srgbClr val="3E231A"/>
                </a:solidFill>
              </a:rPr>
              <a:t> di </a:t>
            </a:r>
            <a:r>
              <a:rPr sz="2000" dirty="0" err="1">
                <a:solidFill>
                  <a:srgbClr val="3E231A"/>
                </a:solidFill>
              </a:rPr>
              <a:t>mettere</a:t>
            </a:r>
            <a:r>
              <a:rPr sz="2000" dirty="0">
                <a:solidFill>
                  <a:srgbClr val="3E231A"/>
                </a:solidFill>
              </a:rPr>
              <a:t> in salvo i </a:t>
            </a:r>
            <a:r>
              <a:rPr sz="2000" dirty="0" err="1">
                <a:solidFill>
                  <a:srgbClr val="3E231A"/>
                </a:solidFill>
              </a:rPr>
              <a:t>figli</a:t>
            </a:r>
            <a:r>
              <a:rPr sz="2000" dirty="0">
                <a:solidFill>
                  <a:srgbClr val="3E231A"/>
                </a:solidFill>
              </a:rPr>
              <a:t> </a:t>
            </a:r>
            <a:r>
              <a:rPr sz="2000" dirty="0" err="1">
                <a:solidFill>
                  <a:srgbClr val="3E231A"/>
                </a:solidFill>
              </a:rPr>
              <a:t>temendo</a:t>
            </a:r>
            <a:r>
              <a:rPr sz="2000" dirty="0">
                <a:solidFill>
                  <a:srgbClr val="3E231A"/>
                </a:solidFill>
              </a:rPr>
              <a:t> </a:t>
            </a:r>
            <a:r>
              <a:rPr sz="2000" dirty="0" err="1">
                <a:solidFill>
                  <a:srgbClr val="3E231A"/>
                </a:solidFill>
              </a:rPr>
              <a:t>che</a:t>
            </a:r>
            <a:r>
              <a:rPr sz="2000" dirty="0">
                <a:solidFill>
                  <a:srgbClr val="3E231A"/>
                </a:solidFill>
              </a:rPr>
              <a:t> la vendetta </a:t>
            </a:r>
            <a:r>
              <a:rPr sz="2000" dirty="0" err="1">
                <a:solidFill>
                  <a:srgbClr val="3E231A"/>
                </a:solidFill>
              </a:rPr>
              <a:t>della</a:t>
            </a:r>
            <a:r>
              <a:rPr sz="2000" dirty="0">
                <a:solidFill>
                  <a:srgbClr val="3E231A"/>
                </a:solidFill>
              </a:rPr>
              <a:t> casa </a:t>
            </a:r>
            <a:r>
              <a:rPr sz="2000" dirty="0" err="1">
                <a:solidFill>
                  <a:srgbClr val="3E231A"/>
                </a:solidFill>
              </a:rPr>
              <a:t>reale</a:t>
            </a:r>
            <a:r>
              <a:rPr sz="2000" dirty="0">
                <a:solidFill>
                  <a:srgbClr val="3E231A"/>
                </a:solidFill>
              </a:rPr>
              <a:t> </a:t>
            </a:r>
            <a:r>
              <a:rPr sz="2000" dirty="0" err="1">
                <a:solidFill>
                  <a:srgbClr val="3E231A"/>
                </a:solidFill>
              </a:rPr>
              <a:t>ricada</a:t>
            </a:r>
            <a:r>
              <a:rPr sz="2000" dirty="0">
                <a:solidFill>
                  <a:srgbClr val="3E231A"/>
                </a:solidFill>
              </a:rPr>
              <a:t> </a:t>
            </a:r>
            <a:r>
              <a:rPr sz="2000" dirty="0" err="1">
                <a:solidFill>
                  <a:srgbClr val="3E231A"/>
                </a:solidFill>
              </a:rPr>
              <a:t>su</a:t>
            </a:r>
            <a:r>
              <a:rPr sz="2000" dirty="0">
                <a:solidFill>
                  <a:srgbClr val="3E231A"/>
                </a:solidFill>
              </a:rPr>
              <a:t> di </a:t>
            </a:r>
            <a:r>
              <a:rPr sz="2000" dirty="0" err="1">
                <a:solidFill>
                  <a:srgbClr val="3E231A"/>
                </a:solidFill>
              </a:rPr>
              <a:t>loro</a:t>
            </a:r>
            <a:r>
              <a:rPr sz="2000" dirty="0">
                <a:solidFill>
                  <a:srgbClr val="3E231A"/>
                </a:solidFill>
              </a:rPr>
              <a:t>. Il </a:t>
            </a:r>
            <a:r>
              <a:rPr sz="2000" dirty="0" err="1">
                <a:solidFill>
                  <a:srgbClr val="3E231A"/>
                </a:solidFill>
              </a:rPr>
              <a:t>coro</a:t>
            </a:r>
            <a:r>
              <a:rPr sz="2000" dirty="0">
                <a:solidFill>
                  <a:srgbClr val="3E231A"/>
                </a:solidFill>
              </a:rPr>
              <a:t> </a:t>
            </a:r>
            <a:r>
              <a:rPr sz="2000" dirty="0" err="1">
                <a:solidFill>
                  <a:srgbClr val="3E231A"/>
                </a:solidFill>
              </a:rPr>
              <a:t>gli</a:t>
            </a:r>
            <a:r>
              <a:rPr sz="2000" dirty="0">
                <a:solidFill>
                  <a:srgbClr val="3E231A"/>
                </a:solidFill>
              </a:rPr>
              <a:t> </a:t>
            </a:r>
            <a:r>
              <a:rPr sz="2000" dirty="0" err="1">
                <a:solidFill>
                  <a:srgbClr val="3E231A"/>
                </a:solidFill>
              </a:rPr>
              <a:t>svela</a:t>
            </a:r>
            <a:r>
              <a:rPr sz="2000" dirty="0">
                <a:solidFill>
                  <a:srgbClr val="3E231A"/>
                </a:solidFill>
              </a:rPr>
              <a:t> la </a:t>
            </a:r>
            <a:r>
              <a:rPr sz="2000" dirty="0" err="1">
                <a:solidFill>
                  <a:srgbClr val="3E231A"/>
                </a:solidFill>
              </a:rPr>
              <a:t>terribile</a:t>
            </a:r>
            <a:r>
              <a:rPr sz="2000" dirty="0">
                <a:solidFill>
                  <a:srgbClr val="3E231A"/>
                </a:solidFill>
              </a:rPr>
              <a:t> </a:t>
            </a:r>
            <a:r>
              <a:rPr sz="2000" dirty="0" err="1">
                <a:solidFill>
                  <a:srgbClr val="3E231A"/>
                </a:solidFill>
              </a:rPr>
              <a:t>verità</a:t>
            </a:r>
            <a:r>
              <a:rPr sz="2000" dirty="0">
                <a:solidFill>
                  <a:srgbClr val="3E231A"/>
                </a:solidFill>
              </a:rPr>
              <a:t> e, </a:t>
            </a:r>
            <a:r>
              <a:rPr sz="2000" dirty="0" err="1">
                <a:solidFill>
                  <a:srgbClr val="3E231A"/>
                </a:solidFill>
              </a:rPr>
              <a:t>mentre</a:t>
            </a:r>
            <a:r>
              <a:rPr sz="2000" dirty="0">
                <a:solidFill>
                  <a:srgbClr val="3E231A"/>
                </a:solidFill>
              </a:rPr>
              <a:t> </a:t>
            </a:r>
            <a:r>
              <a:rPr sz="2000" dirty="0" err="1">
                <a:solidFill>
                  <a:srgbClr val="3E231A"/>
                </a:solidFill>
              </a:rPr>
              <a:t>Giasone</a:t>
            </a:r>
            <a:r>
              <a:rPr sz="2000" dirty="0">
                <a:solidFill>
                  <a:srgbClr val="3E231A"/>
                </a:solidFill>
              </a:rPr>
              <a:t> </a:t>
            </a:r>
            <a:r>
              <a:rPr sz="2000" dirty="0" err="1">
                <a:solidFill>
                  <a:srgbClr val="3E231A"/>
                </a:solidFill>
              </a:rPr>
              <a:t>tenta</a:t>
            </a:r>
            <a:r>
              <a:rPr sz="2000" dirty="0">
                <a:solidFill>
                  <a:srgbClr val="3E231A"/>
                </a:solidFill>
              </a:rPr>
              <a:t> di </a:t>
            </a:r>
            <a:r>
              <a:rPr sz="2000" dirty="0" err="1">
                <a:solidFill>
                  <a:srgbClr val="3E231A"/>
                </a:solidFill>
              </a:rPr>
              <a:t>abbattere</a:t>
            </a:r>
            <a:r>
              <a:rPr sz="2000" dirty="0">
                <a:solidFill>
                  <a:srgbClr val="3E231A"/>
                </a:solidFill>
              </a:rPr>
              <a:t> la </a:t>
            </a:r>
            <a:r>
              <a:rPr sz="2000" dirty="0" err="1">
                <a:solidFill>
                  <a:srgbClr val="3E231A"/>
                </a:solidFill>
              </a:rPr>
              <a:t>porta</a:t>
            </a:r>
            <a:r>
              <a:rPr sz="2000" dirty="0">
                <a:solidFill>
                  <a:srgbClr val="3E231A"/>
                </a:solidFill>
              </a:rPr>
              <a:t> </a:t>
            </a:r>
            <a:r>
              <a:rPr sz="2000" dirty="0" err="1">
                <a:solidFill>
                  <a:srgbClr val="3E231A"/>
                </a:solidFill>
              </a:rPr>
              <a:t>della</a:t>
            </a:r>
            <a:r>
              <a:rPr sz="2000" dirty="0">
                <a:solidFill>
                  <a:srgbClr val="3E231A"/>
                </a:solidFill>
              </a:rPr>
              <a:t> casa per </a:t>
            </a:r>
            <a:r>
              <a:rPr sz="2000" dirty="0" err="1">
                <a:solidFill>
                  <a:srgbClr val="3E231A"/>
                </a:solidFill>
              </a:rPr>
              <a:t>punire</a:t>
            </a:r>
            <a:r>
              <a:rPr sz="2000" dirty="0">
                <a:solidFill>
                  <a:srgbClr val="3E231A"/>
                </a:solidFill>
              </a:rPr>
              <a:t> Medea, </a:t>
            </a:r>
            <a:r>
              <a:rPr sz="2000" dirty="0" err="1">
                <a:solidFill>
                  <a:srgbClr val="3E231A"/>
                </a:solidFill>
              </a:rPr>
              <a:t>questa</a:t>
            </a:r>
            <a:r>
              <a:rPr sz="2000" dirty="0">
                <a:solidFill>
                  <a:srgbClr val="3E231A"/>
                </a:solidFill>
              </a:rPr>
              <a:t> </a:t>
            </a:r>
            <a:r>
              <a:rPr sz="2000" dirty="0" err="1">
                <a:solidFill>
                  <a:srgbClr val="3E231A"/>
                </a:solidFill>
              </a:rPr>
              <a:t>appare</a:t>
            </a:r>
            <a:r>
              <a:rPr sz="2000" dirty="0">
                <a:solidFill>
                  <a:srgbClr val="3E231A"/>
                </a:solidFill>
              </a:rPr>
              <a:t> in alto </a:t>
            </a:r>
            <a:r>
              <a:rPr sz="2000" dirty="0" err="1">
                <a:solidFill>
                  <a:srgbClr val="3E231A"/>
                </a:solidFill>
              </a:rPr>
              <a:t>sul</a:t>
            </a:r>
            <a:r>
              <a:rPr sz="2000" dirty="0">
                <a:solidFill>
                  <a:srgbClr val="3E231A"/>
                </a:solidFill>
              </a:rPr>
              <a:t> </a:t>
            </a:r>
            <a:r>
              <a:rPr sz="2000" dirty="0" err="1">
                <a:solidFill>
                  <a:srgbClr val="3E231A"/>
                </a:solidFill>
              </a:rPr>
              <a:t>carro</a:t>
            </a:r>
            <a:r>
              <a:rPr sz="2000" dirty="0">
                <a:solidFill>
                  <a:srgbClr val="3E231A"/>
                </a:solidFill>
              </a:rPr>
              <a:t> di Helios, </a:t>
            </a:r>
            <a:r>
              <a:rPr sz="2000" dirty="0" err="1">
                <a:solidFill>
                  <a:srgbClr val="3E231A"/>
                </a:solidFill>
              </a:rPr>
              <a:t>mentre</a:t>
            </a:r>
            <a:r>
              <a:rPr sz="2000" dirty="0">
                <a:solidFill>
                  <a:srgbClr val="3E231A"/>
                </a:solidFill>
              </a:rPr>
              <a:t> </a:t>
            </a:r>
            <a:r>
              <a:rPr sz="2000" dirty="0" err="1">
                <a:solidFill>
                  <a:srgbClr val="3E231A"/>
                </a:solidFill>
              </a:rPr>
              <a:t>vola</a:t>
            </a:r>
            <a:r>
              <a:rPr sz="2000" dirty="0">
                <a:solidFill>
                  <a:srgbClr val="3E231A"/>
                </a:solidFill>
              </a:rPr>
              <a:t> verso </a:t>
            </a:r>
            <a:r>
              <a:rPr sz="2000" dirty="0" err="1">
                <a:solidFill>
                  <a:srgbClr val="3E231A"/>
                </a:solidFill>
              </a:rPr>
              <a:t>il</a:t>
            </a:r>
            <a:r>
              <a:rPr sz="2000" dirty="0">
                <a:solidFill>
                  <a:srgbClr val="3E231A"/>
                </a:solidFill>
              </a:rPr>
              <a:t> </a:t>
            </a:r>
            <a:r>
              <a:rPr sz="2000" dirty="0" err="1">
                <a:solidFill>
                  <a:srgbClr val="3E231A"/>
                </a:solidFill>
              </a:rPr>
              <a:t>cielo</a:t>
            </a:r>
            <a:r>
              <a:rPr sz="2000" dirty="0">
                <a:solidFill>
                  <a:srgbClr val="3E231A"/>
                </a:solidFill>
              </a:rPr>
              <a:t>. </a:t>
            </a:r>
          </a:p>
        </p:txBody>
      </p:sp>
    </p:spTree>
  </p:cSld>
  <p:clrMapOvr>
    <a:masterClrMapping/>
  </p:clrMapOvr>
  <p:transition spd="med">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Immagine 83"/>
          <p:cNvPicPr/>
          <p:nvPr/>
        </p:nvPicPr>
        <p:blipFill>
          <a:blip r:embed="rId2">
            <a:extLst/>
          </a:blip>
          <a:stretch>
            <a:fillRect/>
          </a:stretch>
        </p:blipFill>
        <p:spPr>
          <a:xfrm>
            <a:off x="6847709" y="2517366"/>
            <a:ext cx="5118101" cy="5702301"/>
          </a:xfrm>
          <a:prstGeom prst="rect">
            <a:avLst/>
          </a:prstGeom>
        </p:spPr>
      </p:pic>
      <p:sp>
        <p:nvSpPr>
          <p:cNvPr id="85" name="Shape 85"/>
          <p:cNvSpPr>
            <a:spLocks noGrp="1"/>
          </p:cNvSpPr>
          <p:nvPr>
            <p:ph type="title"/>
          </p:nvPr>
        </p:nvSpPr>
        <p:spPr>
          <a:prstGeom prst="rect">
            <a:avLst/>
          </a:prstGeom>
        </p:spPr>
        <p:txBody>
          <a:bodyPr/>
          <a:lstStyle/>
          <a:p>
            <a:pPr lvl="0">
              <a:defRPr sz="1800">
                <a:solidFill>
                  <a:srgbClr val="000000"/>
                </a:solidFill>
              </a:defRPr>
            </a:pPr>
            <a:r>
              <a:rPr sz="7200">
                <a:solidFill>
                  <a:srgbClr val="3E231A"/>
                </a:solidFill>
              </a:rPr>
              <a:t>Medea: eroina moderna</a:t>
            </a:r>
          </a:p>
        </p:txBody>
      </p:sp>
      <p:sp>
        <p:nvSpPr>
          <p:cNvPr id="86" name="Shape 86"/>
          <p:cNvSpPr>
            <a:spLocks noGrp="1"/>
          </p:cNvSpPr>
          <p:nvPr>
            <p:ph type="body" idx="1"/>
          </p:nvPr>
        </p:nvSpPr>
        <p:spPr>
          <a:xfrm>
            <a:off x="962194" y="2344899"/>
            <a:ext cx="5619412" cy="6625903"/>
          </a:xfrm>
          <a:prstGeom prst="rect">
            <a:avLst/>
          </a:prstGeom>
        </p:spPr>
        <p:txBody>
          <a:bodyPr/>
          <a:lstStyle/>
          <a:p>
            <a:pPr marL="0" lvl="0" indent="0" algn="just" defTabSz="362204">
              <a:spcBef>
                <a:spcPts val="1700"/>
              </a:spcBef>
              <a:buSzTx/>
              <a:buNone/>
              <a:defRPr sz="1800">
                <a:solidFill>
                  <a:srgbClr val="000000"/>
                </a:solidFill>
              </a:defRPr>
            </a:pPr>
            <a:r>
              <a:rPr sz="1860">
                <a:solidFill>
                  <a:srgbClr val="3E231A"/>
                </a:solidFill>
              </a:rPr>
              <a:t>La Medea fu rappresentata nel 431 a.C. (anno d'inizio della guerra del Peloponneso) e faceva parte di una tetralogia di cui facevano parte il 'Filottete' e il 'Ditti' (entrambe perdute) ed il dramma satiresco i 'Mietitori' . Euripide non riscosse successo e si classificò terzo dopo Euforione e Sofocle. </a:t>
            </a:r>
          </a:p>
          <a:p>
            <a:pPr marL="0" lvl="0" indent="0" algn="just" defTabSz="362204">
              <a:spcBef>
                <a:spcPts val="1700"/>
              </a:spcBef>
              <a:buSzTx/>
              <a:buNone/>
              <a:defRPr sz="1800">
                <a:solidFill>
                  <a:srgbClr val="000000"/>
                </a:solidFill>
              </a:defRPr>
            </a:pPr>
            <a:r>
              <a:rPr sz="1860">
                <a:solidFill>
                  <a:srgbClr val="3E231A"/>
                </a:solidFill>
              </a:rPr>
              <a:t>Medea, come molte eroine di Euripide, è una donna. Non solo, è anche barbara. Ritroviamo in lei una maga, esule, che ha tradito i parenti e che viene abbandonata dal marito per una donna più giovane e ricca.  Questo suo personaggio complesso giustifica la lotta femminista e l'infanticidio, comportamenti inammissibili per una donna ateniese. </a:t>
            </a:r>
          </a:p>
          <a:p>
            <a:pPr marL="0" lvl="0" indent="0" algn="just" defTabSz="362204">
              <a:spcBef>
                <a:spcPts val="1700"/>
              </a:spcBef>
              <a:buSzTx/>
              <a:buNone/>
              <a:defRPr sz="1800">
                <a:solidFill>
                  <a:srgbClr val="000000"/>
                </a:solidFill>
              </a:defRPr>
            </a:pPr>
            <a:r>
              <a:rPr sz="1860">
                <a:solidFill>
                  <a:srgbClr val="3E231A"/>
                </a:solidFill>
              </a:rPr>
              <a:t>La scissione dell'io della protagonista è molto profonda: si tratta del conflitto interiore tra razionalità ed impulsi emotivi (</a:t>
            </a:r>
            <a:r>
              <a:rPr sz="1860">
                <a:solidFill>
                  <a:srgbClr val="3E231A"/>
                </a:solidFill>
                <a:latin typeface="Palatino"/>
                <a:ea typeface="Palatino"/>
                <a:cs typeface="Palatino"/>
                <a:sym typeface="Palatino"/>
              </a:rPr>
              <a:t>βουλεúματα / θυμóς)</a:t>
            </a:r>
          </a:p>
        </p:txBody>
      </p:sp>
      <p:sp>
        <p:nvSpPr>
          <p:cNvPr id="87" name="Shape 87"/>
          <p:cNvSpPr/>
          <p:nvPr/>
        </p:nvSpPr>
        <p:spPr>
          <a:xfrm>
            <a:off x="7244870" y="8297754"/>
            <a:ext cx="3976060" cy="749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just">
              <a:defRPr sz="1800">
                <a:solidFill>
                  <a:srgbClr val="000000"/>
                </a:solidFill>
              </a:defRPr>
            </a:pPr>
            <a:r>
              <a:rPr sz="1100">
                <a:solidFill>
                  <a:srgbClr val="3E231A"/>
                </a:solidFill>
              </a:rPr>
              <a:t>Medea sul carro del Sole, dopo l’assassinio dei figli, cratere lucano a calice, vicino allo stile del Pittore di Policoro, </a:t>
            </a:r>
          </a:p>
          <a:p>
            <a:pPr lvl="0" algn="just">
              <a:defRPr sz="1800">
                <a:solidFill>
                  <a:srgbClr val="000000"/>
                </a:solidFill>
              </a:defRPr>
            </a:pPr>
            <a:r>
              <a:rPr sz="1100">
                <a:solidFill>
                  <a:srgbClr val="3E231A"/>
                </a:solidFill>
              </a:rPr>
              <a:t>Cleveland, Museum of Art, 400 a.C. circa</a:t>
            </a:r>
          </a:p>
        </p:txBody>
      </p:sp>
    </p:spTree>
  </p:cSld>
  <p:clrMapOvr>
    <a:masterClrMapping/>
  </p:clrMapOvr>
  <p:transition spd="slow">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body" idx="1"/>
          </p:nvPr>
        </p:nvSpPr>
        <p:spPr>
          <a:xfrm>
            <a:off x="828384" y="1198856"/>
            <a:ext cx="11348032" cy="9046207"/>
          </a:xfrm>
          <a:prstGeom prst="rect">
            <a:avLst/>
          </a:prstGeom>
        </p:spPr>
        <p:txBody>
          <a:bodyPr/>
          <a:lstStyle>
            <a:lvl1pPr marL="0" indent="0" algn="just">
              <a:buSzTx/>
              <a:buNone/>
            </a:lvl1pPr>
          </a:lstStyle>
          <a:p>
            <a:pPr lvl="0">
              <a:defRPr sz="1800">
                <a:solidFill>
                  <a:srgbClr val="000000"/>
                </a:solidFill>
              </a:defRPr>
            </a:pPr>
            <a:r>
              <a:rPr sz="3800">
                <a:solidFill>
                  <a:srgbClr val="3E231A"/>
                </a:solidFill>
              </a:rPr>
              <a:t> Lievemente celata agli occhi dei contemporanei è la posizione del tragediografo, che presenta Medea sì come delittuosa e scellerata, ma che alla fine la salva facendola ascendere al cielo sul carro del dio Sole. Euripide difende fino in fondo la sua eroina, giustificando gli impulsi vendicativi con ragioni profonde: Giasone ha tradito l'unione matrimoniale, il legame profondo che intercorre tra un uomo e una donna, ha profanato l'istituzione della famiglia.</a:t>
            </a:r>
          </a:p>
        </p:txBody>
      </p:sp>
      <p:pic>
        <p:nvPicPr>
          <p:cNvPr id="90" name="IMG_0025.jpeg"/>
          <p:cNvPicPr/>
          <p:nvPr/>
        </p:nvPicPr>
        <p:blipFill>
          <a:blip r:embed="rId2">
            <a:extLst/>
          </a:blip>
          <a:stretch>
            <a:fillRect/>
          </a:stretch>
        </p:blipFill>
        <p:spPr>
          <a:xfrm>
            <a:off x="5150805" y="222549"/>
            <a:ext cx="3287139" cy="1907716"/>
          </a:xfrm>
          <a:prstGeom prst="rect">
            <a:avLst/>
          </a:prstGeom>
          <a:ln w="12700">
            <a:miter lim="400000"/>
          </a:ln>
        </p:spPr>
      </p:pic>
    </p:spTree>
  </p:cSld>
  <p:clrMapOvr>
    <a:masterClrMapping/>
  </p:clrMapOvr>
  <p:transition spd="med">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numCol="3" spcCol="523240"/>
          <a:lstStyle/>
          <a:p>
            <a:pPr lvl="0" defTabSz="280415">
              <a:defRPr sz="1800">
                <a:solidFill>
                  <a:srgbClr val="000000"/>
                </a:solidFill>
              </a:defRPr>
            </a:pPr>
            <a:r>
              <a:rPr sz="3455" dirty="0" err="1">
                <a:solidFill>
                  <a:srgbClr val="3E231A"/>
                </a:solidFill>
              </a:rPr>
              <a:t>L'universo</a:t>
            </a:r>
            <a:r>
              <a:rPr sz="3455" dirty="0">
                <a:solidFill>
                  <a:srgbClr val="3E231A"/>
                </a:solidFill>
              </a:rPr>
              <a:t> </a:t>
            </a:r>
            <a:r>
              <a:rPr sz="3455" dirty="0" err="1">
                <a:solidFill>
                  <a:srgbClr val="3E231A"/>
                </a:solidFill>
              </a:rPr>
              <a:t>dell'Orestea</a:t>
            </a:r>
            <a:endParaRPr sz="3455" dirty="0">
              <a:solidFill>
                <a:srgbClr val="3E231A"/>
              </a:solidFill>
            </a:endParaRPr>
          </a:p>
          <a:p>
            <a:pPr lvl="0" defTabSz="280415">
              <a:defRPr sz="1800">
                <a:solidFill>
                  <a:srgbClr val="000000"/>
                </a:solidFill>
              </a:defRPr>
            </a:pPr>
            <a:r>
              <a:rPr lang="it-IT" sz="3455" dirty="0" smtClean="0">
                <a:solidFill>
                  <a:srgbClr val="3E231A"/>
                </a:solidFill>
              </a:rPr>
              <a:t/>
            </a:r>
            <a:br>
              <a:rPr lang="it-IT" sz="3455" dirty="0" smtClean="0">
                <a:solidFill>
                  <a:srgbClr val="3E231A"/>
                </a:solidFill>
              </a:rPr>
            </a:br>
            <a:r>
              <a:rPr lang="it-IT" sz="3455" dirty="0"/>
              <a:t/>
            </a:r>
            <a:br>
              <a:rPr lang="it-IT" sz="3455" dirty="0"/>
            </a:br>
            <a:r>
              <a:rPr sz="3455" dirty="0" smtClean="0">
                <a:solidFill>
                  <a:srgbClr val="3E231A"/>
                </a:solidFill>
              </a:rPr>
              <a:t> </a:t>
            </a:r>
            <a:r>
              <a:rPr sz="3455" dirty="0" err="1">
                <a:solidFill>
                  <a:srgbClr val="3E231A"/>
                </a:solidFill>
              </a:rPr>
              <a:t>L'universo</a:t>
            </a:r>
            <a:r>
              <a:rPr sz="3455" dirty="0">
                <a:solidFill>
                  <a:srgbClr val="3E231A"/>
                </a:solidFill>
              </a:rPr>
              <a:t> dell' </a:t>
            </a:r>
            <a:r>
              <a:rPr sz="3455" dirty="0" err="1">
                <a:solidFill>
                  <a:srgbClr val="3E231A"/>
                </a:solidFill>
              </a:rPr>
              <a:t>Edipo</a:t>
            </a:r>
            <a:r>
              <a:rPr sz="3455" dirty="0">
                <a:solidFill>
                  <a:srgbClr val="3E231A"/>
                </a:solidFill>
              </a:rPr>
              <a:t> a </a:t>
            </a:r>
            <a:r>
              <a:rPr sz="3455" dirty="0" err="1" smtClean="0">
                <a:solidFill>
                  <a:srgbClr val="3E231A"/>
                </a:solidFill>
              </a:rPr>
              <a:t>Colono</a:t>
            </a:r>
            <a:r>
              <a:rPr lang="it-IT" sz="3455" dirty="0" smtClean="0">
                <a:solidFill>
                  <a:srgbClr val="3E231A"/>
                </a:solidFill>
              </a:rPr>
              <a:t/>
            </a:r>
            <a:br>
              <a:rPr lang="it-IT" sz="3455" dirty="0" smtClean="0">
                <a:solidFill>
                  <a:srgbClr val="3E231A"/>
                </a:solidFill>
              </a:rPr>
            </a:br>
            <a:r>
              <a:rPr sz="3455" dirty="0" smtClean="0">
                <a:solidFill>
                  <a:srgbClr val="3E231A"/>
                </a:solidFill>
              </a:rPr>
              <a:t> </a:t>
            </a:r>
            <a:endParaRPr sz="3455" dirty="0">
              <a:solidFill>
                <a:srgbClr val="3E231A"/>
              </a:solidFill>
            </a:endParaRPr>
          </a:p>
          <a:p>
            <a:pPr lvl="0" defTabSz="280415">
              <a:defRPr sz="1800">
                <a:solidFill>
                  <a:srgbClr val="000000"/>
                </a:solidFill>
              </a:defRPr>
            </a:pPr>
            <a:r>
              <a:rPr sz="3455" dirty="0" err="1">
                <a:solidFill>
                  <a:srgbClr val="3E231A"/>
                </a:solidFill>
              </a:rPr>
              <a:t>L'universo</a:t>
            </a:r>
            <a:r>
              <a:rPr sz="3455" dirty="0">
                <a:solidFill>
                  <a:srgbClr val="3E231A"/>
                </a:solidFill>
              </a:rPr>
              <a:t> di Medea</a:t>
            </a:r>
          </a:p>
        </p:txBody>
      </p:sp>
      <p:pic>
        <p:nvPicPr>
          <p:cNvPr id="93" name="IMG_0024.jpeg"/>
          <p:cNvPicPr/>
          <p:nvPr/>
        </p:nvPicPr>
        <p:blipFill>
          <a:blip r:embed="rId2">
            <a:extLst/>
          </a:blip>
          <a:stretch>
            <a:fillRect/>
          </a:stretch>
        </p:blipFill>
        <p:spPr>
          <a:xfrm>
            <a:off x="894837" y="2831456"/>
            <a:ext cx="3399995" cy="3327745"/>
          </a:xfrm>
          <a:prstGeom prst="rect">
            <a:avLst/>
          </a:prstGeom>
          <a:ln w="12700">
            <a:miter lim="400000"/>
          </a:ln>
        </p:spPr>
      </p:pic>
      <p:pic>
        <p:nvPicPr>
          <p:cNvPr id="94" name="IMG_0022.jpeg"/>
          <p:cNvPicPr/>
          <p:nvPr/>
        </p:nvPicPr>
        <p:blipFill>
          <a:blip r:embed="rId3">
            <a:extLst/>
          </a:blip>
          <a:stretch>
            <a:fillRect/>
          </a:stretch>
        </p:blipFill>
        <p:spPr>
          <a:xfrm>
            <a:off x="4173184" y="2827523"/>
            <a:ext cx="3803410" cy="3335611"/>
          </a:xfrm>
          <a:prstGeom prst="rect">
            <a:avLst/>
          </a:prstGeom>
          <a:ln w="12700">
            <a:miter lim="400000"/>
          </a:ln>
        </p:spPr>
      </p:pic>
      <p:pic>
        <p:nvPicPr>
          <p:cNvPr id="95" name="IMG_0023.jpeg"/>
          <p:cNvPicPr/>
          <p:nvPr/>
        </p:nvPicPr>
        <p:blipFill>
          <a:blip r:embed="rId4">
            <a:extLst/>
          </a:blip>
          <a:srcRect/>
          <a:stretch>
            <a:fillRect/>
          </a:stretch>
        </p:blipFill>
        <p:spPr>
          <a:xfrm>
            <a:off x="7933701" y="2837779"/>
            <a:ext cx="4283799" cy="3315026"/>
          </a:xfrm>
          <a:prstGeom prst="rect">
            <a:avLst/>
          </a:prstGeom>
          <a:ln w="12700">
            <a:miter lim="400000"/>
          </a:ln>
        </p:spPr>
      </p:pic>
      <p:sp>
        <p:nvSpPr>
          <p:cNvPr id="96" name="Shape 96"/>
          <p:cNvSpPr/>
          <p:nvPr/>
        </p:nvSpPr>
        <p:spPr>
          <a:xfrm>
            <a:off x="410678" y="7089633"/>
            <a:ext cx="12183444" cy="812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600">
                <a:solidFill>
                  <a:srgbClr val="3E231A"/>
                </a:solidFill>
              </a:rPr>
              <a:t> Il dramma umano nella tragedia greca da circolare a informe </a:t>
            </a:r>
          </a:p>
        </p:txBody>
      </p:sp>
    </p:spTree>
  </p:cSld>
  <p:clrMapOvr>
    <a:masterClrMapping/>
  </p:clrMapOvr>
  <p:transition spd="slow">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title"/>
          </p:nvPr>
        </p:nvSpPr>
        <p:spPr>
          <a:prstGeom prst="rect">
            <a:avLst/>
          </a:prstGeom>
        </p:spPr>
        <p:txBody>
          <a:bodyPr/>
          <a:lstStyle/>
          <a:p>
            <a:pPr lvl="0">
              <a:defRPr sz="1800">
                <a:solidFill>
                  <a:srgbClr val="000000"/>
                </a:solidFill>
              </a:defRPr>
            </a:pPr>
            <a:r>
              <a:rPr sz="7200">
                <a:solidFill>
                  <a:srgbClr val="3E231A"/>
                </a:solidFill>
              </a:rPr>
              <a:t>Le 'Medea'</a:t>
            </a:r>
          </a:p>
        </p:txBody>
      </p:sp>
      <p:graphicFrame>
        <p:nvGraphicFramePr>
          <p:cNvPr id="99" name="Table 99"/>
          <p:cNvGraphicFramePr/>
          <p:nvPr>
            <p:extLst>
              <p:ext uri="{D42A27DB-BD31-4B8C-83A1-F6EECF244321}">
                <p14:modId xmlns:p14="http://schemas.microsoft.com/office/powerpoint/2010/main" val="1742448769"/>
              </p:ext>
            </p:extLst>
          </p:nvPr>
        </p:nvGraphicFramePr>
        <p:xfrm>
          <a:off x="1324707" y="2438697"/>
          <a:ext cx="10599032" cy="5949382"/>
        </p:xfrm>
        <a:graphic>
          <a:graphicData uri="http://schemas.openxmlformats.org/drawingml/2006/table">
            <a:tbl>
              <a:tblPr firstRow="1">
                <a:tableStyleId>{4C3C2611-4C71-4FC5-86AE-919BDF0F9419}</a:tableStyleId>
              </a:tblPr>
              <a:tblGrid>
                <a:gridCol w="2649758"/>
                <a:gridCol w="2649758"/>
                <a:gridCol w="2649758"/>
                <a:gridCol w="2649758"/>
              </a:tblGrid>
              <a:tr h="1183874">
                <a:tc>
                  <a:txBody>
                    <a:bodyPr/>
                    <a:lstStyle/>
                    <a:p>
                      <a:pPr lvl="0">
                        <a:defRPr sz="3000"/>
                      </a:pPr>
                      <a:endParaRPr dirty="0"/>
                    </a:p>
                  </a:txBody>
                  <a:tcPr marL="50800" marR="50800" marT="50800" marB="50800" anchor="ctr" horzOverflow="overflow">
                    <a:lnL w="12700">
                      <a:miter lim="400000"/>
                    </a:lnL>
                    <a:lnR w="12700">
                      <a:miter lim="400000"/>
                    </a:lnR>
                    <a:lnT w="12700">
                      <a:miter lim="400000"/>
                    </a:lnT>
                    <a:lnB w="12700">
                      <a:miter lim="400000"/>
                    </a:lnB>
                  </a:tcPr>
                </a:tc>
                <a:tc>
                  <a:txBody>
                    <a:bodyPr/>
                    <a:lstStyle/>
                    <a:p>
                      <a:pPr lvl="0">
                        <a:defRPr>
                          <a:solidFill>
                            <a:srgbClr val="000000"/>
                          </a:solidFill>
                        </a:defRPr>
                      </a:pPr>
                      <a:r>
                        <a:rPr sz="3000">
                          <a:solidFill>
                            <a:srgbClr val="3E231A"/>
                          </a:solidFill>
                        </a:rPr>
                        <a:t>Euripide</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a:defRPr>
                          <a:solidFill>
                            <a:srgbClr val="000000"/>
                          </a:solidFill>
                        </a:defRPr>
                      </a:pPr>
                      <a:r>
                        <a:rPr sz="3000">
                          <a:solidFill>
                            <a:srgbClr val="3E231A"/>
                          </a:solidFill>
                        </a:rPr>
                        <a:t>Apollonio Rodio</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a:defRPr>
                          <a:solidFill>
                            <a:srgbClr val="000000"/>
                          </a:solidFill>
                        </a:defRPr>
                      </a:pPr>
                      <a:r>
                        <a:rPr sz="3000">
                          <a:solidFill>
                            <a:srgbClr val="3E231A"/>
                          </a:solidFill>
                        </a:rPr>
                        <a:t>Seneca</a:t>
                      </a:r>
                    </a:p>
                  </a:txBody>
                  <a:tcPr marL="50800" marR="50800" marT="50800" marB="50800" anchor="ctr" horzOverflow="overflow">
                    <a:lnL w="12700">
                      <a:miter lim="400000"/>
                    </a:lnL>
                    <a:lnR w="12700">
                      <a:miter lim="400000"/>
                    </a:lnR>
                    <a:lnT w="12700">
                      <a:miter lim="400000"/>
                    </a:lnT>
                    <a:lnB w="12700">
                      <a:miter lim="400000"/>
                    </a:lnB>
                  </a:tcPr>
                </a:tc>
              </a:tr>
              <a:tr h="1183874">
                <a:tc>
                  <a:txBody>
                    <a:bodyPr/>
                    <a:lstStyle/>
                    <a:p>
                      <a:pPr lvl="0">
                        <a:defRPr>
                          <a:solidFill>
                            <a:srgbClr val="000000"/>
                          </a:solidFill>
                        </a:defRPr>
                      </a:pPr>
                      <a:r>
                        <a:rPr sz="3000">
                          <a:solidFill>
                            <a:srgbClr val="3E231A"/>
                          </a:solidFill>
                        </a:rPr>
                        <a:t>Datazione</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a:defRPr>
                          <a:solidFill>
                            <a:srgbClr val="000000"/>
                          </a:solidFill>
                        </a:defRPr>
                      </a:pPr>
                      <a:r>
                        <a:rPr sz="2400" dirty="0">
                          <a:solidFill>
                            <a:srgbClr val="3E231A"/>
                          </a:solidFill>
                        </a:rPr>
                        <a:t>431 </a:t>
                      </a:r>
                      <a:r>
                        <a:rPr sz="2400" dirty="0" err="1">
                          <a:solidFill>
                            <a:srgbClr val="3E231A"/>
                          </a:solidFill>
                        </a:rPr>
                        <a:t>a.C</a:t>
                      </a:r>
                      <a:r>
                        <a:rPr sz="2400" dirty="0">
                          <a:solidFill>
                            <a:srgbClr val="3E231A"/>
                          </a:solidFill>
                        </a:rPr>
                        <a:t>.</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a:defRPr>
                          <a:solidFill>
                            <a:srgbClr val="000000"/>
                          </a:solidFill>
                        </a:defRPr>
                      </a:pPr>
                      <a:r>
                        <a:rPr sz="2400">
                          <a:solidFill>
                            <a:srgbClr val="3E231A"/>
                          </a:solidFill>
                        </a:rPr>
                        <a:t>245 a.C. circa </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a:defRPr>
                          <a:solidFill>
                            <a:srgbClr val="000000"/>
                          </a:solidFill>
                        </a:defRPr>
                      </a:pPr>
                      <a:r>
                        <a:rPr sz="2400">
                          <a:solidFill>
                            <a:srgbClr val="3E231A"/>
                          </a:solidFill>
                        </a:rPr>
                        <a:t>54 d.C.</a:t>
                      </a:r>
                    </a:p>
                  </a:txBody>
                  <a:tcPr marL="50800" marR="50800" marT="50800" marB="50800" anchor="ctr" horzOverflow="overflow">
                    <a:lnL w="12700">
                      <a:miter lim="400000"/>
                    </a:lnL>
                    <a:lnR w="12700">
                      <a:miter lim="400000"/>
                    </a:lnR>
                    <a:lnT w="12700">
                      <a:miter lim="400000"/>
                    </a:lnT>
                    <a:lnB w="12700">
                      <a:miter lim="400000"/>
                    </a:lnB>
                  </a:tcPr>
                </a:tc>
              </a:tr>
              <a:tr h="1183874">
                <a:tc>
                  <a:txBody>
                    <a:bodyPr/>
                    <a:lstStyle/>
                    <a:p>
                      <a:pPr lvl="0">
                        <a:defRPr>
                          <a:solidFill>
                            <a:srgbClr val="000000"/>
                          </a:solidFill>
                        </a:defRPr>
                      </a:pPr>
                      <a:r>
                        <a:rPr sz="3000">
                          <a:solidFill>
                            <a:srgbClr val="3E231A"/>
                          </a:solidFill>
                        </a:rPr>
                        <a:t>Luogo e tempo </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a:defRPr>
                          <a:solidFill>
                            <a:srgbClr val="000000"/>
                          </a:solidFill>
                        </a:defRPr>
                      </a:pPr>
                      <a:r>
                        <a:rPr sz="2400" dirty="0" err="1">
                          <a:solidFill>
                            <a:srgbClr val="3E231A"/>
                          </a:solidFill>
                        </a:rPr>
                        <a:t>Corinto</a:t>
                      </a:r>
                      <a:r>
                        <a:rPr sz="2400" dirty="0">
                          <a:solidFill>
                            <a:srgbClr val="3E231A"/>
                          </a:solidFill>
                        </a:rPr>
                        <a:t> - </a:t>
                      </a:r>
                      <a:r>
                        <a:rPr sz="2400" dirty="0" err="1">
                          <a:solidFill>
                            <a:srgbClr val="3E231A"/>
                          </a:solidFill>
                        </a:rPr>
                        <a:t>già</a:t>
                      </a:r>
                      <a:r>
                        <a:rPr sz="2400" dirty="0">
                          <a:solidFill>
                            <a:srgbClr val="3E231A"/>
                          </a:solidFill>
                        </a:rPr>
                        <a:t> in </a:t>
                      </a:r>
                      <a:r>
                        <a:rPr sz="2400" dirty="0" err="1">
                          <a:solidFill>
                            <a:srgbClr val="3E231A"/>
                          </a:solidFill>
                        </a:rPr>
                        <a:t>Grecia</a:t>
                      </a:r>
                      <a:r>
                        <a:rPr sz="2400" dirty="0">
                          <a:solidFill>
                            <a:srgbClr val="3E231A"/>
                          </a:solidFill>
                        </a:rPr>
                        <a:t> da </a:t>
                      </a:r>
                      <a:r>
                        <a:rPr sz="2400" dirty="0" err="1">
                          <a:solidFill>
                            <a:srgbClr val="3E231A"/>
                          </a:solidFill>
                        </a:rPr>
                        <a:t>molti</a:t>
                      </a:r>
                      <a:r>
                        <a:rPr sz="2400" dirty="0">
                          <a:solidFill>
                            <a:srgbClr val="3E231A"/>
                          </a:solidFill>
                        </a:rPr>
                        <a:t> </a:t>
                      </a:r>
                      <a:r>
                        <a:rPr sz="2400" dirty="0" err="1">
                          <a:solidFill>
                            <a:srgbClr val="3E231A"/>
                          </a:solidFill>
                        </a:rPr>
                        <a:t>anni</a:t>
                      </a:r>
                      <a:endParaRPr sz="2400" dirty="0">
                        <a:solidFill>
                          <a:srgbClr val="3E231A"/>
                        </a:solidFill>
                      </a:endParaRPr>
                    </a:p>
                  </a:txBody>
                  <a:tcPr marL="50800" marR="50800" marT="50800" marB="50800" anchor="ctr" horzOverflow="overflow">
                    <a:lnL w="12700">
                      <a:miter lim="400000"/>
                    </a:lnL>
                    <a:lnR w="12700">
                      <a:miter lim="400000"/>
                    </a:lnR>
                    <a:lnT w="12700">
                      <a:miter lim="400000"/>
                    </a:lnT>
                    <a:lnB w="12700">
                      <a:miter lim="400000"/>
                    </a:lnB>
                  </a:tcPr>
                </a:tc>
                <a:tc>
                  <a:txBody>
                    <a:bodyPr/>
                    <a:lstStyle/>
                    <a:p>
                      <a:pPr lvl="0">
                        <a:defRPr>
                          <a:solidFill>
                            <a:srgbClr val="000000"/>
                          </a:solidFill>
                        </a:defRPr>
                      </a:pPr>
                      <a:r>
                        <a:rPr sz="2400" dirty="0" err="1">
                          <a:solidFill>
                            <a:srgbClr val="3E231A"/>
                          </a:solidFill>
                        </a:rPr>
                        <a:t>Colchide</a:t>
                      </a:r>
                      <a:r>
                        <a:rPr sz="2400" dirty="0">
                          <a:solidFill>
                            <a:srgbClr val="3E231A"/>
                          </a:solidFill>
                        </a:rPr>
                        <a:t> - </a:t>
                      </a:r>
                      <a:r>
                        <a:rPr sz="2400" dirty="0" err="1">
                          <a:solidFill>
                            <a:srgbClr val="3E231A"/>
                          </a:solidFill>
                        </a:rPr>
                        <a:t>quando</a:t>
                      </a:r>
                      <a:r>
                        <a:rPr sz="2400" dirty="0">
                          <a:solidFill>
                            <a:srgbClr val="3E231A"/>
                          </a:solidFill>
                        </a:rPr>
                        <a:t> </a:t>
                      </a:r>
                      <a:r>
                        <a:rPr sz="2400" dirty="0" err="1">
                          <a:solidFill>
                            <a:srgbClr val="3E231A"/>
                          </a:solidFill>
                        </a:rPr>
                        <a:t>conosce</a:t>
                      </a:r>
                      <a:r>
                        <a:rPr sz="2400" dirty="0">
                          <a:solidFill>
                            <a:srgbClr val="3E231A"/>
                          </a:solidFill>
                        </a:rPr>
                        <a:t> </a:t>
                      </a:r>
                      <a:r>
                        <a:rPr sz="2400" dirty="0" err="1">
                          <a:solidFill>
                            <a:srgbClr val="3E231A"/>
                          </a:solidFill>
                        </a:rPr>
                        <a:t>Giasone</a:t>
                      </a:r>
                      <a:r>
                        <a:rPr sz="2400" dirty="0">
                          <a:solidFill>
                            <a:srgbClr val="3E231A"/>
                          </a:solidFill>
                        </a:rPr>
                        <a:t> </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a:defRPr>
                          <a:solidFill>
                            <a:srgbClr val="000000"/>
                          </a:solidFill>
                        </a:defRPr>
                      </a:pPr>
                      <a:r>
                        <a:rPr sz="2400">
                          <a:solidFill>
                            <a:srgbClr val="3E231A"/>
                          </a:solidFill>
                        </a:rPr>
                        <a:t>Corinto - già in Grecia da molti anni </a:t>
                      </a:r>
                    </a:p>
                  </a:txBody>
                  <a:tcPr marL="50800" marR="50800" marT="50800" marB="50800" anchor="ctr" horzOverflow="overflow">
                    <a:lnL w="12700">
                      <a:miter lim="400000"/>
                    </a:lnL>
                    <a:lnR w="12700">
                      <a:miter lim="400000"/>
                    </a:lnR>
                    <a:lnT w="12700">
                      <a:miter lim="400000"/>
                    </a:lnT>
                    <a:lnB w="12700">
                      <a:miter lim="400000"/>
                    </a:lnB>
                  </a:tcPr>
                </a:tc>
              </a:tr>
              <a:tr h="1183874">
                <a:tc>
                  <a:txBody>
                    <a:bodyPr/>
                    <a:lstStyle/>
                    <a:p>
                      <a:pPr lvl="0">
                        <a:defRPr>
                          <a:solidFill>
                            <a:srgbClr val="000000"/>
                          </a:solidFill>
                        </a:defRPr>
                      </a:pPr>
                      <a:r>
                        <a:rPr sz="2900">
                          <a:solidFill>
                            <a:srgbClr val="3E231A"/>
                          </a:solidFill>
                        </a:rPr>
                        <a:t>Caratteristiche</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a:defRPr>
                          <a:solidFill>
                            <a:srgbClr val="000000"/>
                          </a:solidFill>
                        </a:defRPr>
                      </a:pPr>
                      <a:r>
                        <a:rPr sz="2400">
                          <a:solidFill>
                            <a:srgbClr val="3E231A"/>
                          </a:solidFill>
                        </a:rPr>
                        <a:t>Abbandonata - incerta - femminista - materna</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a:defRPr>
                          <a:solidFill>
                            <a:srgbClr val="000000"/>
                          </a:solidFill>
                        </a:defRPr>
                      </a:pPr>
                      <a:r>
                        <a:rPr sz="2400" dirty="0">
                          <a:solidFill>
                            <a:srgbClr val="3E231A"/>
                          </a:solidFill>
                        </a:rPr>
                        <a:t>Dolce - </a:t>
                      </a:r>
                      <a:r>
                        <a:rPr sz="2400" dirty="0" err="1">
                          <a:solidFill>
                            <a:srgbClr val="3E231A"/>
                          </a:solidFill>
                        </a:rPr>
                        <a:t>inesperta</a:t>
                      </a:r>
                      <a:r>
                        <a:rPr sz="2400" dirty="0">
                          <a:solidFill>
                            <a:srgbClr val="3E231A"/>
                          </a:solidFill>
                        </a:rPr>
                        <a:t> - </a:t>
                      </a:r>
                      <a:r>
                        <a:rPr sz="2400" dirty="0" err="1">
                          <a:solidFill>
                            <a:srgbClr val="3E231A"/>
                          </a:solidFill>
                        </a:rPr>
                        <a:t>innamorata</a:t>
                      </a:r>
                      <a:r>
                        <a:rPr sz="2400" dirty="0">
                          <a:solidFill>
                            <a:srgbClr val="3E231A"/>
                          </a:solidFill>
                        </a:rPr>
                        <a:t> - </a:t>
                      </a:r>
                      <a:r>
                        <a:rPr sz="2400" dirty="0" err="1">
                          <a:solidFill>
                            <a:srgbClr val="3E231A"/>
                          </a:solidFill>
                        </a:rPr>
                        <a:t>maga</a:t>
                      </a:r>
                      <a:endParaRPr sz="2400" dirty="0">
                        <a:solidFill>
                          <a:srgbClr val="3E231A"/>
                        </a:solidFill>
                      </a:endParaRPr>
                    </a:p>
                  </a:txBody>
                  <a:tcPr marL="50800" marR="50800" marT="50800" marB="50800" anchor="ctr" horzOverflow="overflow">
                    <a:lnL w="12700">
                      <a:miter lim="400000"/>
                    </a:lnL>
                    <a:lnR w="12700">
                      <a:miter lim="400000"/>
                    </a:lnR>
                    <a:lnT w="12700">
                      <a:miter lim="400000"/>
                    </a:lnT>
                    <a:lnB w="12700">
                      <a:miter lim="400000"/>
                    </a:lnB>
                  </a:tcPr>
                </a:tc>
                <a:tc>
                  <a:txBody>
                    <a:bodyPr/>
                    <a:lstStyle/>
                    <a:p>
                      <a:pPr lvl="0">
                        <a:defRPr>
                          <a:solidFill>
                            <a:srgbClr val="000000"/>
                          </a:solidFill>
                        </a:defRPr>
                      </a:pPr>
                      <a:r>
                        <a:rPr sz="2400" dirty="0" err="1">
                          <a:solidFill>
                            <a:srgbClr val="3E231A"/>
                          </a:solidFill>
                        </a:rPr>
                        <a:t>Sanguinaria</a:t>
                      </a:r>
                      <a:r>
                        <a:rPr sz="2400" dirty="0">
                          <a:solidFill>
                            <a:srgbClr val="3E231A"/>
                          </a:solidFill>
                        </a:rPr>
                        <a:t> - </a:t>
                      </a:r>
                      <a:r>
                        <a:rPr sz="2400" dirty="0" err="1">
                          <a:solidFill>
                            <a:srgbClr val="3E231A"/>
                          </a:solidFill>
                        </a:rPr>
                        <a:t>spietata</a:t>
                      </a:r>
                      <a:r>
                        <a:rPr sz="2400" dirty="0">
                          <a:solidFill>
                            <a:srgbClr val="3E231A"/>
                          </a:solidFill>
                        </a:rPr>
                        <a:t> - </a:t>
                      </a:r>
                      <a:r>
                        <a:rPr sz="2400" dirty="0" err="1">
                          <a:solidFill>
                            <a:srgbClr val="3E231A"/>
                          </a:solidFill>
                        </a:rPr>
                        <a:t>vendicativa</a:t>
                      </a:r>
                      <a:r>
                        <a:rPr sz="2400" dirty="0">
                          <a:solidFill>
                            <a:srgbClr val="3E231A"/>
                          </a:solidFill>
                        </a:rPr>
                        <a:t> </a:t>
                      </a:r>
                    </a:p>
                  </a:txBody>
                  <a:tcPr marL="50800" marR="50800" marT="50800" marB="50800" anchor="ctr" horzOverflow="overflow">
                    <a:lnL w="12700">
                      <a:miter lim="400000"/>
                    </a:lnL>
                    <a:lnR w="12700">
                      <a:miter lim="400000"/>
                    </a:lnR>
                    <a:lnT w="12700">
                      <a:miter lim="400000"/>
                    </a:lnT>
                    <a:lnB w="12700">
                      <a:miter lim="400000"/>
                    </a:lnB>
                  </a:tcPr>
                </a:tc>
              </a:tr>
              <a:tr h="1183874">
                <a:tc>
                  <a:txBody>
                    <a:bodyPr/>
                    <a:lstStyle/>
                    <a:p>
                      <a:pPr lvl="0">
                        <a:defRPr>
                          <a:solidFill>
                            <a:srgbClr val="000000"/>
                          </a:solidFill>
                        </a:defRPr>
                      </a:pPr>
                      <a:r>
                        <a:rPr sz="3000">
                          <a:solidFill>
                            <a:srgbClr val="3E231A"/>
                          </a:solidFill>
                        </a:rPr>
                        <a:t>Approccio dell'autore</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a:defRPr>
                          <a:solidFill>
                            <a:srgbClr val="000000"/>
                          </a:solidFill>
                        </a:defRPr>
                      </a:pPr>
                      <a:r>
                        <a:rPr sz="2400">
                          <a:solidFill>
                            <a:srgbClr val="3E231A"/>
                          </a:solidFill>
                        </a:rPr>
                        <a:t>Tragico</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a:defRPr>
                          <a:solidFill>
                            <a:srgbClr val="000000"/>
                          </a:solidFill>
                        </a:defRPr>
                      </a:pPr>
                      <a:r>
                        <a:rPr sz="2400">
                          <a:solidFill>
                            <a:srgbClr val="3E231A"/>
                          </a:solidFill>
                        </a:rPr>
                        <a:t>Distaccato - ironico</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a:defRPr>
                          <a:solidFill>
                            <a:srgbClr val="000000"/>
                          </a:solidFill>
                        </a:defRPr>
                      </a:pPr>
                      <a:r>
                        <a:rPr sz="2400" dirty="0" err="1">
                          <a:solidFill>
                            <a:srgbClr val="3E231A"/>
                          </a:solidFill>
                        </a:rPr>
                        <a:t>Patetico</a:t>
                      </a:r>
                      <a:r>
                        <a:rPr sz="2400" dirty="0">
                          <a:solidFill>
                            <a:srgbClr val="3E231A"/>
                          </a:solidFill>
                        </a:rPr>
                        <a:t> - </a:t>
                      </a:r>
                      <a:r>
                        <a:rPr sz="2400" dirty="0" err="1">
                          <a:solidFill>
                            <a:srgbClr val="3E231A"/>
                          </a:solidFill>
                        </a:rPr>
                        <a:t>macabro</a:t>
                      </a:r>
                      <a:endParaRPr sz="2400" dirty="0">
                        <a:solidFill>
                          <a:srgbClr val="3E231A"/>
                        </a:solidFill>
                      </a:endParaRPr>
                    </a:p>
                  </a:txBody>
                  <a:tcPr marL="50800" marR="50800" marT="50800" marB="50800" anchor="ctr" horzOverflow="overflow">
                    <a:lnL w="12700">
                      <a:miter lim="400000"/>
                    </a:lnL>
                    <a:lnR w="12700">
                      <a:miter lim="400000"/>
                    </a:lnR>
                    <a:lnT w="12700">
                      <a:miter lim="400000"/>
                    </a:lnT>
                    <a:lnB w="12700">
                      <a:miter lim="400000"/>
                    </a:lnB>
                  </a:tcPr>
                </a:tc>
              </a:tr>
            </a:tbl>
          </a:graphicData>
        </a:graphic>
      </p:graphicFrame>
    </p:spTree>
  </p:cSld>
  <p:clrMapOvr>
    <a:masterClrMapping/>
  </p:clrMapOvr>
  <p:transition spd="slow">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magine 34"/>
          <p:cNvPicPr/>
          <p:nvPr/>
        </p:nvPicPr>
        <p:blipFill>
          <a:blip r:embed="rId2">
            <a:extLst/>
          </a:blip>
          <a:stretch>
            <a:fillRect/>
          </a:stretch>
        </p:blipFill>
        <p:spPr>
          <a:xfrm>
            <a:off x="7448786" y="2829999"/>
            <a:ext cx="4371826" cy="4868897"/>
          </a:xfrm>
          <a:prstGeom prst="rect">
            <a:avLst/>
          </a:prstGeom>
        </p:spPr>
      </p:pic>
      <p:sp>
        <p:nvSpPr>
          <p:cNvPr id="36" name="Shape 36"/>
          <p:cNvSpPr>
            <a:spLocks noGrp="1"/>
          </p:cNvSpPr>
          <p:nvPr>
            <p:ph type="title"/>
          </p:nvPr>
        </p:nvSpPr>
        <p:spPr>
          <a:prstGeom prst="rect">
            <a:avLst/>
          </a:prstGeom>
        </p:spPr>
        <p:txBody>
          <a:bodyPr/>
          <a:lstStyle/>
          <a:p>
            <a:pPr lvl="0">
              <a:defRPr sz="1800">
                <a:solidFill>
                  <a:srgbClr val="000000"/>
                </a:solidFill>
              </a:defRPr>
            </a:pPr>
            <a:r>
              <a:rPr sz="7200">
                <a:solidFill>
                  <a:srgbClr val="3E231A"/>
                </a:solidFill>
              </a:rPr>
              <a:t>Euripide</a:t>
            </a:r>
          </a:p>
        </p:txBody>
      </p:sp>
      <p:sp>
        <p:nvSpPr>
          <p:cNvPr id="37" name="Shape 37"/>
          <p:cNvSpPr>
            <a:spLocks noGrp="1"/>
          </p:cNvSpPr>
          <p:nvPr>
            <p:ph type="body" idx="1"/>
          </p:nvPr>
        </p:nvSpPr>
        <p:spPr>
          <a:xfrm>
            <a:off x="1270000" y="2475045"/>
            <a:ext cx="6235616" cy="6235616"/>
          </a:xfrm>
          <a:prstGeom prst="rect">
            <a:avLst/>
          </a:prstGeom>
        </p:spPr>
        <p:txBody>
          <a:bodyPr>
            <a:normAutofit/>
          </a:bodyPr>
          <a:lstStyle/>
          <a:p>
            <a:pPr marL="246761" lvl="0" indent="-246761" defTabSz="391414">
              <a:spcBef>
                <a:spcPts val="1800"/>
              </a:spcBef>
              <a:buBlip>
                <a:blip r:embed="rId3"/>
              </a:buBlip>
              <a:defRPr sz="1800">
                <a:solidFill>
                  <a:srgbClr val="000000"/>
                </a:solidFill>
              </a:defRPr>
            </a:pPr>
            <a:r>
              <a:rPr sz="2400" dirty="0" err="1">
                <a:solidFill>
                  <a:srgbClr val="3E231A"/>
                </a:solidFill>
              </a:rPr>
              <a:t>Nacque</a:t>
            </a:r>
            <a:r>
              <a:rPr sz="2400" dirty="0">
                <a:solidFill>
                  <a:srgbClr val="3E231A"/>
                </a:solidFill>
              </a:rPr>
              <a:t> a </a:t>
            </a:r>
            <a:r>
              <a:rPr sz="2400" dirty="0" err="1">
                <a:solidFill>
                  <a:srgbClr val="3E231A"/>
                </a:solidFill>
              </a:rPr>
              <a:t>Salamina</a:t>
            </a:r>
            <a:r>
              <a:rPr sz="2400" dirty="0">
                <a:solidFill>
                  <a:srgbClr val="3E231A"/>
                </a:solidFill>
              </a:rPr>
              <a:t> </a:t>
            </a:r>
            <a:r>
              <a:rPr sz="2400" dirty="0" err="1">
                <a:solidFill>
                  <a:srgbClr val="3E231A"/>
                </a:solidFill>
              </a:rPr>
              <a:t>nel</a:t>
            </a:r>
            <a:r>
              <a:rPr sz="2400" dirty="0">
                <a:solidFill>
                  <a:srgbClr val="3E231A"/>
                </a:solidFill>
              </a:rPr>
              <a:t> 485/484 </a:t>
            </a:r>
            <a:r>
              <a:rPr sz="2400" dirty="0" err="1">
                <a:solidFill>
                  <a:srgbClr val="3E231A"/>
                </a:solidFill>
              </a:rPr>
              <a:t>a.C</a:t>
            </a:r>
            <a:r>
              <a:rPr sz="2400" dirty="0">
                <a:solidFill>
                  <a:srgbClr val="3E231A"/>
                </a:solidFill>
              </a:rPr>
              <a:t>. (</a:t>
            </a:r>
            <a:r>
              <a:rPr sz="2400" dirty="0" err="1">
                <a:solidFill>
                  <a:srgbClr val="3E231A"/>
                </a:solidFill>
              </a:rPr>
              <a:t>mentre</a:t>
            </a:r>
            <a:r>
              <a:rPr sz="2400" dirty="0">
                <a:solidFill>
                  <a:srgbClr val="3E231A"/>
                </a:solidFill>
              </a:rPr>
              <a:t> la </a:t>
            </a:r>
            <a:r>
              <a:rPr sz="2400" dirty="0" err="1">
                <a:solidFill>
                  <a:srgbClr val="3E231A"/>
                </a:solidFill>
              </a:rPr>
              <a:t>leggenda</a:t>
            </a:r>
            <a:r>
              <a:rPr sz="2400" dirty="0">
                <a:solidFill>
                  <a:srgbClr val="3E231A"/>
                </a:solidFill>
              </a:rPr>
              <a:t> dice 480 </a:t>
            </a:r>
            <a:r>
              <a:rPr sz="2400" dirty="0" err="1">
                <a:solidFill>
                  <a:srgbClr val="3E231A"/>
                </a:solidFill>
              </a:rPr>
              <a:t>a.C</a:t>
            </a:r>
            <a:r>
              <a:rPr sz="2400" dirty="0">
                <a:solidFill>
                  <a:srgbClr val="3E231A"/>
                </a:solidFill>
              </a:rPr>
              <a:t>. </a:t>
            </a:r>
            <a:r>
              <a:rPr sz="2400" dirty="0" err="1">
                <a:solidFill>
                  <a:srgbClr val="3E231A"/>
                </a:solidFill>
              </a:rPr>
              <a:t>mentre</a:t>
            </a:r>
            <a:r>
              <a:rPr sz="2400" dirty="0">
                <a:solidFill>
                  <a:srgbClr val="3E231A"/>
                </a:solidFill>
              </a:rPr>
              <a:t> </a:t>
            </a:r>
            <a:r>
              <a:rPr sz="2400" dirty="0" err="1">
                <a:solidFill>
                  <a:srgbClr val="3E231A"/>
                </a:solidFill>
              </a:rPr>
              <a:t>aveva</a:t>
            </a:r>
            <a:r>
              <a:rPr sz="2400" dirty="0">
                <a:solidFill>
                  <a:srgbClr val="3E231A"/>
                </a:solidFill>
              </a:rPr>
              <a:t> </a:t>
            </a:r>
            <a:r>
              <a:rPr sz="2400" dirty="0" err="1">
                <a:solidFill>
                  <a:srgbClr val="3E231A"/>
                </a:solidFill>
              </a:rPr>
              <a:t>luogo</a:t>
            </a:r>
            <a:r>
              <a:rPr sz="2400" dirty="0">
                <a:solidFill>
                  <a:srgbClr val="3E231A"/>
                </a:solidFill>
              </a:rPr>
              <a:t> </a:t>
            </a:r>
            <a:r>
              <a:rPr sz="2400" dirty="0" err="1">
                <a:solidFill>
                  <a:srgbClr val="3E231A"/>
                </a:solidFill>
              </a:rPr>
              <a:t>l'omonima</a:t>
            </a:r>
            <a:r>
              <a:rPr sz="2400" dirty="0">
                <a:solidFill>
                  <a:srgbClr val="3E231A"/>
                </a:solidFill>
              </a:rPr>
              <a:t> </a:t>
            </a:r>
            <a:r>
              <a:rPr sz="2400" dirty="0" err="1">
                <a:solidFill>
                  <a:srgbClr val="3E231A"/>
                </a:solidFill>
              </a:rPr>
              <a:t>battaglia</a:t>
            </a:r>
            <a:r>
              <a:rPr sz="2400" dirty="0">
                <a:solidFill>
                  <a:srgbClr val="3E231A"/>
                </a:solidFill>
              </a:rPr>
              <a:t>) ma </a:t>
            </a:r>
            <a:r>
              <a:rPr sz="2400" dirty="0" err="1">
                <a:solidFill>
                  <a:srgbClr val="3E231A"/>
                </a:solidFill>
              </a:rPr>
              <a:t>fu</a:t>
            </a:r>
            <a:r>
              <a:rPr sz="2400" dirty="0">
                <a:solidFill>
                  <a:srgbClr val="3E231A"/>
                </a:solidFill>
              </a:rPr>
              <a:t> </a:t>
            </a:r>
            <a:r>
              <a:rPr sz="2400" dirty="0" err="1">
                <a:solidFill>
                  <a:srgbClr val="3E231A"/>
                </a:solidFill>
              </a:rPr>
              <a:t>registrato</a:t>
            </a:r>
            <a:r>
              <a:rPr sz="2400" dirty="0">
                <a:solidFill>
                  <a:srgbClr val="3E231A"/>
                </a:solidFill>
              </a:rPr>
              <a:t> </a:t>
            </a:r>
            <a:r>
              <a:rPr sz="2400" dirty="0" err="1">
                <a:solidFill>
                  <a:srgbClr val="3E231A"/>
                </a:solidFill>
              </a:rPr>
              <a:t>presso</a:t>
            </a:r>
            <a:r>
              <a:rPr sz="2400" dirty="0">
                <a:solidFill>
                  <a:srgbClr val="3E231A"/>
                </a:solidFill>
              </a:rPr>
              <a:t> </a:t>
            </a:r>
            <a:r>
              <a:rPr sz="2400" dirty="0" err="1">
                <a:solidFill>
                  <a:srgbClr val="3E231A"/>
                </a:solidFill>
              </a:rPr>
              <a:t>il</a:t>
            </a:r>
            <a:r>
              <a:rPr sz="2400" dirty="0">
                <a:solidFill>
                  <a:srgbClr val="3E231A"/>
                </a:solidFill>
              </a:rPr>
              <a:t> demo di </a:t>
            </a:r>
            <a:r>
              <a:rPr sz="2400" dirty="0" err="1">
                <a:solidFill>
                  <a:srgbClr val="3E231A"/>
                </a:solidFill>
              </a:rPr>
              <a:t>Flia</a:t>
            </a:r>
            <a:endParaRPr sz="2400" dirty="0">
              <a:solidFill>
                <a:srgbClr val="3E231A"/>
              </a:solidFill>
            </a:endParaRPr>
          </a:p>
          <a:p>
            <a:pPr marL="246761" lvl="0" indent="-246761" defTabSz="391414">
              <a:spcBef>
                <a:spcPts val="1800"/>
              </a:spcBef>
              <a:buBlip>
                <a:blip r:embed="rId3"/>
              </a:buBlip>
              <a:defRPr sz="1800">
                <a:solidFill>
                  <a:srgbClr val="000000"/>
                </a:solidFill>
              </a:defRPr>
            </a:pPr>
            <a:r>
              <a:rPr sz="2400" dirty="0" err="1">
                <a:solidFill>
                  <a:srgbClr val="3E231A"/>
                </a:solidFill>
              </a:rPr>
              <a:t>Probabilmente</a:t>
            </a:r>
            <a:r>
              <a:rPr sz="2400" dirty="0">
                <a:solidFill>
                  <a:srgbClr val="3E231A"/>
                </a:solidFill>
              </a:rPr>
              <a:t> </a:t>
            </a:r>
            <a:r>
              <a:rPr sz="2400" dirty="0" err="1">
                <a:solidFill>
                  <a:srgbClr val="3E231A"/>
                </a:solidFill>
              </a:rPr>
              <a:t>ebbe</a:t>
            </a:r>
            <a:r>
              <a:rPr sz="2400" dirty="0">
                <a:solidFill>
                  <a:srgbClr val="3E231A"/>
                </a:solidFill>
              </a:rPr>
              <a:t> </a:t>
            </a:r>
            <a:r>
              <a:rPr sz="2400" dirty="0" err="1">
                <a:solidFill>
                  <a:srgbClr val="3E231A"/>
                </a:solidFill>
              </a:rPr>
              <a:t>un'educazione</a:t>
            </a:r>
            <a:r>
              <a:rPr sz="2400" dirty="0">
                <a:solidFill>
                  <a:srgbClr val="3E231A"/>
                </a:solidFill>
              </a:rPr>
              <a:t> </a:t>
            </a:r>
            <a:r>
              <a:rPr sz="2400" dirty="0" err="1">
                <a:solidFill>
                  <a:srgbClr val="3E231A"/>
                </a:solidFill>
              </a:rPr>
              <a:t>sofista</a:t>
            </a:r>
            <a:r>
              <a:rPr sz="2400" dirty="0">
                <a:solidFill>
                  <a:srgbClr val="3E231A"/>
                </a:solidFill>
              </a:rPr>
              <a:t> e </a:t>
            </a:r>
            <a:r>
              <a:rPr sz="2400" dirty="0" err="1">
                <a:solidFill>
                  <a:srgbClr val="3E231A"/>
                </a:solidFill>
              </a:rPr>
              <a:t>fu</a:t>
            </a:r>
            <a:r>
              <a:rPr sz="2400" dirty="0">
                <a:solidFill>
                  <a:srgbClr val="3E231A"/>
                </a:solidFill>
              </a:rPr>
              <a:t> </a:t>
            </a:r>
            <a:r>
              <a:rPr sz="2400" dirty="0" err="1">
                <a:solidFill>
                  <a:srgbClr val="3E231A"/>
                </a:solidFill>
              </a:rPr>
              <a:t>discepolo</a:t>
            </a:r>
            <a:r>
              <a:rPr sz="2400" dirty="0">
                <a:solidFill>
                  <a:srgbClr val="3E231A"/>
                </a:solidFill>
              </a:rPr>
              <a:t> di </a:t>
            </a:r>
            <a:r>
              <a:rPr sz="2400" dirty="0" err="1">
                <a:solidFill>
                  <a:srgbClr val="3E231A"/>
                </a:solidFill>
              </a:rPr>
              <a:t>Socrate</a:t>
            </a:r>
            <a:endParaRPr sz="2400" dirty="0">
              <a:solidFill>
                <a:srgbClr val="3E231A"/>
              </a:solidFill>
            </a:endParaRPr>
          </a:p>
          <a:p>
            <a:pPr marL="246761" lvl="0" indent="-246761" defTabSz="391414">
              <a:spcBef>
                <a:spcPts val="1800"/>
              </a:spcBef>
              <a:buBlip>
                <a:blip r:embed="rId3"/>
              </a:buBlip>
              <a:defRPr sz="1800">
                <a:solidFill>
                  <a:srgbClr val="000000"/>
                </a:solidFill>
              </a:defRPr>
            </a:pPr>
            <a:r>
              <a:rPr sz="2400" dirty="0">
                <a:solidFill>
                  <a:srgbClr val="3E231A"/>
                </a:solidFill>
              </a:rPr>
              <a:t>Non </a:t>
            </a:r>
            <a:r>
              <a:rPr sz="2400" dirty="0" err="1">
                <a:solidFill>
                  <a:srgbClr val="3E231A"/>
                </a:solidFill>
              </a:rPr>
              <a:t>si</a:t>
            </a:r>
            <a:r>
              <a:rPr sz="2400" dirty="0">
                <a:solidFill>
                  <a:srgbClr val="3E231A"/>
                </a:solidFill>
              </a:rPr>
              <a:t> </a:t>
            </a:r>
            <a:r>
              <a:rPr sz="2400" dirty="0" err="1">
                <a:solidFill>
                  <a:srgbClr val="3E231A"/>
                </a:solidFill>
              </a:rPr>
              <a:t>dedicò</a:t>
            </a:r>
            <a:r>
              <a:rPr sz="2400" dirty="0">
                <a:solidFill>
                  <a:srgbClr val="3E231A"/>
                </a:solidFill>
              </a:rPr>
              <a:t> </a:t>
            </a:r>
            <a:r>
              <a:rPr sz="2400" dirty="0" err="1">
                <a:solidFill>
                  <a:srgbClr val="3E231A"/>
                </a:solidFill>
              </a:rPr>
              <a:t>alla</a:t>
            </a:r>
            <a:r>
              <a:rPr sz="2400" dirty="0">
                <a:solidFill>
                  <a:srgbClr val="3E231A"/>
                </a:solidFill>
              </a:rPr>
              <a:t> vita </a:t>
            </a:r>
            <a:r>
              <a:rPr sz="2400" dirty="0" err="1">
                <a:solidFill>
                  <a:srgbClr val="3E231A"/>
                </a:solidFill>
              </a:rPr>
              <a:t>politica</a:t>
            </a:r>
            <a:r>
              <a:rPr sz="2400" dirty="0">
                <a:solidFill>
                  <a:srgbClr val="3E231A"/>
                </a:solidFill>
              </a:rPr>
              <a:t> ma </a:t>
            </a:r>
            <a:r>
              <a:rPr sz="2400" dirty="0" err="1">
                <a:solidFill>
                  <a:srgbClr val="3E231A"/>
                </a:solidFill>
              </a:rPr>
              <a:t>aderì</a:t>
            </a:r>
            <a:r>
              <a:rPr sz="2400" dirty="0">
                <a:solidFill>
                  <a:srgbClr val="3E231A"/>
                </a:solidFill>
              </a:rPr>
              <a:t> </a:t>
            </a:r>
            <a:r>
              <a:rPr sz="2400" dirty="0" err="1">
                <a:solidFill>
                  <a:srgbClr val="3E231A"/>
                </a:solidFill>
              </a:rPr>
              <a:t>alla</a:t>
            </a:r>
            <a:r>
              <a:rPr sz="2400" dirty="0">
                <a:solidFill>
                  <a:srgbClr val="3E231A"/>
                </a:solidFill>
              </a:rPr>
              <a:t> </a:t>
            </a:r>
            <a:r>
              <a:rPr sz="2400" dirty="0" err="1">
                <a:solidFill>
                  <a:srgbClr val="3E231A"/>
                </a:solidFill>
              </a:rPr>
              <a:t>lotta</a:t>
            </a:r>
            <a:r>
              <a:rPr sz="2400" dirty="0">
                <a:solidFill>
                  <a:srgbClr val="3E231A"/>
                </a:solidFill>
              </a:rPr>
              <a:t> </a:t>
            </a:r>
            <a:r>
              <a:rPr sz="2400" dirty="0" err="1">
                <a:solidFill>
                  <a:srgbClr val="3E231A"/>
                </a:solidFill>
              </a:rPr>
              <a:t>politica</a:t>
            </a:r>
            <a:r>
              <a:rPr sz="2400" dirty="0">
                <a:solidFill>
                  <a:srgbClr val="3E231A"/>
                </a:solidFill>
              </a:rPr>
              <a:t> </a:t>
            </a:r>
            <a:r>
              <a:rPr sz="2400" dirty="0" err="1">
                <a:solidFill>
                  <a:srgbClr val="3E231A"/>
                </a:solidFill>
              </a:rPr>
              <a:t>attraverso</a:t>
            </a:r>
            <a:r>
              <a:rPr sz="2400" dirty="0">
                <a:solidFill>
                  <a:srgbClr val="3E231A"/>
                </a:solidFill>
              </a:rPr>
              <a:t> le sue </a:t>
            </a:r>
            <a:r>
              <a:rPr sz="2400" dirty="0" err="1">
                <a:solidFill>
                  <a:srgbClr val="3E231A"/>
                </a:solidFill>
              </a:rPr>
              <a:t>tragedie</a:t>
            </a:r>
            <a:r>
              <a:rPr sz="2400" dirty="0">
                <a:solidFill>
                  <a:srgbClr val="3E231A"/>
                </a:solidFill>
              </a:rPr>
              <a:t> </a:t>
            </a:r>
          </a:p>
          <a:p>
            <a:pPr marL="246761" lvl="0" indent="-246761" defTabSz="391414">
              <a:spcBef>
                <a:spcPts val="1800"/>
              </a:spcBef>
              <a:buBlip>
                <a:blip r:embed="rId3"/>
              </a:buBlip>
              <a:defRPr sz="1800">
                <a:solidFill>
                  <a:srgbClr val="000000"/>
                </a:solidFill>
              </a:defRPr>
            </a:pPr>
            <a:r>
              <a:rPr sz="2400" dirty="0">
                <a:solidFill>
                  <a:srgbClr val="3E231A"/>
                </a:solidFill>
              </a:rPr>
              <a:t> Compose 92 </a:t>
            </a:r>
            <a:r>
              <a:rPr sz="2400" dirty="0" err="1">
                <a:solidFill>
                  <a:srgbClr val="3E231A"/>
                </a:solidFill>
              </a:rPr>
              <a:t>drammi</a:t>
            </a:r>
            <a:r>
              <a:rPr sz="2400" dirty="0">
                <a:solidFill>
                  <a:srgbClr val="3E231A"/>
                </a:solidFill>
              </a:rPr>
              <a:t> ma </a:t>
            </a:r>
            <a:r>
              <a:rPr sz="2400" dirty="0" err="1">
                <a:solidFill>
                  <a:srgbClr val="3E231A"/>
                </a:solidFill>
              </a:rPr>
              <a:t>riportò</a:t>
            </a:r>
            <a:r>
              <a:rPr sz="2400" dirty="0">
                <a:solidFill>
                  <a:srgbClr val="3E231A"/>
                </a:solidFill>
              </a:rPr>
              <a:t> </a:t>
            </a:r>
            <a:r>
              <a:rPr sz="2400" dirty="0" err="1">
                <a:solidFill>
                  <a:srgbClr val="3E231A"/>
                </a:solidFill>
              </a:rPr>
              <a:t>solamente</a:t>
            </a:r>
            <a:r>
              <a:rPr sz="2400" dirty="0">
                <a:solidFill>
                  <a:srgbClr val="3E231A"/>
                </a:solidFill>
              </a:rPr>
              <a:t>  5 </a:t>
            </a:r>
            <a:r>
              <a:rPr sz="2400" dirty="0" err="1">
                <a:solidFill>
                  <a:srgbClr val="3E231A"/>
                </a:solidFill>
              </a:rPr>
              <a:t>vittorie</a:t>
            </a:r>
            <a:r>
              <a:rPr sz="2400" dirty="0">
                <a:solidFill>
                  <a:srgbClr val="3E231A"/>
                </a:solidFill>
              </a:rPr>
              <a:t> (di qui la </a:t>
            </a:r>
            <a:r>
              <a:rPr sz="2400" dirty="0" err="1">
                <a:solidFill>
                  <a:srgbClr val="3E231A"/>
                </a:solidFill>
              </a:rPr>
              <a:t>leggenda</a:t>
            </a:r>
            <a:r>
              <a:rPr sz="2400" dirty="0">
                <a:solidFill>
                  <a:srgbClr val="3E231A"/>
                </a:solidFill>
              </a:rPr>
              <a:t> del </a:t>
            </a:r>
            <a:r>
              <a:rPr sz="2400" dirty="0" err="1">
                <a:solidFill>
                  <a:srgbClr val="3E231A"/>
                </a:solidFill>
              </a:rPr>
              <a:t>ritiro</a:t>
            </a:r>
            <a:r>
              <a:rPr sz="2400" dirty="0">
                <a:solidFill>
                  <a:srgbClr val="3E231A"/>
                </a:solidFill>
              </a:rPr>
              <a:t> </a:t>
            </a:r>
            <a:r>
              <a:rPr sz="2400" dirty="0" err="1">
                <a:solidFill>
                  <a:srgbClr val="3E231A"/>
                </a:solidFill>
              </a:rPr>
              <a:t>solitario</a:t>
            </a:r>
            <a:r>
              <a:rPr sz="2400" dirty="0">
                <a:solidFill>
                  <a:srgbClr val="3E231A"/>
                </a:solidFill>
              </a:rPr>
              <a:t> in </a:t>
            </a:r>
            <a:r>
              <a:rPr sz="2400" dirty="0" err="1">
                <a:solidFill>
                  <a:srgbClr val="3E231A"/>
                </a:solidFill>
              </a:rPr>
              <a:t>una</a:t>
            </a:r>
            <a:r>
              <a:rPr sz="2400" dirty="0">
                <a:solidFill>
                  <a:srgbClr val="3E231A"/>
                </a:solidFill>
              </a:rPr>
              <a:t> </a:t>
            </a:r>
            <a:r>
              <a:rPr sz="2400" dirty="0" err="1">
                <a:solidFill>
                  <a:srgbClr val="3E231A"/>
                </a:solidFill>
              </a:rPr>
              <a:t>caverna</a:t>
            </a:r>
            <a:r>
              <a:rPr sz="2400" dirty="0">
                <a:solidFill>
                  <a:srgbClr val="3E231A"/>
                </a:solidFill>
              </a:rPr>
              <a:t>)</a:t>
            </a:r>
          </a:p>
          <a:p>
            <a:pPr marL="246761" lvl="0" indent="-246761" defTabSz="391414">
              <a:spcBef>
                <a:spcPts val="1800"/>
              </a:spcBef>
              <a:buBlip>
                <a:blip r:embed="rId3"/>
              </a:buBlip>
              <a:defRPr sz="1800">
                <a:solidFill>
                  <a:srgbClr val="000000"/>
                </a:solidFill>
              </a:defRPr>
            </a:pPr>
            <a:r>
              <a:rPr sz="2400" dirty="0" err="1">
                <a:solidFill>
                  <a:srgbClr val="3E231A"/>
                </a:solidFill>
              </a:rPr>
              <a:t>Nel</a:t>
            </a:r>
            <a:r>
              <a:rPr sz="2400" dirty="0">
                <a:solidFill>
                  <a:srgbClr val="3E231A"/>
                </a:solidFill>
              </a:rPr>
              <a:t> 408 </a:t>
            </a:r>
            <a:r>
              <a:rPr sz="2400" dirty="0" err="1">
                <a:solidFill>
                  <a:srgbClr val="3E231A"/>
                </a:solidFill>
              </a:rPr>
              <a:t>si</a:t>
            </a:r>
            <a:r>
              <a:rPr sz="2400" dirty="0">
                <a:solidFill>
                  <a:srgbClr val="3E231A"/>
                </a:solidFill>
              </a:rPr>
              <a:t> </a:t>
            </a:r>
            <a:r>
              <a:rPr sz="2400" dirty="0" err="1">
                <a:solidFill>
                  <a:srgbClr val="3E231A"/>
                </a:solidFill>
              </a:rPr>
              <a:t>recò</a:t>
            </a:r>
            <a:r>
              <a:rPr sz="2400" dirty="0">
                <a:solidFill>
                  <a:srgbClr val="3E231A"/>
                </a:solidFill>
              </a:rPr>
              <a:t> in Macedonia </a:t>
            </a:r>
            <a:r>
              <a:rPr sz="2400" dirty="0" err="1">
                <a:solidFill>
                  <a:srgbClr val="3E231A"/>
                </a:solidFill>
              </a:rPr>
              <a:t>presso</a:t>
            </a:r>
            <a:r>
              <a:rPr sz="2400" dirty="0">
                <a:solidFill>
                  <a:srgbClr val="3E231A"/>
                </a:solidFill>
              </a:rPr>
              <a:t> </a:t>
            </a:r>
            <a:r>
              <a:rPr sz="2400" dirty="0" err="1">
                <a:solidFill>
                  <a:srgbClr val="3E231A"/>
                </a:solidFill>
              </a:rPr>
              <a:t>il</a:t>
            </a:r>
            <a:r>
              <a:rPr sz="2400" dirty="0">
                <a:solidFill>
                  <a:srgbClr val="3E231A"/>
                </a:solidFill>
              </a:rPr>
              <a:t> re </a:t>
            </a:r>
            <a:r>
              <a:rPr sz="2400" dirty="0" err="1">
                <a:solidFill>
                  <a:srgbClr val="3E231A"/>
                </a:solidFill>
              </a:rPr>
              <a:t>Archelao</a:t>
            </a:r>
            <a:r>
              <a:rPr sz="2400" dirty="0">
                <a:solidFill>
                  <a:srgbClr val="3E231A"/>
                </a:solidFill>
              </a:rPr>
              <a:t> dove </a:t>
            </a:r>
            <a:r>
              <a:rPr sz="2400" dirty="0" err="1">
                <a:solidFill>
                  <a:srgbClr val="3E231A"/>
                </a:solidFill>
              </a:rPr>
              <a:t>morì</a:t>
            </a:r>
            <a:r>
              <a:rPr sz="2400" dirty="0">
                <a:solidFill>
                  <a:srgbClr val="3E231A"/>
                </a:solidFill>
              </a:rPr>
              <a:t> </a:t>
            </a:r>
            <a:r>
              <a:rPr sz="2400" dirty="0" err="1">
                <a:solidFill>
                  <a:srgbClr val="3E231A"/>
                </a:solidFill>
              </a:rPr>
              <a:t>tra</a:t>
            </a:r>
            <a:r>
              <a:rPr sz="2400" dirty="0">
                <a:solidFill>
                  <a:srgbClr val="3E231A"/>
                </a:solidFill>
              </a:rPr>
              <a:t> </a:t>
            </a:r>
            <a:r>
              <a:rPr sz="2400" dirty="0" err="1">
                <a:solidFill>
                  <a:srgbClr val="3E231A"/>
                </a:solidFill>
              </a:rPr>
              <a:t>il</a:t>
            </a:r>
            <a:r>
              <a:rPr sz="2400" dirty="0">
                <a:solidFill>
                  <a:srgbClr val="3E231A"/>
                </a:solidFill>
              </a:rPr>
              <a:t> 407 e </a:t>
            </a:r>
            <a:r>
              <a:rPr sz="2400" dirty="0" err="1">
                <a:solidFill>
                  <a:srgbClr val="3E231A"/>
                </a:solidFill>
              </a:rPr>
              <a:t>il</a:t>
            </a:r>
            <a:r>
              <a:rPr sz="2400" dirty="0">
                <a:solidFill>
                  <a:srgbClr val="3E231A"/>
                </a:solidFill>
              </a:rPr>
              <a:t> 405 </a:t>
            </a:r>
            <a:r>
              <a:rPr sz="2400" dirty="0" err="1">
                <a:solidFill>
                  <a:srgbClr val="3E231A"/>
                </a:solidFill>
              </a:rPr>
              <a:t>a.C</a:t>
            </a:r>
            <a:r>
              <a:rPr sz="2400" dirty="0">
                <a:solidFill>
                  <a:srgbClr val="3E231A"/>
                </a:solidFill>
              </a:rPr>
              <a:t>. anno di </a:t>
            </a:r>
            <a:r>
              <a:rPr sz="2400" dirty="0" err="1">
                <a:solidFill>
                  <a:srgbClr val="3E231A"/>
                </a:solidFill>
              </a:rPr>
              <a:t>rappresentazione</a:t>
            </a:r>
            <a:r>
              <a:rPr sz="2400" dirty="0">
                <a:solidFill>
                  <a:srgbClr val="3E231A"/>
                </a:solidFill>
              </a:rPr>
              <a:t> </a:t>
            </a:r>
            <a:r>
              <a:rPr sz="2400" dirty="0" err="1">
                <a:solidFill>
                  <a:srgbClr val="3E231A"/>
                </a:solidFill>
              </a:rPr>
              <a:t>delle</a:t>
            </a:r>
            <a:r>
              <a:rPr sz="2400" dirty="0">
                <a:solidFill>
                  <a:srgbClr val="3E231A"/>
                </a:solidFill>
              </a:rPr>
              <a:t> </a:t>
            </a:r>
            <a:r>
              <a:rPr sz="2400" dirty="0" err="1">
                <a:solidFill>
                  <a:srgbClr val="3E231A"/>
                </a:solidFill>
              </a:rPr>
              <a:t>Rane</a:t>
            </a:r>
            <a:endParaRPr sz="2400" dirty="0">
              <a:solidFill>
                <a:srgbClr val="3E231A"/>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IMG_0027.jpeg"/>
          <p:cNvPicPr/>
          <p:nvPr/>
        </p:nvPicPr>
        <p:blipFill>
          <a:blip r:embed="rId2">
            <a:extLst/>
          </a:blip>
          <a:stretch>
            <a:fillRect/>
          </a:stretch>
        </p:blipFill>
        <p:spPr>
          <a:xfrm>
            <a:off x="5322850" y="178494"/>
            <a:ext cx="2339254" cy="7923064"/>
          </a:xfrm>
          <a:prstGeom prst="rect">
            <a:avLst/>
          </a:prstGeom>
          <a:ln w="12700">
            <a:miter lim="400000"/>
          </a:ln>
        </p:spPr>
      </p:pic>
      <p:sp>
        <p:nvSpPr>
          <p:cNvPr id="102" name="Shape 102"/>
          <p:cNvSpPr/>
          <p:nvPr/>
        </p:nvSpPr>
        <p:spPr>
          <a:xfrm>
            <a:off x="4978803" y="8216453"/>
            <a:ext cx="3458353" cy="965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just">
              <a:defRPr sz="1100"/>
            </a:lvl1pPr>
          </a:lstStyle>
          <a:p>
            <a:pPr lvl="0">
              <a:defRPr sz="1800">
                <a:solidFill>
                  <a:srgbClr val="000000"/>
                </a:solidFill>
              </a:defRPr>
            </a:pPr>
            <a:r>
              <a:rPr sz="1100">
                <a:solidFill>
                  <a:srgbClr val="3E231A"/>
                </a:solidFill>
              </a:rPr>
              <a:t>	"Medea medita l'uccisione dei figli." a Affresco da Ercolano, oggi al Museo Archeologico Nazionale di Napoli copia romana del 70/79 d.C.  da originale greco di Timomaco (ca. 50 a.C.)</a:t>
            </a:r>
          </a:p>
        </p:txBody>
      </p:sp>
      <p:sp>
        <p:nvSpPr>
          <p:cNvPr id="103" name="Shape 103"/>
          <p:cNvSpPr/>
          <p:nvPr/>
        </p:nvSpPr>
        <p:spPr>
          <a:xfrm>
            <a:off x="8839126" y="7550477"/>
            <a:ext cx="2709870" cy="3175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100"/>
            </a:lvl1pPr>
          </a:lstStyle>
          <a:p>
            <a:pPr lvl="0">
              <a:defRPr sz="1800">
                <a:solidFill>
                  <a:srgbClr val="000000"/>
                </a:solidFill>
              </a:defRPr>
            </a:pPr>
            <a:r>
              <a:rPr sz="1100">
                <a:solidFill>
                  <a:srgbClr val="3E231A"/>
                </a:solidFill>
              </a:rPr>
              <a:t>"La furia di Medea" Eugène Delacroix 1862</a:t>
            </a:r>
          </a:p>
        </p:txBody>
      </p:sp>
      <p:pic>
        <p:nvPicPr>
          <p:cNvPr id="104" name="IMG_0028.jpeg"/>
          <p:cNvPicPr/>
          <p:nvPr/>
        </p:nvPicPr>
        <p:blipFill>
          <a:blip r:embed="rId3">
            <a:extLst/>
          </a:blip>
          <a:stretch>
            <a:fillRect/>
          </a:stretch>
        </p:blipFill>
        <p:spPr>
          <a:xfrm>
            <a:off x="273680" y="2079839"/>
            <a:ext cx="4984212" cy="5947747"/>
          </a:xfrm>
          <a:prstGeom prst="rect">
            <a:avLst/>
          </a:prstGeom>
          <a:ln w="12700">
            <a:miter lim="400000"/>
          </a:ln>
        </p:spPr>
      </p:pic>
      <p:sp>
        <p:nvSpPr>
          <p:cNvPr id="105" name="Shape 105"/>
          <p:cNvSpPr/>
          <p:nvPr/>
        </p:nvSpPr>
        <p:spPr>
          <a:xfrm>
            <a:off x="629631" y="1573471"/>
            <a:ext cx="3937292" cy="3175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100"/>
            </a:lvl1pPr>
          </a:lstStyle>
          <a:p>
            <a:pPr lvl="0">
              <a:defRPr sz="1800">
                <a:solidFill>
                  <a:srgbClr val="000000"/>
                </a:solidFill>
              </a:defRPr>
            </a:pPr>
            <a:r>
              <a:rPr sz="1100">
                <a:solidFill>
                  <a:srgbClr val="3E231A"/>
                </a:solidFill>
              </a:rPr>
              <a:t>"Medea" Anthony Frederick Augustus Sandys 1868 olio su tela</a:t>
            </a:r>
          </a:p>
        </p:txBody>
      </p:sp>
      <p:pic>
        <p:nvPicPr>
          <p:cNvPr id="106" name="Immagine 105"/>
          <p:cNvPicPr/>
          <p:nvPr/>
        </p:nvPicPr>
        <p:blipFill>
          <a:blip r:embed="rId4">
            <a:extLst/>
          </a:blip>
          <a:stretch>
            <a:fillRect/>
          </a:stretch>
        </p:blipFill>
        <p:spPr>
          <a:xfrm>
            <a:off x="7870177" y="699406"/>
            <a:ext cx="5135067" cy="66680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xmlns:p14="http://schemas.microsoft.com/office/powerpoint/2010/main" spd="slow" advClick="1">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iterate>
                                    <p:tmAbs val="0"/>
                                  </p:iterate>
                                  <p:childTnLst>
                                    <p:set>
                                      <p:cBhvr>
                                        <p:cTn id="6" fill="hold"/>
                                        <p:tgtEl>
                                          <p:spTgt spid="104"/>
                                        </p:tgtEl>
                                        <p:attrNameLst>
                                          <p:attrName>style.visibility</p:attrName>
                                        </p:attrNameLst>
                                      </p:cBhvr>
                                      <p:to>
                                        <p:strVal val="visible"/>
                                      </p:to>
                                    </p:set>
                                    <p:animEffect transition="in" filter="dissolve">
                                      <p:cBhvr>
                                        <p:cTn id="7" dur="500"/>
                                        <p:tgtEl>
                                          <p:spTgt spid="104"/>
                                        </p:tgtEl>
                                      </p:cBhvr>
                                    </p:animEffect>
                                  </p:childTnLst>
                                </p:cTn>
                              </p:par>
                            </p:childTnLst>
                          </p:cTn>
                        </p:par>
                        <p:par>
                          <p:cTn id="8" fill="hold">
                            <p:stCondLst>
                              <p:cond delay="500"/>
                            </p:stCondLst>
                            <p:childTnLst>
                              <p:par>
                                <p:cTn id="9" presetID="9" presetClass="entr" presetSubtype="0" fill="hold" grpId="2" nodeType="afterEffect">
                                  <p:stCondLst>
                                    <p:cond delay="0"/>
                                  </p:stCondLst>
                                  <p:iterate>
                                    <p:tmAbs val="0"/>
                                  </p:iterate>
                                  <p:childTnLst>
                                    <p:set>
                                      <p:cBhvr>
                                        <p:cTn id="10" fill="hold"/>
                                        <p:tgtEl>
                                          <p:spTgt spid="101"/>
                                        </p:tgtEl>
                                        <p:attrNameLst>
                                          <p:attrName>style.visibility</p:attrName>
                                        </p:attrNameLst>
                                      </p:cBhvr>
                                      <p:to>
                                        <p:strVal val="visible"/>
                                      </p:to>
                                    </p:set>
                                    <p:animEffect transition="in" filter="dissolve">
                                      <p:cBhvr>
                                        <p:cTn id="11" dur="1500"/>
                                        <p:tgtEl>
                                          <p:spTgt spid="101"/>
                                        </p:tgtEl>
                                      </p:cBhvr>
                                    </p:animEffect>
                                  </p:childTnLst>
                                </p:cTn>
                              </p:par>
                            </p:childTnLst>
                          </p:cTn>
                        </p:par>
                        <p:par>
                          <p:cTn id="12" fill="hold">
                            <p:stCondLst>
                              <p:cond delay="2000"/>
                            </p:stCondLst>
                            <p:childTnLst>
                              <p:par>
                                <p:cTn id="13" presetID="9" presetClass="entr" presetSubtype="0" fill="hold" grpId="3" nodeType="afterEffect">
                                  <p:stCondLst>
                                    <p:cond delay="0"/>
                                  </p:stCondLst>
                                  <p:iterate>
                                    <p:tmAbs val="0"/>
                                  </p:iterate>
                                  <p:childTnLst>
                                    <p:set>
                                      <p:cBhvr>
                                        <p:cTn id="14" fill="hold"/>
                                        <p:tgtEl>
                                          <p:spTgt spid="106"/>
                                        </p:tgtEl>
                                        <p:attrNameLst>
                                          <p:attrName>style.visibility</p:attrName>
                                        </p:attrNameLst>
                                      </p:cBhvr>
                                      <p:to>
                                        <p:strVal val="visible"/>
                                      </p:to>
                                    </p:set>
                                    <p:animEffect transition="in" filter="dissolve">
                                      <p:cBhvr>
                                        <p:cTn id="15" dur="1500"/>
                                        <p:tgtEl>
                                          <p:spTgt spid="106"/>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xit" presetSubtype="32" fill="hold" grpId="4" nodeType="clickEffect">
                                  <p:stCondLst>
                                    <p:cond delay="0"/>
                                  </p:stCondLst>
                                  <p:iterate>
                                    <p:tmAbs val="0"/>
                                  </p:iterate>
                                  <p:childTnLst>
                                    <p:anim calcmode="lin" valueType="num">
                                      <p:cBhvr>
                                        <p:cTn id="19" dur="750" fill="hold"/>
                                        <p:tgtEl>
                                          <p:spTgt spid="104"/>
                                        </p:tgtEl>
                                        <p:attrNameLst>
                                          <p:attrName>ppt_w</p:attrName>
                                        </p:attrNameLst>
                                      </p:cBhvr>
                                      <p:tavLst>
                                        <p:tav tm="0">
                                          <p:val>
                                            <p:strVal val="ppt_w"/>
                                          </p:val>
                                        </p:tav>
                                        <p:tav tm="100000">
                                          <p:val>
                                            <p:strVal val="4*ppt_w"/>
                                          </p:val>
                                        </p:tav>
                                      </p:tavLst>
                                    </p:anim>
                                    <p:anim calcmode="lin" valueType="num">
                                      <p:cBhvr>
                                        <p:cTn id="20" dur="750" fill="hold"/>
                                        <p:tgtEl>
                                          <p:spTgt spid="104"/>
                                        </p:tgtEl>
                                        <p:attrNameLst>
                                          <p:attrName>ppt_h</p:attrName>
                                        </p:attrNameLst>
                                      </p:cBhvr>
                                      <p:tavLst>
                                        <p:tav tm="0">
                                          <p:val>
                                            <p:strVal val="ppt_h"/>
                                          </p:val>
                                        </p:tav>
                                        <p:tav tm="100000">
                                          <p:val>
                                            <p:strVal val="4*ppt_h"/>
                                          </p:val>
                                        </p:tav>
                                      </p:tavLst>
                                    </p:anim>
                                    <p:set>
                                      <p:cBhvr>
                                        <p:cTn id="21" fill="hold">
                                          <p:stCondLst>
                                            <p:cond delay="749"/>
                                          </p:stCondLst>
                                        </p:cTn>
                                        <p:tgtEl>
                                          <p:spTgt spid="104"/>
                                        </p:tgtEl>
                                        <p:attrNameLst>
                                          <p:attrName>style.visibility</p:attrName>
                                        </p:attrNameLst>
                                      </p:cBhvr>
                                      <p:to>
                                        <p:strVal val="hidden"/>
                                      </p:to>
                                    </p:set>
                                  </p:childTnLst>
                                </p:cTn>
                              </p:par>
                            </p:childTnLst>
                          </p:cTn>
                        </p:par>
                        <p:par>
                          <p:cTn id="22" fill="hold">
                            <p:stCondLst>
                              <p:cond delay="750"/>
                            </p:stCondLst>
                            <p:childTnLst>
                              <p:par>
                                <p:cTn id="23" presetID="23" presetClass="exit" presetSubtype="32" fill="hold" grpId="5" nodeType="afterEffect">
                                  <p:stCondLst>
                                    <p:cond delay="0"/>
                                  </p:stCondLst>
                                  <p:iterate>
                                    <p:tmAbs val="0"/>
                                  </p:iterate>
                                  <p:childTnLst>
                                    <p:anim calcmode="lin" valueType="num">
                                      <p:cBhvr>
                                        <p:cTn id="24" dur="750" fill="hold"/>
                                        <p:tgtEl>
                                          <p:spTgt spid="101"/>
                                        </p:tgtEl>
                                        <p:attrNameLst>
                                          <p:attrName>ppt_w</p:attrName>
                                        </p:attrNameLst>
                                      </p:cBhvr>
                                      <p:tavLst>
                                        <p:tav tm="0">
                                          <p:val>
                                            <p:strVal val="ppt_w"/>
                                          </p:val>
                                        </p:tav>
                                        <p:tav tm="100000">
                                          <p:val>
                                            <p:strVal val="4*ppt_w"/>
                                          </p:val>
                                        </p:tav>
                                      </p:tavLst>
                                    </p:anim>
                                    <p:anim calcmode="lin" valueType="num">
                                      <p:cBhvr>
                                        <p:cTn id="25" dur="750" fill="hold"/>
                                        <p:tgtEl>
                                          <p:spTgt spid="101"/>
                                        </p:tgtEl>
                                        <p:attrNameLst>
                                          <p:attrName>ppt_h</p:attrName>
                                        </p:attrNameLst>
                                      </p:cBhvr>
                                      <p:tavLst>
                                        <p:tav tm="0">
                                          <p:val>
                                            <p:strVal val="ppt_h"/>
                                          </p:val>
                                        </p:tav>
                                        <p:tav tm="100000">
                                          <p:val>
                                            <p:strVal val="4*ppt_h"/>
                                          </p:val>
                                        </p:tav>
                                      </p:tavLst>
                                    </p:anim>
                                    <p:set>
                                      <p:cBhvr>
                                        <p:cTn id="26" fill="hold">
                                          <p:stCondLst>
                                            <p:cond delay="749"/>
                                          </p:stCondLst>
                                        </p:cTn>
                                        <p:tgtEl>
                                          <p:spTgt spid="101"/>
                                        </p:tgtEl>
                                        <p:attrNameLst>
                                          <p:attrName>style.visibility</p:attrName>
                                        </p:attrNameLst>
                                      </p:cBhvr>
                                      <p:to>
                                        <p:strVal val="hidden"/>
                                      </p:to>
                                    </p:set>
                                  </p:childTnLst>
                                </p:cTn>
                              </p:par>
                            </p:childTnLst>
                          </p:cTn>
                        </p:par>
                        <p:par>
                          <p:cTn id="27" fill="hold">
                            <p:stCondLst>
                              <p:cond delay="1500"/>
                            </p:stCondLst>
                            <p:childTnLst>
                              <p:par>
                                <p:cTn id="28" presetID="23" presetClass="exit" presetSubtype="32" fill="hold" grpId="6" nodeType="afterEffect">
                                  <p:stCondLst>
                                    <p:cond delay="0"/>
                                  </p:stCondLst>
                                  <p:iterate>
                                    <p:tmAbs val="0"/>
                                  </p:iterate>
                                  <p:childTnLst>
                                    <p:anim calcmode="lin" valueType="num">
                                      <p:cBhvr>
                                        <p:cTn id="29" dur="750" fill="hold"/>
                                        <p:tgtEl>
                                          <p:spTgt spid="106"/>
                                        </p:tgtEl>
                                        <p:attrNameLst>
                                          <p:attrName>ppt_w</p:attrName>
                                        </p:attrNameLst>
                                      </p:cBhvr>
                                      <p:tavLst>
                                        <p:tav tm="0">
                                          <p:val>
                                            <p:strVal val="ppt_w"/>
                                          </p:val>
                                        </p:tav>
                                        <p:tav tm="100000">
                                          <p:val>
                                            <p:strVal val="4*ppt_w"/>
                                          </p:val>
                                        </p:tav>
                                      </p:tavLst>
                                    </p:anim>
                                    <p:anim calcmode="lin" valueType="num">
                                      <p:cBhvr>
                                        <p:cTn id="30" dur="750" fill="hold"/>
                                        <p:tgtEl>
                                          <p:spTgt spid="106"/>
                                        </p:tgtEl>
                                        <p:attrNameLst>
                                          <p:attrName>ppt_h</p:attrName>
                                        </p:attrNameLst>
                                      </p:cBhvr>
                                      <p:tavLst>
                                        <p:tav tm="0">
                                          <p:val>
                                            <p:strVal val="ppt_h"/>
                                          </p:val>
                                        </p:tav>
                                        <p:tav tm="100000">
                                          <p:val>
                                            <p:strVal val="4*ppt_h"/>
                                          </p:val>
                                        </p:tav>
                                      </p:tavLst>
                                    </p:anim>
                                    <p:set>
                                      <p:cBhvr>
                                        <p:cTn id="31" fill="hold">
                                          <p:stCondLst>
                                            <p:cond delay="749"/>
                                          </p:stCondLst>
                                        </p:cTn>
                                        <p:tgtEl>
                                          <p:spTgt spid="1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2" animBg="1" advAuto="0"/>
      <p:bldP spid="101" grpId="5" animBg="1" advAuto="0"/>
      <p:bldP spid="104" grpId="1" animBg="1" advAuto="0"/>
      <p:bldP spid="104" grpId="4" animBg="1" advAuto="0"/>
      <p:bldP spid="106" grpId="3" animBg="1" advAuto="0"/>
      <p:bldP spid="106" grpId="6"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p:cNvSpPr>
          <p:nvPr>
            <p:ph type="title"/>
          </p:nvPr>
        </p:nvSpPr>
        <p:spPr>
          <a:prstGeom prst="rect">
            <a:avLst/>
          </a:prstGeom>
        </p:spPr>
        <p:txBody>
          <a:bodyPr/>
          <a:lstStyle/>
          <a:p>
            <a:pPr lvl="0">
              <a:defRPr sz="1800">
                <a:solidFill>
                  <a:srgbClr val="000000"/>
                </a:solidFill>
              </a:defRPr>
            </a:pPr>
            <a:r>
              <a:rPr sz="7200">
                <a:solidFill>
                  <a:srgbClr val="3E231A"/>
                </a:solidFill>
              </a:rPr>
              <a:t>ALCESTI - </a:t>
            </a:r>
            <a:r>
              <a:rPr sz="7200">
                <a:solidFill>
                  <a:srgbClr val="3E231A"/>
                </a:solidFill>
                <a:latin typeface="Palatino"/>
                <a:ea typeface="Palatino"/>
                <a:cs typeface="Palatino"/>
                <a:sym typeface="Palatino"/>
              </a:rPr>
              <a:t>Ἄλκηστις</a:t>
            </a:r>
          </a:p>
        </p:txBody>
      </p:sp>
      <p:sp>
        <p:nvSpPr>
          <p:cNvPr id="109" name="Shape 109"/>
          <p:cNvSpPr>
            <a:spLocks noGrp="1"/>
          </p:cNvSpPr>
          <p:nvPr>
            <p:ph type="body" idx="1"/>
          </p:nvPr>
        </p:nvSpPr>
        <p:spPr>
          <a:xfrm>
            <a:off x="1204172" y="2375299"/>
            <a:ext cx="10596456" cy="6730201"/>
          </a:xfrm>
          <a:prstGeom prst="rect">
            <a:avLst/>
          </a:prstGeom>
        </p:spPr>
        <p:txBody>
          <a:bodyPr>
            <a:normAutofit/>
          </a:bodyPr>
          <a:lstStyle/>
          <a:p>
            <a:pPr marL="0" lvl="0" indent="0" algn="just" defTabSz="245363">
              <a:spcBef>
                <a:spcPts val="1200"/>
              </a:spcBef>
              <a:buSzTx/>
              <a:buNone/>
              <a:defRPr sz="1800">
                <a:solidFill>
                  <a:srgbClr val="000000"/>
                </a:solidFill>
              </a:defRPr>
            </a:pPr>
            <a:r>
              <a:rPr sz="1800" dirty="0" err="1">
                <a:solidFill>
                  <a:srgbClr val="3E231A"/>
                </a:solidFill>
              </a:rPr>
              <a:t>Prologo</a:t>
            </a:r>
            <a:endParaRPr sz="1800" dirty="0">
              <a:solidFill>
                <a:srgbClr val="3E231A"/>
              </a:solidFill>
            </a:endParaRPr>
          </a:p>
          <a:p>
            <a:pPr marL="197357" lvl="0" indent="-197357" algn="just" defTabSz="245363">
              <a:spcBef>
                <a:spcPts val="1200"/>
              </a:spcBef>
              <a:buBlip>
                <a:blip r:embed="rId2"/>
              </a:buBlip>
              <a:defRPr sz="1800">
                <a:solidFill>
                  <a:srgbClr val="000000"/>
                </a:solidFill>
              </a:defRPr>
            </a:pPr>
            <a:r>
              <a:rPr sz="1800" dirty="0" err="1">
                <a:solidFill>
                  <a:srgbClr val="3E231A"/>
                </a:solidFill>
              </a:rPr>
              <a:t>Nel</a:t>
            </a:r>
            <a:r>
              <a:rPr sz="1800" dirty="0">
                <a:solidFill>
                  <a:srgbClr val="3E231A"/>
                </a:solidFill>
              </a:rPr>
              <a:t> </a:t>
            </a:r>
            <a:r>
              <a:rPr sz="1800" dirty="0" err="1">
                <a:solidFill>
                  <a:srgbClr val="3E231A"/>
                </a:solidFill>
              </a:rPr>
              <a:t>prologo</a:t>
            </a:r>
            <a:r>
              <a:rPr sz="1800" dirty="0">
                <a:solidFill>
                  <a:srgbClr val="3E231A"/>
                </a:solidFill>
              </a:rPr>
              <a:t> </a:t>
            </a:r>
            <a:r>
              <a:rPr sz="1800" dirty="0" err="1">
                <a:solidFill>
                  <a:srgbClr val="3E231A"/>
                </a:solidFill>
              </a:rPr>
              <a:t>il</a:t>
            </a:r>
            <a:r>
              <a:rPr sz="1800" dirty="0">
                <a:solidFill>
                  <a:srgbClr val="3E231A"/>
                </a:solidFill>
              </a:rPr>
              <a:t> </a:t>
            </a:r>
            <a:r>
              <a:rPr sz="1800" dirty="0" err="1">
                <a:solidFill>
                  <a:srgbClr val="3E231A"/>
                </a:solidFill>
              </a:rPr>
              <a:t>dio</a:t>
            </a:r>
            <a:r>
              <a:rPr sz="1800" dirty="0">
                <a:solidFill>
                  <a:srgbClr val="3E231A"/>
                </a:solidFill>
              </a:rPr>
              <a:t> Apollo </a:t>
            </a:r>
            <a:r>
              <a:rPr sz="1800" dirty="0" err="1">
                <a:solidFill>
                  <a:srgbClr val="3E231A"/>
                </a:solidFill>
              </a:rPr>
              <a:t>narra</a:t>
            </a:r>
            <a:r>
              <a:rPr sz="1800" dirty="0">
                <a:solidFill>
                  <a:srgbClr val="3E231A"/>
                </a:solidFill>
              </a:rPr>
              <a:t> di </a:t>
            </a:r>
            <a:r>
              <a:rPr sz="1800" dirty="0" err="1">
                <a:solidFill>
                  <a:srgbClr val="3E231A"/>
                </a:solidFill>
              </a:rPr>
              <a:t>essere</a:t>
            </a:r>
            <a:r>
              <a:rPr sz="1800" dirty="0">
                <a:solidFill>
                  <a:srgbClr val="3E231A"/>
                </a:solidFill>
              </a:rPr>
              <a:t> </a:t>
            </a:r>
            <a:r>
              <a:rPr sz="1800" dirty="0" err="1">
                <a:solidFill>
                  <a:srgbClr val="3E231A"/>
                </a:solidFill>
              </a:rPr>
              <a:t>stato</a:t>
            </a:r>
            <a:r>
              <a:rPr sz="1800" dirty="0">
                <a:solidFill>
                  <a:srgbClr val="3E231A"/>
                </a:solidFill>
              </a:rPr>
              <a:t> </a:t>
            </a:r>
            <a:r>
              <a:rPr sz="1800" dirty="0" err="1">
                <a:solidFill>
                  <a:srgbClr val="3E231A"/>
                </a:solidFill>
              </a:rPr>
              <a:t>condannato</a:t>
            </a:r>
            <a:r>
              <a:rPr sz="1800" dirty="0">
                <a:solidFill>
                  <a:srgbClr val="3E231A"/>
                </a:solidFill>
              </a:rPr>
              <a:t> da Zeus a </a:t>
            </a:r>
            <a:r>
              <a:rPr sz="1800" dirty="0" err="1">
                <a:solidFill>
                  <a:srgbClr val="3E231A"/>
                </a:solidFill>
              </a:rPr>
              <a:t>servire</a:t>
            </a:r>
            <a:r>
              <a:rPr sz="1800" dirty="0">
                <a:solidFill>
                  <a:srgbClr val="3E231A"/>
                </a:solidFill>
              </a:rPr>
              <a:t> come </a:t>
            </a:r>
            <a:r>
              <a:rPr sz="1800" dirty="0" err="1">
                <a:solidFill>
                  <a:srgbClr val="3E231A"/>
                </a:solidFill>
              </a:rPr>
              <a:t>schiavo</a:t>
            </a:r>
            <a:r>
              <a:rPr sz="1800" dirty="0">
                <a:solidFill>
                  <a:srgbClr val="3E231A"/>
                </a:solidFill>
              </a:rPr>
              <a:t> </a:t>
            </a:r>
            <a:r>
              <a:rPr sz="1800" dirty="0" err="1">
                <a:solidFill>
                  <a:srgbClr val="3E231A"/>
                </a:solidFill>
              </a:rPr>
              <a:t>nella</a:t>
            </a:r>
            <a:r>
              <a:rPr sz="1800" dirty="0">
                <a:solidFill>
                  <a:srgbClr val="3E231A"/>
                </a:solidFill>
              </a:rPr>
              <a:t> casa di </a:t>
            </a:r>
            <a:r>
              <a:rPr sz="1800" dirty="0" err="1">
                <a:solidFill>
                  <a:srgbClr val="3E231A"/>
                </a:solidFill>
              </a:rPr>
              <a:t>Admeto</a:t>
            </a:r>
            <a:r>
              <a:rPr sz="1800" dirty="0">
                <a:solidFill>
                  <a:srgbClr val="3E231A"/>
                </a:solidFill>
              </a:rPr>
              <a:t>, re </a:t>
            </a:r>
            <a:r>
              <a:rPr sz="1800" dirty="0" err="1">
                <a:solidFill>
                  <a:srgbClr val="3E231A"/>
                </a:solidFill>
              </a:rPr>
              <a:t>diFere</a:t>
            </a:r>
            <a:r>
              <a:rPr sz="1800" dirty="0">
                <a:solidFill>
                  <a:srgbClr val="3E231A"/>
                </a:solidFill>
              </a:rPr>
              <a:t> in </a:t>
            </a:r>
            <a:r>
              <a:rPr sz="1800" dirty="0" err="1">
                <a:solidFill>
                  <a:srgbClr val="3E231A"/>
                </a:solidFill>
              </a:rPr>
              <a:t>Tessaglia</a:t>
            </a:r>
            <a:r>
              <a:rPr sz="1800" dirty="0">
                <a:solidFill>
                  <a:srgbClr val="3E231A"/>
                </a:solidFill>
              </a:rPr>
              <a:t>, per </a:t>
            </a:r>
            <a:r>
              <a:rPr sz="1800" dirty="0" err="1">
                <a:solidFill>
                  <a:srgbClr val="3E231A"/>
                </a:solidFill>
              </a:rPr>
              <a:t>espiare</a:t>
            </a:r>
            <a:r>
              <a:rPr sz="1800" dirty="0">
                <a:solidFill>
                  <a:srgbClr val="3E231A"/>
                </a:solidFill>
              </a:rPr>
              <a:t> la </a:t>
            </a:r>
            <a:r>
              <a:rPr sz="1800" dirty="0" err="1">
                <a:solidFill>
                  <a:srgbClr val="3E231A"/>
                </a:solidFill>
              </a:rPr>
              <a:t>colpa</a:t>
            </a:r>
            <a:r>
              <a:rPr sz="1800" dirty="0">
                <a:solidFill>
                  <a:srgbClr val="3E231A"/>
                </a:solidFill>
              </a:rPr>
              <a:t> di aver </a:t>
            </a:r>
            <a:r>
              <a:rPr sz="1800" dirty="0" err="1">
                <a:solidFill>
                  <a:srgbClr val="3E231A"/>
                </a:solidFill>
              </a:rPr>
              <a:t>ucciso</a:t>
            </a:r>
            <a:r>
              <a:rPr sz="1800" dirty="0">
                <a:solidFill>
                  <a:srgbClr val="3E231A"/>
                </a:solidFill>
              </a:rPr>
              <a:t> i </a:t>
            </a:r>
            <a:r>
              <a:rPr sz="1800" dirty="0" err="1">
                <a:solidFill>
                  <a:srgbClr val="3E231A"/>
                </a:solidFill>
              </a:rPr>
              <a:t>Ciclopi</a:t>
            </a:r>
            <a:r>
              <a:rPr sz="1800" dirty="0">
                <a:solidFill>
                  <a:srgbClr val="3E231A"/>
                </a:solidFill>
              </a:rPr>
              <a:t> come vendetta </a:t>
            </a:r>
            <a:r>
              <a:rPr sz="1800" dirty="0" err="1">
                <a:solidFill>
                  <a:srgbClr val="3E231A"/>
                </a:solidFill>
              </a:rPr>
              <a:t>consequenziale</a:t>
            </a:r>
            <a:r>
              <a:rPr sz="1800" dirty="0">
                <a:solidFill>
                  <a:srgbClr val="3E231A"/>
                </a:solidFill>
              </a:rPr>
              <a:t> </a:t>
            </a:r>
            <a:r>
              <a:rPr sz="1800" dirty="0" err="1">
                <a:solidFill>
                  <a:srgbClr val="3E231A"/>
                </a:solidFill>
              </a:rPr>
              <a:t>all'uccisione</a:t>
            </a:r>
            <a:r>
              <a:rPr sz="1800" dirty="0">
                <a:solidFill>
                  <a:srgbClr val="3E231A"/>
                </a:solidFill>
              </a:rPr>
              <a:t> del </a:t>
            </a:r>
            <a:r>
              <a:rPr sz="1800" dirty="0" err="1">
                <a:solidFill>
                  <a:srgbClr val="3E231A"/>
                </a:solidFill>
              </a:rPr>
              <a:t>figlio</a:t>
            </a:r>
            <a:r>
              <a:rPr sz="1800" dirty="0">
                <a:solidFill>
                  <a:srgbClr val="3E231A"/>
                </a:solidFill>
              </a:rPr>
              <a:t> </a:t>
            </a:r>
            <a:r>
              <a:rPr sz="1800" dirty="0" err="1">
                <a:solidFill>
                  <a:srgbClr val="3E231A"/>
                </a:solidFill>
              </a:rPr>
              <a:t>Asclepio</a:t>
            </a:r>
            <a:r>
              <a:rPr sz="1800" dirty="0">
                <a:solidFill>
                  <a:srgbClr val="3E231A"/>
                </a:solidFill>
              </a:rPr>
              <a:t> per </a:t>
            </a:r>
            <a:r>
              <a:rPr sz="1800" dirty="0" err="1">
                <a:solidFill>
                  <a:srgbClr val="3E231A"/>
                </a:solidFill>
              </a:rPr>
              <a:t>mano</a:t>
            </a:r>
            <a:r>
              <a:rPr sz="1800" dirty="0">
                <a:solidFill>
                  <a:srgbClr val="3E231A"/>
                </a:solidFill>
              </a:rPr>
              <a:t> di Zeus </a:t>
            </a:r>
            <a:r>
              <a:rPr sz="1800" dirty="0" err="1">
                <a:solidFill>
                  <a:srgbClr val="3E231A"/>
                </a:solidFill>
              </a:rPr>
              <a:t>stesso</a:t>
            </a:r>
            <a:r>
              <a:rPr sz="1800" dirty="0">
                <a:solidFill>
                  <a:srgbClr val="3E231A"/>
                </a:solidFill>
              </a:rPr>
              <a:t>. Grazie </a:t>
            </a:r>
            <a:r>
              <a:rPr sz="1800" dirty="0" err="1">
                <a:solidFill>
                  <a:srgbClr val="3E231A"/>
                </a:solidFill>
              </a:rPr>
              <a:t>alla</a:t>
            </a:r>
            <a:r>
              <a:rPr sz="1800" dirty="0">
                <a:solidFill>
                  <a:srgbClr val="3E231A"/>
                </a:solidFill>
              </a:rPr>
              <a:t> </a:t>
            </a:r>
            <a:r>
              <a:rPr sz="1800" dirty="0" err="1">
                <a:solidFill>
                  <a:srgbClr val="3E231A"/>
                </a:solidFill>
              </a:rPr>
              <a:t>sua</a:t>
            </a:r>
            <a:r>
              <a:rPr sz="1800" dirty="0">
                <a:solidFill>
                  <a:srgbClr val="3E231A"/>
                </a:solidFill>
              </a:rPr>
              <a:t> </a:t>
            </a:r>
            <a:r>
              <a:rPr sz="1800" dirty="0" err="1">
                <a:solidFill>
                  <a:srgbClr val="3E231A"/>
                </a:solidFill>
              </a:rPr>
              <a:t>benevola</a:t>
            </a:r>
            <a:r>
              <a:rPr sz="1800" dirty="0">
                <a:solidFill>
                  <a:srgbClr val="3E231A"/>
                </a:solidFill>
              </a:rPr>
              <a:t> </a:t>
            </a:r>
            <a:r>
              <a:rPr sz="1800" dirty="0" err="1">
                <a:solidFill>
                  <a:srgbClr val="3E231A"/>
                </a:solidFill>
              </a:rPr>
              <a:t>accoglienza</a:t>
            </a:r>
            <a:r>
              <a:rPr sz="1800" dirty="0">
                <a:solidFill>
                  <a:srgbClr val="3E231A"/>
                </a:solidFill>
              </a:rPr>
              <a:t>, Apollo </a:t>
            </a:r>
            <a:r>
              <a:rPr sz="1800" dirty="0" err="1">
                <a:solidFill>
                  <a:srgbClr val="3E231A"/>
                </a:solidFill>
              </a:rPr>
              <a:t>nutriva</a:t>
            </a:r>
            <a:r>
              <a:rPr sz="1800" dirty="0">
                <a:solidFill>
                  <a:srgbClr val="3E231A"/>
                </a:solidFill>
              </a:rPr>
              <a:t> per </a:t>
            </a:r>
            <a:r>
              <a:rPr sz="1800" dirty="0" err="1">
                <a:solidFill>
                  <a:srgbClr val="3E231A"/>
                </a:solidFill>
              </a:rPr>
              <a:t>Admeto</a:t>
            </a:r>
            <a:r>
              <a:rPr sz="1800" dirty="0">
                <a:solidFill>
                  <a:srgbClr val="3E231A"/>
                </a:solidFill>
              </a:rPr>
              <a:t> un </a:t>
            </a:r>
            <a:r>
              <a:rPr sz="1800" dirty="0" err="1">
                <a:solidFill>
                  <a:srgbClr val="3E231A"/>
                </a:solidFill>
              </a:rPr>
              <a:t>grande</a:t>
            </a:r>
            <a:r>
              <a:rPr sz="1800" dirty="0">
                <a:solidFill>
                  <a:srgbClr val="3E231A"/>
                </a:solidFill>
              </a:rPr>
              <a:t> </a:t>
            </a:r>
            <a:r>
              <a:rPr sz="1800" dirty="0" err="1">
                <a:solidFill>
                  <a:srgbClr val="3E231A"/>
                </a:solidFill>
              </a:rPr>
              <a:t>rispetto</a:t>
            </a:r>
            <a:r>
              <a:rPr sz="1800" dirty="0">
                <a:solidFill>
                  <a:srgbClr val="3E231A"/>
                </a:solidFill>
              </a:rPr>
              <a:t>, </a:t>
            </a:r>
            <a:r>
              <a:rPr sz="1800" dirty="0" err="1">
                <a:solidFill>
                  <a:srgbClr val="3E231A"/>
                </a:solidFill>
              </a:rPr>
              <a:t>tanto</a:t>
            </a:r>
            <a:r>
              <a:rPr sz="1800" dirty="0">
                <a:solidFill>
                  <a:srgbClr val="3E231A"/>
                </a:solidFill>
              </a:rPr>
              <a:t> da </a:t>
            </a:r>
            <a:r>
              <a:rPr sz="1800" dirty="0" err="1">
                <a:solidFill>
                  <a:srgbClr val="3E231A"/>
                </a:solidFill>
              </a:rPr>
              <a:t>esser</a:t>
            </a:r>
            <a:r>
              <a:rPr sz="1800" dirty="0">
                <a:solidFill>
                  <a:srgbClr val="3E231A"/>
                </a:solidFill>
              </a:rPr>
              <a:t> </a:t>
            </a:r>
            <a:r>
              <a:rPr sz="1800" dirty="0" err="1">
                <a:solidFill>
                  <a:srgbClr val="3E231A"/>
                </a:solidFill>
              </a:rPr>
              <a:t>riuscito</a:t>
            </a:r>
            <a:r>
              <a:rPr sz="1800" dirty="0">
                <a:solidFill>
                  <a:srgbClr val="3E231A"/>
                </a:solidFill>
              </a:rPr>
              <a:t> ad </a:t>
            </a:r>
            <a:r>
              <a:rPr sz="1800" dirty="0" err="1">
                <a:solidFill>
                  <a:srgbClr val="3E231A"/>
                </a:solidFill>
              </a:rPr>
              <a:t>ottenere</a:t>
            </a:r>
            <a:r>
              <a:rPr sz="1800" dirty="0">
                <a:solidFill>
                  <a:srgbClr val="3E231A"/>
                </a:solidFill>
              </a:rPr>
              <a:t> </a:t>
            </a:r>
            <a:r>
              <a:rPr sz="1800" dirty="0" err="1">
                <a:solidFill>
                  <a:srgbClr val="3E231A"/>
                </a:solidFill>
              </a:rPr>
              <a:t>dalle</a:t>
            </a:r>
            <a:r>
              <a:rPr sz="1800" dirty="0">
                <a:solidFill>
                  <a:srgbClr val="3E231A"/>
                </a:solidFill>
              </a:rPr>
              <a:t> </a:t>
            </a:r>
            <a:r>
              <a:rPr sz="1800" dirty="0" err="1">
                <a:solidFill>
                  <a:srgbClr val="3E231A"/>
                </a:solidFill>
              </a:rPr>
              <a:t>Moire</a:t>
            </a:r>
            <a:r>
              <a:rPr sz="1800" dirty="0">
                <a:solidFill>
                  <a:srgbClr val="3E231A"/>
                </a:solidFill>
              </a:rPr>
              <a:t> </a:t>
            </a:r>
            <a:r>
              <a:rPr sz="1800" dirty="0" err="1">
                <a:solidFill>
                  <a:srgbClr val="3E231A"/>
                </a:solidFill>
              </a:rPr>
              <a:t>che</a:t>
            </a:r>
            <a:r>
              <a:rPr sz="1800" dirty="0">
                <a:solidFill>
                  <a:srgbClr val="3E231A"/>
                </a:solidFill>
              </a:rPr>
              <a:t> </a:t>
            </a:r>
            <a:r>
              <a:rPr sz="1800" dirty="0" err="1">
                <a:solidFill>
                  <a:srgbClr val="3E231A"/>
                </a:solidFill>
              </a:rPr>
              <a:t>l'amico</a:t>
            </a:r>
            <a:r>
              <a:rPr sz="1800" dirty="0">
                <a:solidFill>
                  <a:srgbClr val="3E231A"/>
                </a:solidFill>
              </a:rPr>
              <a:t> </a:t>
            </a:r>
            <a:r>
              <a:rPr sz="1800" dirty="0" err="1">
                <a:solidFill>
                  <a:srgbClr val="3E231A"/>
                </a:solidFill>
              </a:rPr>
              <a:t>potesse</a:t>
            </a:r>
            <a:r>
              <a:rPr sz="1800" dirty="0">
                <a:solidFill>
                  <a:srgbClr val="3E231A"/>
                </a:solidFill>
              </a:rPr>
              <a:t> </a:t>
            </a:r>
            <a:r>
              <a:rPr sz="1800" dirty="0" err="1">
                <a:solidFill>
                  <a:srgbClr val="3E231A"/>
                </a:solidFill>
              </a:rPr>
              <a:t>sfuggire</a:t>
            </a:r>
            <a:r>
              <a:rPr sz="1800" dirty="0">
                <a:solidFill>
                  <a:srgbClr val="3E231A"/>
                </a:solidFill>
              </a:rPr>
              <a:t> </a:t>
            </a:r>
            <a:r>
              <a:rPr sz="1800" dirty="0" err="1">
                <a:solidFill>
                  <a:srgbClr val="3E231A"/>
                </a:solidFill>
              </a:rPr>
              <a:t>alla</a:t>
            </a:r>
            <a:r>
              <a:rPr sz="1800" dirty="0">
                <a:solidFill>
                  <a:srgbClr val="3E231A"/>
                </a:solidFill>
              </a:rPr>
              <a:t> </a:t>
            </a:r>
            <a:r>
              <a:rPr sz="1800" dirty="0" err="1">
                <a:solidFill>
                  <a:srgbClr val="3E231A"/>
                </a:solidFill>
              </a:rPr>
              <a:t>morte</a:t>
            </a:r>
            <a:r>
              <a:rPr sz="1800" dirty="0">
                <a:solidFill>
                  <a:srgbClr val="3E231A"/>
                </a:solidFill>
              </a:rPr>
              <a:t>, a </a:t>
            </a:r>
            <a:r>
              <a:rPr sz="1800" dirty="0" err="1">
                <a:solidFill>
                  <a:srgbClr val="3E231A"/>
                </a:solidFill>
              </a:rPr>
              <a:t>condizione</a:t>
            </a:r>
            <a:r>
              <a:rPr sz="1800" dirty="0">
                <a:solidFill>
                  <a:srgbClr val="3E231A"/>
                </a:solidFill>
              </a:rPr>
              <a:t> </a:t>
            </a:r>
            <a:r>
              <a:rPr sz="1800" dirty="0" err="1">
                <a:solidFill>
                  <a:srgbClr val="3E231A"/>
                </a:solidFill>
              </a:rPr>
              <a:t>che</a:t>
            </a:r>
            <a:r>
              <a:rPr sz="1800" dirty="0">
                <a:solidFill>
                  <a:srgbClr val="3E231A"/>
                </a:solidFill>
              </a:rPr>
              <a:t> </a:t>
            </a:r>
            <a:r>
              <a:rPr sz="1800" dirty="0" err="1">
                <a:solidFill>
                  <a:srgbClr val="3E231A"/>
                </a:solidFill>
              </a:rPr>
              <a:t>qualcuno</a:t>
            </a:r>
            <a:r>
              <a:rPr sz="1800" dirty="0">
                <a:solidFill>
                  <a:srgbClr val="3E231A"/>
                </a:solidFill>
              </a:rPr>
              <a:t> </a:t>
            </a:r>
            <a:r>
              <a:rPr sz="1800" dirty="0" err="1">
                <a:solidFill>
                  <a:srgbClr val="3E231A"/>
                </a:solidFill>
              </a:rPr>
              <a:t>si</a:t>
            </a:r>
            <a:r>
              <a:rPr sz="1800" dirty="0">
                <a:solidFill>
                  <a:srgbClr val="3E231A"/>
                </a:solidFill>
              </a:rPr>
              <a:t> </a:t>
            </a:r>
            <a:r>
              <a:rPr sz="1800" dirty="0" err="1">
                <a:solidFill>
                  <a:srgbClr val="3E231A"/>
                </a:solidFill>
              </a:rPr>
              <a:t>sacrificasse</a:t>
            </a:r>
            <a:r>
              <a:rPr sz="1800" dirty="0">
                <a:solidFill>
                  <a:srgbClr val="3E231A"/>
                </a:solidFill>
              </a:rPr>
              <a:t> per </a:t>
            </a:r>
            <a:r>
              <a:rPr sz="1800" dirty="0" err="1">
                <a:solidFill>
                  <a:srgbClr val="3E231A"/>
                </a:solidFill>
              </a:rPr>
              <a:t>lui</a:t>
            </a:r>
            <a:r>
              <a:rPr sz="1800" dirty="0">
                <a:solidFill>
                  <a:srgbClr val="3E231A"/>
                </a:solidFill>
              </a:rPr>
              <a:t>. </a:t>
            </a:r>
            <a:r>
              <a:rPr sz="1800" dirty="0" err="1">
                <a:solidFill>
                  <a:srgbClr val="3E231A"/>
                </a:solidFill>
              </a:rPr>
              <a:t>Nessuno</a:t>
            </a:r>
            <a:r>
              <a:rPr sz="1800" dirty="0">
                <a:solidFill>
                  <a:srgbClr val="3E231A"/>
                </a:solidFill>
              </a:rPr>
              <a:t>, </a:t>
            </a:r>
            <a:r>
              <a:rPr sz="1800" dirty="0" err="1">
                <a:solidFill>
                  <a:srgbClr val="3E231A"/>
                </a:solidFill>
              </a:rPr>
              <a:t>tuttavia</a:t>
            </a:r>
            <a:r>
              <a:rPr sz="1800" dirty="0">
                <a:solidFill>
                  <a:srgbClr val="3E231A"/>
                </a:solidFill>
              </a:rPr>
              <a:t>, era </a:t>
            </a:r>
            <a:r>
              <a:rPr sz="1800" dirty="0" err="1">
                <a:solidFill>
                  <a:srgbClr val="3E231A"/>
                </a:solidFill>
              </a:rPr>
              <a:t>disposto</a:t>
            </a:r>
            <a:r>
              <a:rPr sz="1800" dirty="0">
                <a:solidFill>
                  <a:srgbClr val="3E231A"/>
                </a:solidFill>
              </a:rPr>
              <a:t> a </a:t>
            </a:r>
            <a:r>
              <a:rPr sz="1800" dirty="0" err="1">
                <a:solidFill>
                  <a:srgbClr val="3E231A"/>
                </a:solidFill>
              </a:rPr>
              <a:t>farlo</a:t>
            </a:r>
            <a:r>
              <a:rPr sz="1800" dirty="0">
                <a:solidFill>
                  <a:srgbClr val="3E231A"/>
                </a:solidFill>
              </a:rPr>
              <a:t>, né </a:t>
            </a:r>
            <a:r>
              <a:rPr sz="1800" dirty="0" err="1">
                <a:solidFill>
                  <a:srgbClr val="3E231A"/>
                </a:solidFill>
              </a:rPr>
              <a:t>gli</a:t>
            </a:r>
            <a:r>
              <a:rPr sz="1800" dirty="0">
                <a:solidFill>
                  <a:srgbClr val="3E231A"/>
                </a:solidFill>
              </a:rPr>
              <a:t> amici, né </a:t>
            </a:r>
            <a:r>
              <a:rPr sz="1800" dirty="0" err="1">
                <a:solidFill>
                  <a:srgbClr val="3E231A"/>
                </a:solidFill>
              </a:rPr>
              <a:t>gli</a:t>
            </a:r>
            <a:r>
              <a:rPr sz="1800" dirty="0">
                <a:solidFill>
                  <a:srgbClr val="3E231A"/>
                </a:solidFill>
              </a:rPr>
              <a:t> </a:t>
            </a:r>
            <a:r>
              <a:rPr sz="1800" dirty="0" err="1">
                <a:solidFill>
                  <a:srgbClr val="3E231A"/>
                </a:solidFill>
              </a:rPr>
              <a:t>anziani</a:t>
            </a:r>
            <a:r>
              <a:rPr sz="1800" dirty="0">
                <a:solidFill>
                  <a:srgbClr val="3E231A"/>
                </a:solidFill>
              </a:rPr>
              <a:t> </a:t>
            </a:r>
            <a:r>
              <a:rPr sz="1800" dirty="0" err="1">
                <a:solidFill>
                  <a:srgbClr val="3E231A"/>
                </a:solidFill>
              </a:rPr>
              <a:t>genitori</a:t>
            </a:r>
            <a:r>
              <a:rPr sz="1800" dirty="0">
                <a:solidFill>
                  <a:srgbClr val="3E231A"/>
                </a:solidFill>
              </a:rPr>
              <a:t>: solo </a:t>
            </a:r>
            <a:r>
              <a:rPr sz="1800" dirty="0" err="1">
                <a:solidFill>
                  <a:srgbClr val="3E231A"/>
                </a:solidFill>
              </a:rPr>
              <a:t>l'amata</a:t>
            </a:r>
            <a:r>
              <a:rPr sz="1800" dirty="0">
                <a:solidFill>
                  <a:srgbClr val="3E231A"/>
                </a:solidFill>
              </a:rPr>
              <a:t> </a:t>
            </a:r>
            <a:r>
              <a:rPr sz="1800" dirty="0" err="1">
                <a:solidFill>
                  <a:srgbClr val="3E231A"/>
                </a:solidFill>
              </a:rPr>
              <a:t>sposa</a:t>
            </a:r>
            <a:r>
              <a:rPr sz="1800" dirty="0">
                <a:solidFill>
                  <a:srgbClr val="3E231A"/>
                </a:solidFill>
              </a:rPr>
              <a:t> </a:t>
            </a:r>
            <a:r>
              <a:rPr sz="1800" dirty="0" err="1">
                <a:solidFill>
                  <a:srgbClr val="3E231A"/>
                </a:solidFill>
              </a:rPr>
              <a:t>Alcesti</a:t>
            </a:r>
            <a:r>
              <a:rPr sz="1800" dirty="0">
                <a:solidFill>
                  <a:srgbClr val="3E231A"/>
                </a:solidFill>
              </a:rPr>
              <a:t> </a:t>
            </a:r>
            <a:r>
              <a:rPr sz="1800" dirty="0" err="1">
                <a:solidFill>
                  <a:srgbClr val="3E231A"/>
                </a:solidFill>
              </a:rPr>
              <a:t>si</a:t>
            </a:r>
            <a:r>
              <a:rPr sz="1800" dirty="0">
                <a:solidFill>
                  <a:srgbClr val="3E231A"/>
                </a:solidFill>
              </a:rPr>
              <a:t> era </a:t>
            </a:r>
            <a:r>
              <a:rPr sz="1800" dirty="0" err="1">
                <a:solidFill>
                  <a:srgbClr val="3E231A"/>
                </a:solidFill>
              </a:rPr>
              <a:t>detta</a:t>
            </a:r>
            <a:r>
              <a:rPr sz="1800" dirty="0">
                <a:solidFill>
                  <a:srgbClr val="3E231A"/>
                </a:solidFill>
              </a:rPr>
              <a:t> </a:t>
            </a:r>
            <a:r>
              <a:rPr sz="1800" dirty="0" err="1">
                <a:solidFill>
                  <a:srgbClr val="3E231A"/>
                </a:solidFill>
              </a:rPr>
              <a:t>pronta</a:t>
            </a:r>
            <a:r>
              <a:rPr sz="1800" dirty="0">
                <a:solidFill>
                  <a:srgbClr val="3E231A"/>
                </a:solidFill>
              </a:rPr>
              <a:t>. </a:t>
            </a:r>
            <a:r>
              <a:rPr sz="1800" dirty="0" err="1">
                <a:solidFill>
                  <a:srgbClr val="3E231A"/>
                </a:solidFill>
              </a:rPr>
              <a:t>Quando</a:t>
            </a:r>
            <a:r>
              <a:rPr sz="1800" dirty="0">
                <a:solidFill>
                  <a:srgbClr val="3E231A"/>
                </a:solidFill>
              </a:rPr>
              <a:t> </a:t>
            </a:r>
            <a:r>
              <a:rPr sz="1800" dirty="0" err="1">
                <a:solidFill>
                  <a:srgbClr val="3E231A"/>
                </a:solidFill>
              </a:rPr>
              <a:t>sulla</a:t>
            </a:r>
            <a:r>
              <a:rPr sz="1800" dirty="0">
                <a:solidFill>
                  <a:srgbClr val="3E231A"/>
                </a:solidFill>
              </a:rPr>
              <a:t> </a:t>
            </a:r>
            <a:r>
              <a:rPr sz="1800" dirty="0" err="1">
                <a:solidFill>
                  <a:srgbClr val="3E231A"/>
                </a:solidFill>
              </a:rPr>
              <a:t>scena</a:t>
            </a:r>
            <a:r>
              <a:rPr sz="1800" dirty="0">
                <a:solidFill>
                  <a:srgbClr val="3E231A"/>
                </a:solidFill>
              </a:rPr>
              <a:t> </a:t>
            </a:r>
            <a:r>
              <a:rPr sz="1800" dirty="0" err="1">
                <a:solidFill>
                  <a:srgbClr val="3E231A"/>
                </a:solidFill>
              </a:rPr>
              <a:t>arriva</a:t>
            </a:r>
            <a:r>
              <a:rPr sz="1800" dirty="0">
                <a:solidFill>
                  <a:srgbClr val="3E231A"/>
                </a:solidFill>
              </a:rPr>
              <a:t> </a:t>
            </a:r>
            <a:r>
              <a:rPr sz="1800" dirty="0" err="1">
                <a:solidFill>
                  <a:srgbClr val="3E231A"/>
                </a:solidFill>
              </a:rPr>
              <a:t>Thanatos</a:t>
            </a:r>
            <a:r>
              <a:rPr sz="1800" dirty="0">
                <a:solidFill>
                  <a:srgbClr val="3E231A"/>
                </a:solidFill>
              </a:rPr>
              <a:t>, la </a:t>
            </a:r>
            <a:r>
              <a:rPr sz="1800" dirty="0" err="1">
                <a:solidFill>
                  <a:srgbClr val="3E231A"/>
                </a:solidFill>
              </a:rPr>
              <a:t>Morte</a:t>
            </a:r>
            <a:r>
              <a:rPr sz="1800" dirty="0">
                <a:solidFill>
                  <a:srgbClr val="3E231A"/>
                </a:solidFill>
              </a:rPr>
              <a:t>, Apollo </a:t>
            </a:r>
            <a:r>
              <a:rPr sz="1800" dirty="0" err="1">
                <a:solidFill>
                  <a:srgbClr val="3E231A"/>
                </a:solidFill>
              </a:rPr>
              <a:t>tenta</a:t>
            </a:r>
            <a:r>
              <a:rPr sz="1800" dirty="0">
                <a:solidFill>
                  <a:srgbClr val="3E231A"/>
                </a:solidFill>
              </a:rPr>
              <a:t> </a:t>
            </a:r>
            <a:r>
              <a:rPr sz="1800" dirty="0" err="1">
                <a:solidFill>
                  <a:srgbClr val="3E231A"/>
                </a:solidFill>
              </a:rPr>
              <a:t>inutilmente</a:t>
            </a:r>
            <a:r>
              <a:rPr sz="1800" dirty="0">
                <a:solidFill>
                  <a:srgbClr val="3E231A"/>
                </a:solidFill>
              </a:rPr>
              <a:t> di </a:t>
            </a:r>
            <a:r>
              <a:rPr sz="1800" dirty="0" err="1">
                <a:solidFill>
                  <a:srgbClr val="3E231A"/>
                </a:solidFill>
              </a:rPr>
              <a:t>evitare</a:t>
            </a:r>
            <a:r>
              <a:rPr sz="1800" dirty="0">
                <a:solidFill>
                  <a:srgbClr val="3E231A"/>
                </a:solidFill>
              </a:rPr>
              <a:t> la </a:t>
            </a:r>
            <a:r>
              <a:rPr sz="1800" dirty="0" err="1">
                <a:solidFill>
                  <a:srgbClr val="3E231A"/>
                </a:solidFill>
              </a:rPr>
              <a:t>morte</a:t>
            </a:r>
            <a:r>
              <a:rPr sz="1800" dirty="0">
                <a:solidFill>
                  <a:srgbClr val="3E231A"/>
                </a:solidFill>
              </a:rPr>
              <a:t> </a:t>
            </a:r>
            <a:r>
              <a:rPr sz="1800" dirty="0" err="1">
                <a:solidFill>
                  <a:srgbClr val="3E231A"/>
                </a:solidFill>
              </a:rPr>
              <a:t>della</a:t>
            </a:r>
            <a:r>
              <a:rPr sz="1800" dirty="0">
                <a:solidFill>
                  <a:srgbClr val="3E231A"/>
                </a:solidFill>
              </a:rPr>
              <a:t> donna e </a:t>
            </a:r>
            <a:r>
              <a:rPr sz="1800" dirty="0" err="1">
                <a:solidFill>
                  <a:srgbClr val="3E231A"/>
                </a:solidFill>
              </a:rPr>
              <a:t>si</a:t>
            </a:r>
            <a:r>
              <a:rPr sz="1800" dirty="0">
                <a:solidFill>
                  <a:srgbClr val="3E231A"/>
                </a:solidFill>
              </a:rPr>
              <a:t> </a:t>
            </a:r>
            <a:r>
              <a:rPr sz="1800" dirty="0" err="1">
                <a:solidFill>
                  <a:srgbClr val="3E231A"/>
                </a:solidFill>
              </a:rPr>
              <a:t>allontana</a:t>
            </a:r>
            <a:r>
              <a:rPr sz="1800" dirty="0">
                <a:solidFill>
                  <a:srgbClr val="3E231A"/>
                </a:solidFill>
              </a:rPr>
              <a:t>, </a:t>
            </a:r>
            <a:r>
              <a:rPr sz="1800" dirty="0" err="1">
                <a:solidFill>
                  <a:srgbClr val="3E231A"/>
                </a:solidFill>
              </a:rPr>
              <a:t>lasciando</a:t>
            </a:r>
            <a:r>
              <a:rPr sz="1800" dirty="0">
                <a:solidFill>
                  <a:srgbClr val="3E231A"/>
                </a:solidFill>
              </a:rPr>
              <a:t> la casa </a:t>
            </a:r>
            <a:r>
              <a:rPr sz="1800" dirty="0" err="1">
                <a:solidFill>
                  <a:srgbClr val="3E231A"/>
                </a:solidFill>
              </a:rPr>
              <a:t>immersa</a:t>
            </a:r>
            <a:r>
              <a:rPr sz="1800" dirty="0">
                <a:solidFill>
                  <a:srgbClr val="3E231A"/>
                </a:solidFill>
              </a:rPr>
              <a:t> in un </a:t>
            </a:r>
            <a:r>
              <a:rPr sz="1800" dirty="0" err="1">
                <a:solidFill>
                  <a:srgbClr val="3E231A"/>
                </a:solidFill>
              </a:rPr>
              <a:t>silenzio</a:t>
            </a:r>
            <a:r>
              <a:rPr sz="1800" dirty="0">
                <a:solidFill>
                  <a:srgbClr val="3E231A"/>
                </a:solidFill>
              </a:rPr>
              <a:t> </a:t>
            </a:r>
            <a:r>
              <a:rPr sz="1800" dirty="0" err="1">
                <a:solidFill>
                  <a:srgbClr val="3E231A"/>
                </a:solidFill>
              </a:rPr>
              <a:t>angoscioso</a:t>
            </a:r>
            <a:r>
              <a:rPr sz="1800" dirty="0">
                <a:solidFill>
                  <a:srgbClr val="3E231A"/>
                </a:solidFill>
              </a:rPr>
              <a:t>. </a:t>
            </a:r>
          </a:p>
          <a:p>
            <a:pPr marL="0" lvl="0" indent="0" algn="just" defTabSz="245363">
              <a:spcBef>
                <a:spcPts val="1200"/>
              </a:spcBef>
              <a:buSzTx/>
              <a:buNone/>
              <a:defRPr sz="1800">
                <a:solidFill>
                  <a:srgbClr val="000000"/>
                </a:solidFill>
              </a:defRPr>
            </a:pPr>
            <a:r>
              <a:rPr sz="1800" dirty="0" err="1">
                <a:solidFill>
                  <a:srgbClr val="3E231A"/>
                </a:solidFill>
              </a:rPr>
              <a:t>Parodo</a:t>
            </a:r>
            <a:endParaRPr sz="1800" dirty="0">
              <a:solidFill>
                <a:srgbClr val="3E231A"/>
              </a:solidFill>
            </a:endParaRPr>
          </a:p>
          <a:p>
            <a:pPr marL="197357" lvl="0" indent="-197357" algn="just" defTabSz="245363">
              <a:spcBef>
                <a:spcPts val="1200"/>
              </a:spcBef>
              <a:buBlip>
                <a:blip r:embed="rId2"/>
              </a:buBlip>
              <a:defRPr sz="1800">
                <a:solidFill>
                  <a:srgbClr val="000000"/>
                </a:solidFill>
              </a:defRPr>
            </a:pPr>
            <a:r>
              <a:rPr sz="1800" dirty="0">
                <a:solidFill>
                  <a:srgbClr val="3E231A"/>
                </a:solidFill>
              </a:rPr>
              <a:t>Con </a:t>
            </a:r>
            <a:r>
              <a:rPr sz="1800" dirty="0" err="1">
                <a:solidFill>
                  <a:srgbClr val="3E231A"/>
                </a:solidFill>
              </a:rPr>
              <a:t>l'ingresso</a:t>
            </a:r>
            <a:r>
              <a:rPr sz="1800" dirty="0">
                <a:solidFill>
                  <a:srgbClr val="3E231A"/>
                </a:solidFill>
              </a:rPr>
              <a:t> del </a:t>
            </a:r>
            <a:r>
              <a:rPr sz="1800" dirty="0" err="1">
                <a:solidFill>
                  <a:srgbClr val="3E231A"/>
                </a:solidFill>
              </a:rPr>
              <a:t>coro</a:t>
            </a:r>
            <a:r>
              <a:rPr sz="1800" dirty="0">
                <a:solidFill>
                  <a:srgbClr val="3E231A"/>
                </a:solidFill>
              </a:rPr>
              <a:t> </a:t>
            </a:r>
            <a:r>
              <a:rPr sz="1800" dirty="0" err="1">
                <a:solidFill>
                  <a:srgbClr val="3E231A"/>
                </a:solidFill>
              </a:rPr>
              <a:t>dei</a:t>
            </a:r>
            <a:r>
              <a:rPr sz="1800" dirty="0">
                <a:solidFill>
                  <a:srgbClr val="3E231A"/>
                </a:solidFill>
              </a:rPr>
              <a:t> </a:t>
            </a:r>
            <a:r>
              <a:rPr sz="1800" dirty="0" err="1">
                <a:solidFill>
                  <a:srgbClr val="3E231A"/>
                </a:solidFill>
              </a:rPr>
              <a:t>cittadini</a:t>
            </a:r>
            <a:r>
              <a:rPr sz="1800" dirty="0">
                <a:solidFill>
                  <a:srgbClr val="3E231A"/>
                </a:solidFill>
              </a:rPr>
              <a:t> di </a:t>
            </a:r>
            <a:r>
              <a:rPr sz="1800" dirty="0" err="1">
                <a:solidFill>
                  <a:srgbClr val="3E231A"/>
                </a:solidFill>
              </a:rPr>
              <a:t>Fere</a:t>
            </a:r>
            <a:r>
              <a:rPr sz="1800" dirty="0">
                <a:solidFill>
                  <a:srgbClr val="3E231A"/>
                </a:solidFill>
              </a:rPr>
              <a:t> </a:t>
            </a:r>
            <a:r>
              <a:rPr sz="1800" dirty="0" err="1">
                <a:solidFill>
                  <a:srgbClr val="3E231A"/>
                </a:solidFill>
              </a:rPr>
              <a:t>si</a:t>
            </a:r>
            <a:r>
              <a:rPr sz="1800" dirty="0">
                <a:solidFill>
                  <a:srgbClr val="3E231A"/>
                </a:solidFill>
              </a:rPr>
              <a:t> </a:t>
            </a:r>
            <a:r>
              <a:rPr sz="1800" dirty="0" err="1">
                <a:solidFill>
                  <a:srgbClr val="3E231A"/>
                </a:solidFill>
              </a:rPr>
              <a:t>apre</a:t>
            </a:r>
            <a:r>
              <a:rPr sz="1800" dirty="0">
                <a:solidFill>
                  <a:srgbClr val="3E231A"/>
                </a:solidFill>
              </a:rPr>
              <a:t> la </a:t>
            </a:r>
            <a:r>
              <a:rPr sz="1800" dirty="0" err="1">
                <a:solidFill>
                  <a:srgbClr val="3E231A"/>
                </a:solidFill>
              </a:rPr>
              <a:t>tragedia</a:t>
            </a:r>
            <a:r>
              <a:rPr sz="1800" dirty="0">
                <a:solidFill>
                  <a:srgbClr val="3E231A"/>
                </a:solidFill>
              </a:rPr>
              <a:t> </a:t>
            </a:r>
            <a:r>
              <a:rPr sz="1800" dirty="0" err="1">
                <a:solidFill>
                  <a:srgbClr val="3E231A"/>
                </a:solidFill>
              </a:rPr>
              <a:t>vera</a:t>
            </a:r>
            <a:r>
              <a:rPr sz="1800" dirty="0">
                <a:solidFill>
                  <a:srgbClr val="3E231A"/>
                </a:solidFill>
              </a:rPr>
              <a:t> e </a:t>
            </a:r>
            <a:r>
              <a:rPr sz="1800" dirty="0" err="1">
                <a:solidFill>
                  <a:srgbClr val="3E231A"/>
                </a:solidFill>
              </a:rPr>
              <a:t>propria</a:t>
            </a:r>
            <a:r>
              <a:rPr sz="1800" dirty="0">
                <a:solidFill>
                  <a:srgbClr val="3E231A"/>
                </a:solidFill>
              </a:rPr>
              <a:t>. </a:t>
            </a:r>
            <a:r>
              <a:rPr sz="1800" dirty="0" err="1">
                <a:solidFill>
                  <a:srgbClr val="3E231A"/>
                </a:solidFill>
              </a:rPr>
              <a:t>Mentre</a:t>
            </a:r>
            <a:r>
              <a:rPr sz="1800" dirty="0">
                <a:solidFill>
                  <a:srgbClr val="3E231A"/>
                </a:solidFill>
              </a:rPr>
              <a:t> i </a:t>
            </a:r>
            <a:r>
              <a:rPr sz="1800" dirty="0" err="1">
                <a:solidFill>
                  <a:srgbClr val="3E231A"/>
                </a:solidFill>
              </a:rPr>
              <a:t>coreuti</a:t>
            </a:r>
            <a:r>
              <a:rPr sz="1800" dirty="0">
                <a:solidFill>
                  <a:srgbClr val="3E231A"/>
                </a:solidFill>
              </a:rPr>
              <a:t> </a:t>
            </a:r>
            <a:r>
              <a:rPr sz="1800" dirty="0" err="1">
                <a:solidFill>
                  <a:srgbClr val="3E231A"/>
                </a:solidFill>
              </a:rPr>
              <a:t>piangono</a:t>
            </a:r>
            <a:r>
              <a:rPr sz="1800" dirty="0">
                <a:solidFill>
                  <a:srgbClr val="3E231A"/>
                </a:solidFill>
              </a:rPr>
              <a:t> per la </a:t>
            </a:r>
            <a:r>
              <a:rPr sz="1800" dirty="0" err="1">
                <a:solidFill>
                  <a:srgbClr val="3E231A"/>
                </a:solidFill>
              </a:rPr>
              <a:t>sorte</a:t>
            </a:r>
            <a:r>
              <a:rPr sz="1800" dirty="0">
                <a:solidFill>
                  <a:srgbClr val="3E231A"/>
                </a:solidFill>
              </a:rPr>
              <a:t> </a:t>
            </a:r>
            <a:r>
              <a:rPr sz="1800" dirty="0" err="1">
                <a:solidFill>
                  <a:srgbClr val="3E231A"/>
                </a:solidFill>
              </a:rPr>
              <a:t>della</a:t>
            </a:r>
            <a:r>
              <a:rPr sz="1800" dirty="0">
                <a:solidFill>
                  <a:srgbClr val="3E231A"/>
                </a:solidFill>
              </a:rPr>
              <a:t> </a:t>
            </a:r>
            <a:r>
              <a:rPr sz="1800" dirty="0" err="1">
                <a:solidFill>
                  <a:srgbClr val="3E231A"/>
                </a:solidFill>
              </a:rPr>
              <a:t>regina</a:t>
            </a:r>
            <a:r>
              <a:rPr sz="1800" dirty="0">
                <a:solidFill>
                  <a:srgbClr val="3E231A"/>
                </a:solidFill>
              </a:rPr>
              <a:t>, </a:t>
            </a:r>
            <a:r>
              <a:rPr sz="1800" dirty="0" err="1">
                <a:solidFill>
                  <a:srgbClr val="3E231A"/>
                </a:solidFill>
              </a:rPr>
              <a:t>una</a:t>
            </a:r>
            <a:r>
              <a:rPr sz="1800" dirty="0">
                <a:solidFill>
                  <a:srgbClr val="3E231A"/>
                </a:solidFill>
              </a:rPr>
              <a:t> </a:t>
            </a:r>
            <a:r>
              <a:rPr sz="1800" dirty="0" err="1">
                <a:solidFill>
                  <a:srgbClr val="3E231A"/>
                </a:solidFill>
              </a:rPr>
              <a:t>serva</a:t>
            </a:r>
            <a:r>
              <a:rPr sz="1800" dirty="0">
                <a:solidFill>
                  <a:srgbClr val="3E231A"/>
                </a:solidFill>
              </a:rPr>
              <a:t> </a:t>
            </a:r>
            <a:r>
              <a:rPr sz="1800" dirty="0" err="1">
                <a:solidFill>
                  <a:srgbClr val="3E231A"/>
                </a:solidFill>
              </a:rPr>
              <a:t>esce</a:t>
            </a:r>
            <a:r>
              <a:rPr sz="1800" dirty="0">
                <a:solidFill>
                  <a:srgbClr val="3E231A"/>
                </a:solidFill>
              </a:rPr>
              <a:t> dal palazzo e </a:t>
            </a:r>
            <a:r>
              <a:rPr sz="1800" dirty="0" err="1">
                <a:solidFill>
                  <a:srgbClr val="3E231A"/>
                </a:solidFill>
              </a:rPr>
              <a:t>annuncia</a:t>
            </a:r>
            <a:r>
              <a:rPr sz="1800" dirty="0">
                <a:solidFill>
                  <a:srgbClr val="3E231A"/>
                </a:solidFill>
              </a:rPr>
              <a:t> </a:t>
            </a:r>
            <a:r>
              <a:rPr sz="1800" dirty="0" err="1">
                <a:solidFill>
                  <a:srgbClr val="3E231A"/>
                </a:solidFill>
              </a:rPr>
              <a:t>che</a:t>
            </a:r>
            <a:r>
              <a:rPr sz="1800" dirty="0">
                <a:solidFill>
                  <a:srgbClr val="3E231A"/>
                </a:solidFill>
              </a:rPr>
              <a:t> </a:t>
            </a:r>
            <a:r>
              <a:rPr sz="1800" dirty="0" err="1">
                <a:solidFill>
                  <a:srgbClr val="3E231A"/>
                </a:solidFill>
              </a:rPr>
              <a:t>Alcesti</a:t>
            </a:r>
            <a:r>
              <a:rPr sz="1800" dirty="0">
                <a:solidFill>
                  <a:srgbClr val="3E231A"/>
                </a:solidFill>
              </a:rPr>
              <a:t> è </a:t>
            </a:r>
            <a:r>
              <a:rPr sz="1800" dirty="0" err="1">
                <a:solidFill>
                  <a:srgbClr val="3E231A"/>
                </a:solidFill>
              </a:rPr>
              <a:t>ormai</a:t>
            </a:r>
            <a:r>
              <a:rPr sz="1800" dirty="0">
                <a:solidFill>
                  <a:srgbClr val="3E231A"/>
                </a:solidFill>
              </a:rPr>
              <a:t> </a:t>
            </a:r>
            <a:r>
              <a:rPr sz="1800" dirty="0" err="1">
                <a:solidFill>
                  <a:srgbClr val="3E231A"/>
                </a:solidFill>
              </a:rPr>
              <a:t>pronta</a:t>
            </a:r>
            <a:r>
              <a:rPr sz="1800" dirty="0">
                <a:solidFill>
                  <a:srgbClr val="3E231A"/>
                </a:solidFill>
              </a:rPr>
              <a:t> a </a:t>
            </a:r>
            <a:r>
              <a:rPr sz="1800" dirty="0" err="1">
                <a:solidFill>
                  <a:srgbClr val="3E231A"/>
                </a:solidFill>
              </a:rPr>
              <a:t>morire</a:t>
            </a:r>
            <a:r>
              <a:rPr sz="1800" dirty="0">
                <a:solidFill>
                  <a:srgbClr val="3E231A"/>
                </a:solidFill>
              </a:rPr>
              <a:t>, </a:t>
            </a:r>
            <a:r>
              <a:rPr sz="1800" dirty="0" err="1">
                <a:solidFill>
                  <a:srgbClr val="3E231A"/>
                </a:solidFill>
              </a:rPr>
              <a:t>anche</a:t>
            </a:r>
            <a:r>
              <a:rPr sz="1800" dirty="0">
                <a:solidFill>
                  <a:srgbClr val="3E231A"/>
                </a:solidFill>
              </a:rPr>
              <a:t> se </a:t>
            </a:r>
            <a:r>
              <a:rPr sz="1800" dirty="0" err="1">
                <a:solidFill>
                  <a:srgbClr val="3E231A"/>
                </a:solidFill>
              </a:rPr>
              <a:t>vinta</a:t>
            </a:r>
            <a:r>
              <a:rPr sz="1800" dirty="0">
                <a:solidFill>
                  <a:srgbClr val="3E231A"/>
                </a:solidFill>
              </a:rPr>
              <a:t> </a:t>
            </a:r>
            <a:r>
              <a:rPr sz="1800" dirty="0" err="1">
                <a:solidFill>
                  <a:srgbClr val="3E231A"/>
                </a:solidFill>
              </a:rPr>
              <a:t>dalla</a:t>
            </a:r>
            <a:r>
              <a:rPr sz="1800" dirty="0">
                <a:solidFill>
                  <a:srgbClr val="3E231A"/>
                </a:solidFill>
              </a:rPr>
              <a:t> </a:t>
            </a:r>
            <a:r>
              <a:rPr sz="1800" dirty="0" err="1">
                <a:solidFill>
                  <a:srgbClr val="3E231A"/>
                </a:solidFill>
              </a:rPr>
              <a:t>commozione</a:t>
            </a:r>
            <a:r>
              <a:rPr sz="1800" dirty="0">
                <a:solidFill>
                  <a:srgbClr val="3E231A"/>
                </a:solidFill>
              </a:rPr>
              <a:t> per la </a:t>
            </a:r>
            <a:r>
              <a:rPr sz="1800" dirty="0" err="1">
                <a:solidFill>
                  <a:srgbClr val="3E231A"/>
                </a:solidFill>
              </a:rPr>
              <a:t>sorte</a:t>
            </a:r>
            <a:r>
              <a:rPr sz="1800" dirty="0">
                <a:solidFill>
                  <a:srgbClr val="3E231A"/>
                </a:solidFill>
              </a:rPr>
              <a:t> </a:t>
            </a:r>
            <a:r>
              <a:rPr sz="1800" dirty="0" err="1">
                <a:solidFill>
                  <a:srgbClr val="3E231A"/>
                </a:solidFill>
              </a:rPr>
              <a:t>della</a:t>
            </a:r>
            <a:r>
              <a:rPr sz="1800" dirty="0">
                <a:solidFill>
                  <a:srgbClr val="3E231A"/>
                </a:solidFill>
              </a:rPr>
              <a:t> </a:t>
            </a:r>
            <a:r>
              <a:rPr sz="1800" dirty="0" err="1">
                <a:solidFill>
                  <a:srgbClr val="3E231A"/>
                </a:solidFill>
              </a:rPr>
              <a:t>sua</a:t>
            </a:r>
            <a:r>
              <a:rPr sz="1800" dirty="0">
                <a:solidFill>
                  <a:srgbClr val="3E231A"/>
                </a:solidFill>
              </a:rPr>
              <a:t> </a:t>
            </a:r>
            <a:r>
              <a:rPr sz="1800" dirty="0" err="1">
                <a:solidFill>
                  <a:srgbClr val="3E231A"/>
                </a:solidFill>
              </a:rPr>
              <a:t>famiglia</a:t>
            </a:r>
            <a:r>
              <a:rPr sz="1800" dirty="0">
                <a:solidFill>
                  <a:srgbClr val="3E231A"/>
                </a:solidFill>
              </a:rPr>
              <a:t>. Grazie </a:t>
            </a:r>
            <a:r>
              <a:rPr sz="1800" dirty="0" err="1">
                <a:solidFill>
                  <a:srgbClr val="3E231A"/>
                </a:solidFill>
              </a:rPr>
              <a:t>all'aiuto</a:t>
            </a:r>
            <a:r>
              <a:rPr sz="1800" dirty="0">
                <a:solidFill>
                  <a:srgbClr val="3E231A"/>
                </a:solidFill>
              </a:rPr>
              <a:t> di </a:t>
            </a:r>
            <a:r>
              <a:rPr sz="1800" dirty="0" err="1">
                <a:solidFill>
                  <a:srgbClr val="3E231A"/>
                </a:solidFill>
              </a:rPr>
              <a:t>Admeto</a:t>
            </a:r>
            <a:r>
              <a:rPr sz="1800" dirty="0">
                <a:solidFill>
                  <a:srgbClr val="3E231A"/>
                </a:solidFill>
              </a:rPr>
              <a:t> e </a:t>
            </a:r>
            <a:r>
              <a:rPr sz="1800" dirty="0" err="1">
                <a:solidFill>
                  <a:srgbClr val="3E231A"/>
                </a:solidFill>
              </a:rPr>
              <a:t>dei</a:t>
            </a:r>
            <a:r>
              <a:rPr sz="1800" dirty="0">
                <a:solidFill>
                  <a:srgbClr val="3E231A"/>
                </a:solidFill>
              </a:rPr>
              <a:t> </a:t>
            </a:r>
            <a:r>
              <a:rPr sz="1800" dirty="0" err="1">
                <a:solidFill>
                  <a:srgbClr val="3E231A"/>
                </a:solidFill>
              </a:rPr>
              <a:t>figli</a:t>
            </a:r>
            <a:r>
              <a:rPr sz="1800" dirty="0">
                <a:solidFill>
                  <a:srgbClr val="3E231A"/>
                </a:solidFill>
              </a:rPr>
              <a:t>, </a:t>
            </a:r>
            <a:r>
              <a:rPr sz="1800" dirty="0" err="1">
                <a:solidFill>
                  <a:srgbClr val="3E231A"/>
                </a:solidFill>
              </a:rPr>
              <a:t>appare</a:t>
            </a:r>
            <a:r>
              <a:rPr sz="1800" dirty="0">
                <a:solidFill>
                  <a:srgbClr val="3E231A"/>
                </a:solidFill>
              </a:rPr>
              <a:t> </a:t>
            </a:r>
            <a:r>
              <a:rPr sz="1800" dirty="0" err="1">
                <a:solidFill>
                  <a:srgbClr val="3E231A"/>
                </a:solidFill>
              </a:rPr>
              <a:t>direttamente</a:t>
            </a:r>
            <a:r>
              <a:rPr sz="1800" dirty="0">
                <a:solidFill>
                  <a:srgbClr val="3E231A"/>
                </a:solidFill>
              </a:rPr>
              <a:t> </a:t>
            </a:r>
            <a:r>
              <a:rPr sz="1800" dirty="0" err="1">
                <a:solidFill>
                  <a:srgbClr val="3E231A"/>
                </a:solidFill>
              </a:rPr>
              <a:t>sulla</a:t>
            </a:r>
            <a:r>
              <a:rPr sz="1800" dirty="0">
                <a:solidFill>
                  <a:srgbClr val="3E231A"/>
                </a:solidFill>
              </a:rPr>
              <a:t> </a:t>
            </a:r>
            <a:r>
              <a:rPr sz="1800" dirty="0" err="1">
                <a:solidFill>
                  <a:srgbClr val="3E231A"/>
                </a:solidFill>
              </a:rPr>
              <a:t>scena</a:t>
            </a:r>
            <a:r>
              <a:rPr sz="1800" dirty="0">
                <a:solidFill>
                  <a:srgbClr val="3E231A"/>
                </a:solidFill>
              </a:rPr>
              <a:t> per </a:t>
            </a:r>
            <a:r>
              <a:rPr sz="1800" dirty="0" err="1">
                <a:solidFill>
                  <a:srgbClr val="3E231A"/>
                </a:solidFill>
              </a:rPr>
              <a:t>pronunciare</a:t>
            </a:r>
            <a:r>
              <a:rPr sz="1800" dirty="0">
                <a:solidFill>
                  <a:srgbClr val="3E231A"/>
                </a:solidFill>
              </a:rPr>
              <a:t> le sue </a:t>
            </a:r>
            <a:r>
              <a:rPr sz="1800" dirty="0" err="1">
                <a:solidFill>
                  <a:srgbClr val="3E231A"/>
                </a:solidFill>
              </a:rPr>
              <a:t>ultime</a:t>
            </a:r>
            <a:r>
              <a:rPr sz="1800" dirty="0">
                <a:solidFill>
                  <a:srgbClr val="3E231A"/>
                </a:solidFill>
              </a:rPr>
              <a:t> parole: </a:t>
            </a:r>
            <a:r>
              <a:rPr sz="1800" dirty="0" err="1">
                <a:solidFill>
                  <a:srgbClr val="3E231A"/>
                </a:solidFill>
              </a:rPr>
              <a:t>saluta</a:t>
            </a:r>
            <a:r>
              <a:rPr sz="1800" dirty="0">
                <a:solidFill>
                  <a:srgbClr val="3E231A"/>
                </a:solidFill>
              </a:rPr>
              <a:t> la </a:t>
            </a:r>
            <a:r>
              <a:rPr sz="1800" dirty="0" err="1">
                <a:solidFill>
                  <a:srgbClr val="3E231A"/>
                </a:solidFill>
              </a:rPr>
              <a:t>luce</a:t>
            </a:r>
            <a:r>
              <a:rPr sz="1800" dirty="0">
                <a:solidFill>
                  <a:srgbClr val="3E231A"/>
                </a:solidFill>
              </a:rPr>
              <a:t> del sole, </a:t>
            </a:r>
            <a:r>
              <a:rPr sz="1800" dirty="0" err="1">
                <a:solidFill>
                  <a:srgbClr val="3E231A"/>
                </a:solidFill>
              </a:rPr>
              <a:t>compiange</a:t>
            </a:r>
            <a:r>
              <a:rPr sz="1800" dirty="0">
                <a:solidFill>
                  <a:srgbClr val="3E231A"/>
                </a:solidFill>
              </a:rPr>
              <a:t> se </a:t>
            </a:r>
            <a:r>
              <a:rPr sz="1800" dirty="0" err="1">
                <a:solidFill>
                  <a:srgbClr val="3E231A"/>
                </a:solidFill>
              </a:rPr>
              <a:t>stessa</a:t>
            </a:r>
            <a:r>
              <a:rPr sz="1800" dirty="0">
                <a:solidFill>
                  <a:srgbClr val="3E231A"/>
                </a:solidFill>
              </a:rPr>
              <a:t>, </a:t>
            </a:r>
            <a:r>
              <a:rPr sz="1800" dirty="0" err="1">
                <a:solidFill>
                  <a:srgbClr val="3E231A"/>
                </a:solidFill>
              </a:rPr>
              <a:t>accusa</a:t>
            </a:r>
            <a:r>
              <a:rPr sz="1800" dirty="0">
                <a:solidFill>
                  <a:srgbClr val="3E231A"/>
                </a:solidFill>
              </a:rPr>
              <a:t> i </a:t>
            </a:r>
            <a:r>
              <a:rPr sz="1800" dirty="0" err="1">
                <a:solidFill>
                  <a:srgbClr val="3E231A"/>
                </a:solidFill>
              </a:rPr>
              <a:t>suoceri</a:t>
            </a:r>
            <a:r>
              <a:rPr sz="1800" dirty="0">
                <a:solidFill>
                  <a:srgbClr val="3E231A"/>
                </a:solidFill>
              </a:rPr>
              <a:t>, </a:t>
            </a:r>
            <a:r>
              <a:rPr sz="1800" dirty="0" err="1">
                <a:solidFill>
                  <a:srgbClr val="3E231A"/>
                </a:solidFill>
              </a:rPr>
              <a:t>che</a:t>
            </a:r>
            <a:r>
              <a:rPr sz="1800" dirty="0">
                <a:solidFill>
                  <a:srgbClr val="3E231A"/>
                </a:solidFill>
              </a:rPr>
              <a:t> </a:t>
            </a:r>
            <a:r>
              <a:rPr sz="1800" dirty="0" err="1">
                <a:solidFill>
                  <a:srgbClr val="3E231A"/>
                </a:solidFill>
              </a:rPr>
              <a:t>egoisticamente</a:t>
            </a:r>
            <a:r>
              <a:rPr sz="1800" dirty="0">
                <a:solidFill>
                  <a:srgbClr val="3E231A"/>
                </a:solidFill>
              </a:rPr>
              <a:t> non </a:t>
            </a:r>
            <a:r>
              <a:rPr sz="1800" dirty="0" err="1">
                <a:solidFill>
                  <a:srgbClr val="3E231A"/>
                </a:solidFill>
              </a:rPr>
              <a:t>hanno</a:t>
            </a:r>
            <a:r>
              <a:rPr sz="1800" dirty="0">
                <a:solidFill>
                  <a:srgbClr val="3E231A"/>
                </a:solidFill>
              </a:rPr>
              <a:t> </a:t>
            </a:r>
            <a:r>
              <a:rPr sz="1800" dirty="0" err="1">
                <a:solidFill>
                  <a:srgbClr val="3E231A"/>
                </a:solidFill>
              </a:rPr>
              <a:t>voluto</a:t>
            </a:r>
            <a:r>
              <a:rPr sz="1800" dirty="0">
                <a:solidFill>
                  <a:srgbClr val="3E231A"/>
                </a:solidFill>
              </a:rPr>
              <a:t> </a:t>
            </a:r>
            <a:r>
              <a:rPr sz="1800" dirty="0" err="1">
                <a:solidFill>
                  <a:srgbClr val="3E231A"/>
                </a:solidFill>
              </a:rPr>
              <a:t>sacrificarsi</a:t>
            </a:r>
            <a:r>
              <a:rPr sz="1800" dirty="0">
                <a:solidFill>
                  <a:srgbClr val="3E231A"/>
                </a:solidFill>
              </a:rPr>
              <a:t>, e </a:t>
            </a:r>
            <a:r>
              <a:rPr sz="1800" dirty="0" err="1">
                <a:solidFill>
                  <a:srgbClr val="3E231A"/>
                </a:solidFill>
              </a:rPr>
              <a:t>consola</a:t>
            </a:r>
            <a:r>
              <a:rPr sz="1800" dirty="0">
                <a:solidFill>
                  <a:srgbClr val="3E231A"/>
                </a:solidFill>
              </a:rPr>
              <a:t> </a:t>
            </a:r>
            <a:r>
              <a:rPr sz="1800" dirty="0" err="1">
                <a:solidFill>
                  <a:srgbClr val="3E231A"/>
                </a:solidFill>
              </a:rPr>
              <a:t>il</a:t>
            </a:r>
            <a:r>
              <a:rPr sz="1800" dirty="0">
                <a:solidFill>
                  <a:srgbClr val="3E231A"/>
                </a:solidFill>
              </a:rPr>
              <a:t> </a:t>
            </a:r>
            <a:r>
              <a:rPr sz="1800" dirty="0" err="1">
                <a:solidFill>
                  <a:srgbClr val="3E231A"/>
                </a:solidFill>
              </a:rPr>
              <a:t>marito</a:t>
            </a:r>
            <a:r>
              <a:rPr sz="1800" dirty="0">
                <a:solidFill>
                  <a:srgbClr val="3E231A"/>
                </a:solidFill>
              </a:rPr>
              <a:t>.</a:t>
            </a:r>
          </a:p>
          <a:p>
            <a:pPr marL="0" lvl="0" indent="0" algn="just" defTabSz="245363">
              <a:spcBef>
                <a:spcPts val="1200"/>
              </a:spcBef>
              <a:buSzTx/>
              <a:buNone/>
              <a:defRPr sz="1800">
                <a:solidFill>
                  <a:srgbClr val="000000"/>
                </a:solidFill>
              </a:defRPr>
            </a:pPr>
            <a:r>
              <a:rPr sz="1800" dirty="0">
                <a:solidFill>
                  <a:srgbClr val="3E231A"/>
                </a:solidFill>
              </a:rPr>
              <a:t>I </a:t>
            </a:r>
            <a:r>
              <a:rPr sz="1800" dirty="0" err="1">
                <a:solidFill>
                  <a:srgbClr val="3E231A"/>
                </a:solidFill>
              </a:rPr>
              <a:t>episodio</a:t>
            </a:r>
            <a:endParaRPr sz="1800" dirty="0">
              <a:solidFill>
                <a:srgbClr val="3E231A"/>
              </a:solidFill>
            </a:endParaRPr>
          </a:p>
          <a:p>
            <a:pPr marL="197357" lvl="0" indent="-197357" algn="just" defTabSz="245363">
              <a:spcBef>
                <a:spcPts val="1200"/>
              </a:spcBef>
              <a:buBlip>
                <a:blip r:embed="rId2"/>
              </a:buBlip>
              <a:defRPr sz="1800">
                <a:solidFill>
                  <a:srgbClr val="000000"/>
                </a:solidFill>
              </a:defRPr>
            </a:pPr>
            <a:r>
              <a:rPr sz="1800" dirty="0">
                <a:solidFill>
                  <a:srgbClr val="3E231A"/>
                </a:solidFill>
              </a:rPr>
              <a:t>E’ </a:t>
            </a:r>
            <a:r>
              <a:rPr sz="1800" dirty="0" err="1">
                <a:solidFill>
                  <a:srgbClr val="3E231A"/>
                </a:solidFill>
              </a:rPr>
              <a:t>costituito</a:t>
            </a:r>
            <a:r>
              <a:rPr sz="1800" dirty="0">
                <a:solidFill>
                  <a:srgbClr val="3E231A"/>
                </a:solidFill>
              </a:rPr>
              <a:t> da un </a:t>
            </a:r>
            <a:r>
              <a:rPr sz="1800" dirty="0" err="1">
                <a:solidFill>
                  <a:srgbClr val="3E231A"/>
                </a:solidFill>
              </a:rPr>
              <a:t>dialogo</a:t>
            </a:r>
            <a:r>
              <a:rPr sz="1800" dirty="0">
                <a:solidFill>
                  <a:srgbClr val="3E231A"/>
                </a:solidFill>
              </a:rPr>
              <a:t> </a:t>
            </a:r>
            <a:r>
              <a:rPr sz="1800" dirty="0" err="1">
                <a:solidFill>
                  <a:srgbClr val="3E231A"/>
                </a:solidFill>
              </a:rPr>
              <a:t>tra</a:t>
            </a:r>
            <a:r>
              <a:rPr sz="1800" dirty="0">
                <a:solidFill>
                  <a:srgbClr val="3E231A"/>
                </a:solidFill>
              </a:rPr>
              <a:t> </a:t>
            </a:r>
            <a:r>
              <a:rPr sz="1800" dirty="0" err="1">
                <a:solidFill>
                  <a:srgbClr val="3E231A"/>
                </a:solidFill>
              </a:rPr>
              <a:t>il</a:t>
            </a:r>
            <a:r>
              <a:rPr sz="1800" dirty="0">
                <a:solidFill>
                  <a:srgbClr val="3E231A"/>
                </a:solidFill>
              </a:rPr>
              <a:t> </a:t>
            </a:r>
            <a:r>
              <a:rPr sz="1800" dirty="0" err="1">
                <a:solidFill>
                  <a:srgbClr val="3E231A"/>
                </a:solidFill>
              </a:rPr>
              <a:t>coro</a:t>
            </a:r>
            <a:r>
              <a:rPr sz="1800" dirty="0">
                <a:solidFill>
                  <a:srgbClr val="3E231A"/>
                </a:solidFill>
              </a:rPr>
              <a:t> e </a:t>
            </a:r>
            <a:r>
              <a:rPr sz="1800" dirty="0" err="1">
                <a:solidFill>
                  <a:srgbClr val="3E231A"/>
                </a:solidFill>
              </a:rPr>
              <a:t>l’ancella</a:t>
            </a:r>
            <a:r>
              <a:rPr sz="1800" dirty="0">
                <a:solidFill>
                  <a:srgbClr val="3E231A"/>
                </a:solidFill>
              </a:rPr>
              <a:t>, </a:t>
            </a:r>
            <a:r>
              <a:rPr sz="1800" dirty="0" err="1">
                <a:solidFill>
                  <a:srgbClr val="3E231A"/>
                </a:solidFill>
              </a:rPr>
              <a:t>che</a:t>
            </a:r>
            <a:r>
              <a:rPr sz="1800" dirty="0">
                <a:solidFill>
                  <a:srgbClr val="3E231A"/>
                </a:solidFill>
              </a:rPr>
              <a:t> </a:t>
            </a:r>
            <a:r>
              <a:rPr sz="1800" dirty="0" err="1">
                <a:solidFill>
                  <a:srgbClr val="3E231A"/>
                </a:solidFill>
              </a:rPr>
              <a:t>descrive</a:t>
            </a:r>
            <a:r>
              <a:rPr sz="1800" dirty="0">
                <a:solidFill>
                  <a:srgbClr val="3E231A"/>
                </a:solidFill>
              </a:rPr>
              <a:t> lo </a:t>
            </a:r>
            <a:r>
              <a:rPr sz="1800" dirty="0" err="1">
                <a:solidFill>
                  <a:srgbClr val="3E231A"/>
                </a:solidFill>
              </a:rPr>
              <a:t>straziante</a:t>
            </a:r>
            <a:r>
              <a:rPr sz="1800" dirty="0">
                <a:solidFill>
                  <a:srgbClr val="3E231A"/>
                </a:solidFill>
              </a:rPr>
              <a:t> </a:t>
            </a:r>
            <a:r>
              <a:rPr sz="1800" dirty="0" err="1">
                <a:solidFill>
                  <a:srgbClr val="3E231A"/>
                </a:solidFill>
              </a:rPr>
              <a:t>addio</a:t>
            </a:r>
            <a:r>
              <a:rPr sz="1800" dirty="0">
                <a:solidFill>
                  <a:srgbClr val="3E231A"/>
                </a:solidFill>
              </a:rPr>
              <a:t> </a:t>
            </a:r>
            <a:r>
              <a:rPr sz="1800" dirty="0" err="1">
                <a:solidFill>
                  <a:srgbClr val="3E231A"/>
                </a:solidFill>
              </a:rPr>
              <a:t>alla</a:t>
            </a:r>
            <a:r>
              <a:rPr sz="1800" dirty="0">
                <a:solidFill>
                  <a:srgbClr val="3E231A"/>
                </a:solidFill>
              </a:rPr>
              <a:t> </a:t>
            </a:r>
            <a:r>
              <a:rPr sz="1800" dirty="0" err="1">
                <a:solidFill>
                  <a:srgbClr val="3E231A"/>
                </a:solidFill>
              </a:rPr>
              <a:t>famiglia</a:t>
            </a:r>
            <a:r>
              <a:rPr sz="1800" dirty="0">
                <a:solidFill>
                  <a:srgbClr val="3E231A"/>
                </a:solidFill>
              </a:rPr>
              <a:t>, </a:t>
            </a:r>
            <a:r>
              <a:rPr sz="1800" dirty="0" err="1">
                <a:solidFill>
                  <a:srgbClr val="3E231A"/>
                </a:solidFill>
              </a:rPr>
              <a:t>alla</a:t>
            </a:r>
            <a:r>
              <a:rPr sz="1800" dirty="0">
                <a:solidFill>
                  <a:srgbClr val="3E231A"/>
                </a:solidFill>
              </a:rPr>
              <a:t> </a:t>
            </a:r>
            <a:r>
              <a:rPr sz="1800" dirty="0" err="1">
                <a:solidFill>
                  <a:srgbClr val="3E231A"/>
                </a:solidFill>
              </a:rPr>
              <a:t>servitù</a:t>
            </a:r>
            <a:r>
              <a:rPr sz="1800" dirty="0">
                <a:solidFill>
                  <a:srgbClr val="3E231A"/>
                </a:solidFill>
              </a:rPr>
              <a:t> </a:t>
            </a:r>
            <a:r>
              <a:rPr sz="1800" dirty="0" err="1">
                <a:solidFill>
                  <a:srgbClr val="3E231A"/>
                </a:solidFill>
              </a:rPr>
              <a:t>ed</a:t>
            </a:r>
            <a:r>
              <a:rPr sz="1800" dirty="0">
                <a:solidFill>
                  <a:srgbClr val="3E231A"/>
                </a:solidFill>
              </a:rPr>
              <a:t> </a:t>
            </a:r>
            <a:r>
              <a:rPr sz="1800" dirty="0" err="1">
                <a:solidFill>
                  <a:srgbClr val="3E231A"/>
                </a:solidFill>
              </a:rPr>
              <a:t>alla</a:t>
            </a:r>
            <a:r>
              <a:rPr sz="1800" dirty="0">
                <a:solidFill>
                  <a:srgbClr val="3E231A"/>
                </a:solidFill>
              </a:rPr>
              <a:t> </a:t>
            </a:r>
            <a:r>
              <a:rPr sz="1800" dirty="0" err="1">
                <a:solidFill>
                  <a:srgbClr val="3E231A"/>
                </a:solidFill>
              </a:rPr>
              <a:t>sua</a:t>
            </a:r>
            <a:r>
              <a:rPr sz="1800" dirty="0">
                <a:solidFill>
                  <a:srgbClr val="3E231A"/>
                </a:solidFill>
              </a:rPr>
              <a:t> </a:t>
            </a:r>
            <a:r>
              <a:rPr sz="1800" dirty="0" err="1">
                <a:solidFill>
                  <a:srgbClr val="3E231A"/>
                </a:solidFill>
              </a:rPr>
              <a:t>dimora</a:t>
            </a:r>
            <a:r>
              <a:rPr sz="1800" dirty="0">
                <a:solidFill>
                  <a:srgbClr val="3E231A"/>
                </a:solidFill>
              </a:rPr>
              <a:t> di </a:t>
            </a:r>
            <a:r>
              <a:rPr sz="1800" dirty="0" err="1">
                <a:solidFill>
                  <a:srgbClr val="3E231A"/>
                </a:solidFill>
              </a:rPr>
              <a:t>Alcesti</a:t>
            </a:r>
            <a:r>
              <a:rPr sz="1800" dirty="0">
                <a:solidFill>
                  <a:srgbClr val="3E231A"/>
                </a:solidFill>
              </a:rPr>
              <a:t>, </a:t>
            </a:r>
            <a:r>
              <a:rPr sz="1800" dirty="0" err="1">
                <a:solidFill>
                  <a:srgbClr val="3E231A"/>
                </a:solidFill>
              </a:rPr>
              <a:t>che</a:t>
            </a:r>
            <a:r>
              <a:rPr sz="1800" dirty="0">
                <a:solidFill>
                  <a:srgbClr val="3E231A"/>
                </a:solidFill>
              </a:rPr>
              <a:t> </a:t>
            </a:r>
            <a:r>
              <a:rPr sz="1800" dirty="0" err="1">
                <a:solidFill>
                  <a:srgbClr val="3E231A"/>
                </a:solidFill>
              </a:rPr>
              <a:t>si</a:t>
            </a:r>
            <a:r>
              <a:rPr sz="1800" dirty="0">
                <a:solidFill>
                  <a:srgbClr val="3E231A"/>
                </a:solidFill>
              </a:rPr>
              <a:t> </a:t>
            </a:r>
            <a:r>
              <a:rPr sz="1800" dirty="0" err="1">
                <a:solidFill>
                  <a:srgbClr val="3E231A"/>
                </a:solidFill>
              </a:rPr>
              <a:t>avvia</a:t>
            </a:r>
            <a:r>
              <a:rPr sz="1800" dirty="0">
                <a:solidFill>
                  <a:srgbClr val="3E231A"/>
                </a:solidFill>
              </a:rPr>
              <a:t> verso </a:t>
            </a:r>
            <a:r>
              <a:rPr sz="1800" dirty="0" err="1">
                <a:solidFill>
                  <a:srgbClr val="3E231A"/>
                </a:solidFill>
              </a:rPr>
              <a:t>il</a:t>
            </a:r>
            <a:r>
              <a:rPr sz="1800" dirty="0">
                <a:solidFill>
                  <a:srgbClr val="3E231A"/>
                </a:solidFill>
              </a:rPr>
              <a:t> </a:t>
            </a:r>
            <a:r>
              <a:rPr sz="1800" dirty="0" err="1">
                <a:solidFill>
                  <a:srgbClr val="3E231A"/>
                </a:solidFill>
              </a:rPr>
              <a:t>suo</a:t>
            </a:r>
            <a:r>
              <a:rPr sz="1800" dirty="0">
                <a:solidFill>
                  <a:srgbClr val="3E231A"/>
                </a:solidFill>
              </a:rPr>
              <a:t> </a:t>
            </a:r>
            <a:r>
              <a:rPr sz="1800" dirty="0" err="1">
                <a:solidFill>
                  <a:srgbClr val="3E231A"/>
                </a:solidFill>
              </a:rPr>
              <a:t>destino</a:t>
            </a:r>
            <a:r>
              <a:rPr sz="1800" dirty="0">
                <a:solidFill>
                  <a:srgbClr val="3E231A"/>
                </a:solidFill>
              </a:rPr>
              <a:t> </a:t>
            </a:r>
            <a:r>
              <a:rPr sz="1800" dirty="0" err="1">
                <a:solidFill>
                  <a:srgbClr val="3E231A"/>
                </a:solidFill>
              </a:rPr>
              <a:t>abbandonando</a:t>
            </a:r>
            <a:r>
              <a:rPr sz="1800" dirty="0">
                <a:solidFill>
                  <a:srgbClr val="3E231A"/>
                </a:solidFill>
              </a:rPr>
              <a:t> </a:t>
            </a:r>
            <a:r>
              <a:rPr sz="1800" dirty="0" err="1">
                <a:solidFill>
                  <a:srgbClr val="3E231A"/>
                </a:solidFill>
              </a:rPr>
              <a:t>tutte</a:t>
            </a:r>
            <a:r>
              <a:rPr sz="1800" dirty="0">
                <a:solidFill>
                  <a:srgbClr val="3E231A"/>
                </a:solidFill>
              </a:rPr>
              <a:t> le </a:t>
            </a:r>
            <a:r>
              <a:rPr sz="1800" dirty="0" err="1">
                <a:solidFill>
                  <a:srgbClr val="3E231A"/>
                </a:solidFill>
              </a:rPr>
              <a:t>cose</a:t>
            </a:r>
            <a:r>
              <a:rPr sz="1800" dirty="0">
                <a:solidFill>
                  <a:srgbClr val="3E231A"/>
                </a:solidFill>
              </a:rPr>
              <a:t> a lei care: </a:t>
            </a:r>
            <a:r>
              <a:rPr sz="1800" dirty="0" err="1">
                <a:solidFill>
                  <a:srgbClr val="3E231A"/>
                </a:solidFill>
              </a:rPr>
              <a:t>celeberrima</a:t>
            </a:r>
            <a:r>
              <a:rPr sz="1800" dirty="0">
                <a:solidFill>
                  <a:srgbClr val="3E231A"/>
                </a:solidFill>
              </a:rPr>
              <a:t> è </a:t>
            </a:r>
            <a:r>
              <a:rPr sz="1800" dirty="0" err="1">
                <a:solidFill>
                  <a:srgbClr val="3E231A"/>
                </a:solidFill>
              </a:rPr>
              <a:t>l’immagine</a:t>
            </a:r>
            <a:r>
              <a:rPr sz="1800" dirty="0">
                <a:solidFill>
                  <a:srgbClr val="3E231A"/>
                </a:solidFill>
              </a:rPr>
              <a:t> </a:t>
            </a:r>
            <a:r>
              <a:rPr sz="1800" dirty="0" err="1">
                <a:solidFill>
                  <a:srgbClr val="3E231A"/>
                </a:solidFill>
              </a:rPr>
              <a:t>della</a:t>
            </a:r>
            <a:r>
              <a:rPr sz="1800" dirty="0">
                <a:solidFill>
                  <a:srgbClr val="3E231A"/>
                </a:solidFill>
              </a:rPr>
              <a:t> </a:t>
            </a:r>
            <a:r>
              <a:rPr sz="1800" dirty="0" err="1">
                <a:solidFill>
                  <a:srgbClr val="3E231A"/>
                </a:solidFill>
              </a:rPr>
              <a:t>regina</a:t>
            </a:r>
            <a:r>
              <a:rPr sz="1800" dirty="0">
                <a:solidFill>
                  <a:srgbClr val="3E231A"/>
                </a:solidFill>
              </a:rPr>
              <a:t> </a:t>
            </a:r>
            <a:r>
              <a:rPr sz="1800" dirty="0" err="1">
                <a:solidFill>
                  <a:srgbClr val="3E231A"/>
                </a:solidFill>
              </a:rPr>
              <a:t>che</a:t>
            </a:r>
            <a:r>
              <a:rPr sz="1800" dirty="0">
                <a:solidFill>
                  <a:srgbClr val="3E231A"/>
                </a:solidFill>
              </a:rPr>
              <a:t> </a:t>
            </a:r>
            <a:r>
              <a:rPr sz="1800" dirty="0" err="1">
                <a:solidFill>
                  <a:srgbClr val="3E231A"/>
                </a:solidFill>
              </a:rPr>
              <a:t>prende</a:t>
            </a:r>
            <a:r>
              <a:rPr sz="1800" dirty="0">
                <a:solidFill>
                  <a:srgbClr val="3E231A"/>
                </a:solidFill>
              </a:rPr>
              <a:t> </a:t>
            </a:r>
            <a:r>
              <a:rPr sz="1800" dirty="0" err="1">
                <a:solidFill>
                  <a:srgbClr val="3E231A"/>
                </a:solidFill>
              </a:rPr>
              <a:t>dolorosamente</a:t>
            </a:r>
            <a:r>
              <a:rPr sz="1800" dirty="0">
                <a:solidFill>
                  <a:srgbClr val="3E231A"/>
                </a:solidFill>
              </a:rPr>
              <a:t> </a:t>
            </a:r>
            <a:r>
              <a:rPr sz="1800" dirty="0" err="1">
                <a:solidFill>
                  <a:srgbClr val="3E231A"/>
                </a:solidFill>
              </a:rPr>
              <a:t>congedo</a:t>
            </a:r>
            <a:r>
              <a:rPr sz="1800" dirty="0">
                <a:solidFill>
                  <a:srgbClr val="3E231A"/>
                </a:solidFill>
              </a:rPr>
              <a:t> dal </a:t>
            </a:r>
            <a:r>
              <a:rPr sz="1800" dirty="0" err="1">
                <a:solidFill>
                  <a:srgbClr val="3E231A"/>
                </a:solidFill>
              </a:rPr>
              <a:t>letto</a:t>
            </a:r>
            <a:r>
              <a:rPr sz="1800" dirty="0">
                <a:solidFill>
                  <a:srgbClr val="3E231A"/>
                </a:solidFill>
              </a:rPr>
              <a:t> </a:t>
            </a:r>
            <a:r>
              <a:rPr sz="1800" dirty="0" err="1">
                <a:solidFill>
                  <a:srgbClr val="3E231A"/>
                </a:solidFill>
              </a:rPr>
              <a:t>nuziale</a:t>
            </a:r>
            <a:r>
              <a:rPr sz="1800" dirty="0">
                <a:solidFill>
                  <a:srgbClr val="3E231A"/>
                </a:solidFill>
              </a:rPr>
              <a:t>.</a:t>
            </a:r>
          </a:p>
        </p:txBody>
      </p:sp>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p:cNvSpPr>
          <p:nvPr>
            <p:ph type="body" idx="1"/>
          </p:nvPr>
        </p:nvSpPr>
        <p:spPr>
          <a:prstGeom prst="rect">
            <a:avLst/>
          </a:prstGeom>
        </p:spPr>
        <p:txBody>
          <a:bodyPr>
            <a:noAutofit/>
          </a:bodyPr>
          <a:lstStyle/>
          <a:p>
            <a:pPr marL="0" lvl="0" indent="0" algn="just" defTabSz="233679">
              <a:spcBef>
                <a:spcPts val="1200"/>
              </a:spcBef>
              <a:buSzTx/>
              <a:buNone/>
              <a:defRPr sz="1800">
                <a:solidFill>
                  <a:srgbClr val="000000"/>
                </a:solidFill>
              </a:defRPr>
            </a:pPr>
            <a:r>
              <a:rPr sz="1800" dirty="0">
                <a:solidFill>
                  <a:srgbClr val="3E231A"/>
                </a:solidFill>
              </a:rPr>
              <a:t>I </a:t>
            </a:r>
            <a:r>
              <a:rPr sz="1800" dirty="0" err="1">
                <a:solidFill>
                  <a:srgbClr val="3E231A"/>
                </a:solidFill>
              </a:rPr>
              <a:t>stasimo</a:t>
            </a:r>
            <a:endParaRPr sz="1800" dirty="0">
              <a:solidFill>
                <a:srgbClr val="3E231A"/>
              </a:solidFill>
            </a:endParaRPr>
          </a:p>
          <a:p>
            <a:pPr marL="187960" lvl="0" indent="-187960" algn="just" defTabSz="233679">
              <a:spcBef>
                <a:spcPts val="1200"/>
              </a:spcBef>
              <a:buBlip>
                <a:blip r:embed="rId2"/>
              </a:buBlip>
              <a:defRPr sz="1800">
                <a:solidFill>
                  <a:srgbClr val="000000"/>
                </a:solidFill>
              </a:defRPr>
            </a:pPr>
            <a:r>
              <a:rPr sz="1800" dirty="0" err="1">
                <a:solidFill>
                  <a:srgbClr val="3E231A"/>
                </a:solidFill>
              </a:rPr>
              <a:t>Nel</a:t>
            </a:r>
            <a:r>
              <a:rPr sz="1800" dirty="0">
                <a:solidFill>
                  <a:srgbClr val="3E231A"/>
                </a:solidFill>
              </a:rPr>
              <a:t> primo </a:t>
            </a:r>
            <a:r>
              <a:rPr sz="1800" dirty="0" err="1">
                <a:solidFill>
                  <a:srgbClr val="3E231A"/>
                </a:solidFill>
              </a:rPr>
              <a:t>stasimo</a:t>
            </a:r>
            <a:r>
              <a:rPr sz="1800" dirty="0">
                <a:solidFill>
                  <a:srgbClr val="3E231A"/>
                </a:solidFill>
              </a:rPr>
              <a:t> </a:t>
            </a:r>
            <a:r>
              <a:rPr sz="1800" dirty="0" err="1">
                <a:solidFill>
                  <a:srgbClr val="3E231A"/>
                </a:solidFill>
              </a:rPr>
              <a:t>leggiamo</a:t>
            </a:r>
            <a:r>
              <a:rPr sz="1800" dirty="0">
                <a:solidFill>
                  <a:srgbClr val="3E231A"/>
                </a:solidFill>
              </a:rPr>
              <a:t> </a:t>
            </a:r>
            <a:r>
              <a:rPr sz="1800" dirty="0" err="1">
                <a:solidFill>
                  <a:srgbClr val="3E231A"/>
                </a:solidFill>
              </a:rPr>
              <a:t>l’angosciato</a:t>
            </a:r>
            <a:r>
              <a:rPr sz="1800" dirty="0">
                <a:solidFill>
                  <a:srgbClr val="3E231A"/>
                </a:solidFill>
              </a:rPr>
              <a:t> </a:t>
            </a:r>
            <a:r>
              <a:rPr sz="1800" dirty="0" err="1">
                <a:solidFill>
                  <a:srgbClr val="3E231A"/>
                </a:solidFill>
              </a:rPr>
              <a:t>lamento</a:t>
            </a:r>
            <a:r>
              <a:rPr sz="1800" dirty="0">
                <a:solidFill>
                  <a:srgbClr val="3E231A"/>
                </a:solidFill>
              </a:rPr>
              <a:t> del </a:t>
            </a:r>
            <a:r>
              <a:rPr sz="1800" dirty="0" err="1">
                <a:solidFill>
                  <a:srgbClr val="3E231A"/>
                </a:solidFill>
              </a:rPr>
              <a:t>coro</a:t>
            </a:r>
            <a:r>
              <a:rPr sz="1800" dirty="0">
                <a:solidFill>
                  <a:srgbClr val="3E231A"/>
                </a:solidFill>
              </a:rPr>
              <a:t>, </a:t>
            </a:r>
            <a:r>
              <a:rPr sz="1800" dirty="0" err="1">
                <a:solidFill>
                  <a:srgbClr val="3E231A"/>
                </a:solidFill>
              </a:rPr>
              <a:t>che</a:t>
            </a:r>
            <a:r>
              <a:rPr sz="1800" dirty="0">
                <a:solidFill>
                  <a:srgbClr val="3E231A"/>
                </a:solidFill>
              </a:rPr>
              <a:t> </a:t>
            </a:r>
            <a:r>
              <a:rPr sz="1800" dirty="0" err="1">
                <a:solidFill>
                  <a:srgbClr val="3E231A"/>
                </a:solidFill>
              </a:rPr>
              <a:t>piange</a:t>
            </a:r>
            <a:r>
              <a:rPr sz="1800" dirty="0">
                <a:solidFill>
                  <a:srgbClr val="3E231A"/>
                </a:solidFill>
              </a:rPr>
              <a:t> </a:t>
            </a:r>
            <a:r>
              <a:rPr sz="1800" dirty="0" err="1">
                <a:solidFill>
                  <a:srgbClr val="3E231A"/>
                </a:solidFill>
              </a:rPr>
              <a:t>l’imminente</a:t>
            </a:r>
            <a:r>
              <a:rPr sz="1800" dirty="0">
                <a:solidFill>
                  <a:srgbClr val="3E231A"/>
                </a:solidFill>
              </a:rPr>
              <a:t> </a:t>
            </a:r>
            <a:r>
              <a:rPr sz="1800" dirty="0" err="1">
                <a:solidFill>
                  <a:srgbClr val="3E231A"/>
                </a:solidFill>
              </a:rPr>
              <a:t>perdita</a:t>
            </a:r>
            <a:r>
              <a:rPr sz="1800" dirty="0">
                <a:solidFill>
                  <a:srgbClr val="3E231A"/>
                </a:solidFill>
              </a:rPr>
              <a:t> di </a:t>
            </a:r>
            <a:r>
              <a:rPr sz="1800" dirty="0" err="1">
                <a:solidFill>
                  <a:srgbClr val="3E231A"/>
                </a:solidFill>
              </a:rPr>
              <a:t>Alcesti</a:t>
            </a:r>
            <a:r>
              <a:rPr sz="1800" dirty="0">
                <a:solidFill>
                  <a:srgbClr val="3E231A"/>
                </a:solidFill>
              </a:rPr>
              <a:t>, </a:t>
            </a:r>
            <a:r>
              <a:rPr sz="1800" dirty="0" err="1">
                <a:solidFill>
                  <a:srgbClr val="3E231A"/>
                </a:solidFill>
              </a:rPr>
              <a:t>regina</a:t>
            </a:r>
            <a:r>
              <a:rPr sz="1800" dirty="0">
                <a:solidFill>
                  <a:srgbClr val="3E231A"/>
                </a:solidFill>
              </a:rPr>
              <a:t> </a:t>
            </a:r>
            <a:r>
              <a:rPr sz="1800" dirty="0" err="1">
                <a:solidFill>
                  <a:srgbClr val="3E231A"/>
                </a:solidFill>
              </a:rPr>
              <a:t>amata</a:t>
            </a:r>
            <a:r>
              <a:rPr sz="1800" dirty="0">
                <a:solidFill>
                  <a:srgbClr val="3E231A"/>
                </a:solidFill>
              </a:rPr>
              <a:t> e </a:t>
            </a:r>
            <a:r>
              <a:rPr sz="1800" dirty="0" err="1">
                <a:solidFill>
                  <a:srgbClr val="3E231A"/>
                </a:solidFill>
              </a:rPr>
              <a:t>moglie</a:t>
            </a:r>
            <a:r>
              <a:rPr sz="1800" dirty="0">
                <a:solidFill>
                  <a:srgbClr val="3E231A"/>
                </a:solidFill>
              </a:rPr>
              <a:t> e </a:t>
            </a:r>
            <a:r>
              <a:rPr sz="1800" dirty="0" err="1">
                <a:solidFill>
                  <a:srgbClr val="3E231A"/>
                </a:solidFill>
              </a:rPr>
              <a:t>madre</a:t>
            </a:r>
            <a:r>
              <a:rPr sz="1800" dirty="0">
                <a:solidFill>
                  <a:srgbClr val="3E231A"/>
                </a:solidFill>
              </a:rPr>
              <a:t> </a:t>
            </a:r>
            <a:r>
              <a:rPr sz="1800" dirty="0" err="1">
                <a:solidFill>
                  <a:srgbClr val="3E231A"/>
                </a:solidFill>
              </a:rPr>
              <a:t>esemplare</a:t>
            </a:r>
            <a:r>
              <a:rPr sz="1800" dirty="0">
                <a:solidFill>
                  <a:srgbClr val="3E231A"/>
                </a:solidFill>
              </a:rPr>
              <a:t>.</a:t>
            </a:r>
          </a:p>
          <a:p>
            <a:pPr marL="0" lvl="0" indent="0" algn="just" defTabSz="233679">
              <a:spcBef>
                <a:spcPts val="1200"/>
              </a:spcBef>
              <a:buSzTx/>
              <a:buNone/>
              <a:defRPr sz="1800">
                <a:solidFill>
                  <a:srgbClr val="000000"/>
                </a:solidFill>
              </a:defRPr>
            </a:pPr>
            <a:r>
              <a:rPr sz="1800" dirty="0">
                <a:solidFill>
                  <a:srgbClr val="3E231A"/>
                </a:solidFill>
              </a:rPr>
              <a:t>II </a:t>
            </a:r>
            <a:r>
              <a:rPr sz="1800" dirty="0" err="1">
                <a:solidFill>
                  <a:srgbClr val="3E231A"/>
                </a:solidFill>
              </a:rPr>
              <a:t>episodio</a:t>
            </a:r>
            <a:endParaRPr sz="1800" dirty="0">
              <a:solidFill>
                <a:srgbClr val="3E231A"/>
              </a:solidFill>
            </a:endParaRPr>
          </a:p>
          <a:p>
            <a:pPr marL="187960" lvl="0" indent="-187960" algn="just" defTabSz="233679">
              <a:spcBef>
                <a:spcPts val="1200"/>
              </a:spcBef>
              <a:buBlip>
                <a:blip r:embed="rId2"/>
              </a:buBlip>
              <a:defRPr sz="1800">
                <a:solidFill>
                  <a:srgbClr val="000000"/>
                </a:solidFill>
              </a:defRPr>
            </a:pPr>
            <a:r>
              <a:rPr sz="1800" dirty="0" err="1">
                <a:solidFill>
                  <a:srgbClr val="3E231A"/>
                </a:solidFill>
              </a:rPr>
              <a:t>Nel</a:t>
            </a:r>
            <a:r>
              <a:rPr sz="1800" dirty="0">
                <a:solidFill>
                  <a:srgbClr val="3E231A"/>
                </a:solidFill>
              </a:rPr>
              <a:t> secondo </a:t>
            </a:r>
            <a:r>
              <a:rPr sz="1800" dirty="0" err="1">
                <a:solidFill>
                  <a:srgbClr val="3E231A"/>
                </a:solidFill>
              </a:rPr>
              <a:t>episodio</a:t>
            </a:r>
            <a:r>
              <a:rPr sz="1800" dirty="0">
                <a:solidFill>
                  <a:srgbClr val="3E231A"/>
                </a:solidFill>
              </a:rPr>
              <a:t> </a:t>
            </a:r>
            <a:r>
              <a:rPr sz="1800" dirty="0" err="1">
                <a:solidFill>
                  <a:srgbClr val="3E231A"/>
                </a:solidFill>
              </a:rPr>
              <a:t>troviamo</a:t>
            </a:r>
            <a:r>
              <a:rPr sz="1800" dirty="0">
                <a:solidFill>
                  <a:srgbClr val="3E231A"/>
                </a:solidFill>
              </a:rPr>
              <a:t> la </a:t>
            </a:r>
            <a:r>
              <a:rPr sz="1800" dirty="0" err="1">
                <a:solidFill>
                  <a:srgbClr val="3E231A"/>
                </a:solidFill>
              </a:rPr>
              <a:t>scena</a:t>
            </a:r>
            <a:r>
              <a:rPr sz="1800" dirty="0">
                <a:solidFill>
                  <a:srgbClr val="3E231A"/>
                </a:solidFill>
              </a:rPr>
              <a:t> del doloroso </a:t>
            </a:r>
            <a:r>
              <a:rPr sz="1800" dirty="0" err="1">
                <a:solidFill>
                  <a:srgbClr val="3E231A"/>
                </a:solidFill>
              </a:rPr>
              <a:t>commiato</a:t>
            </a:r>
            <a:r>
              <a:rPr sz="1800" dirty="0">
                <a:solidFill>
                  <a:srgbClr val="3E231A"/>
                </a:solidFill>
              </a:rPr>
              <a:t> di </a:t>
            </a:r>
            <a:r>
              <a:rPr sz="1800" dirty="0" err="1">
                <a:solidFill>
                  <a:srgbClr val="3E231A"/>
                </a:solidFill>
              </a:rPr>
              <a:t>Alcesti</a:t>
            </a:r>
            <a:r>
              <a:rPr sz="1800" dirty="0">
                <a:solidFill>
                  <a:srgbClr val="3E231A"/>
                </a:solidFill>
              </a:rPr>
              <a:t> </a:t>
            </a:r>
            <a:r>
              <a:rPr sz="1800" dirty="0" err="1">
                <a:solidFill>
                  <a:srgbClr val="3E231A"/>
                </a:solidFill>
              </a:rPr>
              <a:t>dai</a:t>
            </a:r>
            <a:r>
              <a:rPr sz="1800" dirty="0">
                <a:solidFill>
                  <a:srgbClr val="3E231A"/>
                </a:solidFill>
              </a:rPr>
              <a:t> </a:t>
            </a:r>
            <a:r>
              <a:rPr sz="1800" dirty="0" err="1">
                <a:solidFill>
                  <a:srgbClr val="3E231A"/>
                </a:solidFill>
              </a:rPr>
              <a:t>suoi</a:t>
            </a:r>
            <a:r>
              <a:rPr sz="1800" dirty="0">
                <a:solidFill>
                  <a:srgbClr val="3E231A"/>
                </a:solidFill>
              </a:rPr>
              <a:t> </a:t>
            </a:r>
            <a:r>
              <a:rPr sz="1800" dirty="0" err="1">
                <a:solidFill>
                  <a:srgbClr val="3E231A"/>
                </a:solidFill>
              </a:rPr>
              <a:t>familiari</a:t>
            </a:r>
            <a:r>
              <a:rPr sz="1800" dirty="0">
                <a:solidFill>
                  <a:srgbClr val="3E231A"/>
                </a:solidFill>
              </a:rPr>
              <a:t>, </a:t>
            </a:r>
            <a:r>
              <a:rPr sz="1800" dirty="0" err="1">
                <a:solidFill>
                  <a:srgbClr val="3E231A"/>
                </a:solidFill>
              </a:rPr>
              <a:t>durante</a:t>
            </a:r>
            <a:r>
              <a:rPr sz="1800" dirty="0">
                <a:solidFill>
                  <a:srgbClr val="3E231A"/>
                </a:solidFill>
              </a:rPr>
              <a:t> </a:t>
            </a:r>
            <a:r>
              <a:rPr sz="1800" dirty="0" err="1">
                <a:solidFill>
                  <a:srgbClr val="3E231A"/>
                </a:solidFill>
              </a:rPr>
              <a:t>il</a:t>
            </a:r>
            <a:r>
              <a:rPr sz="1800" dirty="0">
                <a:solidFill>
                  <a:srgbClr val="3E231A"/>
                </a:solidFill>
              </a:rPr>
              <a:t> quale </a:t>
            </a:r>
            <a:r>
              <a:rPr sz="1800" dirty="0" err="1">
                <a:solidFill>
                  <a:srgbClr val="3E231A"/>
                </a:solidFill>
              </a:rPr>
              <a:t>Admeto</a:t>
            </a:r>
            <a:r>
              <a:rPr sz="1800" dirty="0">
                <a:solidFill>
                  <a:srgbClr val="3E231A"/>
                </a:solidFill>
              </a:rPr>
              <a:t> </a:t>
            </a:r>
            <a:r>
              <a:rPr sz="1800" dirty="0" err="1">
                <a:solidFill>
                  <a:srgbClr val="3E231A"/>
                </a:solidFill>
              </a:rPr>
              <a:t>giura</a:t>
            </a:r>
            <a:r>
              <a:rPr sz="1800" dirty="0">
                <a:solidFill>
                  <a:srgbClr val="3E231A"/>
                </a:solidFill>
              </a:rPr>
              <a:t> </a:t>
            </a:r>
            <a:r>
              <a:rPr sz="1800" dirty="0" err="1">
                <a:solidFill>
                  <a:srgbClr val="3E231A"/>
                </a:solidFill>
              </a:rPr>
              <a:t>alla</a:t>
            </a:r>
            <a:r>
              <a:rPr sz="1800" dirty="0">
                <a:solidFill>
                  <a:srgbClr val="3E231A"/>
                </a:solidFill>
              </a:rPr>
              <a:t> </a:t>
            </a:r>
            <a:r>
              <a:rPr sz="1800" dirty="0" err="1">
                <a:solidFill>
                  <a:srgbClr val="3E231A"/>
                </a:solidFill>
              </a:rPr>
              <a:t>moglie</a:t>
            </a:r>
            <a:r>
              <a:rPr sz="1800" dirty="0">
                <a:solidFill>
                  <a:srgbClr val="3E231A"/>
                </a:solidFill>
              </a:rPr>
              <a:t> di </a:t>
            </a:r>
            <a:r>
              <a:rPr sz="1800" dirty="0" err="1">
                <a:solidFill>
                  <a:srgbClr val="3E231A"/>
                </a:solidFill>
              </a:rPr>
              <a:t>rimanerle</a:t>
            </a:r>
            <a:r>
              <a:rPr sz="1800" dirty="0">
                <a:solidFill>
                  <a:srgbClr val="3E231A"/>
                </a:solidFill>
              </a:rPr>
              <a:t> </a:t>
            </a:r>
            <a:r>
              <a:rPr sz="1800" dirty="0" err="1">
                <a:solidFill>
                  <a:srgbClr val="3E231A"/>
                </a:solidFill>
              </a:rPr>
              <a:t>fedele</a:t>
            </a:r>
            <a:r>
              <a:rPr sz="1800" dirty="0">
                <a:solidFill>
                  <a:srgbClr val="3E231A"/>
                </a:solidFill>
              </a:rPr>
              <a:t> </a:t>
            </a:r>
            <a:r>
              <a:rPr sz="1800" dirty="0" err="1">
                <a:solidFill>
                  <a:srgbClr val="3E231A"/>
                </a:solidFill>
              </a:rPr>
              <a:t>senza</a:t>
            </a:r>
            <a:r>
              <a:rPr sz="1800" dirty="0">
                <a:solidFill>
                  <a:srgbClr val="3E231A"/>
                </a:solidFill>
              </a:rPr>
              <a:t> </a:t>
            </a:r>
            <a:r>
              <a:rPr sz="1800" dirty="0" err="1">
                <a:solidFill>
                  <a:srgbClr val="3E231A"/>
                </a:solidFill>
              </a:rPr>
              <a:t>mai</a:t>
            </a:r>
            <a:r>
              <a:rPr sz="1800" dirty="0">
                <a:solidFill>
                  <a:srgbClr val="3E231A"/>
                </a:solidFill>
              </a:rPr>
              <a:t> </a:t>
            </a:r>
            <a:r>
              <a:rPr sz="1800" dirty="0" err="1">
                <a:solidFill>
                  <a:srgbClr val="3E231A"/>
                </a:solidFill>
              </a:rPr>
              <a:t>risposarsi</a:t>
            </a:r>
            <a:r>
              <a:rPr sz="1800" dirty="0">
                <a:solidFill>
                  <a:srgbClr val="3E231A"/>
                </a:solidFill>
              </a:rPr>
              <a:t> per </a:t>
            </a:r>
            <a:r>
              <a:rPr sz="1800" dirty="0" err="1">
                <a:solidFill>
                  <a:srgbClr val="3E231A"/>
                </a:solidFill>
              </a:rPr>
              <a:t>il</a:t>
            </a:r>
            <a:r>
              <a:rPr sz="1800" dirty="0">
                <a:solidFill>
                  <a:srgbClr val="3E231A"/>
                </a:solidFill>
              </a:rPr>
              <a:t> </a:t>
            </a:r>
            <a:r>
              <a:rPr sz="1800" dirty="0" err="1">
                <a:solidFill>
                  <a:srgbClr val="3E231A"/>
                </a:solidFill>
              </a:rPr>
              <a:t>resto</a:t>
            </a:r>
            <a:r>
              <a:rPr sz="1800" dirty="0">
                <a:solidFill>
                  <a:srgbClr val="3E231A"/>
                </a:solidFill>
              </a:rPr>
              <a:t> </a:t>
            </a:r>
            <a:r>
              <a:rPr sz="1800" dirty="0" err="1">
                <a:solidFill>
                  <a:srgbClr val="3E231A"/>
                </a:solidFill>
              </a:rPr>
              <a:t>della</a:t>
            </a:r>
            <a:r>
              <a:rPr sz="1800" dirty="0">
                <a:solidFill>
                  <a:srgbClr val="3E231A"/>
                </a:solidFill>
              </a:rPr>
              <a:t> vita e di aver </a:t>
            </a:r>
            <a:r>
              <a:rPr sz="1800" dirty="0" err="1">
                <a:solidFill>
                  <a:srgbClr val="3E231A"/>
                </a:solidFill>
              </a:rPr>
              <a:t>cura</a:t>
            </a:r>
            <a:r>
              <a:rPr sz="1800" dirty="0">
                <a:solidFill>
                  <a:srgbClr val="3E231A"/>
                </a:solidFill>
              </a:rPr>
              <a:t> </a:t>
            </a:r>
            <a:r>
              <a:rPr sz="1800" dirty="0" err="1">
                <a:solidFill>
                  <a:srgbClr val="3E231A"/>
                </a:solidFill>
              </a:rPr>
              <a:t>dei</a:t>
            </a:r>
            <a:r>
              <a:rPr sz="1800" dirty="0">
                <a:solidFill>
                  <a:srgbClr val="3E231A"/>
                </a:solidFill>
              </a:rPr>
              <a:t> </a:t>
            </a:r>
            <a:r>
              <a:rPr sz="1800" dirty="0" err="1">
                <a:solidFill>
                  <a:srgbClr val="3E231A"/>
                </a:solidFill>
              </a:rPr>
              <a:t>loro</a:t>
            </a:r>
            <a:r>
              <a:rPr sz="1800" dirty="0">
                <a:solidFill>
                  <a:srgbClr val="3E231A"/>
                </a:solidFill>
              </a:rPr>
              <a:t> </a:t>
            </a:r>
            <a:r>
              <a:rPr sz="1800" dirty="0" err="1">
                <a:solidFill>
                  <a:srgbClr val="3E231A"/>
                </a:solidFill>
              </a:rPr>
              <a:t>figli</a:t>
            </a:r>
            <a:r>
              <a:rPr sz="1800" dirty="0">
                <a:solidFill>
                  <a:srgbClr val="3E231A"/>
                </a:solidFill>
              </a:rPr>
              <a:t>. </a:t>
            </a:r>
            <a:r>
              <a:rPr sz="1800" dirty="0" err="1">
                <a:solidFill>
                  <a:srgbClr val="3E231A"/>
                </a:solidFill>
              </a:rPr>
              <a:t>Anche</a:t>
            </a:r>
            <a:r>
              <a:rPr sz="1800" dirty="0">
                <a:solidFill>
                  <a:srgbClr val="3E231A"/>
                </a:solidFill>
              </a:rPr>
              <a:t> i </a:t>
            </a:r>
            <a:r>
              <a:rPr sz="1800" dirty="0" err="1">
                <a:solidFill>
                  <a:srgbClr val="3E231A"/>
                </a:solidFill>
              </a:rPr>
              <a:t>figli</a:t>
            </a:r>
            <a:r>
              <a:rPr sz="1800" dirty="0">
                <a:solidFill>
                  <a:srgbClr val="3E231A"/>
                </a:solidFill>
              </a:rPr>
              <a:t> </a:t>
            </a:r>
            <a:r>
              <a:rPr sz="1800" dirty="0" err="1">
                <a:solidFill>
                  <a:srgbClr val="3E231A"/>
                </a:solidFill>
              </a:rPr>
              <a:t>esprimono</a:t>
            </a:r>
            <a:r>
              <a:rPr sz="1800" dirty="0">
                <a:solidFill>
                  <a:srgbClr val="3E231A"/>
                </a:solidFill>
              </a:rPr>
              <a:t> la </a:t>
            </a:r>
            <a:r>
              <a:rPr sz="1800" dirty="0" err="1">
                <a:solidFill>
                  <a:srgbClr val="3E231A"/>
                </a:solidFill>
              </a:rPr>
              <a:t>loro</a:t>
            </a:r>
            <a:r>
              <a:rPr sz="1800" dirty="0">
                <a:solidFill>
                  <a:srgbClr val="3E231A"/>
                </a:solidFill>
              </a:rPr>
              <a:t> </a:t>
            </a:r>
            <a:r>
              <a:rPr sz="1800" dirty="0" err="1">
                <a:solidFill>
                  <a:srgbClr val="3E231A"/>
                </a:solidFill>
              </a:rPr>
              <a:t>pena</a:t>
            </a:r>
            <a:r>
              <a:rPr sz="1800" dirty="0">
                <a:solidFill>
                  <a:srgbClr val="3E231A"/>
                </a:solidFill>
              </a:rPr>
              <a:t> </a:t>
            </a:r>
            <a:r>
              <a:rPr sz="1800" dirty="0" err="1">
                <a:solidFill>
                  <a:srgbClr val="3E231A"/>
                </a:solidFill>
              </a:rPr>
              <a:t>nel</a:t>
            </a:r>
            <a:r>
              <a:rPr sz="1800" dirty="0">
                <a:solidFill>
                  <a:srgbClr val="3E231A"/>
                </a:solidFill>
              </a:rPr>
              <a:t> </a:t>
            </a:r>
            <a:r>
              <a:rPr sz="1800" dirty="0" err="1">
                <a:solidFill>
                  <a:srgbClr val="3E231A"/>
                </a:solidFill>
              </a:rPr>
              <a:t>salutare</a:t>
            </a:r>
            <a:r>
              <a:rPr sz="1800" dirty="0">
                <a:solidFill>
                  <a:srgbClr val="3E231A"/>
                </a:solidFill>
              </a:rPr>
              <a:t> per </a:t>
            </a:r>
            <a:r>
              <a:rPr sz="1800" dirty="0" err="1">
                <a:solidFill>
                  <a:srgbClr val="3E231A"/>
                </a:solidFill>
              </a:rPr>
              <a:t>l’ultima</a:t>
            </a:r>
            <a:r>
              <a:rPr sz="1800" dirty="0">
                <a:solidFill>
                  <a:srgbClr val="3E231A"/>
                </a:solidFill>
              </a:rPr>
              <a:t> </a:t>
            </a:r>
            <a:r>
              <a:rPr sz="1800" dirty="0" err="1">
                <a:solidFill>
                  <a:srgbClr val="3E231A"/>
                </a:solidFill>
              </a:rPr>
              <a:t>volta</a:t>
            </a:r>
            <a:r>
              <a:rPr sz="1800" dirty="0">
                <a:solidFill>
                  <a:srgbClr val="3E231A"/>
                </a:solidFill>
              </a:rPr>
              <a:t> </a:t>
            </a:r>
            <a:r>
              <a:rPr sz="1800" dirty="0" err="1">
                <a:solidFill>
                  <a:srgbClr val="3E231A"/>
                </a:solidFill>
              </a:rPr>
              <a:t>l’amata</a:t>
            </a:r>
            <a:r>
              <a:rPr sz="1800" dirty="0">
                <a:solidFill>
                  <a:srgbClr val="3E231A"/>
                </a:solidFill>
              </a:rPr>
              <a:t> </a:t>
            </a:r>
            <a:r>
              <a:rPr sz="1800" dirty="0" err="1">
                <a:solidFill>
                  <a:srgbClr val="3E231A"/>
                </a:solidFill>
              </a:rPr>
              <a:t>madre</a:t>
            </a:r>
            <a:r>
              <a:rPr sz="1800" dirty="0">
                <a:solidFill>
                  <a:srgbClr val="3E231A"/>
                </a:solidFill>
              </a:rPr>
              <a:t>, </a:t>
            </a:r>
            <a:r>
              <a:rPr sz="1800" dirty="0" err="1">
                <a:solidFill>
                  <a:srgbClr val="3E231A"/>
                </a:solidFill>
              </a:rPr>
              <a:t>che</a:t>
            </a:r>
            <a:r>
              <a:rPr sz="1800" dirty="0">
                <a:solidFill>
                  <a:srgbClr val="3E231A"/>
                </a:solidFill>
              </a:rPr>
              <a:t> </a:t>
            </a:r>
            <a:r>
              <a:rPr sz="1800" dirty="0" err="1">
                <a:solidFill>
                  <a:srgbClr val="3E231A"/>
                </a:solidFill>
              </a:rPr>
              <a:t>si</a:t>
            </a:r>
            <a:r>
              <a:rPr sz="1800" dirty="0">
                <a:solidFill>
                  <a:srgbClr val="3E231A"/>
                </a:solidFill>
              </a:rPr>
              <a:t> </a:t>
            </a:r>
            <a:r>
              <a:rPr sz="1800" dirty="0" err="1">
                <a:solidFill>
                  <a:srgbClr val="3E231A"/>
                </a:solidFill>
              </a:rPr>
              <a:t>toglie</a:t>
            </a:r>
            <a:r>
              <a:rPr sz="1800" dirty="0">
                <a:solidFill>
                  <a:srgbClr val="3E231A"/>
                </a:solidFill>
              </a:rPr>
              <a:t> la vita </a:t>
            </a:r>
            <a:r>
              <a:rPr sz="1800" dirty="0" err="1">
                <a:solidFill>
                  <a:srgbClr val="3E231A"/>
                </a:solidFill>
              </a:rPr>
              <a:t>dinanzi</a:t>
            </a:r>
            <a:r>
              <a:rPr sz="1800" dirty="0">
                <a:solidFill>
                  <a:srgbClr val="3E231A"/>
                </a:solidFill>
              </a:rPr>
              <a:t> </a:t>
            </a:r>
            <a:r>
              <a:rPr sz="1800" dirty="0" err="1">
                <a:solidFill>
                  <a:srgbClr val="3E231A"/>
                </a:solidFill>
              </a:rPr>
              <a:t>alla</a:t>
            </a:r>
            <a:r>
              <a:rPr sz="1800" dirty="0">
                <a:solidFill>
                  <a:srgbClr val="3E231A"/>
                </a:solidFill>
              </a:rPr>
              <a:t> </a:t>
            </a:r>
            <a:r>
              <a:rPr sz="1800" dirty="0" err="1">
                <a:solidFill>
                  <a:srgbClr val="3E231A"/>
                </a:solidFill>
              </a:rPr>
              <a:t>famiglia</a:t>
            </a:r>
            <a:r>
              <a:rPr sz="1800" dirty="0">
                <a:solidFill>
                  <a:srgbClr val="3E231A"/>
                </a:solidFill>
              </a:rPr>
              <a:t>.</a:t>
            </a:r>
          </a:p>
          <a:p>
            <a:pPr marL="0" lvl="0" indent="0" algn="just" defTabSz="233679">
              <a:spcBef>
                <a:spcPts val="1200"/>
              </a:spcBef>
              <a:buSzTx/>
              <a:buNone/>
              <a:defRPr sz="1800">
                <a:solidFill>
                  <a:srgbClr val="000000"/>
                </a:solidFill>
              </a:defRPr>
            </a:pPr>
            <a:r>
              <a:rPr sz="1800" dirty="0">
                <a:solidFill>
                  <a:srgbClr val="3E231A"/>
                </a:solidFill>
              </a:rPr>
              <a:t>II </a:t>
            </a:r>
            <a:r>
              <a:rPr sz="1800" dirty="0" err="1">
                <a:solidFill>
                  <a:srgbClr val="3E231A"/>
                </a:solidFill>
              </a:rPr>
              <a:t>stasimo</a:t>
            </a:r>
            <a:endParaRPr sz="1800" dirty="0">
              <a:solidFill>
                <a:srgbClr val="3E231A"/>
              </a:solidFill>
            </a:endParaRPr>
          </a:p>
          <a:p>
            <a:pPr marL="187960" lvl="0" indent="-187960" algn="just" defTabSz="233679">
              <a:spcBef>
                <a:spcPts val="1200"/>
              </a:spcBef>
              <a:buBlip>
                <a:blip r:embed="rId2"/>
              </a:buBlip>
              <a:defRPr sz="1800">
                <a:solidFill>
                  <a:srgbClr val="000000"/>
                </a:solidFill>
              </a:defRPr>
            </a:pPr>
            <a:r>
              <a:rPr sz="1800" dirty="0">
                <a:solidFill>
                  <a:srgbClr val="3E231A"/>
                </a:solidFill>
              </a:rPr>
              <a:t>Il </a:t>
            </a:r>
            <a:r>
              <a:rPr sz="1800" dirty="0" err="1">
                <a:solidFill>
                  <a:srgbClr val="3E231A"/>
                </a:solidFill>
              </a:rPr>
              <a:t>coro</a:t>
            </a:r>
            <a:r>
              <a:rPr sz="1800" dirty="0">
                <a:solidFill>
                  <a:srgbClr val="3E231A"/>
                </a:solidFill>
              </a:rPr>
              <a:t>, </a:t>
            </a:r>
            <a:r>
              <a:rPr sz="1800" dirty="0" err="1">
                <a:solidFill>
                  <a:srgbClr val="3E231A"/>
                </a:solidFill>
              </a:rPr>
              <a:t>sempre</a:t>
            </a:r>
            <a:r>
              <a:rPr sz="1800" dirty="0">
                <a:solidFill>
                  <a:srgbClr val="3E231A"/>
                </a:solidFill>
              </a:rPr>
              <a:t> in </a:t>
            </a:r>
            <a:r>
              <a:rPr sz="1800" dirty="0" err="1">
                <a:solidFill>
                  <a:srgbClr val="3E231A"/>
                </a:solidFill>
              </a:rPr>
              <a:t>preda</a:t>
            </a:r>
            <a:r>
              <a:rPr sz="1800" dirty="0">
                <a:solidFill>
                  <a:srgbClr val="3E231A"/>
                </a:solidFill>
              </a:rPr>
              <a:t> </a:t>
            </a:r>
            <a:r>
              <a:rPr sz="1800" dirty="0" err="1">
                <a:solidFill>
                  <a:srgbClr val="3E231A"/>
                </a:solidFill>
              </a:rPr>
              <a:t>all’angoscia</a:t>
            </a:r>
            <a:r>
              <a:rPr sz="1800" dirty="0">
                <a:solidFill>
                  <a:srgbClr val="3E231A"/>
                </a:solidFill>
              </a:rPr>
              <a:t>, </a:t>
            </a:r>
            <a:r>
              <a:rPr sz="1800" dirty="0" err="1">
                <a:solidFill>
                  <a:srgbClr val="3E231A"/>
                </a:solidFill>
              </a:rPr>
              <a:t>dichiara</a:t>
            </a:r>
            <a:r>
              <a:rPr sz="1800" dirty="0">
                <a:solidFill>
                  <a:srgbClr val="3E231A"/>
                </a:solidFill>
              </a:rPr>
              <a:t> </a:t>
            </a:r>
            <a:r>
              <a:rPr sz="1800" dirty="0" err="1">
                <a:solidFill>
                  <a:srgbClr val="3E231A"/>
                </a:solidFill>
              </a:rPr>
              <a:t>tutto</a:t>
            </a:r>
            <a:r>
              <a:rPr sz="1800" dirty="0">
                <a:solidFill>
                  <a:srgbClr val="3E231A"/>
                </a:solidFill>
              </a:rPr>
              <a:t> </a:t>
            </a:r>
            <a:r>
              <a:rPr sz="1800" dirty="0" err="1">
                <a:solidFill>
                  <a:srgbClr val="3E231A"/>
                </a:solidFill>
              </a:rPr>
              <a:t>il</a:t>
            </a:r>
            <a:r>
              <a:rPr sz="1800" dirty="0">
                <a:solidFill>
                  <a:srgbClr val="3E231A"/>
                </a:solidFill>
              </a:rPr>
              <a:t> </a:t>
            </a:r>
            <a:r>
              <a:rPr sz="1800" dirty="0" err="1">
                <a:solidFill>
                  <a:srgbClr val="3E231A"/>
                </a:solidFill>
              </a:rPr>
              <a:t>proprio</a:t>
            </a:r>
            <a:r>
              <a:rPr sz="1800" dirty="0">
                <a:solidFill>
                  <a:srgbClr val="3E231A"/>
                </a:solidFill>
              </a:rPr>
              <a:t> </a:t>
            </a:r>
            <a:r>
              <a:rPr sz="1800" dirty="0" err="1">
                <a:solidFill>
                  <a:srgbClr val="3E231A"/>
                </a:solidFill>
              </a:rPr>
              <a:t>affetto</a:t>
            </a:r>
            <a:r>
              <a:rPr sz="1800" dirty="0">
                <a:solidFill>
                  <a:srgbClr val="3E231A"/>
                </a:solidFill>
              </a:rPr>
              <a:t> verso la </a:t>
            </a:r>
            <a:r>
              <a:rPr sz="1800" dirty="0" err="1">
                <a:solidFill>
                  <a:srgbClr val="3E231A"/>
                </a:solidFill>
              </a:rPr>
              <a:t>regina</a:t>
            </a:r>
            <a:r>
              <a:rPr sz="1800" dirty="0">
                <a:solidFill>
                  <a:srgbClr val="3E231A"/>
                </a:solidFill>
              </a:rPr>
              <a:t>, </a:t>
            </a:r>
            <a:r>
              <a:rPr sz="1800" dirty="0" err="1">
                <a:solidFill>
                  <a:srgbClr val="3E231A"/>
                </a:solidFill>
              </a:rPr>
              <a:t>giungendo</a:t>
            </a:r>
            <a:r>
              <a:rPr sz="1800" dirty="0">
                <a:solidFill>
                  <a:srgbClr val="3E231A"/>
                </a:solidFill>
              </a:rPr>
              <a:t> ad </a:t>
            </a:r>
            <a:r>
              <a:rPr sz="1800" dirty="0" err="1">
                <a:solidFill>
                  <a:srgbClr val="3E231A"/>
                </a:solidFill>
              </a:rPr>
              <a:t>affermare</a:t>
            </a:r>
            <a:r>
              <a:rPr sz="1800" dirty="0">
                <a:solidFill>
                  <a:srgbClr val="3E231A"/>
                </a:solidFill>
              </a:rPr>
              <a:t> </a:t>
            </a:r>
            <a:r>
              <a:rPr sz="1800" dirty="0" err="1">
                <a:solidFill>
                  <a:srgbClr val="3E231A"/>
                </a:solidFill>
              </a:rPr>
              <a:t>che</a:t>
            </a:r>
            <a:r>
              <a:rPr sz="1800" dirty="0">
                <a:solidFill>
                  <a:srgbClr val="3E231A"/>
                </a:solidFill>
              </a:rPr>
              <a:t> </a:t>
            </a:r>
            <a:r>
              <a:rPr sz="1800" dirty="0" err="1">
                <a:solidFill>
                  <a:srgbClr val="3E231A"/>
                </a:solidFill>
              </a:rPr>
              <a:t>l’Ade</a:t>
            </a:r>
            <a:r>
              <a:rPr sz="1800" dirty="0">
                <a:solidFill>
                  <a:srgbClr val="3E231A"/>
                </a:solidFill>
              </a:rPr>
              <a:t> con la </a:t>
            </a:r>
            <a:r>
              <a:rPr sz="1800" dirty="0" err="1">
                <a:solidFill>
                  <a:srgbClr val="3E231A"/>
                </a:solidFill>
              </a:rPr>
              <a:t>sua</a:t>
            </a:r>
            <a:r>
              <a:rPr sz="1800" dirty="0">
                <a:solidFill>
                  <a:srgbClr val="3E231A"/>
                </a:solidFill>
              </a:rPr>
              <a:t> </a:t>
            </a:r>
            <a:r>
              <a:rPr sz="1800" dirty="0" err="1">
                <a:solidFill>
                  <a:srgbClr val="3E231A"/>
                </a:solidFill>
              </a:rPr>
              <a:t>morte</a:t>
            </a:r>
            <a:r>
              <a:rPr sz="1800" dirty="0">
                <a:solidFill>
                  <a:srgbClr val="3E231A"/>
                </a:solidFill>
              </a:rPr>
              <a:t> </a:t>
            </a:r>
            <a:r>
              <a:rPr sz="1800" dirty="0" err="1">
                <a:solidFill>
                  <a:srgbClr val="3E231A"/>
                </a:solidFill>
              </a:rPr>
              <a:t>sarà</a:t>
            </a:r>
            <a:r>
              <a:rPr sz="1800" dirty="0">
                <a:solidFill>
                  <a:srgbClr val="3E231A"/>
                </a:solidFill>
              </a:rPr>
              <a:t> </a:t>
            </a:r>
            <a:r>
              <a:rPr sz="1800" dirty="0" err="1">
                <a:solidFill>
                  <a:srgbClr val="3E231A"/>
                </a:solidFill>
              </a:rPr>
              <a:t>arricchito</a:t>
            </a:r>
            <a:r>
              <a:rPr sz="1800" dirty="0">
                <a:solidFill>
                  <a:srgbClr val="3E231A"/>
                </a:solidFill>
              </a:rPr>
              <a:t> da </a:t>
            </a:r>
            <a:r>
              <a:rPr sz="1800" dirty="0" err="1">
                <a:solidFill>
                  <a:srgbClr val="3E231A"/>
                </a:solidFill>
              </a:rPr>
              <a:t>un’anima</a:t>
            </a:r>
            <a:r>
              <a:rPr sz="1800" dirty="0">
                <a:solidFill>
                  <a:srgbClr val="3E231A"/>
                </a:solidFill>
              </a:rPr>
              <a:t> di </a:t>
            </a:r>
            <a:r>
              <a:rPr sz="1800" dirty="0" err="1">
                <a:solidFill>
                  <a:srgbClr val="3E231A"/>
                </a:solidFill>
              </a:rPr>
              <a:t>eccezionale</a:t>
            </a:r>
            <a:r>
              <a:rPr sz="1800" dirty="0">
                <a:solidFill>
                  <a:srgbClr val="3E231A"/>
                </a:solidFill>
              </a:rPr>
              <a:t> </a:t>
            </a:r>
            <a:r>
              <a:rPr sz="1800" dirty="0" err="1">
                <a:solidFill>
                  <a:srgbClr val="3E231A"/>
                </a:solidFill>
              </a:rPr>
              <a:t>valore</a:t>
            </a:r>
            <a:r>
              <a:rPr sz="1800" dirty="0">
                <a:solidFill>
                  <a:srgbClr val="3E231A"/>
                </a:solidFill>
              </a:rPr>
              <a:t>, e </a:t>
            </a:r>
            <a:r>
              <a:rPr sz="1800" dirty="0" err="1">
                <a:solidFill>
                  <a:srgbClr val="3E231A"/>
                </a:solidFill>
              </a:rPr>
              <a:t>che</a:t>
            </a:r>
            <a:r>
              <a:rPr sz="1800" dirty="0">
                <a:solidFill>
                  <a:srgbClr val="3E231A"/>
                </a:solidFill>
              </a:rPr>
              <a:t> se </a:t>
            </a:r>
            <a:r>
              <a:rPr sz="1800" dirty="0" err="1">
                <a:solidFill>
                  <a:srgbClr val="3E231A"/>
                </a:solidFill>
              </a:rPr>
              <a:t>potessero</a:t>
            </a:r>
            <a:r>
              <a:rPr sz="1800" dirty="0">
                <a:solidFill>
                  <a:srgbClr val="3E231A"/>
                </a:solidFill>
              </a:rPr>
              <a:t>, i </a:t>
            </a:r>
            <a:r>
              <a:rPr sz="1800" dirty="0" err="1">
                <a:solidFill>
                  <a:srgbClr val="3E231A"/>
                </a:solidFill>
              </a:rPr>
              <a:t>coreuti</a:t>
            </a:r>
            <a:r>
              <a:rPr sz="1800" dirty="0">
                <a:solidFill>
                  <a:srgbClr val="3E231A"/>
                </a:solidFill>
              </a:rPr>
              <a:t> </a:t>
            </a:r>
            <a:r>
              <a:rPr sz="1800" dirty="0" err="1">
                <a:solidFill>
                  <a:srgbClr val="3E231A"/>
                </a:solidFill>
              </a:rPr>
              <a:t>stessi</a:t>
            </a:r>
            <a:r>
              <a:rPr sz="1800" dirty="0">
                <a:solidFill>
                  <a:srgbClr val="3E231A"/>
                </a:solidFill>
              </a:rPr>
              <a:t> </a:t>
            </a:r>
            <a:r>
              <a:rPr sz="1800" dirty="0" err="1">
                <a:solidFill>
                  <a:srgbClr val="3E231A"/>
                </a:solidFill>
              </a:rPr>
              <a:t>si</a:t>
            </a:r>
            <a:r>
              <a:rPr sz="1800" dirty="0">
                <a:solidFill>
                  <a:srgbClr val="3E231A"/>
                </a:solidFill>
              </a:rPr>
              <a:t> </a:t>
            </a:r>
            <a:r>
              <a:rPr sz="1800" dirty="0" err="1">
                <a:solidFill>
                  <a:srgbClr val="3E231A"/>
                </a:solidFill>
              </a:rPr>
              <a:t>recherebbero</a:t>
            </a:r>
            <a:r>
              <a:rPr sz="1800" dirty="0">
                <a:solidFill>
                  <a:srgbClr val="3E231A"/>
                </a:solidFill>
              </a:rPr>
              <a:t> a </a:t>
            </a:r>
            <a:r>
              <a:rPr sz="1800" dirty="0" err="1">
                <a:solidFill>
                  <a:srgbClr val="3E231A"/>
                </a:solidFill>
              </a:rPr>
              <a:t>riprenderla</a:t>
            </a:r>
            <a:r>
              <a:rPr sz="1800" dirty="0">
                <a:solidFill>
                  <a:srgbClr val="3E231A"/>
                </a:solidFill>
              </a:rPr>
              <a:t>.</a:t>
            </a:r>
          </a:p>
          <a:p>
            <a:pPr marL="0" lvl="0" indent="0" algn="just" defTabSz="233679">
              <a:spcBef>
                <a:spcPts val="1200"/>
              </a:spcBef>
              <a:buSzTx/>
              <a:buNone/>
              <a:defRPr sz="1800">
                <a:solidFill>
                  <a:srgbClr val="000000"/>
                </a:solidFill>
              </a:defRPr>
            </a:pPr>
            <a:r>
              <a:rPr sz="1800" dirty="0">
                <a:solidFill>
                  <a:srgbClr val="3E231A"/>
                </a:solidFill>
              </a:rPr>
              <a:t>III </a:t>
            </a:r>
            <a:r>
              <a:rPr sz="1800" dirty="0" err="1">
                <a:solidFill>
                  <a:srgbClr val="3E231A"/>
                </a:solidFill>
              </a:rPr>
              <a:t>episodio</a:t>
            </a:r>
            <a:r>
              <a:rPr sz="1800" dirty="0">
                <a:solidFill>
                  <a:srgbClr val="3E231A"/>
                </a:solidFill>
              </a:rPr>
              <a:t> </a:t>
            </a:r>
          </a:p>
          <a:p>
            <a:pPr marL="187960" lvl="0" indent="-187960" algn="just" defTabSz="233679">
              <a:spcBef>
                <a:spcPts val="1200"/>
              </a:spcBef>
              <a:buBlip>
                <a:blip r:embed="rId2"/>
              </a:buBlip>
              <a:defRPr sz="1800">
                <a:solidFill>
                  <a:srgbClr val="000000"/>
                </a:solidFill>
              </a:defRPr>
            </a:pPr>
            <a:r>
              <a:rPr sz="1800" dirty="0">
                <a:solidFill>
                  <a:srgbClr val="3E231A"/>
                </a:solidFill>
              </a:rPr>
              <a:t>Arriva </a:t>
            </a:r>
            <a:r>
              <a:rPr sz="1800" dirty="0" err="1">
                <a:solidFill>
                  <a:srgbClr val="3E231A"/>
                </a:solidFill>
              </a:rPr>
              <a:t>sulla</a:t>
            </a:r>
            <a:r>
              <a:rPr sz="1800" dirty="0">
                <a:solidFill>
                  <a:srgbClr val="3E231A"/>
                </a:solidFill>
              </a:rPr>
              <a:t> </a:t>
            </a:r>
            <a:r>
              <a:rPr sz="1800" dirty="0" err="1">
                <a:solidFill>
                  <a:srgbClr val="3E231A"/>
                </a:solidFill>
              </a:rPr>
              <a:t>scena</a:t>
            </a:r>
            <a:r>
              <a:rPr sz="1800" dirty="0">
                <a:solidFill>
                  <a:srgbClr val="3E231A"/>
                </a:solidFill>
              </a:rPr>
              <a:t> </a:t>
            </a:r>
            <a:r>
              <a:rPr sz="1800" dirty="0" err="1">
                <a:solidFill>
                  <a:srgbClr val="3E231A"/>
                </a:solidFill>
              </a:rPr>
              <a:t>Eracle</a:t>
            </a:r>
            <a:r>
              <a:rPr sz="1800" dirty="0">
                <a:solidFill>
                  <a:srgbClr val="3E231A"/>
                </a:solidFill>
              </a:rPr>
              <a:t>, </a:t>
            </a:r>
            <a:r>
              <a:rPr sz="1800" dirty="0" err="1">
                <a:solidFill>
                  <a:srgbClr val="3E231A"/>
                </a:solidFill>
              </a:rPr>
              <a:t>intento</a:t>
            </a:r>
            <a:r>
              <a:rPr sz="1800" dirty="0">
                <a:solidFill>
                  <a:srgbClr val="3E231A"/>
                </a:solidFill>
              </a:rPr>
              <a:t> in </a:t>
            </a:r>
            <a:r>
              <a:rPr sz="1800" dirty="0" err="1">
                <a:solidFill>
                  <a:srgbClr val="3E231A"/>
                </a:solidFill>
              </a:rPr>
              <a:t>una</a:t>
            </a:r>
            <a:r>
              <a:rPr sz="1800" dirty="0">
                <a:solidFill>
                  <a:srgbClr val="3E231A"/>
                </a:solidFill>
              </a:rPr>
              <a:t> </a:t>
            </a:r>
            <a:r>
              <a:rPr sz="1800" dirty="0" err="1">
                <a:solidFill>
                  <a:srgbClr val="3E231A"/>
                </a:solidFill>
              </a:rPr>
              <a:t>delle</a:t>
            </a:r>
            <a:r>
              <a:rPr sz="1800" dirty="0">
                <a:solidFill>
                  <a:srgbClr val="3E231A"/>
                </a:solidFill>
              </a:rPr>
              <a:t> </a:t>
            </a:r>
            <a:r>
              <a:rPr sz="1800" dirty="0" err="1">
                <a:solidFill>
                  <a:srgbClr val="3E231A"/>
                </a:solidFill>
              </a:rPr>
              <a:t>dodici</a:t>
            </a:r>
            <a:r>
              <a:rPr sz="1800" dirty="0">
                <a:solidFill>
                  <a:srgbClr val="3E231A"/>
                </a:solidFill>
              </a:rPr>
              <a:t> </a:t>
            </a:r>
            <a:r>
              <a:rPr sz="1800" dirty="0" err="1">
                <a:solidFill>
                  <a:srgbClr val="3E231A"/>
                </a:solidFill>
              </a:rPr>
              <a:t>fatiche</a:t>
            </a:r>
            <a:r>
              <a:rPr sz="1800" dirty="0">
                <a:solidFill>
                  <a:srgbClr val="3E231A"/>
                </a:solidFill>
              </a:rPr>
              <a:t>, per </a:t>
            </a:r>
            <a:r>
              <a:rPr sz="1800" dirty="0" err="1">
                <a:solidFill>
                  <a:srgbClr val="3E231A"/>
                </a:solidFill>
              </a:rPr>
              <a:t>chiedere</a:t>
            </a:r>
            <a:r>
              <a:rPr sz="1800" dirty="0">
                <a:solidFill>
                  <a:srgbClr val="3E231A"/>
                </a:solidFill>
              </a:rPr>
              <a:t> </a:t>
            </a:r>
            <a:r>
              <a:rPr sz="1800" dirty="0" err="1">
                <a:solidFill>
                  <a:srgbClr val="3E231A"/>
                </a:solidFill>
              </a:rPr>
              <a:t>ospitalità</a:t>
            </a:r>
            <a:r>
              <a:rPr sz="1800" dirty="0">
                <a:solidFill>
                  <a:srgbClr val="3E231A"/>
                </a:solidFill>
              </a:rPr>
              <a:t>. </a:t>
            </a:r>
            <a:r>
              <a:rPr sz="1800" dirty="0" err="1">
                <a:solidFill>
                  <a:srgbClr val="3E231A"/>
                </a:solidFill>
              </a:rPr>
              <a:t>Admeto</a:t>
            </a:r>
            <a:r>
              <a:rPr sz="1800" dirty="0">
                <a:solidFill>
                  <a:srgbClr val="3E231A"/>
                </a:solidFill>
              </a:rPr>
              <a:t> lo </a:t>
            </a:r>
            <a:r>
              <a:rPr sz="1800" dirty="0" err="1">
                <a:solidFill>
                  <a:srgbClr val="3E231A"/>
                </a:solidFill>
              </a:rPr>
              <a:t>accoglie</a:t>
            </a:r>
            <a:r>
              <a:rPr sz="1800" dirty="0">
                <a:solidFill>
                  <a:srgbClr val="3E231A"/>
                </a:solidFill>
              </a:rPr>
              <a:t> con </a:t>
            </a:r>
            <a:r>
              <a:rPr sz="1800" dirty="0" err="1">
                <a:solidFill>
                  <a:srgbClr val="3E231A"/>
                </a:solidFill>
              </a:rPr>
              <a:t>generosità</a:t>
            </a:r>
            <a:r>
              <a:rPr sz="1800" dirty="0">
                <a:solidFill>
                  <a:srgbClr val="3E231A"/>
                </a:solidFill>
              </a:rPr>
              <a:t>, </a:t>
            </a:r>
            <a:r>
              <a:rPr sz="1800" dirty="0" err="1">
                <a:solidFill>
                  <a:srgbClr val="3E231A"/>
                </a:solidFill>
              </a:rPr>
              <a:t>pur</a:t>
            </a:r>
            <a:r>
              <a:rPr sz="1800" dirty="0">
                <a:solidFill>
                  <a:srgbClr val="3E231A"/>
                </a:solidFill>
              </a:rPr>
              <a:t> non </a:t>
            </a:r>
            <a:r>
              <a:rPr sz="1800" dirty="0" err="1">
                <a:solidFill>
                  <a:srgbClr val="3E231A"/>
                </a:solidFill>
              </a:rPr>
              <a:t>nascondendogli</a:t>
            </a:r>
            <a:r>
              <a:rPr sz="1800" dirty="0">
                <a:solidFill>
                  <a:srgbClr val="3E231A"/>
                </a:solidFill>
              </a:rPr>
              <a:t> la </a:t>
            </a:r>
            <a:r>
              <a:rPr sz="1800" dirty="0" err="1">
                <a:solidFill>
                  <a:srgbClr val="3E231A"/>
                </a:solidFill>
              </a:rPr>
              <a:t>propria</a:t>
            </a:r>
            <a:r>
              <a:rPr sz="1800" dirty="0">
                <a:solidFill>
                  <a:srgbClr val="3E231A"/>
                </a:solidFill>
              </a:rPr>
              <a:t> </a:t>
            </a:r>
            <a:r>
              <a:rPr sz="1800" dirty="0" err="1">
                <a:solidFill>
                  <a:srgbClr val="3E231A"/>
                </a:solidFill>
              </a:rPr>
              <a:t>afflizione</a:t>
            </a:r>
            <a:r>
              <a:rPr sz="1800" dirty="0">
                <a:solidFill>
                  <a:srgbClr val="3E231A"/>
                </a:solidFill>
              </a:rPr>
              <a:t>, </a:t>
            </a:r>
            <a:r>
              <a:rPr sz="1800" dirty="0" err="1">
                <a:solidFill>
                  <a:srgbClr val="3E231A"/>
                </a:solidFill>
              </a:rPr>
              <a:t>tanto</a:t>
            </a:r>
            <a:r>
              <a:rPr sz="1800" dirty="0">
                <a:solidFill>
                  <a:srgbClr val="3E231A"/>
                </a:solidFill>
              </a:rPr>
              <a:t> da </a:t>
            </a:r>
            <a:r>
              <a:rPr sz="1800" dirty="0" err="1">
                <a:solidFill>
                  <a:srgbClr val="3E231A"/>
                </a:solidFill>
              </a:rPr>
              <a:t>essere</a:t>
            </a:r>
            <a:r>
              <a:rPr sz="1800" dirty="0">
                <a:solidFill>
                  <a:srgbClr val="3E231A"/>
                </a:solidFill>
              </a:rPr>
              <a:t> </a:t>
            </a:r>
            <a:r>
              <a:rPr sz="1800" dirty="0" err="1">
                <a:solidFill>
                  <a:srgbClr val="3E231A"/>
                </a:solidFill>
              </a:rPr>
              <a:t>costretto</a:t>
            </a:r>
            <a:r>
              <a:rPr sz="1800" dirty="0">
                <a:solidFill>
                  <a:srgbClr val="3E231A"/>
                </a:solidFill>
              </a:rPr>
              <a:t> a </a:t>
            </a:r>
            <a:r>
              <a:rPr sz="1800" dirty="0" err="1">
                <a:solidFill>
                  <a:srgbClr val="3E231A"/>
                </a:solidFill>
              </a:rPr>
              <a:t>spiegargliene</a:t>
            </a:r>
            <a:r>
              <a:rPr sz="1800" dirty="0">
                <a:solidFill>
                  <a:srgbClr val="3E231A"/>
                </a:solidFill>
              </a:rPr>
              <a:t> </a:t>
            </a:r>
            <a:r>
              <a:rPr sz="1800" dirty="0" err="1">
                <a:solidFill>
                  <a:srgbClr val="3E231A"/>
                </a:solidFill>
              </a:rPr>
              <a:t>il</a:t>
            </a:r>
            <a:r>
              <a:rPr sz="1800" dirty="0">
                <a:solidFill>
                  <a:srgbClr val="3E231A"/>
                </a:solidFill>
              </a:rPr>
              <a:t> </a:t>
            </a:r>
            <a:r>
              <a:rPr sz="1800" dirty="0" err="1">
                <a:solidFill>
                  <a:srgbClr val="3E231A"/>
                </a:solidFill>
              </a:rPr>
              <a:t>motivo</a:t>
            </a:r>
            <a:r>
              <a:rPr sz="1800" dirty="0">
                <a:solidFill>
                  <a:srgbClr val="3E231A"/>
                </a:solidFill>
              </a:rPr>
              <a:t>. </a:t>
            </a:r>
            <a:r>
              <a:rPr sz="1800" dirty="0" err="1">
                <a:solidFill>
                  <a:srgbClr val="3E231A"/>
                </a:solidFill>
              </a:rPr>
              <a:t>Racconta</a:t>
            </a:r>
            <a:r>
              <a:rPr sz="1800" dirty="0">
                <a:solidFill>
                  <a:srgbClr val="3E231A"/>
                </a:solidFill>
              </a:rPr>
              <a:t> </a:t>
            </a:r>
            <a:r>
              <a:rPr sz="1800" dirty="0" err="1">
                <a:solidFill>
                  <a:srgbClr val="3E231A"/>
                </a:solidFill>
              </a:rPr>
              <a:t>all'eroe</a:t>
            </a:r>
            <a:r>
              <a:rPr sz="1800" dirty="0">
                <a:solidFill>
                  <a:srgbClr val="3E231A"/>
                </a:solidFill>
              </a:rPr>
              <a:t> </a:t>
            </a:r>
            <a:r>
              <a:rPr sz="1800" dirty="0" err="1">
                <a:solidFill>
                  <a:srgbClr val="3E231A"/>
                </a:solidFill>
              </a:rPr>
              <a:t>che</a:t>
            </a:r>
            <a:r>
              <a:rPr sz="1800" dirty="0">
                <a:solidFill>
                  <a:srgbClr val="3E231A"/>
                </a:solidFill>
              </a:rPr>
              <a:t> è </a:t>
            </a:r>
            <a:r>
              <a:rPr sz="1800" dirty="0" err="1">
                <a:solidFill>
                  <a:srgbClr val="3E231A"/>
                </a:solidFill>
              </a:rPr>
              <a:t>morta</a:t>
            </a:r>
            <a:r>
              <a:rPr sz="1800" dirty="0">
                <a:solidFill>
                  <a:srgbClr val="3E231A"/>
                </a:solidFill>
              </a:rPr>
              <a:t> </a:t>
            </a:r>
            <a:r>
              <a:rPr sz="1800" dirty="0" err="1">
                <a:solidFill>
                  <a:srgbClr val="3E231A"/>
                </a:solidFill>
              </a:rPr>
              <a:t>una</a:t>
            </a:r>
            <a:r>
              <a:rPr sz="1800" dirty="0">
                <a:solidFill>
                  <a:srgbClr val="3E231A"/>
                </a:solidFill>
              </a:rPr>
              <a:t> donna </a:t>
            </a:r>
            <a:r>
              <a:rPr sz="1800" dirty="0" err="1">
                <a:solidFill>
                  <a:srgbClr val="3E231A"/>
                </a:solidFill>
              </a:rPr>
              <a:t>che</a:t>
            </a:r>
            <a:r>
              <a:rPr sz="1800" dirty="0">
                <a:solidFill>
                  <a:srgbClr val="3E231A"/>
                </a:solidFill>
              </a:rPr>
              <a:t> </a:t>
            </a:r>
            <a:r>
              <a:rPr sz="1800" dirty="0" err="1">
                <a:solidFill>
                  <a:srgbClr val="3E231A"/>
                </a:solidFill>
              </a:rPr>
              <a:t>viveva</a:t>
            </a:r>
            <a:r>
              <a:rPr sz="1800" dirty="0">
                <a:solidFill>
                  <a:srgbClr val="3E231A"/>
                </a:solidFill>
              </a:rPr>
              <a:t> </a:t>
            </a:r>
            <a:r>
              <a:rPr sz="1800" dirty="0" err="1">
                <a:solidFill>
                  <a:srgbClr val="3E231A"/>
                </a:solidFill>
              </a:rPr>
              <a:t>nella</a:t>
            </a:r>
            <a:r>
              <a:rPr sz="1800" dirty="0">
                <a:solidFill>
                  <a:srgbClr val="3E231A"/>
                </a:solidFill>
              </a:rPr>
              <a:t> casa, ma non era </a:t>
            </a:r>
            <a:r>
              <a:rPr sz="1800" dirty="0" err="1">
                <a:solidFill>
                  <a:srgbClr val="3E231A"/>
                </a:solidFill>
              </a:rPr>
              <a:t>consanguinea</a:t>
            </a:r>
            <a:r>
              <a:rPr sz="1800" dirty="0">
                <a:solidFill>
                  <a:srgbClr val="3E231A"/>
                </a:solidFill>
              </a:rPr>
              <a:t>, </a:t>
            </a:r>
            <a:r>
              <a:rPr sz="1800" dirty="0" err="1">
                <a:solidFill>
                  <a:srgbClr val="3E231A"/>
                </a:solidFill>
              </a:rPr>
              <a:t>così</a:t>
            </a:r>
            <a:r>
              <a:rPr sz="1800" dirty="0">
                <a:solidFill>
                  <a:srgbClr val="3E231A"/>
                </a:solidFill>
              </a:rPr>
              <a:t> da non </a:t>
            </a:r>
            <a:r>
              <a:rPr sz="1800" dirty="0" err="1">
                <a:solidFill>
                  <a:srgbClr val="3E231A"/>
                </a:solidFill>
              </a:rPr>
              <a:t>metterlo</a:t>
            </a:r>
            <a:r>
              <a:rPr sz="1800" dirty="0">
                <a:solidFill>
                  <a:srgbClr val="3E231A"/>
                </a:solidFill>
              </a:rPr>
              <a:t> a </a:t>
            </a:r>
            <a:r>
              <a:rPr sz="1800" dirty="0" err="1">
                <a:solidFill>
                  <a:srgbClr val="3E231A"/>
                </a:solidFill>
              </a:rPr>
              <a:t>disagio</a:t>
            </a:r>
            <a:r>
              <a:rPr sz="1800" dirty="0">
                <a:solidFill>
                  <a:srgbClr val="3E231A"/>
                </a:solidFill>
              </a:rPr>
              <a:t>, </a:t>
            </a:r>
            <a:r>
              <a:rPr sz="1800" dirty="0" err="1">
                <a:solidFill>
                  <a:srgbClr val="3E231A"/>
                </a:solidFill>
              </a:rPr>
              <a:t>pur</a:t>
            </a:r>
            <a:r>
              <a:rPr sz="1800" dirty="0">
                <a:solidFill>
                  <a:srgbClr val="3E231A"/>
                </a:solidFill>
              </a:rPr>
              <a:t> </a:t>
            </a:r>
            <a:r>
              <a:rPr sz="1800" dirty="0" err="1">
                <a:solidFill>
                  <a:srgbClr val="3E231A"/>
                </a:solidFill>
              </a:rPr>
              <a:t>nascondendo</a:t>
            </a:r>
            <a:r>
              <a:rPr sz="1800" dirty="0">
                <a:solidFill>
                  <a:srgbClr val="3E231A"/>
                </a:solidFill>
              </a:rPr>
              <a:t> in </a:t>
            </a:r>
            <a:r>
              <a:rPr sz="1800" dirty="0" err="1">
                <a:solidFill>
                  <a:srgbClr val="3E231A"/>
                </a:solidFill>
              </a:rPr>
              <a:t>qualche</a:t>
            </a:r>
            <a:r>
              <a:rPr sz="1800" dirty="0">
                <a:solidFill>
                  <a:srgbClr val="3E231A"/>
                </a:solidFill>
              </a:rPr>
              <a:t> </a:t>
            </a:r>
            <a:r>
              <a:rPr sz="1800" dirty="0" err="1">
                <a:solidFill>
                  <a:srgbClr val="3E231A"/>
                </a:solidFill>
              </a:rPr>
              <a:t>modo</a:t>
            </a:r>
            <a:r>
              <a:rPr sz="1800" dirty="0">
                <a:solidFill>
                  <a:srgbClr val="3E231A"/>
                </a:solidFill>
              </a:rPr>
              <a:t> la </a:t>
            </a:r>
            <a:r>
              <a:rPr sz="1800" dirty="0" err="1">
                <a:solidFill>
                  <a:srgbClr val="3E231A"/>
                </a:solidFill>
              </a:rPr>
              <a:t>verità</a:t>
            </a:r>
            <a:r>
              <a:rPr sz="1800" dirty="0">
                <a:solidFill>
                  <a:srgbClr val="3E231A"/>
                </a:solidFill>
              </a:rPr>
              <a:t> </a:t>
            </a:r>
            <a:r>
              <a:rPr sz="1800" dirty="0" err="1">
                <a:solidFill>
                  <a:srgbClr val="3E231A"/>
                </a:solidFill>
              </a:rPr>
              <a:t>dei</a:t>
            </a:r>
            <a:r>
              <a:rPr sz="1800" dirty="0">
                <a:solidFill>
                  <a:srgbClr val="3E231A"/>
                </a:solidFill>
              </a:rPr>
              <a:t> </a:t>
            </a:r>
            <a:r>
              <a:rPr sz="1800" dirty="0" err="1">
                <a:solidFill>
                  <a:srgbClr val="3E231A"/>
                </a:solidFill>
              </a:rPr>
              <a:t>fatti</a:t>
            </a:r>
            <a:r>
              <a:rPr sz="1800" dirty="0">
                <a:solidFill>
                  <a:srgbClr val="3E231A"/>
                </a:solidFill>
              </a:rPr>
              <a:t>.</a:t>
            </a:r>
          </a:p>
          <a:p>
            <a:pPr marL="0" lvl="0" indent="0" algn="just" defTabSz="233679">
              <a:spcBef>
                <a:spcPts val="1200"/>
              </a:spcBef>
              <a:buSzTx/>
              <a:buNone/>
              <a:defRPr sz="1800">
                <a:solidFill>
                  <a:srgbClr val="000000"/>
                </a:solidFill>
              </a:defRPr>
            </a:pPr>
            <a:r>
              <a:rPr sz="1800" dirty="0">
                <a:solidFill>
                  <a:srgbClr val="3E231A"/>
                </a:solidFill>
              </a:rPr>
              <a:t> III </a:t>
            </a:r>
            <a:r>
              <a:rPr sz="1800" dirty="0" err="1">
                <a:solidFill>
                  <a:srgbClr val="3E231A"/>
                </a:solidFill>
              </a:rPr>
              <a:t>stasimo</a:t>
            </a:r>
            <a:endParaRPr sz="1800" dirty="0">
              <a:solidFill>
                <a:srgbClr val="3E231A"/>
              </a:solidFill>
            </a:endParaRPr>
          </a:p>
          <a:p>
            <a:pPr marL="187960" lvl="0" indent="-187960" algn="just" defTabSz="233679">
              <a:spcBef>
                <a:spcPts val="1200"/>
              </a:spcBef>
              <a:buBlip>
                <a:blip r:embed="rId2"/>
              </a:buBlip>
              <a:defRPr sz="1800">
                <a:solidFill>
                  <a:srgbClr val="000000"/>
                </a:solidFill>
              </a:defRPr>
            </a:pPr>
            <a:r>
              <a:rPr sz="1800" dirty="0" err="1">
                <a:solidFill>
                  <a:srgbClr val="3E231A"/>
                </a:solidFill>
              </a:rPr>
              <a:t>il</a:t>
            </a:r>
            <a:r>
              <a:rPr sz="1800" dirty="0">
                <a:solidFill>
                  <a:srgbClr val="3E231A"/>
                </a:solidFill>
              </a:rPr>
              <a:t> </a:t>
            </a:r>
            <a:r>
              <a:rPr sz="1800" dirty="0" err="1">
                <a:solidFill>
                  <a:srgbClr val="3E231A"/>
                </a:solidFill>
              </a:rPr>
              <a:t>coro</a:t>
            </a:r>
            <a:r>
              <a:rPr sz="1800" dirty="0">
                <a:solidFill>
                  <a:srgbClr val="3E231A"/>
                </a:solidFill>
              </a:rPr>
              <a:t> </a:t>
            </a:r>
            <a:r>
              <a:rPr sz="1800" dirty="0" err="1">
                <a:solidFill>
                  <a:srgbClr val="3E231A"/>
                </a:solidFill>
              </a:rPr>
              <a:t>rimprovera</a:t>
            </a:r>
            <a:r>
              <a:rPr sz="1800" dirty="0">
                <a:solidFill>
                  <a:srgbClr val="3E231A"/>
                </a:solidFill>
              </a:rPr>
              <a:t>  </a:t>
            </a:r>
            <a:r>
              <a:rPr sz="1800" dirty="0" err="1">
                <a:solidFill>
                  <a:srgbClr val="3E231A"/>
                </a:solidFill>
              </a:rPr>
              <a:t>Admeto</a:t>
            </a:r>
            <a:r>
              <a:rPr sz="1800" dirty="0">
                <a:solidFill>
                  <a:srgbClr val="3E231A"/>
                </a:solidFill>
              </a:rPr>
              <a:t> per aver </a:t>
            </a:r>
            <a:r>
              <a:rPr sz="1800" dirty="0" err="1">
                <a:solidFill>
                  <a:srgbClr val="3E231A"/>
                </a:solidFill>
              </a:rPr>
              <a:t>accolto</a:t>
            </a:r>
            <a:r>
              <a:rPr sz="1800" dirty="0">
                <a:solidFill>
                  <a:srgbClr val="3E231A"/>
                </a:solidFill>
              </a:rPr>
              <a:t> </a:t>
            </a:r>
            <a:r>
              <a:rPr sz="1800" dirty="0" err="1">
                <a:solidFill>
                  <a:srgbClr val="3E231A"/>
                </a:solidFill>
              </a:rPr>
              <a:t>Eracle</a:t>
            </a:r>
            <a:r>
              <a:rPr sz="1800" dirty="0">
                <a:solidFill>
                  <a:srgbClr val="3E231A"/>
                </a:solidFill>
              </a:rPr>
              <a:t> in casa, </a:t>
            </a:r>
            <a:r>
              <a:rPr sz="1800" dirty="0" err="1">
                <a:solidFill>
                  <a:srgbClr val="3E231A"/>
                </a:solidFill>
              </a:rPr>
              <a:t>nonostante</a:t>
            </a:r>
            <a:r>
              <a:rPr sz="1800" dirty="0">
                <a:solidFill>
                  <a:srgbClr val="3E231A"/>
                </a:solidFill>
              </a:rPr>
              <a:t> </a:t>
            </a:r>
            <a:r>
              <a:rPr sz="1800" dirty="0" err="1">
                <a:solidFill>
                  <a:srgbClr val="3E231A"/>
                </a:solidFill>
              </a:rPr>
              <a:t>sia</a:t>
            </a:r>
            <a:r>
              <a:rPr sz="1800" dirty="0">
                <a:solidFill>
                  <a:srgbClr val="3E231A"/>
                </a:solidFill>
              </a:rPr>
              <a:t> </a:t>
            </a:r>
            <a:r>
              <a:rPr sz="1800" dirty="0" err="1">
                <a:solidFill>
                  <a:srgbClr val="3E231A"/>
                </a:solidFill>
              </a:rPr>
              <a:t>accaduta</a:t>
            </a:r>
            <a:r>
              <a:rPr sz="1800" dirty="0">
                <a:solidFill>
                  <a:srgbClr val="3E231A"/>
                </a:solidFill>
              </a:rPr>
              <a:t> </a:t>
            </a:r>
            <a:r>
              <a:rPr sz="1800" dirty="0" err="1">
                <a:solidFill>
                  <a:srgbClr val="3E231A"/>
                </a:solidFill>
              </a:rPr>
              <a:t>una</a:t>
            </a:r>
            <a:r>
              <a:rPr sz="1800" dirty="0">
                <a:solidFill>
                  <a:srgbClr val="3E231A"/>
                </a:solidFill>
              </a:rPr>
              <a:t> </a:t>
            </a:r>
            <a:r>
              <a:rPr sz="1800" dirty="0" err="1">
                <a:solidFill>
                  <a:srgbClr val="3E231A"/>
                </a:solidFill>
              </a:rPr>
              <a:t>disgrazia</a:t>
            </a:r>
            <a:r>
              <a:rPr sz="1800" dirty="0">
                <a:solidFill>
                  <a:srgbClr val="3E231A"/>
                </a:solidFill>
              </a:rPr>
              <a:t> </a:t>
            </a:r>
            <a:r>
              <a:rPr sz="1800" dirty="0" err="1">
                <a:solidFill>
                  <a:srgbClr val="3E231A"/>
                </a:solidFill>
              </a:rPr>
              <a:t>così</a:t>
            </a:r>
            <a:r>
              <a:rPr sz="1800" dirty="0">
                <a:solidFill>
                  <a:srgbClr val="3E231A"/>
                </a:solidFill>
              </a:rPr>
              <a:t> </a:t>
            </a:r>
            <a:r>
              <a:rPr sz="1800" dirty="0" err="1">
                <a:solidFill>
                  <a:srgbClr val="3E231A"/>
                </a:solidFill>
              </a:rPr>
              <a:t>grande</a:t>
            </a:r>
            <a:r>
              <a:rPr sz="1800" dirty="0">
                <a:solidFill>
                  <a:srgbClr val="3E231A"/>
                </a:solidFill>
              </a:rPr>
              <a:t>; </a:t>
            </a:r>
            <a:r>
              <a:rPr sz="1800" dirty="0" err="1">
                <a:solidFill>
                  <a:srgbClr val="3E231A"/>
                </a:solidFill>
              </a:rPr>
              <a:t>Addmeto</a:t>
            </a:r>
            <a:r>
              <a:rPr sz="1800" dirty="0">
                <a:solidFill>
                  <a:srgbClr val="3E231A"/>
                </a:solidFill>
              </a:rPr>
              <a:t> </a:t>
            </a:r>
            <a:r>
              <a:rPr sz="1800" dirty="0" err="1">
                <a:solidFill>
                  <a:srgbClr val="3E231A"/>
                </a:solidFill>
              </a:rPr>
              <a:t>si</a:t>
            </a:r>
            <a:r>
              <a:rPr sz="1800" dirty="0">
                <a:solidFill>
                  <a:srgbClr val="3E231A"/>
                </a:solidFill>
              </a:rPr>
              <a:t> </a:t>
            </a:r>
            <a:r>
              <a:rPr sz="1800" dirty="0" err="1">
                <a:solidFill>
                  <a:srgbClr val="3E231A"/>
                </a:solidFill>
              </a:rPr>
              <a:t>giustifica</a:t>
            </a:r>
            <a:r>
              <a:rPr sz="1800" dirty="0">
                <a:solidFill>
                  <a:srgbClr val="3E231A"/>
                </a:solidFill>
              </a:rPr>
              <a:t> </a:t>
            </a:r>
            <a:r>
              <a:rPr sz="1800" dirty="0" err="1">
                <a:solidFill>
                  <a:srgbClr val="3E231A"/>
                </a:solidFill>
              </a:rPr>
              <a:t>dicendo</a:t>
            </a:r>
            <a:r>
              <a:rPr sz="1800" dirty="0">
                <a:solidFill>
                  <a:srgbClr val="3E231A"/>
                </a:solidFill>
              </a:rPr>
              <a:t> </a:t>
            </a:r>
            <a:r>
              <a:rPr sz="1800" dirty="0" err="1">
                <a:solidFill>
                  <a:srgbClr val="3E231A"/>
                </a:solidFill>
              </a:rPr>
              <a:t>che</a:t>
            </a:r>
            <a:r>
              <a:rPr sz="1800" dirty="0">
                <a:solidFill>
                  <a:srgbClr val="3E231A"/>
                </a:solidFill>
              </a:rPr>
              <a:t> se lo </a:t>
            </a:r>
            <a:r>
              <a:rPr sz="1800" dirty="0" err="1">
                <a:solidFill>
                  <a:srgbClr val="3E231A"/>
                </a:solidFill>
              </a:rPr>
              <a:t>avesse</a:t>
            </a:r>
            <a:r>
              <a:rPr sz="1800" dirty="0">
                <a:solidFill>
                  <a:srgbClr val="3E231A"/>
                </a:solidFill>
              </a:rPr>
              <a:t> </a:t>
            </a:r>
            <a:r>
              <a:rPr sz="1800" dirty="0" err="1">
                <a:solidFill>
                  <a:srgbClr val="3E231A"/>
                </a:solidFill>
              </a:rPr>
              <a:t>allontanato</a:t>
            </a:r>
            <a:r>
              <a:rPr sz="1800" dirty="0">
                <a:solidFill>
                  <a:srgbClr val="3E231A"/>
                </a:solidFill>
              </a:rPr>
              <a:t> </a:t>
            </a:r>
            <a:r>
              <a:rPr sz="1800" dirty="0" err="1">
                <a:solidFill>
                  <a:srgbClr val="3E231A"/>
                </a:solidFill>
              </a:rPr>
              <a:t>dalla</a:t>
            </a:r>
            <a:r>
              <a:rPr sz="1800" dirty="0">
                <a:solidFill>
                  <a:srgbClr val="3E231A"/>
                </a:solidFill>
              </a:rPr>
              <a:t> casa e </a:t>
            </a:r>
            <a:r>
              <a:rPr sz="1800" dirty="0" err="1">
                <a:solidFill>
                  <a:srgbClr val="3E231A"/>
                </a:solidFill>
              </a:rPr>
              <a:t>dalla</a:t>
            </a:r>
            <a:r>
              <a:rPr sz="1800" dirty="0">
                <a:solidFill>
                  <a:srgbClr val="3E231A"/>
                </a:solidFill>
              </a:rPr>
              <a:t> </a:t>
            </a:r>
            <a:r>
              <a:rPr sz="1800" dirty="0" err="1">
                <a:solidFill>
                  <a:srgbClr val="3E231A"/>
                </a:solidFill>
              </a:rPr>
              <a:t>città</a:t>
            </a:r>
            <a:r>
              <a:rPr sz="1800" dirty="0">
                <a:solidFill>
                  <a:srgbClr val="3E231A"/>
                </a:solidFill>
              </a:rPr>
              <a:t>, la </a:t>
            </a:r>
            <a:r>
              <a:rPr sz="1800" dirty="0" err="1">
                <a:solidFill>
                  <a:srgbClr val="3E231A"/>
                </a:solidFill>
              </a:rPr>
              <a:t>sua</a:t>
            </a:r>
            <a:r>
              <a:rPr sz="1800" dirty="0">
                <a:solidFill>
                  <a:srgbClr val="3E231A"/>
                </a:solidFill>
              </a:rPr>
              <a:t> </a:t>
            </a:r>
            <a:r>
              <a:rPr sz="1800" dirty="0" err="1">
                <a:solidFill>
                  <a:srgbClr val="3E231A"/>
                </a:solidFill>
              </a:rPr>
              <a:t>disgrazia</a:t>
            </a:r>
            <a:r>
              <a:rPr sz="1800" dirty="0">
                <a:solidFill>
                  <a:srgbClr val="3E231A"/>
                </a:solidFill>
              </a:rPr>
              <a:t> non </a:t>
            </a:r>
            <a:r>
              <a:rPr sz="1800" dirty="0" err="1">
                <a:solidFill>
                  <a:srgbClr val="3E231A"/>
                </a:solidFill>
              </a:rPr>
              <a:t>sarebbe</a:t>
            </a:r>
            <a:r>
              <a:rPr sz="1800" dirty="0">
                <a:solidFill>
                  <a:srgbClr val="3E231A"/>
                </a:solidFill>
              </a:rPr>
              <a:t> </a:t>
            </a:r>
            <a:r>
              <a:rPr sz="1800" dirty="0" err="1">
                <a:solidFill>
                  <a:srgbClr val="3E231A"/>
                </a:solidFill>
              </a:rPr>
              <a:t>diminuita</a:t>
            </a:r>
            <a:r>
              <a:rPr sz="1800" dirty="0">
                <a:solidFill>
                  <a:srgbClr val="3E231A"/>
                </a:solidFill>
              </a:rPr>
              <a:t>, e </a:t>
            </a:r>
            <a:r>
              <a:rPr sz="1800" dirty="0" err="1">
                <a:solidFill>
                  <a:srgbClr val="3E231A"/>
                </a:solidFill>
              </a:rPr>
              <a:t>lui</a:t>
            </a:r>
            <a:r>
              <a:rPr sz="1800" dirty="0">
                <a:solidFill>
                  <a:srgbClr val="3E231A"/>
                </a:solidFill>
              </a:rPr>
              <a:t> </a:t>
            </a:r>
            <a:r>
              <a:rPr sz="1800" dirty="0" err="1">
                <a:solidFill>
                  <a:srgbClr val="3E231A"/>
                </a:solidFill>
              </a:rPr>
              <a:t>sarebbe</a:t>
            </a:r>
            <a:r>
              <a:rPr sz="1800" dirty="0">
                <a:solidFill>
                  <a:srgbClr val="3E231A"/>
                </a:solidFill>
              </a:rPr>
              <a:t> </a:t>
            </a:r>
            <a:r>
              <a:rPr sz="1800" dirty="0" err="1">
                <a:solidFill>
                  <a:srgbClr val="3E231A"/>
                </a:solidFill>
              </a:rPr>
              <a:t>risultato</a:t>
            </a:r>
            <a:r>
              <a:rPr sz="1800" dirty="0">
                <a:solidFill>
                  <a:srgbClr val="3E231A"/>
                </a:solidFill>
              </a:rPr>
              <a:t> </a:t>
            </a:r>
            <a:r>
              <a:rPr sz="1800" dirty="0" err="1">
                <a:solidFill>
                  <a:srgbClr val="3E231A"/>
                </a:solidFill>
              </a:rPr>
              <a:t>più</a:t>
            </a:r>
            <a:r>
              <a:rPr sz="1800" dirty="0">
                <a:solidFill>
                  <a:srgbClr val="3E231A"/>
                </a:solidFill>
              </a:rPr>
              <a:t> </a:t>
            </a:r>
            <a:r>
              <a:rPr sz="1800" dirty="0" err="1">
                <a:solidFill>
                  <a:srgbClr val="3E231A"/>
                </a:solidFill>
              </a:rPr>
              <a:t>inospitale</a:t>
            </a:r>
            <a:r>
              <a:rPr sz="1800" dirty="0">
                <a:solidFill>
                  <a:srgbClr val="3E231A"/>
                </a:solidFill>
              </a:rPr>
              <a:t>. E </a:t>
            </a:r>
            <a:r>
              <a:rPr sz="1800" dirty="0" err="1">
                <a:solidFill>
                  <a:srgbClr val="3E231A"/>
                </a:solidFill>
              </a:rPr>
              <a:t>oltre</a:t>
            </a:r>
            <a:r>
              <a:rPr sz="1800" dirty="0">
                <a:solidFill>
                  <a:srgbClr val="3E231A"/>
                </a:solidFill>
              </a:rPr>
              <a:t> al </a:t>
            </a:r>
            <a:r>
              <a:rPr sz="1800" dirty="0" err="1">
                <a:solidFill>
                  <a:srgbClr val="3E231A"/>
                </a:solidFill>
              </a:rPr>
              <a:t>lutto</a:t>
            </a:r>
            <a:r>
              <a:rPr sz="1800" dirty="0">
                <a:solidFill>
                  <a:srgbClr val="3E231A"/>
                </a:solidFill>
              </a:rPr>
              <a:t> </a:t>
            </a:r>
            <a:r>
              <a:rPr sz="1800" dirty="0" err="1">
                <a:solidFill>
                  <a:srgbClr val="3E231A"/>
                </a:solidFill>
              </a:rPr>
              <a:t>che</a:t>
            </a:r>
            <a:r>
              <a:rPr sz="1800" dirty="0">
                <a:solidFill>
                  <a:srgbClr val="3E231A"/>
                </a:solidFill>
              </a:rPr>
              <a:t> </a:t>
            </a:r>
            <a:r>
              <a:rPr sz="1800" dirty="0" err="1">
                <a:solidFill>
                  <a:srgbClr val="3E231A"/>
                </a:solidFill>
              </a:rPr>
              <a:t>gia</a:t>
            </a:r>
            <a:r>
              <a:rPr sz="1800" dirty="0">
                <a:solidFill>
                  <a:srgbClr val="3E231A"/>
                </a:solidFill>
              </a:rPr>
              <a:t> </a:t>
            </a:r>
            <a:r>
              <a:rPr sz="1800" dirty="0" err="1">
                <a:solidFill>
                  <a:srgbClr val="3E231A"/>
                </a:solidFill>
              </a:rPr>
              <a:t>stava</a:t>
            </a:r>
            <a:r>
              <a:rPr sz="1800" dirty="0">
                <a:solidFill>
                  <a:srgbClr val="3E231A"/>
                </a:solidFill>
              </a:rPr>
              <a:t> </a:t>
            </a:r>
            <a:r>
              <a:rPr sz="1800" dirty="0" err="1">
                <a:solidFill>
                  <a:srgbClr val="3E231A"/>
                </a:solidFill>
              </a:rPr>
              <a:t>subendo</a:t>
            </a:r>
            <a:r>
              <a:rPr sz="1800" dirty="0">
                <a:solidFill>
                  <a:srgbClr val="3E231A"/>
                </a:solidFill>
              </a:rPr>
              <a:t>, </a:t>
            </a:r>
            <a:r>
              <a:rPr sz="1800" dirty="0" err="1">
                <a:solidFill>
                  <a:srgbClr val="3E231A"/>
                </a:solidFill>
              </a:rPr>
              <a:t>sarebbe</a:t>
            </a:r>
            <a:r>
              <a:rPr sz="1800" dirty="0">
                <a:solidFill>
                  <a:srgbClr val="3E231A"/>
                </a:solidFill>
              </a:rPr>
              <a:t> </a:t>
            </a:r>
            <a:r>
              <a:rPr sz="1800" dirty="0" err="1">
                <a:solidFill>
                  <a:srgbClr val="3E231A"/>
                </a:solidFill>
              </a:rPr>
              <a:t>stato</a:t>
            </a:r>
            <a:r>
              <a:rPr sz="1800" dirty="0">
                <a:solidFill>
                  <a:srgbClr val="3E231A"/>
                </a:solidFill>
              </a:rPr>
              <a:t> </a:t>
            </a:r>
            <a:r>
              <a:rPr sz="1800" dirty="0" err="1">
                <a:solidFill>
                  <a:srgbClr val="3E231A"/>
                </a:solidFill>
              </a:rPr>
              <a:t>deriso</a:t>
            </a:r>
            <a:r>
              <a:rPr sz="1800" dirty="0">
                <a:solidFill>
                  <a:srgbClr val="3E231A"/>
                </a:solidFill>
              </a:rPr>
              <a:t> e la </a:t>
            </a:r>
            <a:r>
              <a:rPr sz="1800" dirty="0" err="1">
                <a:solidFill>
                  <a:srgbClr val="3E231A"/>
                </a:solidFill>
              </a:rPr>
              <a:t>sua</a:t>
            </a:r>
            <a:r>
              <a:rPr sz="1800" dirty="0">
                <a:solidFill>
                  <a:srgbClr val="3E231A"/>
                </a:solidFill>
              </a:rPr>
              <a:t> casa </a:t>
            </a:r>
            <a:r>
              <a:rPr sz="1800" dirty="0" err="1">
                <a:solidFill>
                  <a:srgbClr val="3E231A"/>
                </a:solidFill>
              </a:rPr>
              <a:t>definita</a:t>
            </a:r>
            <a:r>
              <a:rPr sz="1800" dirty="0">
                <a:solidFill>
                  <a:srgbClr val="3E231A"/>
                </a:solidFill>
              </a:rPr>
              <a:t> </a:t>
            </a:r>
            <a:r>
              <a:rPr sz="1800" dirty="0" err="1">
                <a:solidFill>
                  <a:srgbClr val="3E231A"/>
                </a:solidFill>
              </a:rPr>
              <a:t>inospitale</a:t>
            </a:r>
            <a:r>
              <a:rPr sz="1800" dirty="0">
                <a:solidFill>
                  <a:srgbClr val="3E231A"/>
                </a:solidFill>
              </a:rPr>
              <a:t>, </a:t>
            </a:r>
            <a:r>
              <a:rPr sz="1800" dirty="0" err="1">
                <a:solidFill>
                  <a:srgbClr val="3E231A"/>
                </a:solidFill>
              </a:rPr>
              <a:t>mentre</a:t>
            </a:r>
            <a:r>
              <a:rPr sz="1800" dirty="0">
                <a:solidFill>
                  <a:srgbClr val="3E231A"/>
                </a:solidFill>
              </a:rPr>
              <a:t>  </a:t>
            </a:r>
            <a:r>
              <a:rPr sz="1800" dirty="0" err="1">
                <a:solidFill>
                  <a:srgbClr val="3E231A"/>
                </a:solidFill>
              </a:rPr>
              <a:t>lui</a:t>
            </a:r>
            <a:r>
              <a:rPr sz="1800" dirty="0">
                <a:solidFill>
                  <a:srgbClr val="3E231A"/>
                </a:solidFill>
              </a:rPr>
              <a:t> </a:t>
            </a:r>
            <a:r>
              <a:rPr sz="1800" dirty="0" err="1">
                <a:solidFill>
                  <a:srgbClr val="3E231A"/>
                </a:solidFill>
              </a:rPr>
              <a:t>nella</a:t>
            </a:r>
            <a:r>
              <a:rPr sz="1800" dirty="0">
                <a:solidFill>
                  <a:srgbClr val="3E231A"/>
                </a:solidFill>
              </a:rPr>
              <a:t> terra di Argo </a:t>
            </a:r>
            <a:r>
              <a:rPr sz="1800" dirty="0" err="1">
                <a:solidFill>
                  <a:srgbClr val="3E231A"/>
                </a:solidFill>
              </a:rPr>
              <a:t>trova</a:t>
            </a:r>
            <a:r>
              <a:rPr sz="1800" dirty="0">
                <a:solidFill>
                  <a:srgbClr val="3E231A"/>
                </a:solidFill>
              </a:rPr>
              <a:t> </a:t>
            </a:r>
            <a:r>
              <a:rPr sz="1800" dirty="0" err="1">
                <a:solidFill>
                  <a:srgbClr val="3E231A"/>
                </a:solidFill>
              </a:rPr>
              <a:t>sempre</a:t>
            </a:r>
            <a:r>
              <a:rPr sz="1800" dirty="0">
                <a:solidFill>
                  <a:srgbClr val="3E231A"/>
                </a:solidFill>
              </a:rPr>
              <a:t> un </a:t>
            </a:r>
            <a:r>
              <a:rPr sz="1800" dirty="0" err="1">
                <a:solidFill>
                  <a:srgbClr val="3E231A"/>
                </a:solidFill>
              </a:rPr>
              <a:t>ottimo</a:t>
            </a:r>
            <a:r>
              <a:rPr sz="1800" dirty="0">
                <a:solidFill>
                  <a:srgbClr val="3E231A"/>
                </a:solidFill>
              </a:rPr>
              <a:t> </a:t>
            </a:r>
            <a:r>
              <a:rPr sz="1800" dirty="0" err="1">
                <a:solidFill>
                  <a:srgbClr val="3E231A"/>
                </a:solidFill>
              </a:rPr>
              <a:t>ospite</a:t>
            </a:r>
            <a:r>
              <a:rPr sz="1800" dirty="0">
                <a:solidFill>
                  <a:srgbClr val="3E231A"/>
                </a:solidFill>
              </a:rPr>
              <a:t>, </a:t>
            </a:r>
            <a:r>
              <a:rPr sz="1800" dirty="0" err="1">
                <a:solidFill>
                  <a:srgbClr val="3E231A"/>
                </a:solidFill>
              </a:rPr>
              <a:t>Eracle</a:t>
            </a:r>
            <a:r>
              <a:rPr sz="1800" dirty="0">
                <a:solidFill>
                  <a:srgbClr val="3E231A"/>
                </a:solidFill>
              </a:rPr>
              <a:t>. In </a:t>
            </a:r>
            <a:r>
              <a:rPr sz="1800" dirty="0" err="1">
                <a:solidFill>
                  <a:srgbClr val="3E231A"/>
                </a:solidFill>
              </a:rPr>
              <a:t>seguito</a:t>
            </a:r>
            <a:r>
              <a:rPr sz="1800" dirty="0">
                <a:solidFill>
                  <a:srgbClr val="3E231A"/>
                </a:solidFill>
              </a:rPr>
              <a:t> </a:t>
            </a:r>
            <a:r>
              <a:rPr sz="1800" dirty="0" err="1">
                <a:solidFill>
                  <a:srgbClr val="3E231A"/>
                </a:solidFill>
              </a:rPr>
              <a:t>il</a:t>
            </a:r>
            <a:r>
              <a:rPr sz="1800" dirty="0">
                <a:solidFill>
                  <a:srgbClr val="3E231A"/>
                </a:solidFill>
              </a:rPr>
              <a:t> </a:t>
            </a:r>
            <a:r>
              <a:rPr sz="1800" dirty="0" err="1">
                <a:solidFill>
                  <a:srgbClr val="3E231A"/>
                </a:solidFill>
              </a:rPr>
              <a:t>coro</a:t>
            </a:r>
            <a:r>
              <a:rPr sz="1800" dirty="0">
                <a:solidFill>
                  <a:srgbClr val="3E231A"/>
                </a:solidFill>
              </a:rPr>
              <a:t> </a:t>
            </a:r>
            <a:r>
              <a:rPr sz="1800" dirty="0" err="1">
                <a:solidFill>
                  <a:srgbClr val="3E231A"/>
                </a:solidFill>
              </a:rPr>
              <a:t>chiede</a:t>
            </a:r>
            <a:r>
              <a:rPr sz="1800" dirty="0">
                <a:solidFill>
                  <a:srgbClr val="3E231A"/>
                </a:solidFill>
              </a:rPr>
              <a:t> ad </a:t>
            </a:r>
            <a:r>
              <a:rPr sz="1800" dirty="0" err="1">
                <a:solidFill>
                  <a:srgbClr val="3E231A"/>
                </a:solidFill>
              </a:rPr>
              <a:t>Admeto</a:t>
            </a:r>
            <a:r>
              <a:rPr sz="1800" dirty="0">
                <a:solidFill>
                  <a:srgbClr val="3E231A"/>
                </a:solidFill>
              </a:rPr>
              <a:t> </a:t>
            </a:r>
            <a:r>
              <a:rPr sz="1800" dirty="0" err="1">
                <a:solidFill>
                  <a:srgbClr val="3E231A"/>
                </a:solidFill>
              </a:rPr>
              <a:t>perchè</a:t>
            </a:r>
            <a:r>
              <a:rPr sz="1800" dirty="0">
                <a:solidFill>
                  <a:srgbClr val="3E231A"/>
                </a:solidFill>
              </a:rPr>
              <a:t> non ha </a:t>
            </a:r>
            <a:r>
              <a:rPr sz="1800" dirty="0" err="1">
                <a:solidFill>
                  <a:srgbClr val="3E231A"/>
                </a:solidFill>
              </a:rPr>
              <a:t>rivelato</a:t>
            </a:r>
            <a:r>
              <a:rPr sz="1800" dirty="0">
                <a:solidFill>
                  <a:srgbClr val="3E231A"/>
                </a:solidFill>
              </a:rPr>
              <a:t> la </a:t>
            </a:r>
            <a:r>
              <a:rPr sz="1800" dirty="0" err="1">
                <a:solidFill>
                  <a:srgbClr val="3E231A"/>
                </a:solidFill>
              </a:rPr>
              <a:t>verità</a:t>
            </a:r>
            <a:r>
              <a:rPr sz="1800" dirty="0">
                <a:solidFill>
                  <a:srgbClr val="3E231A"/>
                </a:solidFill>
              </a:rPr>
              <a:t> </a:t>
            </a:r>
            <a:r>
              <a:rPr sz="1800" dirty="0" err="1">
                <a:solidFill>
                  <a:srgbClr val="3E231A"/>
                </a:solidFill>
              </a:rPr>
              <a:t>all’amico</a:t>
            </a:r>
            <a:r>
              <a:rPr sz="1800" dirty="0">
                <a:solidFill>
                  <a:srgbClr val="3E231A"/>
                </a:solidFill>
              </a:rPr>
              <a:t> </a:t>
            </a:r>
            <a:r>
              <a:rPr sz="1800" dirty="0" err="1">
                <a:solidFill>
                  <a:srgbClr val="3E231A"/>
                </a:solidFill>
              </a:rPr>
              <a:t>Eracle</a:t>
            </a:r>
            <a:r>
              <a:rPr sz="1800" dirty="0">
                <a:solidFill>
                  <a:srgbClr val="3E231A"/>
                </a:solidFill>
              </a:rPr>
              <a:t>, </a:t>
            </a:r>
            <a:r>
              <a:rPr sz="1800" dirty="0" err="1">
                <a:solidFill>
                  <a:srgbClr val="3E231A"/>
                </a:solidFill>
              </a:rPr>
              <a:t>sulla</a:t>
            </a:r>
            <a:r>
              <a:rPr sz="1800" dirty="0">
                <a:solidFill>
                  <a:srgbClr val="3E231A"/>
                </a:solidFill>
              </a:rPr>
              <a:t> </a:t>
            </a:r>
            <a:r>
              <a:rPr sz="1800" dirty="0" err="1">
                <a:solidFill>
                  <a:srgbClr val="3E231A"/>
                </a:solidFill>
              </a:rPr>
              <a:t>morte</a:t>
            </a:r>
            <a:r>
              <a:rPr sz="1800" dirty="0">
                <a:solidFill>
                  <a:srgbClr val="3E231A"/>
                </a:solidFill>
              </a:rPr>
              <a:t> </a:t>
            </a:r>
            <a:r>
              <a:rPr sz="1800" dirty="0" err="1">
                <a:solidFill>
                  <a:srgbClr val="3E231A"/>
                </a:solidFill>
              </a:rPr>
              <a:t>della</a:t>
            </a:r>
            <a:r>
              <a:rPr sz="1800" dirty="0">
                <a:solidFill>
                  <a:srgbClr val="3E231A"/>
                </a:solidFill>
              </a:rPr>
              <a:t> </a:t>
            </a:r>
            <a:r>
              <a:rPr sz="1800" dirty="0" err="1">
                <a:solidFill>
                  <a:srgbClr val="3E231A"/>
                </a:solidFill>
              </a:rPr>
              <a:t>moglie</a:t>
            </a:r>
            <a:r>
              <a:rPr sz="1800" dirty="0">
                <a:solidFill>
                  <a:srgbClr val="3E231A"/>
                </a:solidFill>
              </a:rPr>
              <a:t>, e </a:t>
            </a:r>
            <a:r>
              <a:rPr sz="1800" dirty="0" err="1">
                <a:solidFill>
                  <a:srgbClr val="3E231A"/>
                </a:solidFill>
              </a:rPr>
              <a:t>gli</a:t>
            </a:r>
            <a:r>
              <a:rPr sz="1800" dirty="0">
                <a:solidFill>
                  <a:srgbClr val="3E231A"/>
                </a:solidFill>
              </a:rPr>
              <a:t> </a:t>
            </a:r>
            <a:r>
              <a:rPr sz="1800" dirty="0" err="1">
                <a:solidFill>
                  <a:srgbClr val="3E231A"/>
                </a:solidFill>
              </a:rPr>
              <a:t>viene</a:t>
            </a:r>
            <a:r>
              <a:rPr sz="1800" dirty="0">
                <a:solidFill>
                  <a:srgbClr val="3E231A"/>
                </a:solidFill>
              </a:rPr>
              <a:t> </a:t>
            </a:r>
            <a:r>
              <a:rPr sz="1800" dirty="0" err="1">
                <a:solidFill>
                  <a:srgbClr val="3E231A"/>
                </a:solidFill>
              </a:rPr>
              <a:t>risposto</a:t>
            </a:r>
            <a:r>
              <a:rPr sz="1800" dirty="0">
                <a:solidFill>
                  <a:srgbClr val="3E231A"/>
                </a:solidFill>
              </a:rPr>
              <a:t> </a:t>
            </a:r>
            <a:r>
              <a:rPr sz="1800" dirty="0" err="1">
                <a:solidFill>
                  <a:srgbClr val="3E231A"/>
                </a:solidFill>
              </a:rPr>
              <a:t>che</a:t>
            </a:r>
            <a:r>
              <a:rPr sz="1800" dirty="0">
                <a:solidFill>
                  <a:srgbClr val="3E231A"/>
                </a:solidFill>
              </a:rPr>
              <a:t> se </a:t>
            </a:r>
            <a:r>
              <a:rPr sz="1800" dirty="0" err="1">
                <a:solidFill>
                  <a:srgbClr val="3E231A"/>
                </a:solidFill>
              </a:rPr>
              <a:t>avesse</a:t>
            </a:r>
            <a:r>
              <a:rPr sz="1800" dirty="0">
                <a:solidFill>
                  <a:srgbClr val="3E231A"/>
                </a:solidFill>
              </a:rPr>
              <a:t> </a:t>
            </a:r>
            <a:r>
              <a:rPr sz="1800" dirty="0" err="1">
                <a:solidFill>
                  <a:srgbClr val="3E231A"/>
                </a:solidFill>
              </a:rPr>
              <a:t>rivelato</a:t>
            </a:r>
            <a:r>
              <a:rPr sz="1800" dirty="0">
                <a:solidFill>
                  <a:srgbClr val="3E231A"/>
                </a:solidFill>
              </a:rPr>
              <a:t> la </a:t>
            </a:r>
            <a:r>
              <a:rPr sz="1800" dirty="0" err="1">
                <a:solidFill>
                  <a:srgbClr val="3E231A"/>
                </a:solidFill>
              </a:rPr>
              <a:t>verità</a:t>
            </a:r>
            <a:r>
              <a:rPr sz="1800" dirty="0">
                <a:solidFill>
                  <a:srgbClr val="3E231A"/>
                </a:solidFill>
              </a:rPr>
              <a:t> </a:t>
            </a:r>
            <a:r>
              <a:rPr sz="1800" dirty="0" err="1">
                <a:solidFill>
                  <a:srgbClr val="3E231A"/>
                </a:solidFill>
              </a:rPr>
              <a:t>Eracle</a:t>
            </a:r>
            <a:r>
              <a:rPr sz="1800" dirty="0">
                <a:solidFill>
                  <a:srgbClr val="3E231A"/>
                </a:solidFill>
              </a:rPr>
              <a:t> </a:t>
            </a:r>
            <a:r>
              <a:rPr sz="1800" dirty="0" err="1">
                <a:solidFill>
                  <a:srgbClr val="3E231A"/>
                </a:solidFill>
              </a:rPr>
              <a:t>nono</a:t>
            </a:r>
            <a:r>
              <a:rPr sz="1800" dirty="0">
                <a:solidFill>
                  <a:srgbClr val="3E231A"/>
                </a:solidFill>
              </a:rPr>
              <a:t> </a:t>
            </a:r>
            <a:r>
              <a:rPr sz="1800" dirty="0" err="1">
                <a:solidFill>
                  <a:srgbClr val="3E231A"/>
                </a:solidFill>
              </a:rPr>
              <a:t>sarebbe</a:t>
            </a:r>
            <a:r>
              <a:rPr sz="1800" dirty="0">
                <a:solidFill>
                  <a:srgbClr val="3E231A"/>
                </a:solidFill>
              </a:rPr>
              <a:t> </a:t>
            </a:r>
            <a:r>
              <a:rPr sz="1800" dirty="0" err="1">
                <a:solidFill>
                  <a:srgbClr val="3E231A"/>
                </a:solidFill>
              </a:rPr>
              <a:t>entrato</a:t>
            </a:r>
            <a:r>
              <a:rPr sz="1800" dirty="0">
                <a:solidFill>
                  <a:srgbClr val="3E231A"/>
                </a:solidFill>
              </a:rPr>
              <a:t> in casa.</a:t>
            </a:r>
          </a:p>
        </p:txBody>
      </p:sp>
    </p:spTree>
  </p:cSld>
  <p:clrMapOvr>
    <a:masterClrMapping/>
  </p:clrMapOvr>
  <p:transition spd="slow">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body" idx="1"/>
          </p:nvPr>
        </p:nvSpPr>
        <p:spPr>
          <a:prstGeom prst="rect">
            <a:avLst/>
          </a:prstGeom>
        </p:spPr>
        <p:txBody>
          <a:bodyPr>
            <a:noAutofit/>
          </a:bodyPr>
          <a:lstStyle/>
          <a:p>
            <a:pPr marL="0" lvl="0" indent="0" algn="just" defTabSz="233679">
              <a:spcBef>
                <a:spcPts val="1200"/>
              </a:spcBef>
              <a:buSzTx/>
              <a:buNone/>
              <a:defRPr sz="1800">
                <a:solidFill>
                  <a:srgbClr val="000000"/>
                </a:solidFill>
              </a:defRPr>
            </a:pPr>
            <a:r>
              <a:rPr sz="2000" dirty="0">
                <a:solidFill>
                  <a:srgbClr val="3E231A"/>
                </a:solidFill>
              </a:rPr>
              <a:t>IV </a:t>
            </a:r>
            <a:r>
              <a:rPr sz="2000" dirty="0" err="1">
                <a:solidFill>
                  <a:srgbClr val="3E231A"/>
                </a:solidFill>
              </a:rPr>
              <a:t>episodio</a:t>
            </a:r>
            <a:endParaRPr sz="2000" dirty="0">
              <a:solidFill>
                <a:srgbClr val="3E231A"/>
              </a:solidFill>
            </a:endParaRPr>
          </a:p>
          <a:p>
            <a:pPr marL="187960" lvl="0" indent="-187960" algn="just" defTabSz="233679">
              <a:spcBef>
                <a:spcPts val="1200"/>
              </a:spcBef>
              <a:buBlip>
                <a:blip r:embed="rId2"/>
              </a:buBlip>
              <a:defRPr sz="1800">
                <a:solidFill>
                  <a:srgbClr val="000000"/>
                </a:solidFill>
              </a:defRPr>
            </a:pPr>
            <a:r>
              <a:rPr sz="2000" dirty="0" err="1">
                <a:solidFill>
                  <a:srgbClr val="3E231A"/>
                </a:solidFill>
              </a:rPr>
              <a:t>L’episodio</a:t>
            </a:r>
            <a:r>
              <a:rPr sz="2000" dirty="0">
                <a:solidFill>
                  <a:srgbClr val="3E231A"/>
                </a:solidFill>
              </a:rPr>
              <a:t> </a:t>
            </a:r>
            <a:r>
              <a:rPr sz="2000" dirty="0" err="1">
                <a:solidFill>
                  <a:srgbClr val="3E231A"/>
                </a:solidFill>
              </a:rPr>
              <a:t>si</a:t>
            </a:r>
            <a:r>
              <a:rPr sz="2000" dirty="0">
                <a:solidFill>
                  <a:srgbClr val="3E231A"/>
                </a:solidFill>
              </a:rPr>
              <a:t> </a:t>
            </a:r>
            <a:r>
              <a:rPr sz="2000" dirty="0" err="1">
                <a:solidFill>
                  <a:srgbClr val="3E231A"/>
                </a:solidFill>
              </a:rPr>
              <a:t>apre</a:t>
            </a:r>
            <a:r>
              <a:rPr sz="2000" dirty="0">
                <a:solidFill>
                  <a:srgbClr val="3E231A"/>
                </a:solidFill>
              </a:rPr>
              <a:t> con </a:t>
            </a:r>
            <a:r>
              <a:rPr sz="2000" dirty="0" err="1">
                <a:solidFill>
                  <a:srgbClr val="3E231A"/>
                </a:solidFill>
              </a:rPr>
              <a:t>il</a:t>
            </a:r>
            <a:r>
              <a:rPr sz="2000" dirty="0">
                <a:solidFill>
                  <a:srgbClr val="3E231A"/>
                </a:solidFill>
              </a:rPr>
              <a:t> </a:t>
            </a:r>
            <a:r>
              <a:rPr sz="2000" dirty="0" err="1">
                <a:solidFill>
                  <a:srgbClr val="3E231A"/>
                </a:solidFill>
              </a:rPr>
              <a:t>corteo</a:t>
            </a:r>
            <a:r>
              <a:rPr sz="2000" dirty="0">
                <a:solidFill>
                  <a:srgbClr val="3E231A"/>
                </a:solidFill>
              </a:rPr>
              <a:t> </a:t>
            </a:r>
            <a:r>
              <a:rPr sz="2000" dirty="0" err="1">
                <a:solidFill>
                  <a:srgbClr val="3E231A"/>
                </a:solidFill>
              </a:rPr>
              <a:t>funebre</a:t>
            </a:r>
            <a:r>
              <a:rPr sz="2000" dirty="0">
                <a:solidFill>
                  <a:srgbClr val="3E231A"/>
                </a:solidFill>
              </a:rPr>
              <a:t> di </a:t>
            </a:r>
            <a:r>
              <a:rPr sz="2000" dirty="0" err="1">
                <a:solidFill>
                  <a:srgbClr val="3E231A"/>
                </a:solidFill>
              </a:rPr>
              <a:t>Alcesti</a:t>
            </a:r>
            <a:r>
              <a:rPr sz="2000" dirty="0">
                <a:solidFill>
                  <a:srgbClr val="3E231A"/>
                </a:solidFill>
              </a:rPr>
              <a:t>, </a:t>
            </a:r>
            <a:r>
              <a:rPr sz="2000" dirty="0" err="1">
                <a:solidFill>
                  <a:srgbClr val="3E231A"/>
                </a:solidFill>
              </a:rPr>
              <a:t>durante</a:t>
            </a:r>
            <a:r>
              <a:rPr sz="2000" dirty="0">
                <a:solidFill>
                  <a:srgbClr val="3E231A"/>
                </a:solidFill>
              </a:rPr>
              <a:t> </a:t>
            </a:r>
            <a:r>
              <a:rPr sz="2000" dirty="0" err="1">
                <a:solidFill>
                  <a:srgbClr val="3E231A"/>
                </a:solidFill>
              </a:rPr>
              <a:t>il</a:t>
            </a:r>
            <a:r>
              <a:rPr sz="2000" dirty="0">
                <a:solidFill>
                  <a:srgbClr val="3E231A"/>
                </a:solidFill>
              </a:rPr>
              <a:t> quale </a:t>
            </a:r>
            <a:r>
              <a:rPr sz="2000" dirty="0" err="1">
                <a:solidFill>
                  <a:srgbClr val="3E231A"/>
                </a:solidFill>
              </a:rPr>
              <a:t>Admeto</a:t>
            </a:r>
            <a:r>
              <a:rPr sz="2000" dirty="0">
                <a:solidFill>
                  <a:srgbClr val="3E231A"/>
                </a:solidFill>
              </a:rPr>
              <a:t> </a:t>
            </a:r>
            <a:r>
              <a:rPr sz="2000" dirty="0" err="1">
                <a:solidFill>
                  <a:srgbClr val="3E231A"/>
                </a:solidFill>
              </a:rPr>
              <a:t>rinfaccia</a:t>
            </a:r>
            <a:r>
              <a:rPr sz="2000" dirty="0">
                <a:solidFill>
                  <a:srgbClr val="3E231A"/>
                </a:solidFill>
              </a:rPr>
              <a:t> al padre </a:t>
            </a:r>
            <a:r>
              <a:rPr sz="2000" dirty="0" err="1">
                <a:solidFill>
                  <a:srgbClr val="3E231A"/>
                </a:solidFill>
              </a:rPr>
              <a:t>Ferete</a:t>
            </a:r>
            <a:r>
              <a:rPr sz="2000" dirty="0">
                <a:solidFill>
                  <a:srgbClr val="3E231A"/>
                </a:solidFill>
              </a:rPr>
              <a:t> e </a:t>
            </a:r>
            <a:r>
              <a:rPr sz="2000" dirty="0" err="1">
                <a:solidFill>
                  <a:srgbClr val="3E231A"/>
                </a:solidFill>
              </a:rPr>
              <a:t>alla</a:t>
            </a:r>
            <a:r>
              <a:rPr sz="2000" dirty="0">
                <a:solidFill>
                  <a:srgbClr val="3E231A"/>
                </a:solidFill>
              </a:rPr>
              <a:t> </a:t>
            </a:r>
            <a:r>
              <a:rPr sz="2000" dirty="0" err="1">
                <a:solidFill>
                  <a:srgbClr val="3E231A"/>
                </a:solidFill>
              </a:rPr>
              <a:t>madre</a:t>
            </a:r>
            <a:r>
              <a:rPr sz="2000" dirty="0">
                <a:solidFill>
                  <a:srgbClr val="3E231A"/>
                </a:solidFill>
              </a:rPr>
              <a:t> di non </a:t>
            </a:r>
            <a:r>
              <a:rPr sz="2000" dirty="0" err="1">
                <a:solidFill>
                  <a:srgbClr val="3E231A"/>
                </a:solidFill>
              </a:rPr>
              <a:t>essersi</a:t>
            </a:r>
            <a:r>
              <a:rPr sz="2000" dirty="0">
                <a:solidFill>
                  <a:srgbClr val="3E231A"/>
                </a:solidFill>
              </a:rPr>
              <a:t> </a:t>
            </a:r>
            <a:r>
              <a:rPr sz="2000" dirty="0" err="1">
                <a:solidFill>
                  <a:srgbClr val="3E231A"/>
                </a:solidFill>
              </a:rPr>
              <a:t>sacrificati</a:t>
            </a:r>
            <a:r>
              <a:rPr sz="2000" dirty="0">
                <a:solidFill>
                  <a:srgbClr val="3E231A"/>
                </a:solidFill>
              </a:rPr>
              <a:t> per </a:t>
            </a:r>
            <a:r>
              <a:rPr sz="2000" dirty="0" err="1">
                <a:solidFill>
                  <a:srgbClr val="3E231A"/>
                </a:solidFill>
              </a:rPr>
              <a:t>lui</a:t>
            </a:r>
            <a:r>
              <a:rPr sz="2000" dirty="0">
                <a:solidFill>
                  <a:srgbClr val="3E231A"/>
                </a:solidFill>
              </a:rPr>
              <a:t>, ma di aver </a:t>
            </a:r>
            <a:r>
              <a:rPr sz="2000" dirty="0" err="1">
                <a:solidFill>
                  <a:srgbClr val="3E231A"/>
                </a:solidFill>
              </a:rPr>
              <a:t>lasciato</a:t>
            </a:r>
            <a:r>
              <a:rPr sz="2000" dirty="0">
                <a:solidFill>
                  <a:srgbClr val="3E231A"/>
                </a:solidFill>
              </a:rPr>
              <a:t> </a:t>
            </a:r>
            <a:r>
              <a:rPr sz="2000" dirty="0" err="1">
                <a:solidFill>
                  <a:srgbClr val="3E231A"/>
                </a:solidFill>
              </a:rPr>
              <a:t>morire</a:t>
            </a:r>
            <a:r>
              <a:rPr sz="2000" dirty="0">
                <a:solidFill>
                  <a:srgbClr val="3E231A"/>
                </a:solidFill>
              </a:rPr>
              <a:t> la </a:t>
            </a:r>
            <a:r>
              <a:rPr sz="2000" dirty="0" err="1">
                <a:solidFill>
                  <a:srgbClr val="3E231A"/>
                </a:solidFill>
              </a:rPr>
              <a:t>moglie</a:t>
            </a:r>
            <a:r>
              <a:rPr sz="2000" dirty="0">
                <a:solidFill>
                  <a:srgbClr val="3E231A"/>
                </a:solidFill>
              </a:rPr>
              <a:t> </a:t>
            </a:r>
            <a:r>
              <a:rPr sz="2000" dirty="0" err="1">
                <a:solidFill>
                  <a:srgbClr val="3E231A"/>
                </a:solidFill>
              </a:rPr>
              <a:t>Alcesti</a:t>
            </a:r>
            <a:r>
              <a:rPr sz="2000" dirty="0">
                <a:solidFill>
                  <a:srgbClr val="3E231A"/>
                </a:solidFill>
              </a:rPr>
              <a:t>. </a:t>
            </a:r>
            <a:r>
              <a:rPr sz="2000" dirty="0" err="1">
                <a:solidFill>
                  <a:srgbClr val="3E231A"/>
                </a:solidFill>
              </a:rPr>
              <a:t>Successivamente</a:t>
            </a:r>
            <a:r>
              <a:rPr sz="2000" dirty="0">
                <a:solidFill>
                  <a:srgbClr val="3E231A"/>
                </a:solidFill>
              </a:rPr>
              <a:t> </a:t>
            </a:r>
            <a:r>
              <a:rPr sz="2000" dirty="0" err="1">
                <a:solidFill>
                  <a:srgbClr val="3E231A"/>
                </a:solidFill>
              </a:rPr>
              <a:t>entra</a:t>
            </a:r>
            <a:r>
              <a:rPr sz="2000" dirty="0">
                <a:solidFill>
                  <a:srgbClr val="3E231A"/>
                </a:solidFill>
              </a:rPr>
              <a:t> in </a:t>
            </a:r>
            <a:r>
              <a:rPr sz="2000" dirty="0" err="1">
                <a:solidFill>
                  <a:srgbClr val="3E231A"/>
                </a:solidFill>
              </a:rPr>
              <a:t>scena</a:t>
            </a:r>
            <a:r>
              <a:rPr sz="2000" dirty="0">
                <a:solidFill>
                  <a:srgbClr val="3E231A"/>
                </a:solidFill>
              </a:rPr>
              <a:t> un servo </a:t>
            </a:r>
            <a:r>
              <a:rPr sz="2000" dirty="0" err="1">
                <a:solidFill>
                  <a:srgbClr val="3E231A"/>
                </a:solidFill>
              </a:rPr>
              <a:t>che</a:t>
            </a:r>
            <a:r>
              <a:rPr sz="2000" dirty="0">
                <a:solidFill>
                  <a:srgbClr val="3E231A"/>
                </a:solidFill>
              </a:rPr>
              <a:t> </a:t>
            </a:r>
            <a:r>
              <a:rPr sz="2000" dirty="0" err="1">
                <a:solidFill>
                  <a:srgbClr val="3E231A"/>
                </a:solidFill>
              </a:rPr>
              <a:t>rimprovera</a:t>
            </a:r>
            <a:r>
              <a:rPr sz="2000" dirty="0">
                <a:solidFill>
                  <a:srgbClr val="3E231A"/>
                </a:solidFill>
              </a:rPr>
              <a:t> ad </a:t>
            </a:r>
            <a:r>
              <a:rPr sz="2000" dirty="0" err="1">
                <a:solidFill>
                  <a:srgbClr val="3E231A"/>
                </a:solidFill>
              </a:rPr>
              <a:t>Eracle</a:t>
            </a:r>
            <a:r>
              <a:rPr sz="2000" dirty="0">
                <a:solidFill>
                  <a:srgbClr val="3E231A"/>
                </a:solidFill>
              </a:rPr>
              <a:t> di </a:t>
            </a:r>
            <a:r>
              <a:rPr sz="2000" dirty="0" err="1">
                <a:solidFill>
                  <a:srgbClr val="3E231A"/>
                </a:solidFill>
              </a:rPr>
              <a:t>essersi</a:t>
            </a:r>
            <a:r>
              <a:rPr sz="2000" dirty="0">
                <a:solidFill>
                  <a:srgbClr val="3E231A"/>
                </a:solidFill>
              </a:rPr>
              <a:t> </a:t>
            </a:r>
            <a:r>
              <a:rPr sz="2000" dirty="0" err="1">
                <a:solidFill>
                  <a:srgbClr val="3E231A"/>
                </a:solidFill>
              </a:rPr>
              <a:t>abbandonato</a:t>
            </a:r>
            <a:r>
              <a:rPr sz="2000" dirty="0">
                <a:solidFill>
                  <a:srgbClr val="3E231A"/>
                </a:solidFill>
              </a:rPr>
              <a:t> al divertimento e al </a:t>
            </a:r>
            <a:r>
              <a:rPr sz="2000" dirty="0" err="1">
                <a:solidFill>
                  <a:srgbClr val="3E231A"/>
                </a:solidFill>
              </a:rPr>
              <a:t>cibo</a:t>
            </a:r>
            <a:r>
              <a:rPr sz="2000" dirty="0">
                <a:solidFill>
                  <a:srgbClr val="3E231A"/>
                </a:solidFill>
              </a:rPr>
              <a:t> in un </a:t>
            </a:r>
            <a:r>
              <a:rPr sz="2000" dirty="0" err="1">
                <a:solidFill>
                  <a:srgbClr val="3E231A"/>
                </a:solidFill>
              </a:rPr>
              <a:t>momento</a:t>
            </a:r>
            <a:r>
              <a:rPr sz="2000" dirty="0">
                <a:solidFill>
                  <a:srgbClr val="3E231A"/>
                </a:solidFill>
              </a:rPr>
              <a:t> di </a:t>
            </a:r>
            <a:r>
              <a:rPr sz="2000" dirty="0" err="1">
                <a:solidFill>
                  <a:srgbClr val="3E231A"/>
                </a:solidFill>
              </a:rPr>
              <a:t>lutto</a:t>
            </a:r>
            <a:r>
              <a:rPr sz="2000" dirty="0">
                <a:solidFill>
                  <a:srgbClr val="3E231A"/>
                </a:solidFill>
              </a:rPr>
              <a:t>: </a:t>
            </a:r>
            <a:r>
              <a:rPr sz="2000" dirty="0" err="1">
                <a:solidFill>
                  <a:srgbClr val="3E231A"/>
                </a:solidFill>
              </a:rPr>
              <a:t>Eracle</a:t>
            </a:r>
            <a:r>
              <a:rPr sz="2000" dirty="0">
                <a:solidFill>
                  <a:srgbClr val="3E231A"/>
                </a:solidFill>
              </a:rPr>
              <a:t>, </a:t>
            </a:r>
            <a:r>
              <a:rPr sz="2000" dirty="0" err="1">
                <a:solidFill>
                  <a:srgbClr val="3E231A"/>
                </a:solidFill>
              </a:rPr>
              <a:t>venuto</a:t>
            </a:r>
            <a:r>
              <a:rPr sz="2000" dirty="0">
                <a:solidFill>
                  <a:srgbClr val="3E231A"/>
                </a:solidFill>
              </a:rPr>
              <a:t> a </a:t>
            </a:r>
            <a:r>
              <a:rPr sz="2000" dirty="0" err="1">
                <a:solidFill>
                  <a:srgbClr val="3E231A"/>
                </a:solidFill>
              </a:rPr>
              <a:t>conoscenza</a:t>
            </a:r>
            <a:r>
              <a:rPr sz="2000" dirty="0">
                <a:solidFill>
                  <a:srgbClr val="3E231A"/>
                </a:solidFill>
              </a:rPr>
              <a:t> </a:t>
            </a:r>
            <a:r>
              <a:rPr sz="2000" dirty="0" err="1">
                <a:solidFill>
                  <a:srgbClr val="3E231A"/>
                </a:solidFill>
              </a:rPr>
              <a:t>della</a:t>
            </a:r>
            <a:r>
              <a:rPr sz="2000" dirty="0">
                <a:solidFill>
                  <a:srgbClr val="3E231A"/>
                </a:solidFill>
              </a:rPr>
              <a:t> </a:t>
            </a:r>
            <a:r>
              <a:rPr sz="2000" dirty="0" err="1">
                <a:solidFill>
                  <a:srgbClr val="3E231A"/>
                </a:solidFill>
              </a:rPr>
              <a:t>reale</a:t>
            </a:r>
            <a:r>
              <a:rPr sz="2000" dirty="0">
                <a:solidFill>
                  <a:srgbClr val="3E231A"/>
                </a:solidFill>
              </a:rPr>
              <a:t> </a:t>
            </a:r>
            <a:r>
              <a:rPr sz="2000" dirty="0" err="1">
                <a:solidFill>
                  <a:srgbClr val="3E231A"/>
                </a:solidFill>
              </a:rPr>
              <a:t>situazione</a:t>
            </a:r>
            <a:r>
              <a:rPr sz="2000" dirty="0">
                <a:solidFill>
                  <a:srgbClr val="3E231A"/>
                </a:solidFill>
              </a:rPr>
              <a:t> decide di </a:t>
            </a:r>
            <a:r>
              <a:rPr sz="2000" dirty="0" err="1">
                <a:solidFill>
                  <a:srgbClr val="3E231A"/>
                </a:solidFill>
              </a:rPr>
              <a:t>porvi</a:t>
            </a:r>
            <a:r>
              <a:rPr sz="2000" dirty="0">
                <a:solidFill>
                  <a:srgbClr val="3E231A"/>
                </a:solidFill>
              </a:rPr>
              <a:t> </a:t>
            </a:r>
            <a:r>
              <a:rPr sz="2000" dirty="0" err="1">
                <a:solidFill>
                  <a:srgbClr val="3E231A"/>
                </a:solidFill>
              </a:rPr>
              <a:t>rimedio</a:t>
            </a:r>
            <a:r>
              <a:rPr sz="2000" dirty="0">
                <a:solidFill>
                  <a:srgbClr val="3E231A"/>
                </a:solidFill>
              </a:rPr>
              <a:t> </a:t>
            </a:r>
            <a:r>
              <a:rPr sz="2000" dirty="0" err="1">
                <a:solidFill>
                  <a:srgbClr val="3E231A"/>
                </a:solidFill>
              </a:rPr>
              <a:t>recuperando</a:t>
            </a:r>
            <a:r>
              <a:rPr sz="2000" dirty="0">
                <a:solidFill>
                  <a:srgbClr val="3E231A"/>
                </a:solidFill>
              </a:rPr>
              <a:t> </a:t>
            </a:r>
            <a:r>
              <a:rPr sz="2000" dirty="0" err="1">
                <a:solidFill>
                  <a:srgbClr val="3E231A"/>
                </a:solidFill>
              </a:rPr>
              <a:t>l’anima</a:t>
            </a:r>
            <a:r>
              <a:rPr sz="2000" dirty="0">
                <a:solidFill>
                  <a:srgbClr val="3E231A"/>
                </a:solidFill>
              </a:rPr>
              <a:t> di </a:t>
            </a:r>
            <a:r>
              <a:rPr sz="2000" dirty="0" err="1">
                <a:solidFill>
                  <a:srgbClr val="3E231A"/>
                </a:solidFill>
              </a:rPr>
              <a:t>Alcesti</a:t>
            </a:r>
            <a:r>
              <a:rPr sz="2000" dirty="0">
                <a:solidFill>
                  <a:srgbClr val="3E231A"/>
                </a:solidFill>
              </a:rPr>
              <a:t>.</a:t>
            </a:r>
          </a:p>
          <a:p>
            <a:pPr marL="0" lvl="0" indent="0" algn="just" defTabSz="233679">
              <a:spcBef>
                <a:spcPts val="1200"/>
              </a:spcBef>
              <a:buSzTx/>
              <a:buNone/>
              <a:defRPr sz="1800">
                <a:solidFill>
                  <a:srgbClr val="000000"/>
                </a:solidFill>
              </a:defRPr>
            </a:pPr>
            <a:r>
              <a:rPr sz="2000" dirty="0">
                <a:solidFill>
                  <a:srgbClr val="3E231A"/>
                </a:solidFill>
              </a:rPr>
              <a:t>IV </a:t>
            </a:r>
            <a:r>
              <a:rPr sz="2000" dirty="0" err="1">
                <a:solidFill>
                  <a:srgbClr val="3E231A"/>
                </a:solidFill>
              </a:rPr>
              <a:t>stasimo</a:t>
            </a:r>
            <a:endParaRPr sz="2000" dirty="0">
              <a:solidFill>
                <a:srgbClr val="3E231A"/>
              </a:solidFill>
            </a:endParaRPr>
          </a:p>
          <a:p>
            <a:pPr marL="187960" lvl="0" indent="-187960" algn="just" defTabSz="233679">
              <a:spcBef>
                <a:spcPts val="1200"/>
              </a:spcBef>
              <a:buBlip>
                <a:blip r:embed="rId2"/>
              </a:buBlip>
              <a:defRPr sz="1800">
                <a:solidFill>
                  <a:srgbClr val="000000"/>
                </a:solidFill>
              </a:defRPr>
            </a:pPr>
            <a:r>
              <a:rPr sz="2000" dirty="0">
                <a:solidFill>
                  <a:srgbClr val="3E231A"/>
                </a:solidFill>
              </a:rPr>
              <a:t>Si </a:t>
            </a:r>
            <a:r>
              <a:rPr sz="2000" dirty="0" err="1">
                <a:solidFill>
                  <a:srgbClr val="3E231A"/>
                </a:solidFill>
              </a:rPr>
              <a:t>tratta</a:t>
            </a:r>
            <a:r>
              <a:rPr sz="2000" dirty="0">
                <a:solidFill>
                  <a:srgbClr val="3E231A"/>
                </a:solidFill>
              </a:rPr>
              <a:t> di un </a:t>
            </a:r>
            <a:r>
              <a:rPr sz="2000" dirty="0" err="1">
                <a:solidFill>
                  <a:srgbClr val="3E231A"/>
                </a:solidFill>
              </a:rPr>
              <a:t>dialogo</a:t>
            </a:r>
            <a:r>
              <a:rPr sz="2000" dirty="0">
                <a:solidFill>
                  <a:srgbClr val="3E231A"/>
                </a:solidFill>
              </a:rPr>
              <a:t> </a:t>
            </a:r>
            <a:r>
              <a:rPr sz="2000" dirty="0" err="1">
                <a:solidFill>
                  <a:srgbClr val="3E231A"/>
                </a:solidFill>
              </a:rPr>
              <a:t>lirico</a:t>
            </a:r>
            <a:r>
              <a:rPr sz="2000" dirty="0">
                <a:solidFill>
                  <a:srgbClr val="3E231A"/>
                </a:solidFill>
              </a:rPr>
              <a:t> </a:t>
            </a:r>
            <a:r>
              <a:rPr sz="2000" dirty="0" err="1">
                <a:solidFill>
                  <a:srgbClr val="3E231A"/>
                </a:solidFill>
              </a:rPr>
              <a:t>tra</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coro</a:t>
            </a:r>
            <a:r>
              <a:rPr sz="2000" dirty="0">
                <a:solidFill>
                  <a:srgbClr val="3E231A"/>
                </a:solidFill>
              </a:rPr>
              <a:t> </a:t>
            </a:r>
            <a:r>
              <a:rPr sz="2000" dirty="0" err="1">
                <a:solidFill>
                  <a:srgbClr val="3E231A"/>
                </a:solidFill>
              </a:rPr>
              <a:t>ed</a:t>
            </a:r>
            <a:r>
              <a:rPr sz="2000" dirty="0">
                <a:solidFill>
                  <a:srgbClr val="3E231A"/>
                </a:solidFill>
              </a:rPr>
              <a:t> </a:t>
            </a:r>
            <a:r>
              <a:rPr sz="2000" dirty="0" err="1">
                <a:solidFill>
                  <a:srgbClr val="3E231A"/>
                </a:solidFill>
              </a:rPr>
              <a:t>Admeto</a:t>
            </a:r>
            <a:r>
              <a:rPr sz="2000" dirty="0">
                <a:solidFill>
                  <a:srgbClr val="3E231A"/>
                </a:solidFill>
              </a:rPr>
              <a:t>, </a:t>
            </a:r>
            <a:r>
              <a:rPr sz="2000" dirty="0" err="1">
                <a:solidFill>
                  <a:srgbClr val="3E231A"/>
                </a:solidFill>
              </a:rPr>
              <a:t>che</a:t>
            </a:r>
            <a:r>
              <a:rPr sz="2000" dirty="0">
                <a:solidFill>
                  <a:srgbClr val="3E231A"/>
                </a:solidFill>
              </a:rPr>
              <a:t> </a:t>
            </a:r>
            <a:r>
              <a:rPr sz="2000" dirty="0" err="1">
                <a:solidFill>
                  <a:srgbClr val="3E231A"/>
                </a:solidFill>
              </a:rPr>
              <a:t>si</a:t>
            </a:r>
            <a:r>
              <a:rPr sz="2000" dirty="0">
                <a:solidFill>
                  <a:srgbClr val="3E231A"/>
                </a:solidFill>
              </a:rPr>
              <a:t> </a:t>
            </a:r>
            <a:r>
              <a:rPr sz="2000" dirty="0" err="1">
                <a:solidFill>
                  <a:srgbClr val="3E231A"/>
                </a:solidFill>
              </a:rPr>
              <a:t>presenta</a:t>
            </a:r>
            <a:r>
              <a:rPr sz="2000" dirty="0">
                <a:solidFill>
                  <a:srgbClr val="3E231A"/>
                </a:solidFill>
              </a:rPr>
              <a:t> in </a:t>
            </a:r>
            <a:r>
              <a:rPr sz="2000" dirty="0" err="1">
                <a:solidFill>
                  <a:srgbClr val="3E231A"/>
                </a:solidFill>
              </a:rPr>
              <a:t>scena</a:t>
            </a:r>
            <a:r>
              <a:rPr sz="2000" dirty="0">
                <a:solidFill>
                  <a:srgbClr val="3E231A"/>
                </a:solidFill>
              </a:rPr>
              <a:t> </a:t>
            </a:r>
            <a:r>
              <a:rPr sz="2000" dirty="0" err="1">
                <a:solidFill>
                  <a:srgbClr val="3E231A"/>
                </a:solidFill>
              </a:rPr>
              <a:t>distrutto</a:t>
            </a:r>
            <a:r>
              <a:rPr sz="2000" dirty="0">
                <a:solidFill>
                  <a:srgbClr val="3E231A"/>
                </a:solidFill>
              </a:rPr>
              <a:t> dal </a:t>
            </a:r>
            <a:r>
              <a:rPr sz="2000" dirty="0" err="1">
                <a:solidFill>
                  <a:srgbClr val="3E231A"/>
                </a:solidFill>
              </a:rPr>
              <a:t>dolore</a:t>
            </a:r>
            <a:r>
              <a:rPr sz="2000" dirty="0">
                <a:solidFill>
                  <a:srgbClr val="3E231A"/>
                </a:solidFill>
              </a:rPr>
              <a:t> e dal </a:t>
            </a:r>
            <a:r>
              <a:rPr sz="2000" dirty="0" err="1">
                <a:solidFill>
                  <a:srgbClr val="3E231A"/>
                </a:solidFill>
              </a:rPr>
              <a:t>rimorso</a:t>
            </a:r>
            <a:r>
              <a:rPr sz="2000" dirty="0">
                <a:solidFill>
                  <a:srgbClr val="3E231A"/>
                </a:solidFill>
              </a:rPr>
              <a:t> per aver </a:t>
            </a:r>
            <a:r>
              <a:rPr sz="2000" dirty="0" err="1">
                <a:solidFill>
                  <a:srgbClr val="3E231A"/>
                </a:solidFill>
              </a:rPr>
              <a:t>lasciato</a:t>
            </a:r>
            <a:r>
              <a:rPr sz="2000" dirty="0">
                <a:solidFill>
                  <a:srgbClr val="3E231A"/>
                </a:solidFill>
              </a:rPr>
              <a:t> </a:t>
            </a:r>
            <a:r>
              <a:rPr sz="2000" dirty="0" err="1">
                <a:solidFill>
                  <a:srgbClr val="3E231A"/>
                </a:solidFill>
              </a:rPr>
              <a:t>acrificare</a:t>
            </a:r>
            <a:r>
              <a:rPr sz="2000" dirty="0">
                <a:solidFill>
                  <a:srgbClr val="3E231A"/>
                </a:solidFill>
              </a:rPr>
              <a:t> la </a:t>
            </a:r>
            <a:r>
              <a:rPr sz="2000" dirty="0" err="1">
                <a:solidFill>
                  <a:srgbClr val="3E231A"/>
                </a:solidFill>
              </a:rPr>
              <a:t>moglie</a:t>
            </a:r>
            <a:r>
              <a:rPr sz="2000" dirty="0">
                <a:solidFill>
                  <a:srgbClr val="3E231A"/>
                </a:solidFill>
              </a:rPr>
              <a:t> al </a:t>
            </a:r>
            <a:r>
              <a:rPr sz="2000" dirty="0" err="1">
                <a:solidFill>
                  <a:srgbClr val="3E231A"/>
                </a:solidFill>
              </a:rPr>
              <a:t>suo</a:t>
            </a:r>
            <a:r>
              <a:rPr sz="2000" dirty="0">
                <a:solidFill>
                  <a:srgbClr val="3E231A"/>
                </a:solidFill>
              </a:rPr>
              <a:t> </a:t>
            </a:r>
            <a:r>
              <a:rPr sz="2000" dirty="0" err="1">
                <a:solidFill>
                  <a:srgbClr val="3E231A"/>
                </a:solidFill>
              </a:rPr>
              <a:t>posto</a:t>
            </a:r>
            <a:r>
              <a:rPr sz="2000" dirty="0">
                <a:solidFill>
                  <a:srgbClr val="3E231A"/>
                </a:solidFill>
              </a:rPr>
              <a:t>.</a:t>
            </a:r>
          </a:p>
          <a:p>
            <a:pPr marL="0" lvl="0" indent="0" algn="just" defTabSz="233679">
              <a:spcBef>
                <a:spcPts val="1200"/>
              </a:spcBef>
              <a:buSzTx/>
              <a:buNone/>
              <a:defRPr sz="1800">
                <a:solidFill>
                  <a:srgbClr val="000000"/>
                </a:solidFill>
              </a:defRPr>
            </a:pPr>
            <a:r>
              <a:rPr sz="2000" dirty="0">
                <a:solidFill>
                  <a:srgbClr val="3E231A"/>
                </a:solidFill>
              </a:rPr>
              <a:t>V </a:t>
            </a:r>
            <a:r>
              <a:rPr sz="2000" dirty="0" err="1">
                <a:solidFill>
                  <a:srgbClr val="3E231A"/>
                </a:solidFill>
              </a:rPr>
              <a:t>episodio</a:t>
            </a:r>
            <a:endParaRPr sz="2000" dirty="0">
              <a:solidFill>
                <a:srgbClr val="3E231A"/>
              </a:solidFill>
            </a:endParaRPr>
          </a:p>
          <a:p>
            <a:pPr marL="187960" lvl="0" indent="-187960" algn="just" defTabSz="233679">
              <a:spcBef>
                <a:spcPts val="1200"/>
              </a:spcBef>
              <a:buBlip>
                <a:blip r:embed="rId2"/>
              </a:buBlip>
              <a:defRPr sz="1800">
                <a:solidFill>
                  <a:srgbClr val="000000"/>
                </a:solidFill>
              </a:defRPr>
            </a:pPr>
            <a:r>
              <a:rPr sz="2000" dirty="0" err="1">
                <a:solidFill>
                  <a:srgbClr val="3E231A"/>
                </a:solidFill>
              </a:rPr>
              <a:t>Nell’episodio</a:t>
            </a:r>
            <a:r>
              <a:rPr sz="2000" dirty="0">
                <a:solidFill>
                  <a:srgbClr val="3E231A"/>
                </a:solidFill>
              </a:rPr>
              <a:t> </a:t>
            </a:r>
            <a:r>
              <a:rPr sz="2000" dirty="0" err="1">
                <a:solidFill>
                  <a:srgbClr val="3E231A"/>
                </a:solidFill>
              </a:rPr>
              <a:t>Admeto</a:t>
            </a:r>
            <a:r>
              <a:rPr sz="2000" dirty="0">
                <a:solidFill>
                  <a:srgbClr val="3E231A"/>
                </a:solidFill>
              </a:rPr>
              <a:t> </a:t>
            </a:r>
            <a:r>
              <a:rPr sz="2000" dirty="0" err="1">
                <a:solidFill>
                  <a:srgbClr val="3E231A"/>
                </a:solidFill>
              </a:rPr>
              <a:t>pronuncia</a:t>
            </a:r>
            <a:r>
              <a:rPr sz="2000" dirty="0">
                <a:solidFill>
                  <a:srgbClr val="3E231A"/>
                </a:solidFill>
              </a:rPr>
              <a:t> un </a:t>
            </a:r>
            <a:r>
              <a:rPr sz="2000" dirty="0" err="1">
                <a:solidFill>
                  <a:srgbClr val="3E231A"/>
                </a:solidFill>
              </a:rPr>
              <a:t>monologo</a:t>
            </a:r>
            <a:r>
              <a:rPr sz="2000" dirty="0">
                <a:solidFill>
                  <a:srgbClr val="3E231A"/>
                </a:solidFill>
              </a:rPr>
              <a:t> </a:t>
            </a:r>
            <a:r>
              <a:rPr sz="2000" dirty="0" err="1">
                <a:solidFill>
                  <a:srgbClr val="3E231A"/>
                </a:solidFill>
              </a:rPr>
              <a:t>nel</a:t>
            </a:r>
            <a:r>
              <a:rPr sz="2000" dirty="0">
                <a:solidFill>
                  <a:srgbClr val="3E231A"/>
                </a:solidFill>
              </a:rPr>
              <a:t> quale </a:t>
            </a:r>
            <a:r>
              <a:rPr sz="2000" dirty="0" err="1">
                <a:solidFill>
                  <a:srgbClr val="3E231A"/>
                </a:solidFill>
              </a:rPr>
              <a:t>esprime</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desiderio</a:t>
            </a:r>
            <a:r>
              <a:rPr sz="2000" dirty="0">
                <a:solidFill>
                  <a:srgbClr val="3E231A"/>
                </a:solidFill>
              </a:rPr>
              <a:t> di </a:t>
            </a:r>
            <a:r>
              <a:rPr sz="2000" dirty="0" err="1">
                <a:solidFill>
                  <a:srgbClr val="3E231A"/>
                </a:solidFill>
              </a:rPr>
              <a:t>morire</a:t>
            </a:r>
            <a:r>
              <a:rPr sz="2000" dirty="0">
                <a:solidFill>
                  <a:srgbClr val="3E231A"/>
                </a:solidFill>
              </a:rPr>
              <a:t> </a:t>
            </a:r>
            <a:r>
              <a:rPr sz="2000" dirty="0" err="1">
                <a:solidFill>
                  <a:srgbClr val="3E231A"/>
                </a:solidFill>
              </a:rPr>
              <a:t>pur</a:t>
            </a:r>
            <a:r>
              <a:rPr sz="2000" dirty="0">
                <a:solidFill>
                  <a:srgbClr val="3E231A"/>
                </a:solidFill>
              </a:rPr>
              <a:t> di </a:t>
            </a:r>
            <a:r>
              <a:rPr sz="2000" dirty="0" err="1">
                <a:solidFill>
                  <a:srgbClr val="3E231A"/>
                </a:solidFill>
              </a:rPr>
              <a:t>trascorrere</a:t>
            </a:r>
            <a:r>
              <a:rPr sz="2000" dirty="0">
                <a:solidFill>
                  <a:srgbClr val="3E231A"/>
                </a:solidFill>
              </a:rPr>
              <a:t> </a:t>
            </a:r>
            <a:r>
              <a:rPr sz="2000" dirty="0" err="1">
                <a:solidFill>
                  <a:srgbClr val="3E231A"/>
                </a:solidFill>
              </a:rPr>
              <a:t>l’eternità</a:t>
            </a:r>
            <a:r>
              <a:rPr sz="2000" dirty="0">
                <a:solidFill>
                  <a:srgbClr val="3E231A"/>
                </a:solidFill>
              </a:rPr>
              <a:t> </a:t>
            </a:r>
            <a:r>
              <a:rPr sz="2000" dirty="0" err="1">
                <a:solidFill>
                  <a:srgbClr val="3E231A"/>
                </a:solidFill>
              </a:rPr>
              <a:t>nell’Ade</a:t>
            </a:r>
            <a:r>
              <a:rPr sz="2000" dirty="0">
                <a:solidFill>
                  <a:srgbClr val="3E231A"/>
                </a:solidFill>
              </a:rPr>
              <a:t> con </a:t>
            </a:r>
            <a:r>
              <a:rPr sz="2000" dirty="0" err="1">
                <a:solidFill>
                  <a:srgbClr val="3E231A"/>
                </a:solidFill>
              </a:rPr>
              <a:t>sua</a:t>
            </a:r>
            <a:r>
              <a:rPr sz="2000" dirty="0">
                <a:solidFill>
                  <a:srgbClr val="3E231A"/>
                </a:solidFill>
              </a:rPr>
              <a:t> </a:t>
            </a:r>
            <a:r>
              <a:rPr sz="2000" dirty="0" err="1">
                <a:solidFill>
                  <a:srgbClr val="3E231A"/>
                </a:solidFill>
              </a:rPr>
              <a:t>moglie</a:t>
            </a:r>
            <a:r>
              <a:rPr sz="2000" dirty="0">
                <a:solidFill>
                  <a:srgbClr val="3E231A"/>
                </a:solidFill>
              </a:rPr>
              <a:t>, </a:t>
            </a:r>
            <a:r>
              <a:rPr sz="2000" dirty="0" err="1">
                <a:solidFill>
                  <a:srgbClr val="3E231A"/>
                </a:solidFill>
              </a:rPr>
              <a:t>piuttosto</a:t>
            </a:r>
            <a:r>
              <a:rPr sz="2000" dirty="0">
                <a:solidFill>
                  <a:srgbClr val="3E231A"/>
                </a:solidFill>
              </a:rPr>
              <a:t> </a:t>
            </a:r>
            <a:r>
              <a:rPr sz="2000" dirty="0" err="1">
                <a:solidFill>
                  <a:srgbClr val="3E231A"/>
                </a:solidFill>
              </a:rPr>
              <a:t>che</a:t>
            </a:r>
            <a:r>
              <a:rPr sz="2000" dirty="0">
                <a:solidFill>
                  <a:srgbClr val="3E231A"/>
                </a:solidFill>
              </a:rPr>
              <a:t> </a:t>
            </a:r>
            <a:r>
              <a:rPr sz="2000" dirty="0" err="1">
                <a:solidFill>
                  <a:srgbClr val="3E231A"/>
                </a:solidFill>
              </a:rPr>
              <a:t>vivere</a:t>
            </a:r>
            <a:r>
              <a:rPr sz="2000" dirty="0">
                <a:solidFill>
                  <a:srgbClr val="3E231A"/>
                </a:solidFill>
              </a:rPr>
              <a:t> </a:t>
            </a:r>
            <a:r>
              <a:rPr sz="2000" dirty="0" err="1">
                <a:solidFill>
                  <a:srgbClr val="3E231A"/>
                </a:solidFill>
              </a:rPr>
              <a:t>una</a:t>
            </a:r>
            <a:r>
              <a:rPr sz="2000" dirty="0">
                <a:solidFill>
                  <a:srgbClr val="3E231A"/>
                </a:solidFill>
              </a:rPr>
              <a:t> vita di </a:t>
            </a:r>
            <a:r>
              <a:rPr sz="2000" dirty="0" err="1">
                <a:solidFill>
                  <a:srgbClr val="3E231A"/>
                </a:solidFill>
              </a:rPr>
              <a:t>solitudine</a:t>
            </a:r>
            <a:r>
              <a:rPr sz="2000" dirty="0">
                <a:solidFill>
                  <a:srgbClr val="3E231A"/>
                </a:solidFill>
              </a:rPr>
              <a:t>.</a:t>
            </a:r>
          </a:p>
          <a:p>
            <a:pPr marL="0" lvl="0" indent="0" algn="just" defTabSz="233679">
              <a:spcBef>
                <a:spcPts val="1200"/>
              </a:spcBef>
              <a:buSzTx/>
              <a:buNone/>
              <a:defRPr sz="1800">
                <a:solidFill>
                  <a:srgbClr val="000000"/>
                </a:solidFill>
              </a:defRPr>
            </a:pPr>
            <a:r>
              <a:rPr sz="2000" dirty="0">
                <a:solidFill>
                  <a:srgbClr val="3E231A"/>
                </a:solidFill>
              </a:rPr>
              <a:t>V </a:t>
            </a:r>
            <a:r>
              <a:rPr sz="2000" dirty="0" err="1">
                <a:solidFill>
                  <a:srgbClr val="3E231A"/>
                </a:solidFill>
              </a:rPr>
              <a:t>stasimo</a:t>
            </a:r>
            <a:endParaRPr sz="2000" dirty="0">
              <a:solidFill>
                <a:srgbClr val="3E231A"/>
              </a:solidFill>
            </a:endParaRPr>
          </a:p>
          <a:p>
            <a:pPr marL="187960" lvl="0" indent="-187960" algn="just" defTabSz="233679">
              <a:spcBef>
                <a:spcPts val="1200"/>
              </a:spcBef>
              <a:buBlip>
                <a:blip r:embed="rId2"/>
              </a:buBlip>
              <a:defRPr sz="1800">
                <a:solidFill>
                  <a:srgbClr val="000000"/>
                </a:solidFill>
              </a:defRPr>
            </a:pPr>
            <a:r>
              <a:rPr sz="2000" dirty="0" err="1">
                <a:solidFill>
                  <a:srgbClr val="3E231A"/>
                </a:solidFill>
              </a:rPr>
              <a:t>Nel</a:t>
            </a:r>
            <a:r>
              <a:rPr sz="2000" dirty="0">
                <a:solidFill>
                  <a:srgbClr val="3E231A"/>
                </a:solidFill>
              </a:rPr>
              <a:t> </a:t>
            </a:r>
            <a:r>
              <a:rPr sz="2000" dirty="0" err="1">
                <a:solidFill>
                  <a:srgbClr val="3E231A"/>
                </a:solidFill>
              </a:rPr>
              <a:t>quinto</a:t>
            </a:r>
            <a:r>
              <a:rPr sz="2000" dirty="0">
                <a:solidFill>
                  <a:srgbClr val="3E231A"/>
                </a:solidFill>
              </a:rPr>
              <a:t> </a:t>
            </a:r>
            <a:r>
              <a:rPr sz="2000" dirty="0" err="1">
                <a:solidFill>
                  <a:srgbClr val="3E231A"/>
                </a:solidFill>
              </a:rPr>
              <a:t>stasimo</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coro</a:t>
            </a:r>
            <a:r>
              <a:rPr sz="2000" dirty="0">
                <a:solidFill>
                  <a:srgbClr val="3E231A"/>
                </a:solidFill>
              </a:rPr>
              <a:t> </a:t>
            </a:r>
            <a:r>
              <a:rPr sz="2000" dirty="0" err="1">
                <a:solidFill>
                  <a:srgbClr val="3E231A"/>
                </a:solidFill>
              </a:rPr>
              <a:t>tenta</a:t>
            </a:r>
            <a:r>
              <a:rPr sz="2000" dirty="0">
                <a:solidFill>
                  <a:srgbClr val="3E231A"/>
                </a:solidFill>
              </a:rPr>
              <a:t> di </a:t>
            </a:r>
            <a:r>
              <a:rPr sz="2000" dirty="0" err="1">
                <a:solidFill>
                  <a:srgbClr val="3E231A"/>
                </a:solidFill>
              </a:rPr>
              <a:t>portare</a:t>
            </a:r>
            <a:r>
              <a:rPr sz="2000" dirty="0">
                <a:solidFill>
                  <a:srgbClr val="3E231A"/>
                </a:solidFill>
              </a:rPr>
              <a:t> </a:t>
            </a:r>
            <a:r>
              <a:rPr sz="2000" dirty="0" err="1">
                <a:solidFill>
                  <a:srgbClr val="3E231A"/>
                </a:solidFill>
              </a:rPr>
              <a:t>conforto</a:t>
            </a:r>
            <a:r>
              <a:rPr sz="2000" dirty="0">
                <a:solidFill>
                  <a:srgbClr val="3E231A"/>
                </a:solidFill>
              </a:rPr>
              <a:t> al re </a:t>
            </a:r>
            <a:r>
              <a:rPr sz="2000" dirty="0" err="1">
                <a:solidFill>
                  <a:srgbClr val="3E231A"/>
                </a:solidFill>
              </a:rPr>
              <a:t>Admeto</a:t>
            </a:r>
            <a:r>
              <a:rPr sz="2000" dirty="0">
                <a:solidFill>
                  <a:srgbClr val="3E231A"/>
                </a:solidFill>
              </a:rPr>
              <a:t> con parole </a:t>
            </a:r>
            <a:r>
              <a:rPr sz="2000" dirty="0" err="1">
                <a:solidFill>
                  <a:srgbClr val="3E231A"/>
                </a:solidFill>
              </a:rPr>
              <a:t>consolatorie</a:t>
            </a:r>
            <a:r>
              <a:rPr sz="2000" dirty="0">
                <a:solidFill>
                  <a:srgbClr val="3E231A"/>
                </a:solidFill>
              </a:rPr>
              <a:t>.</a:t>
            </a:r>
          </a:p>
          <a:p>
            <a:pPr marL="0" lvl="0" indent="0" algn="just" defTabSz="233679">
              <a:spcBef>
                <a:spcPts val="1200"/>
              </a:spcBef>
              <a:buSzTx/>
              <a:buNone/>
              <a:defRPr sz="1800">
                <a:solidFill>
                  <a:srgbClr val="000000"/>
                </a:solidFill>
              </a:defRPr>
            </a:pPr>
            <a:r>
              <a:rPr sz="2000" dirty="0" err="1">
                <a:solidFill>
                  <a:srgbClr val="3E231A"/>
                </a:solidFill>
              </a:rPr>
              <a:t>Esodo</a:t>
            </a:r>
            <a:endParaRPr sz="2000" dirty="0">
              <a:solidFill>
                <a:srgbClr val="3E231A"/>
              </a:solidFill>
            </a:endParaRPr>
          </a:p>
          <a:p>
            <a:pPr marL="187960" lvl="0" indent="-187960" algn="just" defTabSz="233679">
              <a:spcBef>
                <a:spcPts val="1200"/>
              </a:spcBef>
              <a:buBlip>
                <a:blip r:embed="rId2"/>
              </a:buBlip>
              <a:defRPr sz="1800">
                <a:solidFill>
                  <a:srgbClr val="000000"/>
                </a:solidFill>
              </a:defRPr>
            </a:pPr>
            <a:r>
              <a:rPr sz="2000" dirty="0">
                <a:solidFill>
                  <a:srgbClr val="3E231A"/>
                </a:solidFill>
              </a:rPr>
              <a:t>La </a:t>
            </a:r>
            <a:r>
              <a:rPr sz="2000" dirty="0" err="1">
                <a:solidFill>
                  <a:srgbClr val="3E231A"/>
                </a:solidFill>
              </a:rPr>
              <a:t>tragedia</a:t>
            </a:r>
            <a:r>
              <a:rPr sz="2000" dirty="0">
                <a:solidFill>
                  <a:srgbClr val="3E231A"/>
                </a:solidFill>
              </a:rPr>
              <a:t> </a:t>
            </a:r>
            <a:r>
              <a:rPr sz="2000" dirty="0" err="1">
                <a:solidFill>
                  <a:srgbClr val="3E231A"/>
                </a:solidFill>
              </a:rPr>
              <a:t>si</a:t>
            </a:r>
            <a:r>
              <a:rPr sz="2000" dirty="0">
                <a:solidFill>
                  <a:srgbClr val="3E231A"/>
                </a:solidFill>
              </a:rPr>
              <a:t> conclude con </a:t>
            </a:r>
            <a:r>
              <a:rPr sz="2000" dirty="0" err="1">
                <a:solidFill>
                  <a:srgbClr val="3E231A"/>
                </a:solidFill>
              </a:rPr>
              <a:t>l’arrivo</a:t>
            </a:r>
            <a:r>
              <a:rPr sz="2000" dirty="0">
                <a:solidFill>
                  <a:srgbClr val="3E231A"/>
                </a:solidFill>
              </a:rPr>
              <a:t> di </a:t>
            </a:r>
            <a:r>
              <a:rPr sz="2000" dirty="0" err="1">
                <a:solidFill>
                  <a:srgbClr val="3E231A"/>
                </a:solidFill>
              </a:rPr>
              <a:t>Eracle</a:t>
            </a:r>
            <a:r>
              <a:rPr sz="2000" dirty="0">
                <a:solidFill>
                  <a:srgbClr val="3E231A"/>
                </a:solidFill>
              </a:rPr>
              <a:t> </a:t>
            </a:r>
            <a:r>
              <a:rPr sz="2000" dirty="0" err="1">
                <a:solidFill>
                  <a:srgbClr val="3E231A"/>
                </a:solidFill>
              </a:rPr>
              <a:t>che</a:t>
            </a:r>
            <a:r>
              <a:rPr sz="2000" dirty="0">
                <a:solidFill>
                  <a:srgbClr val="3E231A"/>
                </a:solidFill>
              </a:rPr>
              <a:t> </a:t>
            </a:r>
            <a:r>
              <a:rPr sz="2000" dirty="0" err="1">
                <a:solidFill>
                  <a:srgbClr val="3E231A"/>
                </a:solidFill>
              </a:rPr>
              <a:t>narra</a:t>
            </a:r>
            <a:r>
              <a:rPr sz="2000" dirty="0">
                <a:solidFill>
                  <a:srgbClr val="3E231A"/>
                </a:solidFill>
              </a:rPr>
              <a:t> </a:t>
            </a:r>
            <a:r>
              <a:rPr sz="2000" dirty="0" err="1">
                <a:solidFill>
                  <a:srgbClr val="3E231A"/>
                </a:solidFill>
              </a:rPr>
              <a:t>della</a:t>
            </a:r>
            <a:r>
              <a:rPr sz="2000" dirty="0">
                <a:solidFill>
                  <a:srgbClr val="3E231A"/>
                </a:solidFill>
              </a:rPr>
              <a:t> </a:t>
            </a:r>
            <a:r>
              <a:rPr sz="2000" dirty="0" err="1">
                <a:solidFill>
                  <a:srgbClr val="3E231A"/>
                </a:solidFill>
              </a:rPr>
              <a:t>propria</a:t>
            </a:r>
            <a:r>
              <a:rPr sz="2000" dirty="0">
                <a:solidFill>
                  <a:srgbClr val="3E231A"/>
                </a:solidFill>
              </a:rPr>
              <a:t> </a:t>
            </a:r>
            <a:r>
              <a:rPr sz="2000" dirty="0" err="1">
                <a:solidFill>
                  <a:srgbClr val="3E231A"/>
                </a:solidFill>
              </a:rPr>
              <a:t>lotta</a:t>
            </a:r>
            <a:r>
              <a:rPr sz="2000" dirty="0">
                <a:solidFill>
                  <a:srgbClr val="3E231A"/>
                </a:solidFill>
              </a:rPr>
              <a:t> con </a:t>
            </a:r>
            <a:r>
              <a:rPr sz="2000" dirty="0" err="1">
                <a:solidFill>
                  <a:srgbClr val="3E231A"/>
                </a:solidFill>
              </a:rPr>
              <a:t>Thanatos</a:t>
            </a:r>
            <a:r>
              <a:rPr sz="2000" dirty="0">
                <a:solidFill>
                  <a:srgbClr val="3E231A"/>
                </a:solidFill>
              </a:rPr>
              <a:t>, e </a:t>
            </a:r>
            <a:r>
              <a:rPr sz="2000" dirty="0" err="1">
                <a:solidFill>
                  <a:srgbClr val="3E231A"/>
                </a:solidFill>
              </a:rPr>
              <a:t>mostra</a:t>
            </a:r>
            <a:r>
              <a:rPr sz="2000" dirty="0">
                <a:solidFill>
                  <a:srgbClr val="3E231A"/>
                </a:solidFill>
              </a:rPr>
              <a:t> ad </a:t>
            </a:r>
            <a:r>
              <a:rPr sz="2000" dirty="0" err="1">
                <a:solidFill>
                  <a:srgbClr val="3E231A"/>
                </a:solidFill>
              </a:rPr>
              <a:t>Admeto</a:t>
            </a:r>
            <a:r>
              <a:rPr sz="2000" dirty="0">
                <a:solidFill>
                  <a:srgbClr val="3E231A"/>
                </a:solidFill>
              </a:rPr>
              <a:t> </a:t>
            </a:r>
            <a:r>
              <a:rPr sz="2000" dirty="0" err="1">
                <a:solidFill>
                  <a:srgbClr val="3E231A"/>
                </a:solidFill>
              </a:rPr>
              <a:t>una</a:t>
            </a:r>
            <a:r>
              <a:rPr sz="2000" dirty="0">
                <a:solidFill>
                  <a:srgbClr val="3E231A"/>
                </a:solidFill>
              </a:rPr>
              <a:t> donna </a:t>
            </a:r>
            <a:r>
              <a:rPr sz="2000" dirty="0" err="1">
                <a:solidFill>
                  <a:srgbClr val="3E231A"/>
                </a:solidFill>
              </a:rPr>
              <a:t>velata</a:t>
            </a:r>
            <a:r>
              <a:rPr sz="2000" dirty="0">
                <a:solidFill>
                  <a:srgbClr val="3E231A"/>
                </a:solidFill>
              </a:rPr>
              <a:t> </a:t>
            </a:r>
            <a:r>
              <a:rPr sz="2000" dirty="0" err="1">
                <a:solidFill>
                  <a:srgbClr val="3E231A"/>
                </a:solidFill>
              </a:rPr>
              <a:t>accanto</a:t>
            </a:r>
            <a:r>
              <a:rPr sz="2000" dirty="0">
                <a:solidFill>
                  <a:srgbClr val="3E231A"/>
                </a:solidFill>
              </a:rPr>
              <a:t> a </a:t>
            </a:r>
            <a:r>
              <a:rPr sz="2000" dirty="0" err="1">
                <a:solidFill>
                  <a:srgbClr val="3E231A"/>
                </a:solidFill>
              </a:rPr>
              <a:t>sé</a:t>
            </a:r>
            <a:r>
              <a:rPr sz="2000" dirty="0">
                <a:solidFill>
                  <a:srgbClr val="3E231A"/>
                </a:solidFill>
              </a:rPr>
              <a:t>, </a:t>
            </a:r>
            <a:r>
              <a:rPr sz="2000" dirty="0" err="1">
                <a:solidFill>
                  <a:srgbClr val="3E231A"/>
                </a:solidFill>
              </a:rPr>
              <a:t>che</a:t>
            </a:r>
            <a:r>
              <a:rPr sz="2000" dirty="0">
                <a:solidFill>
                  <a:srgbClr val="3E231A"/>
                </a:solidFill>
              </a:rPr>
              <a:t> in </a:t>
            </a:r>
            <a:r>
              <a:rPr sz="2000" dirty="0" err="1">
                <a:solidFill>
                  <a:srgbClr val="3E231A"/>
                </a:solidFill>
              </a:rPr>
              <a:t>seguito</a:t>
            </a:r>
            <a:r>
              <a:rPr sz="2000" dirty="0">
                <a:solidFill>
                  <a:srgbClr val="3E231A"/>
                </a:solidFill>
              </a:rPr>
              <a:t> </a:t>
            </a:r>
            <a:r>
              <a:rPr sz="2000" dirty="0" err="1">
                <a:solidFill>
                  <a:srgbClr val="3E231A"/>
                </a:solidFill>
              </a:rPr>
              <a:t>si</a:t>
            </a:r>
            <a:r>
              <a:rPr sz="2000" dirty="0">
                <a:solidFill>
                  <a:srgbClr val="3E231A"/>
                </a:solidFill>
              </a:rPr>
              <a:t> </a:t>
            </a:r>
            <a:r>
              <a:rPr sz="2000" dirty="0" err="1">
                <a:solidFill>
                  <a:srgbClr val="3E231A"/>
                </a:solidFill>
              </a:rPr>
              <a:t>rivelerà</a:t>
            </a:r>
            <a:r>
              <a:rPr sz="2000" dirty="0">
                <a:solidFill>
                  <a:srgbClr val="3E231A"/>
                </a:solidFill>
              </a:rPr>
              <a:t> </a:t>
            </a:r>
            <a:r>
              <a:rPr sz="2000" dirty="0" err="1">
                <a:solidFill>
                  <a:srgbClr val="3E231A"/>
                </a:solidFill>
              </a:rPr>
              <a:t>essere</a:t>
            </a:r>
            <a:r>
              <a:rPr sz="2000" dirty="0">
                <a:solidFill>
                  <a:srgbClr val="3E231A"/>
                </a:solidFill>
              </a:rPr>
              <a:t> la </a:t>
            </a:r>
            <a:r>
              <a:rPr sz="2000" dirty="0" err="1">
                <a:solidFill>
                  <a:srgbClr val="3E231A"/>
                </a:solidFill>
              </a:rPr>
              <a:t>regina</a:t>
            </a:r>
            <a:r>
              <a:rPr sz="2000" dirty="0">
                <a:solidFill>
                  <a:srgbClr val="3E231A"/>
                </a:solidFill>
              </a:rPr>
              <a:t> </a:t>
            </a:r>
            <a:r>
              <a:rPr sz="2000" dirty="0" err="1">
                <a:solidFill>
                  <a:srgbClr val="3E231A"/>
                </a:solidFill>
              </a:rPr>
              <a:t>strappata</a:t>
            </a:r>
            <a:r>
              <a:rPr sz="2000" dirty="0">
                <a:solidFill>
                  <a:srgbClr val="3E231A"/>
                </a:solidFill>
              </a:rPr>
              <a:t> </a:t>
            </a:r>
            <a:r>
              <a:rPr sz="2000" dirty="0" err="1">
                <a:solidFill>
                  <a:srgbClr val="3E231A"/>
                </a:solidFill>
              </a:rPr>
              <a:t>alla</a:t>
            </a:r>
            <a:r>
              <a:rPr sz="2000" dirty="0">
                <a:solidFill>
                  <a:srgbClr val="3E231A"/>
                </a:solidFill>
              </a:rPr>
              <a:t> </a:t>
            </a:r>
            <a:r>
              <a:rPr sz="2000" dirty="0" err="1">
                <a:solidFill>
                  <a:srgbClr val="3E231A"/>
                </a:solidFill>
              </a:rPr>
              <a:t>morte</a:t>
            </a:r>
            <a:r>
              <a:rPr sz="2000" dirty="0">
                <a:solidFill>
                  <a:srgbClr val="3E231A"/>
                </a:solidFill>
              </a:rPr>
              <a:t>. </a:t>
            </a:r>
            <a:r>
              <a:rPr sz="2000" dirty="0" err="1">
                <a:solidFill>
                  <a:srgbClr val="3E231A"/>
                </a:solidFill>
              </a:rPr>
              <a:t>L’eroe</a:t>
            </a:r>
            <a:r>
              <a:rPr sz="2000" dirty="0">
                <a:solidFill>
                  <a:srgbClr val="3E231A"/>
                </a:solidFill>
              </a:rPr>
              <a:t> </a:t>
            </a:r>
            <a:r>
              <a:rPr sz="2000" dirty="0" err="1">
                <a:solidFill>
                  <a:srgbClr val="3E231A"/>
                </a:solidFill>
              </a:rPr>
              <a:t>esorta</a:t>
            </a:r>
            <a:r>
              <a:rPr sz="2000" dirty="0">
                <a:solidFill>
                  <a:srgbClr val="3E231A"/>
                </a:solidFill>
              </a:rPr>
              <a:t> </a:t>
            </a:r>
            <a:r>
              <a:rPr sz="2000" dirty="0" err="1">
                <a:solidFill>
                  <a:srgbClr val="3E231A"/>
                </a:solidFill>
              </a:rPr>
              <a:t>il</a:t>
            </a:r>
            <a:r>
              <a:rPr sz="2000" dirty="0">
                <a:solidFill>
                  <a:srgbClr val="3E231A"/>
                </a:solidFill>
              </a:rPr>
              <a:t> re a </a:t>
            </a:r>
            <a:r>
              <a:rPr sz="2000" dirty="0" err="1">
                <a:solidFill>
                  <a:srgbClr val="3E231A"/>
                </a:solidFill>
              </a:rPr>
              <a:t>prendere</a:t>
            </a:r>
            <a:r>
              <a:rPr sz="2000" dirty="0">
                <a:solidFill>
                  <a:srgbClr val="3E231A"/>
                </a:solidFill>
              </a:rPr>
              <a:t> in </a:t>
            </a:r>
            <a:r>
              <a:rPr sz="2000" dirty="0" err="1">
                <a:solidFill>
                  <a:srgbClr val="3E231A"/>
                </a:solidFill>
              </a:rPr>
              <a:t>sposa</a:t>
            </a:r>
            <a:r>
              <a:rPr sz="2000" dirty="0">
                <a:solidFill>
                  <a:srgbClr val="3E231A"/>
                </a:solidFill>
              </a:rPr>
              <a:t> la donna </a:t>
            </a:r>
            <a:r>
              <a:rPr sz="2000" dirty="0" err="1">
                <a:solidFill>
                  <a:srgbClr val="3E231A"/>
                </a:solidFill>
              </a:rPr>
              <a:t>senza</a:t>
            </a:r>
            <a:r>
              <a:rPr sz="2000" dirty="0">
                <a:solidFill>
                  <a:srgbClr val="3E231A"/>
                </a:solidFill>
              </a:rPr>
              <a:t> </a:t>
            </a:r>
            <a:r>
              <a:rPr sz="2000" dirty="0" err="1">
                <a:solidFill>
                  <a:srgbClr val="3E231A"/>
                </a:solidFill>
              </a:rPr>
              <a:t>rivelarne</a:t>
            </a:r>
            <a:r>
              <a:rPr sz="2000" dirty="0">
                <a:solidFill>
                  <a:srgbClr val="3E231A"/>
                </a:solidFill>
              </a:rPr>
              <a:t> </a:t>
            </a:r>
            <a:r>
              <a:rPr sz="2000" dirty="0" err="1">
                <a:solidFill>
                  <a:srgbClr val="3E231A"/>
                </a:solidFill>
              </a:rPr>
              <a:t>l’identità</a:t>
            </a:r>
            <a:r>
              <a:rPr sz="2000" dirty="0">
                <a:solidFill>
                  <a:srgbClr val="3E231A"/>
                </a:solidFill>
              </a:rPr>
              <a:t>, ma </a:t>
            </a:r>
            <a:r>
              <a:rPr sz="2000" dirty="0" err="1">
                <a:solidFill>
                  <a:srgbClr val="3E231A"/>
                </a:solidFill>
              </a:rPr>
              <a:t>egli</a:t>
            </a:r>
            <a:r>
              <a:rPr sz="2000" dirty="0">
                <a:solidFill>
                  <a:srgbClr val="3E231A"/>
                </a:solidFill>
              </a:rPr>
              <a:t> </a:t>
            </a:r>
            <a:r>
              <a:rPr sz="2000" dirty="0" err="1">
                <a:solidFill>
                  <a:srgbClr val="3E231A"/>
                </a:solidFill>
              </a:rPr>
              <a:t>rifiuta</a:t>
            </a:r>
            <a:r>
              <a:rPr sz="2000" dirty="0">
                <a:solidFill>
                  <a:srgbClr val="3E231A"/>
                </a:solidFill>
              </a:rPr>
              <a:t> in </a:t>
            </a:r>
            <a:r>
              <a:rPr sz="2000" dirty="0" err="1">
                <a:solidFill>
                  <a:srgbClr val="3E231A"/>
                </a:solidFill>
              </a:rPr>
              <a:t>nome</a:t>
            </a:r>
            <a:r>
              <a:rPr sz="2000" dirty="0">
                <a:solidFill>
                  <a:srgbClr val="3E231A"/>
                </a:solidFill>
              </a:rPr>
              <a:t> </a:t>
            </a:r>
            <a:r>
              <a:rPr sz="2000" dirty="0" err="1">
                <a:solidFill>
                  <a:srgbClr val="3E231A"/>
                </a:solidFill>
              </a:rPr>
              <a:t>della</a:t>
            </a:r>
            <a:r>
              <a:rPr sz="2000" dirty="0">
                <a:solidFill>
                  <a:srgbClr val="3E231A"/>
                </a:solidFill>
              </a:rPr>
              <a:t> </a:t>
            </a:r>
            <a:r>
              <a:rPr sz="2000" dirty="0" err="1">
                <a:solidFill>
                  <a:srgbClr val="3E231A"/>
                </a:solidFill>
              </a:rPr>
              <a:t>promessa</a:t>
            </a:r>
            <a:r>
              <a:rPr sz="2000" dirty="0">
                <a:solidFill>
                  <a:srgbClr val="3E231A"/>
                </a:solidFill>
              </a:rPr>
              <a:t> </a:t>
            </a:r>
            <a:r>
              <a:rPr sz="2000" dirty="0" err="1">
                <a:solidFill>
                  <a:srgbClr val="3E231A"/>
                </a:solidFill>
              </a:rPr>
              <a:t>fatta</a:t>
            </a:r>
            <a:r>
              <a:rPr sz="2000" dirty="0">
                <a:solidFill>
                  <a:srgbClr val="3E231A"/>
                </a:solidFill>
              </a:rPr>
              <a:t> ad </a:t>
            </a:r>
            <a:r>
              <a:rPr sz="2000" dirty="0" err="1">
                <a:solidFill>
                  <a:srgbClr val="3E231A"/>
                </a:solidFill>
              </a:rPr>
              <a:t>Alcesti</a:t>
            </a:r>
            <a:r>
              <a:rPr sz="2000" dirty="0">
                <a:solidFill>
                  <a:srgbClr val="3E231A"/>
                </a:solidFill>
              </a:rPr>
              <a:t>. Solo </a:t>
            </a:r>
            <a:r>
              <a:rPr sz="2000" dirty="0" err="1">
                <a:solidFill>
                  <a:srgbClr val="3E231A"/>
                </a:solidFill>
              </a:rPr>
              <a:t>dopo</a:t>
            </a:r>
            <a:r>
              <a:rPr sz="2000" dirty="0">
                <a:solidFill>
                  <a:srgbClr val="3E231A"/>
                </a:solidFill>
              </a:rPr>
              <a:t> aver </a:t>
            </a:r>
            <a:r>
              <a:rPr sz="2000" dirty="0" err="1">
                <a:solidFill>
                  <a:srgbClr val="3E231A"/>
                </a:solidFill>
              </a:rPr>
              <a:t>ceduto</a:t>
            </a:r>
            <a:r>
              <a:rPr sz="2000" dirty="0">
                <a:solidFill>
                  <a:srgbClr val="3E231A"/>
                </a:solidFill>
              </a:rPr>
              <a:t> </a:t>
            </a:r>
            <a:r>
              <a:rPr sz="2000" dirty="0" err="1">
                <a:solidFill>
                  <a:srgbClr val="3E231A"/>
                </a:solidFill>
              </a:rPr>
              <a:t>alle</a:t>
            </a:r>
            <a:r>
              <a:rPr sz="2000" dirty="0">
                <a:solidFill>
                  <a:srgbClr val="3E231A"/>
                </a:solidFill>
              </a:rPr>
              <a:t> </a:t>
            </a:r>
            <a:r>
              <a:rPr sz="2000" dirty="0" err="1">
                <a:solidFill>
                  <a:srgbClr val="3E231A"/>
                </a:solidFill>
              </a:rPr>
              <a:t>insistenze</a:t>
            </a:r>
            <a:r>
              <a:rPr sz="2000" dirty="0">
                <a:solidFill>
                  <a:srgbClr val="3E231A"/>
                </a:solidFill>
              </a:rPr>
              <a:t> di </a:t>
            </a:r>
            <a:r>
              <a:rPr sz="2000" dirty="0" err="1">
                <a:solidFill>
                  <a:srgbClr val="3E231A"/>
                </a:solidFill>
              </a:rPr>
              <a:t>Eracle</a:t>
            </a:r>
            <a:r>
              <a:rPr sz="2000" dirty="0">
                <a:solidFill>
                  <a:srgbClr val="3E231A"/>
                </a:solidFill>
              </a:rPr>
              <a:t>, </a:t>
            </a:r>
            <a:r>
              <a:rPr sz="2000" dirty="0" err="1">
                <a:solidFill>
                  <a:srgbClr val="3E231A"/>
                </a:solidFill>
              </a:rPr>
              <a:t>Admeto</a:t>
            </a:r>
            <a:r>
              <a:rPr sz="2000" dirty="0">
                <a:solidFill>
                  <a:srgbClr val="3E231A"/>
                </a:solidFill>
              </a:rPr>
              <a:t> </a:t>
            </a:r>
            <a:r>
              <a:rPr sz="2000" dirty="0" err="1">
                <a:solidFill>
                  <a:srgbClr val="3E231A"/>
                </a:solidFill>
              </a:rPr>
              <a:t>accetta</a:t>
            </a:r>
            <a:r>
              <a:rPr sz="2000" dirty="0">
                <a:solidFill>
                  <a:srgbClr val="3E231A"/>
                </a:solidFill>
              </a:rPr>
              <a:t> di </a:t>
            </a:r>
            <a:r>
              <a:rPr sz="2000" dirty="0" err="1">
                <a:solidFill>
                  <a:srgbClr val="3E231A"/>
                </a:solidFill>
              </a:rPr>
              <a:t>sposare</a:t>
            </a:r>
            <a:r>
              <a:rPr sz="2000" dirty="0">
                <a:solidFill>
                  <a:srgbClr val="3E231A"/>
                </a:solidFill>
              </a:rPr>
              <a:t> la </a:t>
            </a:r>
            <a:r>
              <a:rPr sz="2000" dirty="0" err="1">
                <a:solidFill>
                  <a:srgbClr val="3E231A"/>
                </a:solidFill>
              </a:rPr>
              <a:t>sconosciuta</a:t>
            </a:r>
            <a:r>
              <a:rPr sz="2000" dirty="0">
                <a:solidFill>
                  <a:srgbClr val="3E231A"/>
                </a:solidFill>
              </a:rPr>
              <a:t> e la conduce verso </a:t>
            </a:r>
            <a:r>
              <a:rPr sz="2000" dirty="0" err="1">
                <a:solidFill>
                  <a:srgbClr val="3E231A"/>
                </a:solidFill>
              </a:rPr>
              <a:t>il</a:t>
            </a:r>
            <a:r>
              <a:rPr sz="2000" dirty="0">
                <a:solidFill>
                  <a:srgbClr val="3E231A"/>
                </a:solidFill>
              </a:rPr>
              <a:t> palazzo: prima di </a:t>
            </a:r>
            <a:r>
              <a:rPr sz="2000" dirty="0" err="1">
                <a:solidFill>
                  <a:srgbClr val="3E231A"/>
                </a:solidFill>
              </a:rPr>
              <a:t>entrare</a:t>
            </a:r>
            <a:r>
              <a:rPr sz="2000" dirty="0">
                <a:solidFill>
                  <a:srgbClr val="3E231A"/>
                </a:solidFill>
              </a:rPr>
              <a:t> decide di </a:t>
            </a:r>
            <a:r>
              <a:rPr sz="2000" dirty="0" err="1">
                <a:solidFill>
                  <a:srgbClr val="3E231A"/>
                </a:solidFill>
              </a:rPr>
              <a:t>toglierle</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velo</a:t>
            </a:r>
            <a:r>
              <a:rPr sz="2000" dirty="0">
                <a:solidFill>
                  <a:srgbClr val="3E231A"/>
                </a:solidFill>
              </a:rPr>
              <a:t> </a:t>
            </a:r>
            <a:r>
              <a:rPr sz="2000" dirty="0" err="1">
                <a:solidFill>
                  <a:srgbClr val="3E231A"/>
                </a:solidFill>
              </a:rPr>
              <a:t>che</a:t>
            </a:r>
            <a:r>
              <a:rPr sz="2000" dirty="0">
                <a:solidFill>
                  <a:srgbClr val="3E231A"/>
                </a:solidFill>
              </a:rPr>
              <a:t> le </a:t>
            </a:r>
            <a:r>
              <a:rPr sz="2000" dirty="0" err="1">
                <a:solidFill>
                  <a:srgbClr val="3E231A"/>
                </a:solidFill>
              </a:rPr>
              <a:t>copre</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volto</a:t>
            </a:r>
            <a:r>
              <a:rPr sz="2000" dirty="0">
                <a:solidFill>
                  <a:srgbClr val="3E231A"/>
                </a:solidFill>
              </a:rPr>
              <a:t>, </a:t>
            </a:r>
            <a:r>
              <a:rPr sz="2000" dirty="0" err="1">
                <a:solidFill>
                  <a:srgbClr val="3E231A"/>
                </a:solidFill>
              </a:rPr>
              <a:t>ed</a:t>
            </a:r>
            <a:r>
              <a:rPr sz="2000" dirty="0">
                <a:solidFill>
                  <a:srgbClr val="3E231A"/>
                </a:solidFill>
              </a:rPr>
              <a:t> è </a:t>
            </a:r>
            <a:r>
              <a:rPr sz="2000" dirty="0" err="1">
                <a:solidFill>
                  <a:srgbClr val="3E231A"/>
                </a:solidFill>
              </a:rPr>
              <a:t>allora</a:t>
            </a:r>
            <a:r>
              <a:rPr sz="2000" dirty="0">
                <a:solidFill>
                  <a:srgbClr val="3E231A"/>
                </a:solidFill>
              </a:rPr>
              <a:t> </a:t>
            </a:r>
            <a:r>
              <a:rPr sz="2000" dirty="0" err="1">
                <a:solidFill>
                  <a:srgbClr val="3E231A"/>
                </a:solidFill>
              </a:rPr>
              <a:t>che</a:t>
            </a:r>
            <a:r>
              <a:rPr sz="2000" dirty="0">
                <a:solidFill>
                  <a:srgbClr val="3E231A"/>
                </a:solidFill>
              </a:rPr>
              <a:t>, con </a:t>
            </a:r>
            <a:r>
              <a:rPr sz="2000" dirty="0" err="1">
                <a:solidFill>
                  <a:srgbClr val="3E231A"/>
                </a:solidFill>
              </a:rPr>
              <a:t>sua</a:t>
            </a:r>
            <a:r>
              <a:rPr sz="2000" dirty="0">
                <a:solidFill>
                  <a:srgbClr val="3E231A"/>
                </a:solidFill>
              </a:rPr>
              <a:t> </a:t>
            </a:r>
            <a:r>
              <a:rPr sz="2000" dirty="0" err="1">
                <a:solidFill>
                  <a:srgbClr val="3E231A"/>
                </a:solidFill>
              </a:rPr>
              <a:t>grande</a:t>
            </a:r>
            <a:r>
              <a:rPr sz="2000" dirty="0">
                <a:solidFill>
                  <a:srgbClr val="3E231A"/>
                </a:solidFill>
              </a:rPr>
              <a:t> </a:t>
            </a:r>
            <a:r>
              <a:rPr sz="2000" dirty="0" err="1">
                <a:solidFill>
                  <a:srgbClr val="3E231A"/>
                </a:solidFill>
              </a:rPr>
              <a:t>gioia</a:t>
            </a:r>
            <a:r>
              <a:rPr sz="2000" dirty="0">
                <a:solidFill>
                  <a:srgbClr val="3E231A"/>
                </a:solidFill>
              </a:rPr>
              <a:t>, </a:t>
            </a:r>
            <a:r>
              <a:rPr sz="2000" dirty="0" err="1">
                <a:solidFill>
                  <a:srgbClr val="3E231A"/>
                </a:solidFill>
              </a:rPr>
              <a:t>scopre</a:t>
            </a:r>
            <a:r>
              <a:rPr sz="2000" dirty="0">
                <a:solidFill>
                  <a:srgbClr val="3E231A"/>
                </a:solidFill>
              </a:rPr>
              <a:t> </a:t>
            </a:r>
            <a:r>
              <a:rPr sz="2000" dirty="0" err="1">
                <a:solidFill>
                  <a:srgbClr val="3E231A"/>
                </a:solidFill>
              </a:rPr>
              <a:t>che</a:t>
            </a:r>
            <a:r>
              <a:rPr sz="2000" dirty="0">
                <a:solidFill>
                  <a:srgbClr val="3E231A"/>
                </a:solidFill>
              </a:rPr>
              <a:t> la donna non è </a:t>
            </a:r>
            <a:r>
              <a:rPr sz="2000" dirty="0" err="1">
                <a:solidFill>
                  <a:srgbClr val="3E231A"/>
                </a:solidFill>
              </a:rPr>
              <a:t>altri</a:t>
            </a:r>
            <a:r>
              <a:rPr sz="2000" dirty="0">
                <a:solidFill>
                  <a:srgbClr val="3E231A"/>
                </a:solidFill>
              </a:rPr>
              <a:t> </a:t>
            </a:r>
            <a:r>
              <a:rPr sz="2000" dirty="0" err="1">
                <a:solidFill>
                  <a:srgbClr val="3E231A"/>
                </a:solidFill>
              </a:rPr>
              <a:t>che</a:t>
            </a:r>
            <a:r>
              <a:rPr sz="2000" dirty="0">
                <a:solidFill>
                  <a:srgbClr val="3E231A"/>
                </a:solidFill>
              </a:rPr>
              <a:t> </a:t>
            </a:r>
            <a:r>
              <a:rPr sz="2000" dirty="0" err="1">
                <a:solidFill>
                  <a:srgbClr val="3E231A"/>
                </a:solidFill>
              </a:rPr>
              <a:t>l’amata</a:t>
            </a:r>
            <a:r>
              <a:rPr sz="2000" dirty="0">
                <a:solidFill>
                  <a:srgbClr val="3E231A"/>
                </a:solidFill>
              </a:rPr>
              <a:t> </a:t>
            </a:r>
            <a:r>
              <a:rPr sz="2000" dirty="0" err="1">
                <a:solidFill>
                  <a:srgbClr val="3E231A"/>
                </a:solidFill>
              </a:rPr>
              <a:t>sposa</a:t>
            </a:r>
            <a:r>
              <a:rPr sz="2000" dirty="0">
                <a:solidFill>
                  <a:srgbClr val="3E231A"/>
                </a:solidFill>
              </a:rPr>
              <a:t> </a:t>
            </a:r>
            <a:r>
              <a:rPr sz="2000" dirty="0" err="1">
                <a:solidFill>
                  <a:srgbClr val="3E231A"/>
                </a:solidFill>
              </a:rPr>
              <a:t>perduta</a:t>
            </a:r>
            <a:r>
              <a:rPr sz="2000" dirty="0">
                <a:solidFill>
                  <a:srgbClr val="3E231A"/>
                </a:solidFill>
              </a:rPr>
              <a:t>.</a:t>
            </a:r>
          </a:p>
        </p:txBody>
      </p:sp>
    </p:spTree>
  </p:cSld>
  <p:clrMapOvr>
    <a:masterClrMapping/>
  </p:clrMapOvr>
  <p:transition spd="med">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Immagine 114"/>
          <p:cNvPicPr/>
          <p:nvPr/>
        </p:nvPicPr>
        <p:blipFill>
          <a:blip r:embed="rId2">
            <a:extLst/>
          </a:blip>
          <a:stretch>
            <a:fillRect/>
          </a:stretch>
        </p:blipFill>
        <p:spPr>
          <a:xfrm>
            <a:off x="7243639" y="1536928"/>
            <a:ext cx="4836972" cy="5388350"/>
          </a:xfrm>
          <a:prstGeom prst="rect">
            <a:avLst/>
          </a:prstGeom>
        </p:spPr>
      </p:pic>
      <p:sp>
        <p:nvSpPr>
          <p:cNvPr id="116" name="Shape 116"/>
          <p:cNvSpPr>
            <a:spLocks noGrp="1"/>
          </p:cNvSpPr>
          <p:nvPr>
            <p:ph type="body" idx="1"/>
          </p:nvPr>
        </p:nvSpPr>
        <p:spPr>
          <a:xfrm>
            <a:off x="919753" y="865320"/>
            <a:ext cx="5793892" cy="7605580"/>
          </a:xfrm>
          <a:prstGeom prst="rect">
            <a:avLst/>
          </a:prstGeom>
        </p:spPr>
        <p:txBody>
          <a:bodyPr>
            <a:normAutofit/>
          </a:bodyPr>
          <a:lstStyle/>
          <a:p>
            <a:pPr marL="0" lvl="0" indent="0" algn="just" defTabSz="403097">
              <a:spcBef>
                <a:spcPts val="1900"/>
              </a:spcBef>
              <a:buSzTx/>
              <a:buNone/>
              <a:defRPr sz="1800">
                <a:solidFill>
                  <a:srgbClr val="000000"/>
                </a:solidFill>
              </a:defRPr>
            </a:pPr>
            <a:r>
              <a:rPr sz="2400" dirty="0" err="1">
                <a:solidFill>
                  <a:srgbClr val="3E231A"/>
                </a:solidFill>
              </a:rPr>
              <a:t>L’Alcesti</a:t>
            </a:r>
            <a:r>
              <a:rPr sz="2400" dirty="0">
                <a:solidFill>
                  <a:srgbClr val="3E231A"/>
                </a:solidFill>
              </a:rPr>
              <a:t> </a:t>
            </a:r>
            <a:r>
              <a:rPr sz="2400" dirty="0" err="1">
                <a:solidFill>
                  <a:srgbClr val="3E231A"/>
                </a:solidFill>
              </a:rPr>
              <a:t>fu</a:t>
            </a:r>
            <a:r>
              <a:rPr sz="2400" dirty="0">
                <a:solidFill>
                  <a:srgbClr val="3E231A"/>
                </a:solidFill>
              </a:rPr>
              <a:t> </a:t>
            </a:r>
            <a:r>
              <a:rPr sz="2400" dirty="0" err="1">
                <a:solidFill>
                  <a:srgbClr val="3E231A"/>
                </a:solidFill>
              </a:rPr>
              <a:t>presentata</a:t>
            </a:r>
            <a:r>
              <a:rPr sz="2400" dirty="0">
                <a:solidFill>
                  <a:srgbClr val="3E231A"/>
                </a:solidFill>
              </a:rPr>
              <a:t> </a:t>
            </a:r>
            <a:r>
              <a:rPr sz="2400" dirty="0" err="1">
                <a:solidFill>
                  <a:srgbClr val="3E231A"/>
                </a:solidFill>
              </a:rPr>
              <a:t>nel</a:t>
            </a:r>
            <a:r>
              <a:rPr sz="2400" dirty="0">
                <a:solidFill>
                  <a:srgbClr val="3E231A"/>
                </a:solidFill>
              </a:rPr>
              <a:t> 438 </a:t>
            </a:r>
            <a:r>
              <a:rPr sz="2400" dirty="0" err="1">
                <a:solidFill>
                  <a:srgbClr val="3E231A"/>
                </a:solidFill>
              </a:rPr>
              <a:t>a.C</a:t>
            </a:r>
            <a:r>
              <a:rPr sz="2400" dirty="0">
                <a:solidFill>
                  <a:srgbClr val="3E231A"/>
                </a:solidFill>
              </a:rPr>
              <a:t>. come quarto </a:t>
            </a:r>
            <a:r>
              <a:rPr sz="2400" dirty="0" err="1">
                <a:solidFill>
                  <a:srgbClr val="3E231A"/>
                </a:solidFill>
              </a:rPr>
              <a:t>dramma</a:t>
            </a:r>
            <a:r>
              <a:rPr sz="2400" dirty="0">
                <a:solidFill>
                  <a:srgbClr val="3E231A"/>
                </a:solidFill>
              </a:rPr>
              <a:t> di </a:t>
            </a:r>
            <a:r>
              <a:rPr sz="2400" dirty="0" err="1">
                <a:solidFill>
                  <a:srgbClr val="3E231A"/>
                </a:solidFill>
              </a:rPr>
              <a:t>una</a:t>
            </a:r>
            <a:r>
              <a:rPr sz="2400" dirty="0">
                <a:solidFill>
                  <a:srgbClr val="3E231A"/>
                </a:solidFill>
              </a:rPr>
              <a:t> </a:t>
            </a:r>
            <a:r>
              <a:rPr sz="2400" dirty="0" err="1">
                <a:solidFill>
                  <a:srgbClr val="3E231A"/>
                </a:solidFill>
              </a:rPr>
              <a:t>tetralogia</a:t>
            </a:r>
            <a:r>
              <a:rPr sz="2400" dirty="0">
                <a:solidFill>
                  <a:srgbClr val="3E231A"/>
                </a:solidFill>
              </a:rPr>
              <a:t> </a:t>
            </a:r>
            <a:r>
              <a:rPr sz="2400" dirty="0" err="1">
                <a:solidFill>
                  <a:srgbClr val="3E231A"/>
                </a:solidFill>
              </a:rPr>
              <a:t>comprendente</a:t>
            </a:r>
            <a:r>
              <a:rPr sz="2400" dirty="0">
                <a:solidFill>
                  <a:srgbClr val="3E231A"/>
                </a:solidFill>
              </a:rPr>
              <a:t> </a:t>
            </a:r>
            <a:r>
              <a:rPr sz="2400" dirty="0" err="1">
                <a:solidFill>
                  <a:srgbClr val="3E231A"/>
                </a:solidFill>
              </a:rPr>
              <a:t>Cretesi</a:t>
            </a:r>
            <a:r>
              <a:rPr sz="2400" dirty="0">
                <a:solidFill>
                  <a:srgbClr val="3E231A"/>
                </a:solidFill>
              </a:rPr>
              <a:t>, </a:t>
            </a:r>
            <a:r>
              <a:rPr sz="2400" dirty="0" err="1">
                <a:solidFill>
                  <a:srgbClr val="3E231A"/>
                </a:solidFill>
              </a:rPr>
              <a:t>Alcmeone</a:t>
            </a:r>
            <a:r>
              <a:rPr sz="2400" dirty="0">
                <a:solidFill>
                  <a:srgbClr val="3E231A"/>
                </a:solidFill>
              </a:rPr>
              <a:t> in </a:t>
            </a:r>
            <a:r>
              <a:rPr sz="2400" dirty="0" err="1">
                <a:solidFill>
                  <a:srgbClr val="3E231A"/>
                </a:solidFill>
              </a:rPr>
              <a:t>Psofide</a:t>
            </a:r>
            <a:r>
              <a:rPr sz="2400" dirty="0">
                <a:solidFill>
                  <a:srgbClr val="3E231A"/>
                </a:solidFill>
              </a:rPr>
              <a:t> e </a:t>
            </a:r>
            <a:r>
              <a:rPr sz="2400" dirty="0" err="1">
                <a:solidFill>
                  <a:srgbClr val="3E231A"/>
                </a:solidFill>
              </a:rPr>
              <a:t>Telefo</a:t>
            </a:r>
            <a:r>
              <a:rPr sz="2400" dirty="0">
                <a:solidFill>
                  <a:srgbClr val="3E231A"/>
                </a:solidFill>
              </a:rPr>
              <a:t>; molto </a:t>
            </a:r>
            <a:r>
              <a:rPr sz="2400" dirty="0" err="1">
                <a:solidFill>
                  <a:srgbClr val="3E231A"/>
                </a:solidFill>
              </a:rPr>
              <a:t>discussa</a:t>
            </a:r>
            <a:r>
              <a:rPr sz="2400" dirty="0">
                <a:solidFill>
                  <a:srgbClr val="3E231A"/>
                </a:solidFill>
              </a:rPr>
              <a:t>  la </a:t>
            </a:r>
            <a:r>
              <a:rPr sz="2400" dirty="0" err="1">
                <a:solidFill>
                  <a:srgbClr val="3E231A"/>
                </a:solidFill>
              </a:rPr>
              <a:t>fisionomia</a:t>
            </a:r>
            <a:r>
              <a:rPr sz="2400" dirty="0">
                <a:solidFill>
                  <a:srgbClr val="3E231A"/>
                </a:solidFill>
              </a:rPr>
              <a:t> </a:t>
            </a:r>
            <a:r>
              <a:rPr sz="2400" dirty="0" err="1">
                <a:solidFill>
                  <a:srgbClr val="3E231A"/>
                </a:solidFill>
              </a:rPr>
              <a:t>drammatica</a:t>
            </a:r>
            <a:r>
              <a:rPr sz="2400" dirty="0">
                <a:solidFill>
                  <a:srgbClr val="3E231A"/>
                </a:solidFill>
              </a:rPr>
              <a:t> di </a:t>
            </a:r>
            <a:r>
              <a:rPr sz="2400" dirty="0" err="1">
                <a:solidFill>
                  <a:srgbClr val="3E231A"/>
                </a:solidFill>
              </a:rPr>
              <a:t>questa</a:t>
            </a:r>
            <a:r>
              <a:rPr sz="2400" dirty="0">
                <a:solidFill>
                  <a:srgbClr val="3E231A"/>
                </a:solidFill>
              </a:rPr>
              <a:t> </a:t>
            </a:r>
            <a:r>
              <a:rPr sz="2400" dirty="0" err="1">
                <a:solidFill>
                  <a:srgbClr val="3E231A"/>
                </a:solidFill>
              </a:rPr>
              <a:t>tragedia</a:t>
            </a:r>
            <a:r>
              <a:rPr sz="2400" dirty="0">
                <a:solidFill>
                  <a:srgbClr val="3E231A"/>
                </a:solidFill>
              </a:rPr>
              <a:t>: </a:t>
            </a:r>
            <a:r>
              <a:rPr sz="2400" dirty="0" err="1">
                <a:solidFill>
                  <a:srgbClr val="3E231A"/>
                </a:solidFill>
              </a:rPr>
              <a:t>fu</a:t>
            </a:r>
            <a:r>
              <a:rPr sz="2400" dirty="0">
                <a:solidFill>
                  <a:srgbClr val="3E231A"/>
                </a:solidFill>
              </a:rPr>
              <a:t> </a:t>
            </a:r>
            <a:r>
              <a:rPr sz="2400" dirty="0" err="1">
                <a:solidFill>
                  <a:srgbClr val="3E231A"/>
                </a:solidFill>
              </a:rPr>
              <a:t>presentata</a:t>
            </a:r>
            <a:r>
              <a:rPr sz="2400" dirty="0">
                <a:solidFill>
                  <a:srgbClr val="3E231A"/>
                </a:solidFill>
              </a:rPr>
              <a:t> al quarto </a:t>
            </a:r>
            <a:r>
              <a:rPr sz="2400" dirty="0" err="1">
                <a:solidFill>
                  <a:srgbClr val="3E231A"/>
                </a:solidFill>
              </a:rPr>
              <a:t>posto</a:t>
            </a:r>
            <a:r>
              <a:rPr sz="2400" dirty="0">
                <a:solidFill>
                  <a:srgbClr val="3E231A"/>
                </a:solidFill>
              </a:rPr>
              <a:t> </a:t>
            </a:r>
            <a:r>
              <a:rPr sz="2400" dirty="0" err="1">
                <a:solidFill>
                  <a:srgbClr val="3E231A"/>
                </a:solidFill>
              </a:rPr>
              <a:t>nella</a:t>
            </a:r>
            <a:r>
              <a:rPr sz="2400" dirty="0">
                <a:solidFill>
                  <a:srgbClr val="3E231A"/>
                </a:solidFill>
              </a:rPr>
              <a:t> </a:t>
            </a:r>
            <a:r>
              <a:rPr sz="2400" dirty="0" err="1">
                <a:solidFill>
                  <a:srgbClr val="3E231A"/>
                </a:solidFill>
              </a:rPr>
              <a:t>tetralogia</a:t>
            </a:r>
            <a:r>
              <a:rPr sz="2400" dirty="0">
                <a:solidFill>
                  <a:srgbClr val="3E231A"/>
                </a:solidFill>
              </a:rPr>
              <a:t> dove </a:t>
            </a:r>
            <a:r>
              <a:rPr sz="2400" dirty="0" err="1">
                <a:solidFill>
                  <a:srgbClr val="3E231A"/>
                </a:solidFill>
              </a:rPr>
              <a:t>normalmente</a:t>
            </a:r>
            <a:r>
              <a:rPr sz="2400" dirty="0">
                <a:solidFill>
                  <a:srgbClr val="3E231A"/>
                </a:solidFill>
              </a:rPr>
              <a:t> </a:t>
            </a:r>
            <a:r>
              <a:rPr sz="2400" dirty="0" err="1">
                <a:solidFill>
                  <a:srgbClr val="3E231A"/>
                </a:solidFill>
              </a:rPr>
              <a:t>figurava</a:t>
            </a:r>
            <a:r>
              <a:rPr sz="2400" dirty="0">
                <a:solidFill>
                  <a:srgbClr val="3E231A"/>
                </a:solidFill>
              </a:rPr>
              <a:t> un </a:t>
            </a:r>
            <a:r>
              <a:rPr sz="2400" dirty="0" err="1">
                <a:solidFill>
                  <a:srgbClr val="3E231A"/>
                </a:solidFill>
              </a:rPr>
              <a:t>dramma</a:t>
            </a:r>
            <a:r>
              <a:rPr sz="2400" dirty="0">
                <a:solidFill>
                  <a:srgbClr val="3E231A"/>
                </a:solidFill>
              </a:rPr>
              <a:t> </a:t>
            </a:r>
            <a:r>
              <a:rPr sz="2400" dirty="0" err="1">
                <a:solidFill>
                  <a:srgbClr val="3E231A"/>
                </a:solidFill>
              </a:rPr>
              <a:t>satiresco</a:t>
            </a:r>
            <a:r>
              <a:rPr sz="2400" dirty="0">
                <a:solidFill>
                  <a:srgbClr val="3E231A"/>
                </a:solidFill>
              </a:rPr>
              <a:t>, e </a:t>
            </a:r>
            <a:r>
              <a:rPr sz="2400" dirty="0" err="1">
                <a:solidFill>
                  <a:srgbClr val="3E231A"/>
                </a:solidFill>
              </a:rPr>
              <a:t>una</a:t>
            </a:r>
            <a:r>
              <a:rPr sz="2400" dirty="0">
                <a:solidFill>
                  <a:srgbClr val="3E231A"/>
                </a:solidFill>
              </a:rPr>
              <a:t> </a:t>
            </a:r>
            <a:r>
              <a:rPr sz="2400" dirty="0" err="1">
                <a:solidFill>
                  <a:srgbClr val="3E231A"/>
                </a:solidFill>
              </a:rPr>
              <a:t>delle</a:t>
            </a:r>
            <a:r>
              <a:rPr sz="2400" dirty="0">
                <a:solidFill>
                  <a:srgbClr val="3E231A"/>
                </a:solidFill>
              </a:rPr>
              <a:t> </a:t>
            </a:r>
            <a:r>
              <a:rPr sz="2400" dirty="0" err="1">
                <a:solidFill>
                  <a:srgbClr val="3E231A"/>
                </a:solidFill>
              </a:rPr>
              <a:t>hypothéseis</a:t>
            </a:r>
            <a:r>
              <a:rPr sz="2400" dirty="0">
                <a:solidFill>
                  <a:srgbClr val="3E231A"/>
                </a:solidFill>
              </a:rPr>
              <a:t> la </a:t>
            </a:r>
            <a:r>
              <a:rPr sz="2400" dirty="0" err="1">
                <a:solidFill>
                  <a:srgbClr val="3E231A"/>
                </a:solidFill>
              </a:rPr>
              <a:t>definisce</a:t>
            </a:r>
            <a:r>
              <a:rPr sz="2400" dirty="0">
                <a:solidFill>
                  <a:srgbClr val="3E231A"/>
                </a:solidFill>
              </a:rPr>
              <a:t> come “</a:t>
            </a:r>
            <a:r>
              <a:rPr sz="2400" dirty="0" err="1">
                <a:solidFill>
                  <a:srgbClr val="3E231A"/>
                </a:solidFill>
              </a:rPr>
              <a:t>piuttosto</a:t>
            </a:r>
            <a:r>
              <a:rPr sz="2400" dirty="0">
                <a:solidFill>
                  <a:srgbClr val="3E231A"/>
                </a:solidFill>
              </a:rPr>
              <a:t> </a:t>
            </a:r>
            <a:r>
              <a:rPr sz="2400" dirty="0" err="1">
                <a:solidFill>
                  <a:srgbClr val="3E231A"/>
                </a:solidFill>
              </a:rPr>
              <a:t>comica</a:t>
            </a:r>
            <a:r>
              <a:rPr sz="2400" dirty="0">
                <a:solidFill>
                  <a:srgbClr val="3E231A"/>
                </a:solidFill>
              </a:rPr>
              <a:t>” e “</a:t>
            </a:r>
            <a:r>
              <a:rPr sz="2400" dirty="0" err="1">
                <a:solidFill>
                  <a:srgbClr val="3E231A"/>
                </a:solidFill>
              </a:rPr>
              <a:t>piuttosto</a:t>
            </a:r>
            <a:r>
              <a:rPr sz="2400" dirty="0">
                <a:solidFill>
                  <a:srgbClr val="3E231A"/>
                </a:solidFill>
              </a:rPr>
              <a:t> </a:t>
            </a:r>
            <a:r>
              <a:rPr sz="2400" dirty="0" err="1">
                <a:solidFill>
                  <a:srgbClr val="3E231A"/>
                </a:solidFill>
              </a:rPr>
              <a:t>satiresca</a:t>
            </a:r>
            <a:r>
              <a:rPr sz="2400" dirty="0">
                <a:solidFill>
                  <a:srgbClr val="3E231A"/>
                </a:solidFill>
              </a:rPr>
              <a:t>”.</a:t>
            </a:r>
          </a:p>
          <a:p>
            <a:pPr marL="0" lvl="0" indent="0" algn="just" defTabSz="403097">
              <a:spcBef>
                <a:spcPts val="1900"/>
              </a:spcBef>
              <a:buSzTx/>
              <a:buNone/>
              <a:defRPr sz="1800">
                <a:solidFill>
                  <a:srgbClr val="000000"/>
                </a:solidFill>
              </a:defRPr>
            </a:pPr>
            <a:r>
              <a:rPr sz="2400" dirty="0" err="1">
                <a:solidFill>
                  <a:srgbClr val="3E231A"/>
                </a:solidFill>
              </a:rPr>
              <a:t>Appare</a:t>
            </a:r>
            <a:r>
              <a:rPr sz="2400" dirty="0">
                <a:solidFill>
                  <a:srgbClr val="3E231A"/>
                </a:solidFill>
              </a:rPr>
              <a:t> </a:t>
            </a:r>
            <a:r>
              <a:rPr sz="2400" dirty="0" err="1">
                <a:solidFill>
                  <a:srgbClr val="3E231A"/>
                </a:solidFill>
              </a:rPr>
              <a:t>perciò</a:t>
            </a:r>
            <a:r>
              <a:rPr sz="2400" dirty="0">
                <a:solidFill>
                  <a:srgbClr val="3E231A"/>
                </a:solidFill>
              </a:rPr>
              <a:t> </a:t>
            </a:r>
            <a:r>
              <a:rPr sz="2400" dirty="0" err="1">
                <a:solidFill>
                  <a:srgbClr val="3E231A"/>
                </a:solidFill>
              </a:rPr>
              <a:t>più</a:t>
            </a:r>
            <a:r>
              <a:rPr sz="2400" dirty="0">
                <a:solidFill>
                  <a:srgbClr val="3E231A"/>
                </a:solidFill>
              </a:rPr>
              <a:t> </a:t>
            </a:r>
            <a:r>
              <a:rPr sz="2400" dirty="0" err="1">
                <a:solidFill>
                  <a:srgbClr val="3E231A"/>
                </a:solidFill>
              </a:rPr>
              <a:t>adeguata</a:t>
            </a:r>
            <a:r>
              <a:rPr sz="2400" dirty="0">
                <a:solidFill>
                  <a:srgbClr val="3E231A"/>
                </a:solidFill>
              </a:rPr>
              <a:t> la </a:t>
            </a:r>
            <a:r>
              <a:rPr sz="2400" dirty="0" err="1">
                <a:solidFill>
                  <a:srgbClr val="3E231A"/>
                </a:solidFill>
              </a:rPr>
              <a:t>definizione</a:t>
            </a:r>
            <a:r>
              <a:rPr sz="2400" dirty="0">
                <a:solidFill>
                  <a:srgbClr val="3E231A"/>
                </a:solidFill>
              </a:rPr>
              <a:t> </a:t>
            </a:r>
            <a:r>
              <a:rPr sz="2400" dirty="0" err="1">
                <a:solidFill>
                  <a:srgbClr val="3E231A"/>
                </a:solidFill>
              </a:rPr>
              <a:t>dell’Alcesti</a:t>
            </a:r>
            <a:r>
              <a:rPr sz="2400" dirty="0">
                <a:solidFill>
                  <a:srgbClr val="3E231A"/>
                </a:solidFill>
              </a:rPr>
              <a:t> come </a:t>
            </a:r>
            <a:r>
              <a:rPr sz="2400" dirty="0" err="1">
                <a:solidFill>
                  <a:srgbClr val="3E231A"/>
                </a:solidFill>
              </a:rPr>
              <a:t>tragedia</a:t>
            </a:r>
            <a:r>
              <a:rPr sz="2400" dirty="0">
                <a:solidFill>
                  <a:srgbClr val="3E231A"/>
                </a:solidFill>
              </a:rPr>
              <a:t> “</a:t>
            </a:r>
            <a:r>
              <a:rPr sz="2400" dirty="0" err="1">
                <a:solidFill>
                  <a:srgbClr val="3E231A"/>
                </a:solidFill>
              </a:rPr>
              <a:t>prosatirica</a:t>
            </a:r>
            <a:r>
              <a:rPr sz="2400" dirty="0">
                <a:solidFill>
                  <a:srgbClr val="3E231A"/>
                </a:solidFill>
              </a:rPr>
              <a:t>” (</a:t>
            </a:r>
            <a:r>
              <a:rPr sz="2400" dirty="0" err="1">
                <a:solidFill>
                  <a:srgbClr val="3E231A"/>
                </a:solidFill>
              </a:rPr>
              <a:t>cioè</a:t>
            </a:r>
            <a:r>
              <a:rPr sz="2400" dirty="0">
                <a:solidFill>
                  <a:srgbClr val="3E231A"/>
                </a:solidFill>
              </a:rPr>
              <a:t> al </a:t>
            </a:r>
            <a:r>
              <a:rPr sz="2400" dirty="0" err="1">
                <a:solidFill>
                  <a:srgbClr val="3E231A"/>
                </a:solidFill>
              </a:rPr>
              <a:t>posto</a:t>
            </a:r>
            <a:r>
              <a:rPr sz="2400" dirty="0">
                <a:solidFill>
                  <a:srgbClr val="3E231A"/>
                </a:solidFill>
              </a:rPr>
              <a:t> del </a:t>
            </a:r>
            <a:r>
              <a:rPr sz="2400" dirty="0" err="1">
                <a:solidFill>
                  <a:srgbClr val="3E231A"/>
                </a:solidFill>
              </a:rPr>
              <a:t>dramma</a:t>
            </a:r>
            <a:r>
              <a:rPr sz="2400" dirty="0">
                <a:solidFill>
                  <a:srgbClr val="3E231A"/>
                </a:solidFill>
              </a:rPr>
              <a:t> </a:t>
            </a:r>
            <a:r>
              <a:rPr sz="2400" dirty="0" err="1">
                <a:solidFill>
                  <a:srgbClr val="3E231A"/>
                </a:solidFill>
              </a:rPr>
              <a:t>satiresco</a:t>
            </a:r>
            <a:r>
              <a:rPr sz="2400" dirty="0">
                <a:solidFill>
                  <a:srgbClr val="3E231A"/>
                </a:solidFill>
              </a:rPr>
              <a:t>): è </a:t>
            </a:r>
            <a:r>
              <a:rPr sz="2400" dirty="0" err="1">
                <a:solidFill>
                  <a:srgbClr val="3E231A"/>
                </a:solidFill>
              </a:rPr>
              <a:t>probabile</a:t>
            </a:r>
            <a:r>
              <a:rPr sz="2400" dirty="0">
                <a:solidFill>
                  <a:srgbClr val="3E231A"/>
                </a:solidFill>
              </a:rPr>
              <a:t> </a:t>
            </a:r>
            <a:r>
              <a:rPr sz="2400" dirty="0" err="1">
                <a:solidFill>
                  <a:srgbClr val="3E231A"/>
                </a:solidFill>
              </a:rPr>
              <a:t>che</a:t>
            </a:r>
            <a:r>
              <a:rPr sz="2400" dirty="0">
                <a:solidFill>
                  <a:srgbClr val="3E231A"/>
                </a:solidFill>
              </a:rPr>
              <a:t> </a:t>
            </a:r>
            <a:r>
              <a:rPr sz="2400" dirty="0" err="1">
                <a:solidFill>
                  <a:srgbClr val="3E231A"/>
                </a:solidFill>
              </a:rPr>
              <a:t>nel</a:t>
            </a:r>
            <a:r>
              <a:rPr sz="2400" dirty="0">
                <a:solidFill>
                  <a:srgbClr val="3E231A"/>
                </a:solidFill>
              </a:rPr>
              <a:t> 438 </a:t>
            </a:r>
            <a:r>
              <a:rPr sz="2400" dirty="0" err="1">
                <a:solidFill>
                  <a:srgbClr val="3E231A"/>
                </a:solidFill>
              </a:rPr>
              <a:t>a.C</a:t>
            </a:r>
            <a:r>
              <a:rPr sz="2400" dirty="0">
                <a:solidFill>
                  <a:srgbClr val="3E231A"/>
                </a:solidFill>
              </a:rPr>
              <a:t>. fosse </a:t>
            </a:r>
            <a:r>
              <a:rPr sz="2400" dirty="0" err="1">
                <a:solidFill>
                  <a:srgbClr val="3E231A"/>
                </a:solidFill>
              </a:rPr>
              <a:t>invalso</a:t>
            </a:r>
            <a:r>
              <a:rPr sz="2400" dirty="0">
                <a:solidFill>
                  <a:srgbClr val="3E231A"/>
                </a:solidFill>
              </a:rPr>
              <a:t> </a:t>
            </a:r>
            <a:r>
              <a:rPr sz="2400" dirty="0" err="1">
                <a:solidFill>
                  <a:srgbClr val="3E231A"/>
                </a:solidFill>
              </a:rPr>
              <a:t>l’uso</a:t>
            </a:r>
            <a:r>
              <a:rPr sz="2400" dirty="0">
                <a:solidFill>
                  <a:srgbClr val="3E231A"/>
                </a:solidFill>
              </a:rPr>
              <a:t> di </a:t>
            </a:r>
            <a:r>
              <a:rPr sz="2400" dirty="0" err="1">
                <a:solidFill>
                  <a:srgbClr val="3E231A"/>
                </a:solidFill>
              </a:rPr>
              <a:t>sostituire</a:t>
            </a:r>
            <a:r>
              <a:rPr sz="2400" dirty="0">
                <a:solidFill>
                  <a:srgbClr val="3E231A"/>
                </a:solidFill>
              </a:rPr>
              <a:t> </a:t>
            </a:r>
            <a:r>
              <a:rPr sz="2400" dirty="0" err="1">
                <a:solidFill>
                  <a:srgbClr val="3E231A"/>
                </a:solidFill>
              </a:rPr>
              <a:t>il</a:t>
            </a:r>
            <a:r>
              <a:rPr sz="2400" dirty="0">
                <a:solidFill>
                  <a:srgbClr val="3E231A"/>
                </a:solidFill>
              </a:rPr>
              <a:t> drama </a:t>
            </a:r>
            <a:r>
              <a:rPr sz="2400" dirty="0" err="1">
                <a:solidFill>
                  <a:srgbClr val="3E231A"/>
                </a:solidFill>
              </a:rPr>
              <a:t>satiresco</a:t>
            </a:r>
            <a:r>
              <a:rPr sz="2400" dirty="0">
                <a:solidFill>
                  <a:srgbClr val="3E231A"/>
                </a:solidFill>
              </a:rPr>
              <a:t> </a:t>
            </a:r>
            <a:r>
              <a:rPr sz="2400" dirty="0" err="1">
                <a:solidFill>
                  <a:srgbClr val="3E231A"/>
                </a:solidFill>
              </a:rPr>
              <a:t>alla</a:t>
            </a:r>
            <a:r>
              <a:rPr sz="2400" dirty="0">
                <a:solidFill>
                  <a:srgbClr val="3E231A"/>
                </a:solidFill>
              </a:rPr>
              <a:t> fine di </a:t>
            </a:r>
            <a:r>
              <a:rPr sz="2400" dirty="0" err="1">
                <a:solidFill>
                  <a:srgbClr val="3E231A"/>
                </a:solidFill>
              </a:rPr>
              <a:t>una</a:t>
            </a:r>
            <a:r>
              <a:rPr sz="2400" dirty="0">
                <a:solidFill>
                  <a:srgbClr val="3E231A"/>
                </a:solidFill>
              </a:rPr>
              <a:t> </a:t>
            </a:r>
            <a:r>
              <a:rPr sz="2400" dirty="0" err="1">
                <a:solidFill>
                  <a:srgbClr val="3E231A"/>
                </a:solidFill>
              </a:rPr>
              <a:t>tetralogia</a:t>
            </a:r>
            <a:r>
              <a:rPr sz="2400" dirty="0">
                <a:solidFill>
                  <a:srgbClr val="3E231A"/>
                </a:solidFill>
              </a:rPr>
              <a:t> con </a:t>
            </a:r>
            <a:r>
              <a:rPr sz="2400" dirty="0" err="1">
                <a:solidFill>
                  <a:srgbClr val="3E231A"/>
                </a:solidFill>
              </a:rPr>
              <a:t>una</a:t>
            </a:r>
            <a:r>
              <a:rPr sz="2400" dirty="0">
                <a:solidFill>
                  <a:srgbClr val="3E231A"/>
                </a:solidFill>
              </a:rPr>
              <a:t> </a:t>
            </a:r>
            <a:r>
              <a:rPr sz="2400" dirty="0" err="1">
                <a:solidFill>
                  <a:srgbClr val="3E231A"/>
                </a:solidFill>
              </a:rPr>
              <a:t>tragedia</a:t>
            </a:r>
            <a:r>
              <a:rPr sz="2400" dirty="0">
                <a:solidFill>
                  <a:srgbClr val="3E231A"/>
                </a:solidFill>
              </a:rPr>
              <a:t>; </a:t>
            </a:r>
            <a:r>
              <a:rPr sz="2400" dirty="0" err="1">
                <a:solidFill>
                  <a:srgbClr val="3E231A"/>
                </a:solidFill>
              </a:rPr>
              <a:t>che</a:t>
            </a:r>
            <a:r>
              <a:rPr sz="2400" dirty="0">
                <a:solidFill>
                  <a:srgbClr val="3E231A"/>
                </a:solidFill>
              </a:rPr>
              <a:t> </a:t>
            </a:r>
            <a:r>
              <a:rPr sz="2400" dirty="0" err="1">
                <a:solidFill>
                  <a:srgbClr val="3E231A"/>
                </a:solidFill>
              </a:rPr>
              <a:t>l’Alcesti</a:t>
            </a:r>
            <a:r>
              <a:rPr sz="2400" dirty="0">
                <a:solidFill>
                  <a:srgbClr val="3E231A"/>
                </a:solidFill>
              </a:rPr>
              <a:t> non </a:t>
            </a:r>
            <a:r>
              <a:rPr sz="2400" dirty="0" err="1">
                <a:solidFill>
                  <a:srgbClr val="3E231A"/>
                </a:solidFill>
              </a:rPr>
              <a:t>sia</a:t>
            </a:r>
            <a:r>
              <a:rPr sz="2400" dirty="0">
                <a:solidFill>
                  <a:srgbClr val="3E231A"/>
                </a:solidFill>
              </a:rPr>
              <a:t> un </a:t>
            </a:r>
            <a:r>
              <a:rPr sz="2400" dirty="0" err="1">
                <a:solidFill>
                  <a:srgbClr val="3E231A"/>
                </a:solidFill>
              </a:rPr>
              <a:t>dramma</a:t>
            </a:r>
            <a:r>
              <a:rPr sz="2400" dirty="0">
                <a:solidFill>
                  <a:srgbClr val="3E231A"/>
                </a:solidFill>
              </a:rPr>
              <a:t> </a:t>
            </a:r>
            <a:r>
              <a:rPr sz="2400" dirty="0" err="1">
                <a:solidFill>
                  <a:srgbClr val="3E231A"/>
                </a:solidFill>
              </a:rPr>
              <a:t>satiresco</a:t>
            </a:r>
            <a:r>
              <a:rPr sz="2400" dirty="0">
                <a:solidFill>
                  <a:srgbClr val="3E231A"/>
                </a:solidFill>
              </a:rPr>
              <a:t> è </a:t>
            </a:r>
            <a:r>
              <a:rPr sz="2400" dirty="0" err="1">
                <a:solidFill>
                  <a:srgbClr val="3E231A"/>
                </a:solidFill>
              </a:rPr>
              <a:t>provato</a:t>
            </a:r>
            <a:r>
              <a:rPr sz="2400" dirty="0">
                <a:solidFill>
                  <a:srgbClr val="3E231A"/>
                </a:solidFill>
              </a:rPr>
              <a:t> dal </a:t>
            </a:r>
            <a:r>
              <a:rPr sz="2400" dirty="0" err="1">
                <a:solidFill>
                  <a:srgbClr val="3E231A"/>
                </a:solidFill>
              </a:rPr>
              <a:t>fatto</a:t>
            </a:r>
            <a:r>
              <a:rPr sz="2400" dirty="0">
                <a:solidFill>
                  <a:srgbClr val="3E231A"/>
                </a:solidFill>
              </a:rPr>
              <a:t> </a:t>
            </a:r>
            <a:r>
              <a:rPr sz="2400" dirty="0" err="1">
                <a:solidFill>
                  <a:srgbClr val="3E231A"/>
                </a:solidFill>
              </a:rPr>
              <a:t>che</a:t>
            </a:r>
            <a:r>
              <a:rPr sz="2400" dirty="0">
                <a:solidFill>
                  <a:srgbClr val="3E231A"/>
                </a:solidFill>
              </a:rPr>
              <a:t> </a:t>
            </a:r>
            <a:r>
              <a:rPr sz="2400" dirty="0" err="1">
                <a:solidFill>
                  <a:srgbClr val="3E231A"/>
                </a:solidFill>
              </a:rPr>
              <a:t>manca</a:t>
            </a:r>
            <a:r>
              <a:rPr sz="2400" dirty="0">
                <a:solidFill>
                  <a:srgbClr val="3E231A"/>
                </a:solidFill>
              </a:rPr>
              <a:t> </a:t>
            </a:r>
            <a:r>
              <a:rPr sz="2400" dirty="0" err="1">
                <a:solidFill>
                  <a:srgbClr val="3E231A"/>
                </a:solidFill>
              </a:rPr>
              <a:t>il</a:t>
            </a:r>
            <a:r>
              <a:rPr sz="2400" dirty="0">
                <a:solidFill>
                  <a:srgbClr val="3E231A"/>
                </a:solidFill>
              </a:rPr>
              <a:t> </a:t>
            </a:r>
            <a:r>
              <a:rPr sz="2400" dirty="0" err="1">
                <a:solidFill>
                  <a:srgbClr val="3E231A"/>
                </a:solidFill>
              </a:rPr>
              <a:t>coro</a:t>
            </a:r>
            <a:r>
              <a:rPr sz="2400" dirty="0">
                <a:solidFill>
                  <a:srgbClr val="3E231A"/>
                </a:solidFill>
              </a:rPr>
              <a:t> di </a:t>
            </a:r>
            <a:r>
              <a:rPr sz="2400" dirty="0" err="1">
                <a:solidFill>
                  <a:srgbClr val="3E231A"/>
                </a:solidFill>
              </a:rPr>
              <a:t>satiri</a:t>
            </a:r>
            <a:r>
              <a:rPr sz="2400" dirty="0">
                <a:solidFill>
                  <a:srgbClr val="3E231A"/>
                </a:solidFill>
              </a:rPr>
              <a:t>, </a:t>
            </a:r>
            <a:r>
              <a:rPr sz="2400" dirty="0" err="1">
                <a:solidFill>
                  <a:srgbClr val="3E231A"/>
                </a:solidFill>
              </a:rPr>
              <a:t>fatto</a:t>
            </a:r>
            <a:r>
              <a:rPr sz="2400" dirty="0">
                <a:solidFill>
                  <a:srgbClr val="3E231A"/>
                </a:solidFill>
              </a:rPr>
              <a:t> </a:t>
            </a:r>
            <a:r>
              <a:rPr sz="2400" dirty="0" err="1">
                <a:solidFill>
                  <a:srgbClr val="3E231A"/>
                </a:solidFill>
              </a:rPr>
              <a:t>che</a:t>
            </a:r>
            <a:r>
              <a:rPr sz="2400" dirty="0">
                <a:solidFill>
                  <a:srgbClr val="3E231A"/>
                </a:solidFill>
              </a:rPr>
              <a:t> per </a:t>
            </a:r>
            <a:r>
              <a:rPr sz="2400" dirty="0" err="1">
                <a:solidFill>
                  <a:srgbClr val="3E231A"/>
                </a:solidFill>
              </a:rPr>
              <a:t>noi</a:t>
            </a:r>
            <a:r>
              <a:rPr sz="2400" dirty="0">
                <a:solidFill>
                  <a:srgbClr val="3E231A"/>
                </a:solidFill>
              </a:rPr>
              <a:t> </a:t>
            </a:r>
            <a:r>
              <a:rPr sz="2400" dirty="0" err="1">
                <a:solidFill>
                  <a:srgbClr val="3E231A"/>
                </a:solidFill>
              </a:rPr>
              <a:t>costituisce</a:t>
            </a:r>
            <a:r>
              <a:rPr sz="2400" dirty="0">
                <a:solidFill>
                  <a:srgbClr val="3E231A"/>
                </a:solidFill>
              </a:rPr>
              <a:t> </a:t>
            </a:r>
            <a:r>
              <a:rPr sz="2400" dirty="0" err="1">
                <a:solidFill>
                  <a:srgbClr val="3E231A"/>
                </a:solidFill>
              </a:rPr>
              <a:t>l'elemento</a:t>
            </a:r>
            <a:r>
              <a:rPr sz="2400" dirty="0">
                <a:solidFill>
                  <a:srgbClr val="3E231A"/>
                </a:solidFill>
              </a:rPr>
              <a:t> </a:t>
            </a:r>
            <a:r>
              <a:rPr sz="2400" dirty="0" err="1">
                <a:solidFill>
                  <a:srgbClr val="3E231A"/>
                </a:solidFill>
              </a:rPr>
              <a:t>qualificante</a:t>
            </a:r>
            <a:r>
              <a:rPr sz="2400" dirty="0">
                <a:solidFill>
                  <a:srgbClr val="3E231A"/>
                </a:solidFill>
              </a:rPr>
              <a:t> del </a:t>
            </a:r>
            <a:r>
              <a:rPr sz="2400" dirty="0" err="1">
                <a:solidFill>
                  <a:srgbClr val="3E231A"/>
                </a:solidFill>
              </a:rPr>
              <a:t>genere</a:t>
            </a:r>
            <a:r>
              <a:rPr sz="2400" dirty="0">
                <a:solidFill>
                  <a:srgbClr val="3E231A"/>
                </a:solidFill>
              </a:rPr>
              <a:t> </a:t>
            </a:r>
            <a:r>
              <a:rPr sz="2400" dirty="0" err="1">
                <a:solidFill>
                  <a:srgbClr val="3E231A"/>
                </a:solidFill>
              </a:rPr>
              <a:t>satiresco</a:t>
            </a:r>
            <a:r>
              <a:rPr sz="2400" dirty="0">
                <a:solidFill>
                  <a:srgbClr val="3E231A"/>
                </a:solidFill>
              </a:rPr>
              <a:t>.</a:t>
            </a:r>
          </a:p>
        </p:txBody>
      </p:sp>
      <p:sp>
        <p:nvSpPr>
          <p:cNvPr id="117" name="Shape 117"/>
          <p:cNvSpPr/>
          <p:nvPr/>
        </p:nvSpPr>
        <p:spPr>
          <a:xfrm>
            <a:off x="7378296" y="7065631"/>
            <a:ext cx="4567658"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100"/>
            </a:lvl1pPr>
          </a:lstStyle>
          <a:p>
            <a:pPr lvl="0">
              <a:defRPr sz="1800">
                <a:solidFill>
                  <a:srgbClr val="000000"/>
                </a:solidFill>
              </a:defRPr>
            </a:pPr>
            <a:r>
              <a:rPr sz="1100">
                <a:solidFill>
                  <a:srgbClr val="3E231A"/>
                </a:solidFill>
              </a:rPr>
              <a:t> Addio di Alcesti, loutrophoros apula, vicino allo stile del Pittore di Laodamia, Basilea, Antikenmuseum, 340 a.C. circa</a:t>
            </a: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p:nvPr>
        </p:nvSpPr>
        <p:spPr>
          <a:xfrm>
            <a:off x="1270000" y="406578"/>
            <a:ext cx="10464800" cy="2108201"/>
          </a:xfrm>
          <a:prstGeom prst="rect">
            <a:avLst/>
          </a:prstGeom>
        </p:spPr>
        <p:txBody>
          <a:bodyPr/>
          <a:lstStyle/>
          <a:p>
            <a:pPr lvl="0">
              <a:defRPr sz="1800">
                <a:solidFill>
                  <a:srgbClr val="000000"/>
                </a:solidFill>
              </a:defRPr>
            </a:pPr>
            <a:r>
              <a:rPr sz="7200">
                <a:solidFill>
                  <a:srgbClr val="3E231A"/>
                </a:solidFill>
              </a:rPr>
              <a:t>La ripresa del passato</a:t>
            </a:r>
          </a:p>
        </p:txBody>
      </p:sp>
      <p:pic>
        <p:nvPicPr>
          <p:cNvPr id="120" name="IMG_0019.jpeg"/>
          <p:cNvPicPr/>
          <p:nvPr/>
        </p:nvPicPr>
        <p:blipFill>
          <a:blip r:embed="rId2">
            <a:extLst/>
          </a:blip>
          <a:stretch>
            <a:fillRect/>
          </a:stretch>
        </p:blipFill>
        <p:spPr>
          <a:xfrm>
            <a:off x="1511493" y="2108103"/>
            <a:ext cx="4282955" cy="6106045"/>
          </a:xfrm>
          <a:prstGeom prst="rect">
            <a:avLst/>
          </a:prstGeom>
          <a:ln w="12700">
            <a:miter lim="400000"/>
          </a:ln>
        </p:spPr>
      </p:pic>
      <p:sp>
        <p:nvSpPr>
          <p:cNvPr id="121" name="Shape 121"/>
          <p:cNvSpPr/>
          <p:nvPr/>
        </p:nvSpPr>
        <p:spPr>
          <a:xfrm>
            <a:off x="1634037" y="8182607"/>
            <a:ext cx="4037867" cy="9643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just">
              <a:defRPr sz="1800">
                <a:solidFill>
                  <a:srgbClr val="000000"/>
                </a:solidFill>
              </a:defRPr>
            </a:pPr>
            <a:endParaRPr sz="1400" dirty="0">
              <a:solidFill>
                <a:srgbClr val="3E231A"/>
              </a:solidFill>
            </a:endParaRPr>
          </a:p>
          <a:p>
            <a:pPr lvl="0" algn="just">
              <a:defRPr sz="1800">
                <a:solidFill>
                  <a:srgbClr val="000000"/>
                </a:solidFill>
              </a:defRPr>
            </a:pPr>
            <a:r>
              <a:rPr sz="1400" dirty="0">
                <a:solidFill>
                  <a:srgbClr val="3E231A"/>
                </a:solidFill>
              </a:rPr>
              <a:t>Friedrich Heinrich </a:t>
            </a:r>
            <a:r>
              <a:rPr sz="1400" dirty="0" err="1">
                <a:solidFill>
                  <a:srgbClr val="3E231A"/>
                </a:solidFill>
              </a:rPr>
              <a:t>Füger</a:t>
            </a:r>
            <a:r>
              <a:rPr sz="1400" dirty="0">
                <a:solidFill>
                  <a:srgbClr val="3E231A"/>
                </a:solidFill>
              </a:rPr>
              <a:t> - olio </a:t>
            </a:r>
            <a:r>
              <a:rPr sz="1400" dirty="0" err="1">
                <a:solidFill>
                  <a:srgbClr val="3E231A"/>
                </a:solidFill>
              </a:rPr>
              <a:t>su</a:t>
            </a:r>
            <a:r>
              <a:rPr sz="1400" dirty="0">
                <a:solidFill>
                  <a:srgbClr val="3E231A"/>
                </a:solidFill>
              </a:rPr>
              <a:t> </a:t>
            </a:r>
            <a:r>
              <a:rPr sz="1400" dirty="0" err="1">
                <a:solidFill>
                  <a:srgbClr val="3E231A"/>
                </a:solidFill>
              </a:rPr>
              <a:t>tela</a:t>
            </a:r>
            <a:r>
              <a:rPr sz="1400" dirty="0">
                <a:solidFill>
                  <a:srgbClr val="3E231A"/>
                </a:solidFill>
              </a:rPr>
              <a:t> - 194 x 139 cm - 1804 - Academy of Fine Arts Vienna (Vienna, Austria)</a:t>
            </a:r>
          </a:p>
        </p:txBody>
      </p:sp>
      <p:sp>
        <p:nvSpPr>
          <p:cNvPr id="122" name="Shape 122"/>
          <p:cNvSpPr/>
          <p:nvPr/>
        </p:nvSpPr>
        <p:spPr>
          <a:xfrm>
            <a:off x="5924609" y="2389520"/>
            <a:ext cx="6281564" cy="59503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just">
              <a:defRPr sz="1800">
                <a:solidFill>
                  <a:srgbClr val="000000"/>
                </a:solidFill>
              </a:defRPr>
            </a:pPr>
            <a:r>
              <a:rPr sz="2000" dirty="0" err="1">
                <a:solidFill>
                  <a:srgbClr val="3E231A"/>
                </a:solidFill>
              </a:rPr>
              <a:t>Fonti</a:t>
            </a:r>
            <a:r>
              <a:rPr sz="2000" dirty="0">
                <a:solidFill>
                  <a:srgbClr val="3E231A"/>
                </a:solidFill>
              </a:rPr>
              <a:t> di </a:t>
            </a:r>
            <a:r>
              <a:rPr sz="2000" dirty="0" err="1">
                <a:solidFill>
                  <a:srgbClr val="3E231A"/>
                </a:solidFill>
              </a:rPr>
              <a:t>Euripide</a:t>
            </a:r>
            <a:r>
              <a:rPr sz="2000" dirty="0">
                <a:solidFill>
                  <a:srgbClr val="3E231A"/>
                </a:solidFill>
              </a:rPr>
              <a:t> </a:t>
            </a:r>
            <a:r>
              <a:rPr sz="2000" dirty="0" err="1">
                <a:solidFill>
                  <a:srgbClr val="3E231A"/>
                </a:solidFill>
              </a:rPr>
              <a:t>furono</a:t>
            </a:r>
            <a:r>
              <a:rPr sz="2000" dirty="0">
                <a:solidFill>
                  <a:srgbClr val="3E231A"/>
                </a:solidFill>
              </a:rPr>
              <a:t> </a:t>
            </a:r>
            <a:r>
              <a:rPr sz="2000" dirty="0" err="1">
                <a:solidFill>
                  <a:srgbClr val="3E231A"/>
                </a:solidFill>
              </a:rPr>
              <a:t>Esiodo</a:t>
            </a:r>
            <a:r>
              <a:rPr sz="2000" dirty="0">
                <a:solidFill>
                  <a:srgbClr val="3E231A"/>
                </a:solidFill>
              </a:rPr>
              <a:t> e </a:t>
            </a:r>
            <a:r>
              <a:rPr sz="2000" dirty="0" err="1">
                <a:solidFill>
                  <a:srgbClr val="3E231A"/>
                </a:solidFill>
              </a:rPr>
              <a:t>Frinico</a:t>
            </a:r>
            <a:r>
              <a:rPr sz="2000" dirty="0">
                <a:solidFill>
                  <a:srgbClr val="3E231A"/>
                </a:solidFill>
              </a:rPr>
              <a:t>: </a:t>
            </a:r>
            <a:r>
              <a:rPr sz="2000" dirty="0" err="1">
                <a:solidFill>
                  <a:srgbClr val="3E231A"/>
                </a:solidFill>
              </a:rPr>
              <a:t>il</a:t>
            </a:r>
            <a:r>
              <a:rPr sz="2000" dirty="0">
                <a:solidFill>
                  <a:srgbClr val="3E231A"/>
                </a:solidFill>
              </a:rPr>
              <a:t> primo </a:t>
            </a:r>
            <a:r>
              <a:rPr sz="2000" dirty="0" err="1">
                <a:solidFill>
                  <a:srgbClr val="3E231A"/>
                </a:solidFill>
              </a:rPr>
              <a:t>aveva</a:t>
            </a:r>
            <a:r>
              <a:rPr sz="2000" dirty="0">
                <a:solidFill>
                  <a:srgbClr val="3E231A"/>
                </a:solidFill>
              </a:rPr>
              <a:t> </a:t>
            </a:r>
            <a:r>
              <a:rPr sz="2000" dirty="0" err="1">
                <a:solidFill>
                  <a:srgbClr val="3E231A"/>
                </a:solidFill>
              </a:rPr>
              <a:t>raccontato</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mito</a:t>
            </a:r>
            <a:r>
              <a:rPr sz="2000" dirty="0">
                <a:solidFill>
                  <a:srgbClr val="3E231A"/>
                </a:solidFill>
              </a:rPr>
              <a:t> </a:t>
            </a:r>
            <a:r>
              <a:rPr sz="2000" dirty="0" err="1">
                <a:solidFill>
                  <a:srgbClr val="3E231A"/>
                </a:solidFill>
              </a:rPr>
              <a:t>nelle</a:t>
            </a:r>
            <a:r>
              <a:rPr sz="2000" dirty="0">
                <a:solidFill>
                  <a:srgbClr val="3E231A"/>
                </a:solidFill>
              </a:rPr>
              <a:t> </a:t>
            </a:r>
            <a:r>
              <a:rPr sz="2000" dirty="0" err="1">
                <a:solidFill>
                  <a:srgbClr val="3E231A"/>
                </a:solidFill>
              </a:rPr>
              <a:t>Eoiai</a:t>
            </a:r>
            <a:r>
              <a:rPr sz="2000" dirty="0">
                <a:solidFill>
                  <a:srgbClr val="3E231A"/>
                </a:solidFill>
              </a:rPr>
              <a:t>, </a:t>
            </a:r>
            <a:r>
              <a:rPr sz="2000" dirty="0" err="1">
                <a:solidFill>
                  <a:srgbClr val="3E231A"/>
                </a:solidFill>
              </a:rPr>
              <a:t>l'altro</a:t>
            </a:r>
            <a:r>
              <a:rPr sz="2000" dirty="0">
                <a:solidFill>
                  <a:srgbClr val="3E231A"/>
                </a:solidFill>
              </a:rPr>
              <a:t> lo </a:t>
            </a:r>
            <a:r>
              <a:rPr sz="2000" dirty="0" err="1">
                <a:solidFill>
                  <a:srgbClr val="3E231A"/>
                </a:solidFill>
              </a:rPr>
              <a:t>aveva</a:t>
            </a:r>
            <a:r>
              <a:rPr sz="2000" dirty="0">
                <a:solidFill>
                  <a:srgbClr val="3E231A"/>
                </a:solidFill>
              </a:rPr>
              <a:t> </a:t>
            </a:r>
            <a:r>
              <a:rPr sz="2000" dirty="0" err="1">
                <a:solidFill>
                  <a:srgbClr val="3E231A"/>
                </a:solidFill>
              </a:rPr>
              <a:t>rappresentato</a:t>
            </a:r>
            <a:r>
              <a:rPr sz="2000" dirty="0">
                <a:solidFill>
                  <a:srgbClr val="3E231A"/>
                </a:solidFill>
              </a:rPr>
              <a:t> </a:t>
            </a:r>
            <a:r>
              <a:rPr sz="2000" dirty="0" err="1">
                <a:solidFill>
                  <a:srgbClr val="3E231A"/>
                </a:solidFill>
              </a:rPr>
              <a:t>nella</a:t>
            </a:r>
            <a:r>
              <a:rPr sz="2000" dirty="0">
                <a:solidFill>
                  <a:srgbClr val="3E231A"/>
                </a:solidFill>
              </a:rPr>
              <a:t> </a:t>
            </a:r>
            <a:r>
              <a:rPr sz="2000" dirty="0" err="1">
                <a:solidFill>
                  <a:srgbClr val="3E231A"/>
                </a:solidFill>
              </a:rPr>
              <a:t>sua</a:t>
            </a:r>
            <a:r>
              <a:rPr sz="2000" dirty="0">
                <a:solidFill>
                  <a:srgbClr val="3E231A"/>
                </a:solidFill>
              </a:rPr>
              <a:t> </a:t>
            </a:r>
            <a:r>
              <a:rPr sz="2000" dirty="0" err="1">
                <a:solidFill>
                  <a:srgbClr val="3E231A"/>
                </a:solidFill>
              </a:rPr>
              <a:t>Alcesti</a:t>
            </a:r>
            <a:r>
              <a:rPr sz="2000" dirty="0">
                <a:solidFill>
                  <a:srgbClr val="3E231A"/>
                </a:solidFill>
              </a:rPr>
              <a:t>. Per </a:t>
            </a:r>
            <a:r>
              <a:rPr sz="2000" dirty="0" err="1">
                <a:solidFill>
                  <a:srgbClr val="3E231A"/>
                </a:solidFill>
              </a:rPr>
              <a:t>orientare</a:t>
            </a:r>
            <a:r>
              <a:rPr sz="2000" dirty="0">
                <a:solidFill>
                  <a:srgbClr val="3E231A"/>
                </a:solidFill>
              </a:rPr>
              <a:t> la </a:t>
            </a:r>
            <a:r>
              <a:rPr sz="2000" dirty="0" err="1">
                <a:solidFill>
                  <a:srgbClr val="3E231A"/>
                </a:solidFill>
              </a:rPr>
              <a:t>tragedia</a:t>
            </a:r>
            <a:r>
              <a:rPr sz="2000" dirty="0">
                <a:solidFill>
                  <a:srgbClr val="3E231A"/>
                </a:solidFill>
              </a:rPr>
              <a:t> in </a:t>
            </a:r>
            <a:r>
              <a:rPr sz="2000" dirty="0" err="1">
                <a:solidFill>
                  <a:srgbClr val="3E231A"/>
                </a:solidFill>
              </a:rPr>
              <a:t>senso</a:t>
            </a:r>
            <a:r>
              <a:rPr sz="2000" dirty="0">
                <a:solidFill>
                  <a:srgbClr val="3E231A"/>
                </a:solidFill>
              </a:rPr>
              <a:t> </a:t>
            </a:r>
            <a:r>
              <a:rPr sz="2000" dirty="0" err="1">
                <a:solidFill>
                  <a:srgbClr val="3E231A"/>
                </a:solidFill>
              </a:rPr>
              <a:t>fiabesco</a:t>
            </a:r>
            <a:r>
              <a:rPr sz="2000" dirty="0">
                <a:solidFill>
                  <a:srgbClr val="3E231A"/>
                </a:solidFill>
              </a:rPr>
              <a:t>, </a:t>
            </a:r>
            <a:r>
              <a:rPr sz="2000" dirty="0" err="1">
                <a:solidFill>
                  <a:srgbClr val="3E231A"/>
                </a:solidFill>
              </a:rPr>
              <a:t>Euripide</a:t>
            </a:r>
            <a:r>
              <a:rPr sz="2000" dirty="0">
                <a:solidFill>
                  <a:srgbClr val="3E231A"/>
                </a:solidFill>
              </a:rPr>
              <a:t> </a:t>
            </a:r>
            <a:r>
              <a:rPr sz="2000" dirty="0" err="1">
                <a:solidFill>
                  <a:srgbClr val="3E231A"/>
                </a:solidFill>
              </a:rPr>
              <a:t>fa</a:t>
            </a:r>
            <a:r>
              <a:rPr sz="2000" dirty="0">
                <a:solidFill>
                  <a:srgbClr val="3E231A"/>
                </a:solidFill>
              </a:rPr>
              <a:t> </a:t>
            </a:r>
            <a:r>
              <a:rPr sz="2000" dirty="0" err="1">
                <a:solidFill>
                  <a:srgbClr val="3E231A"/>
                </a:solidFill>
              </a:rPr>
              <a:t>annunciare</a:t>
            </a:r>
            <a:r>
              <a:rPr sz="2000" dirty="0">
                <a:solidFill>
                  <a:srgbClr val="3E231A"/>
                </a:solidFill>
              </a:rPr>
              <a:t> da Apollo </a:t>
            </a:r>
            <a:r>
              <a:rPr sz="2000" dirty="0" err="1">
                <a:solidFill>
                  <a:srgbClr val="3E231A"/>
                </a:solidFill>
              </a:rPr>
              <a:t>il</a:t>
            </a:r>
            <a:r>
              <a:rPr sz="2000" dirty="0">
                <a:solidFill>
                  <a:srgbClr val="3E231A"/>
                </a:solidFill>
              </a:rPr>
              <a:t> </a:t>
            </a:r>
            <a:r>
              <a:rPr sz="2000" dirty="0" err="1">
                <a:solidFill>
                  <a:srgbClr val="3E231A"/>
                </a:solidFill>
              </a:rPr>
              <a:t>lieto</a:t>
            </a:r>
            <a:r>
              <a:rPr sz="2000" dirty="0">
                <a:solidFill>
                  <a:srgbClr val="3E231A"/>
                </a:solidFill>
              </a:rPr>
              <a:t> fine </a:t>
            </a:r>
            <a:r>
              <a:rPr sz="2000" dirty="0" err="1">
                <a:solidFill>
                  <a:srgbClr val="3E231A"/>
                </a:solidFill>
              </a:rPr>
              <a:t>già</a:t>
            </a:r>
            <a:r>
              <a:rPr sz="2000" dirty="0">
                <a:solidFill>
                  <a:srgbClr val="3E231A"/>
                </a:solidFill>
              </a:rPr>
              <a:t> </a:t>
            </a:r>
            <a:r>
              <a:rPr sz="2000" dirty="0" err="1">
                <a:solidFill>
                  <a:srgbClr val="3E231A"/>
                </a:solidFill>
              </a:rPr>
              <a:t>nel</a:t>
            </a:r>
            <a:r>
              <a:rPr sz="2000" dirty="0">
                <a:solidFill>
                  <a:srgbClr val="3E231A"/>
                </a:solidFill>
              </a:rPr>
              <a:t> </a:t>
            </a:r>
            <a:r>
              <a:rPr sz="2000" dirty="0" err="1">
                <a:solidFill>
                  <a:srgbClr val="3E231A"/>
                </a:solidFill>
              </a:rPr>
              <a:t>prologo</a:t>
            </a:r>
            <a:r>
              <a:rPr sz="2000" dirty="0">
                <a:solidFill>
                  <a:srgbClr val="3E231A"/>
                </a:solidFill>
              </a:rPr>
              <a:t>.</a:t>
            </a:r>
          </a:p>
          <a:p>
            <a:pPr lvl="0" algn="just">
              <a:defRPr sz="1800">
                <a:solidFill>
                  <a:srgbClr val="000000"/>
                </a:solidFill>
              </a:defRPr>
            </a:pPr>
            <a:r>
              <a:rPr sz="2000" dirty="0">
                <a:solidFill>
                  <a:srgbClr val="3E231A"/>
                </a:solidFill>
              </a:rPr>
              <a:t>La </a:t>
            </a:r>
            <a:r>
              <a:rPr sz="2000" dirty="0" err="1">
                <a:solidFill>
                  <a:srgbClr val="3E231A"/>
                </a:solidFill>
              </a:rPr>
              <a:t>storia</a:t>
            </a:r>
            <a:r>
              <a:rPr sz="2000" dirty="0">
                <a:solidFill>
                  <a:srgbClr val="3E231A"/>
                </a:solidFill>
              </a:rPr>
              <a:t> di </a:t>
            </a:r>
            <a:r>
              <a:rPr sz="2000" dirty="0" err="1">
                <a:solidFill>
                  <a:srgbClr val="3E231A"/>
                </a:solidFill>
              </a:rPr>
              <a:t>Alcesti</a:t>
            </a:r>
            <a:r>
              <a:rPr sz="2000" dirty="0">
                <a:solidFill>
                  <a:srgbClr val="3E231A"/>
                </a:solidFill>
              </a:rPr>
              <a:t> era </a:t>
            </a:r>
            <a:r>
              <a:rPr sz="2000" dirty="0" err="1">
                <a:solidFill>
                  <a:srgbClr val="3E231A"/>
                </a:solidFill>
              </a:rPr>
              <a:t>già</a:t>
            </a:r>
            <a:r>
              <a:rPr sz="2000" dirty="0">
                <a:solidFill>
                  <a:srgbClr val="3E231A"/>
                </a:solidFill>
              </a:rPr>
              <a:t> </a:t>
            </a:r>
            <a:r>
              <a:rPr sz="2000" dirty="0" err="1">
                <a:solidFill>
                  <a:srgbClr val="3E231A"/>
                </a:solidFill>
              </a:rPr>
              <a:t>stata</a:t>
            </a:r>
            <a:r>
              <a:rPr sz="2000" dirty="0">
                <a:solidFill>
                  <a:srgbClr val="3E231A"/>
                </a:solidFill>
              </a:rPr>
              <a:t> </a:t>
            </a:r>
            <a:r>
              <a:rPr sz="2000" dirty="0" err="1">
                <a:solidFill>
                  <a:srgbClr val="3E231A"/>
                </a:solidFill>
              </a:rPr>
              <a:t>infatti</a:t>
            </a:r>
            <a:r>
              <a:rPr sz="2000" dirty="0">
                <a:solidFill>
                  <a:srgbClr val="3E231A"/>
                </a:solidFill>
              </a:rPr>
              <a:t> </a:t>
            </a:r>
            <a:r>
              <a:rPr sz="2000" dirty="0" err="1">
                <a:solidFill>
                  <a:srgbClr val="3E231A"/>
                </a:solidFill>
              </a:rPr>
              <a:t>già</a:t>
            </a:r>
            <a:r>
              <a:rPr sz="2000" dirty="0">
                <a:solidFill>
                  <a:srgbClr val="3E231A"/>
                </a:solidFill>
              </a:rPr>
              <a:t> </a:t>
            </a:r>
            <a:r>
              <a:rPr sz="2000" dirty="0" err="1">
                <a:solidFill>
                  <a:srgbClr val="3E231A"/>
                </a:solidFill>
              </a:rPr>
              <a:t>trattata</a:t>
            </a:r>
            <a:r>
              <a:rPr sz="2000" dirty="0">
                <a:solidFill>
                  <a:srgbClr val="3E231A"/>
                </a:solidFill>
              </a:rPr>
              <a:t> da </a:t>
            </a:r>
            <a:r>
              <a:rPr sz="2000" dirty="0" err="1">
                <a:solidFill>
                  <a:srgbClr val="3E231A"/>
                </a:solidFill>
              </a:rPr>
              <a:t>Frinico</a:t>
            </a:r>
            <a:r>
              <a:rPr sz="2000" dirty="0">
                <a:solidFill>
                  <a:srgbClr val="3E231A"/>
                </a:solidFill>
              </a:rPr>
              <a:t>, </a:t>
            </a:r>
            <a:r>
              <a:rPr sz="2000" dirty="0" err="1">
                <a:solidFill>
                  <a:srgbClr val="3E231A"/>
                </a:solidFill>
              </a:rPr>
              <a:t>predecessore</a:t>
            </a:r>
            <a:r>
              <a:rPr sz="2000" dirty="0">
                <a:solidFill>
                  <a:srgbClr val="3E231A"/>
                </a:solidFill>
              </a:rPr>
              <a:t> di </a:t>
            </a:r>
            <a:r>
              <a:rPr sz="2000" dirty="0" err="1">
                <a:solidFill>
                  <a:srgbClr val="3E231A"/>
                </a:solidFill>
              </a:rPr>
              <a:t>Eschilo</a:t>
            </a:r>
            <a:r>
              <a:rPr sz="2000" dirty="0">
                <a:solidFill>
                  <a:srgbClr val="3E231A"/>
                </a:solidFill>
              </a:rPr>
              <a:t>, e </a:t>
            </a:r>
            <a:r>
              <a:rPr sz="2000" dirty="0" err="1">
                <a:solidFill>
                  <a:srgbClr val="3E231A"/>
                </a:solidFill>
              </a:rPr>
              <a:t>sembra</a:t>
            </a:r>
            <a:r>
              <a:rPr sz="2000" dirty="0">
                <a:solidFill>
                  <a:srgbClr val="3E231A"/>
                </a:solidFill>
              </a:rPr>
              <a:t> </a:t>
            </a:r>
            <a:r>
              <a:rPr sz="2000" dirty="0" err="1">
                <a:solidFill>
                  <a:srgbClr val="3E231A"/>
                </a:solidFill>
              </a:rPr>
              <a:t>che</a:t>
            </a:r>
            <a:r>
              <a:rPr sz="2000" dirty="0">
                <a:solidFill>
                  <a:srgbClr val="3E231A"/>
                </a:solidFill>
              </a:rPr>
              <a:t> da </a:t>
            </a:r>
          </a:p>
          <a:p>
            <a:pPr lvl="0" algn="just">
              <a:defRPr sz="1800">
                <a:solidFill>
                  <a:srgbClr val="000000"/>
                </a:solidFill>
              </a:defRPr>
            </a:pPr>
            <a:r>
              <a:rPr sz="2000" dirty="0" err="1">
                <a:solidFill>
                  <a:srgbClr val="3E231A"/>
                </a:solidFill>
              </a:rPr>
              <a:t>lui</a:t>
            </a:r>
            <a:r>
              <a:rPr sz="2000" dirty="0">
                <a:solidFill>
                  <a:srgbClr val="3E231A"/>
                </a:solidFill>
              </a:rPr>
              <a:t> </a:t>
            </a:r>
            <a:r>
              <a:rPr sz="2000" dirty="0" err="1">
                <a:solidFill>
                  <a:srgbClr val="3E231A"/>
                </a:solidFill>
              </a:rPr>
              <a:t>siano</a:t>
            </a:r>
            <a:r>
              <a:rPr sz="2000" dirty="0">
                <a:solidFill>
                  <a:srgbClr val="3E231A"/>
                </a:solidFill>
              </a:rPr>
              <a:t> </a:t>
            </a:r>
            <a:r>
              <a:rPr sz="2000" dirty="0" err="1">
                <a:solidFill>
                  <a:srgbClr val="3E231A"/>
                </a:solidFill>
              </a:rPr>
              <a:t>particolarmente</a:t>
            </a:r>
            <a:r>
              <a:rPr sz="2000" dirty="0">
                <a:solidFill>
                  <a:srgbClr val="3E231A"/>
                </a:solidFill>
              </a:rPr>
              <a:t> </a:t>
            </a:r>
            <a:r>
              <a:rPr sz="2000" dirty="0" err="1">
                <a:solidFill>
                  <a:srgbClr val="3E231A"/>
                </a:solidFill>
              </a:rPr>
              <a:t>influenzate</a:t>
            </a:r>
            <a:r>
              <a:rPr sz="2000" dirty="0">
                <a:solidFill>
                  <a:srgbClr val="3E231A"/>
                </a:solidFill>
              </a:rPr>
              <a:t> le scene </a:t>
            </a:r>
            <a:r>
              <a:rPr sz="2000" dirty="0" err="1">
                <a:solidFill>
                  <a:srgbClr val="3E231A"/>
                </a:solidFill>
              </a:rPr>
              <a:t>euripidee</a:t>
            </a:r>
            <a:r>
              <a:rPr sz="2000" dirty="0">
                <a:solidFill>
                  <a:srgbClr val="3E231A"/>
                </a:solidFill>
              </a:rPr>
              <a:t> in cui è </a:t>
            </a:r>
            <a:r>
              <a:rPr sz="2000" dirty="0" err="1">
                <a:solidFill>
                  <a:srgbClr val="3E231A"/>
                </a:solidFill>
              </a:rPr>
              <a:t>rappresentata</a:t>
            </a:r>
            <a:r>
              <a:rPr sz="2000" dirty="0">
                <a:solidFill>
                  <a:srgbClr val="3E231A"/>
                </a:solidFill>
              </a:rPr>
              <a:t> la </a:t>
            </a:r>
            <a:r>
              <a:rPr sz="2000" dirty="0" err="1">
                <a:solidFill>
                  <a:srgbClr val="3E231A"/>
                </a:solidFill>
              </a:rPr>
              <a:t>venuta</a:t>
            </a:r>
            <a:r>
              <a:rPr sz="2000" dirty="0">
                <a:solidFill>
                  <a:srgbClr val="3E231A"/>
                </a:solidFill>
              </a:rPr>
              <a:t> e la </a:t>
            </a:r>
            <a:r>
              <a:rPr sz="2000" dirty="0" err="1">
                <a:solidFill>
                  <a:srgbClr val="3E231A"/>
                </a:solidFill>
              </a:rPr>
              <a:t>sconfitta</a:t>
            </a:r>
            <a:r>
              <a:rPr sz="2000" dirty="0">
                <a:solidFill>
                  <a:srgbClr val="3E231A"/>
                </a:solidFill>
              </a:rPr>
              <a:t> </a:t>
            </a:r>
          </a:p>
          <a:p>
            <a:pPr lvl="0" algn="just">
              <a:defRPr sz="1800">
                <a:solidFill>
                  <a:srgbClr val="000000"/>
                </a:solidFill>
              </a:defRPr>
            </a:pPr>
            <a:r>
              <a:rPr sz="2000" dirty="0">
                <a:solidFill>
                  <a:srgbClr val="3E231A"/>
                </a:solidFill>
              </a:rPr>
              <a:t>di </a:t>
            </a:r>
            <a:r>
              <a:rPr sz="2000" dirty="0" err="1">
                <a:solidFill>
                  <a:srgbClr val="3E231A"/>
                </a:solidFill>
              </a:rPr>
              <a:t>Thanatos</a:t>
            </a:r>
            <a:r>
              <a:rPr sz="2000" dirty="0">
                <a:solidFill>
                  <a:srgbClr val="3E231A"/>
                </a:solidFill>
              </a:rPr>
              <a:t>, la </a:t>
            </a:r>
            <a:r>
              <a:rPr sz="2000" dirty="0" err="1">
                <a:solidFill>
                  <a:srgbClr val="3E231A"/>
                </a:solidFill>
              </a:rPr>
              <a:t>morte</a:t>
            </a:r>
            <a:r>
              <a:rPr sz="2000" dirty="0">
                <a:solidFill>
                  <a:srgbClr val="3E231A"/>
                </a:solidFill>
              </a:rPr>
              <a:t> </a:t>
            </a:r>
            <a:r>
              <a:rPr sz="2000" dirty="0" err="1">
                <a:solidFill>
                  <a:srgbClr val="3E231A"/>
                </a:solidFill>
              </a:rPr>
              <a:t>personificata</a:t>
            </a:r>
            <a:r>
              <a:rPr sz="2000" dirty="0">
                <a:solidFill>
                  <a:srgbClr val="3E231A"/>
                </a:solidFill>
              </a:rPr>
              <a:t>. Ma, </a:t>
            </a:r>
            <a:r>
              <a:rPr sz="2000" dirty="0" err="1">
                <a:solidFill>
                  <a:srgbClr val="3E231A"/>
                </a:solidFill>
              </a:rPr>
              <a:t>Euripide</a:t>
            </a:r>
            <a:r>
              <a:rPr sz="2000" dirty="0">
                <a:solidFill>
                  <a:srgbClr val="3E231A"/>
                </a:solidFill>
              </a:rPr>
              <a:t>, </a:t>
            </a:r>
            <a:r>
              <a:rPr sz="2000" dirty="0" err="1">
                <a:solidFill>
                  <a:srgbClr val="3E231A"/>
                </a:solidFill>
              </a:rPr>
              <a:t>pur</a:t>
            </a:r>
            <a:r>
              <a:rPr sz="2000" dirty="0">
                <a:solidFill>
                  <a:srgbClr val="3E231A"/>
                </a:solidFill>
              </a:rPr>
              <a:t> </a:t>
            </a:r>
            <a:r>
              <a:rPr sz="2000" dirty="0" err="1">
                <a:solidFill>
                  <a:srgbClr val="3E231A"/>
                </a:solidFill>
              </a:rPr>
              <a:t>senza</a:t>
            </a:r>
            <a:r>
              <a:rPr sz="2000" dirty="0">
                <a:solidFill>
                  <a:srgbClr val="3E231A"/>
                </a:solidFill>
              </a:rPr>
              <a:t> </a:t>
            </a:r>
            <a:r>
              <a:rPr sz="2000" dirty="0" err="1">
                <a:solidFill>
                  <a:srgbClr val="3E231A"/>
                </a:solidFill>
              </a:rPr>
              <a:t>modificare</a:t>
            </a:r>
            <a:r>
              <a:rPr sz="2000" dirty="0">
                <a:solidFill>
                  <a:srgbClr val="3E231A"/>
                </a:solidFill>
              </a:rPr>
              <a:t> </a:t>
            </a:r>
            <a:r>
              <a:rPr sz="2000" dirty="0" err="1">
                <a:solidFill>
                  <a:srgbClr val="3E231A"/>
                </a:solidFill>
              </a:rPr>
              <a:t>sensibilmente</a:t>
            </a:r>
            <a:r>
              <a:rPr sz="2000" dirty="0">
                <a:solidFill>
                  <a:srgbClr val="3E231A"/>
                </a:solidFill>
              </a:rPr>
              <a:t> la </a:t>
            </a:r>
            <a:r>
              <a:rPr sz="2000" dirty="0" err="1">
                <a:solidFill>
                  <a:srgbClr val="3E231A"/>
                </a:solidFill>
              </a:rPr>
              <a:t>sostanza</a:t>
            </a:r>
            <a:r>
              <a:rPr sz="2000" dirty="0">
                <a:solidFill>
                  <a:srgbClr val="3E231A"/>
                </a:solidFill>
              </a:rPr>
              <a:t> </a:t>
            </a:r>
          </a:p>
          <a:p>
            <a:pPr lvl="0" algn="just">
              <a:defRPr sz="1800">
                <a:solidFill>
                  <a:srgbClr val="000000"/>
                </a:solidFill>
              </a:defRPr>
            </a:pPr>
            <a:r>
              <a:rPr sz="2000" dirty="0">
                <a:solidFill>
                  <a:srgbClr val="3E231A"/>
                </a:solidFill>
              </a:rPr>
              <a:t>del </a:t>
            </a:r>
            <a:r>
              <a:rPr sz="2000" dirty="0" err="1">
                <a:solidFill>
                  <a:srgbClr val="3E231A"/>
                </a:solidFill>
              </a:rPr>
              <a:t>mito</a:t>
            </a:r>
            <a:r>
              <a:rPr sz="2000" dirty="0">
                <a:solidFill>
                  <a:srgbClr val="3E231A"/>
                </a:solidFill>
              </a:rPr>
              <a:t>, </a:t>
            </a:r>
            <a:r>
              <a:rPr sz="2000" dirty="0" err="1">
                <a:solidFill>
                  <a:srgbClr val="3E231A"/>
                </a:solidFill>
              </a:rPr>
              <a:t>crea</a:t>
            </a:r>
            <a:r>
              <a:rPr sz="2000" dirty="0">
                <a:solidFill>
                  <a:srgbClr val="3E231A"/>
                </a:solidFill>
              </a:rPr>
              <a:t> </a:t>
            </a:r>
            <a:r>
              <a:rPr sz="2000" dirty="0" err="1">
                <a:solidFill>
                  <a:srgbClr val="3E231A"/>
                </a:solidFill>
              </a:rPr>
              <a:t>presupposti</a:t>
            </a:r>
            <a:r>
              <a:rPr sz="2000" dirty="0">
                <a:solidFill>
                  <a:srgbClr val="3E231A"/>
                </a:solidFill>
              </a:rPr>
              <a:t> </a:t>
            </a:r>
            <a:r>
              <a:rPr sz="2000" dirty="0" err="1">
                <a:solidFill>
                  <a:srgbClr val="3E231A"/>
                </a:solidFill>
              </a:rPr>
              <a:t>psicologici</a:t>
            </a:r>
            <a:r>
              <a:rPr sz="2000" dirty="0">
                <a:solidFill>
                  <a:srgbClr val="3E231A"/>
                </a:solidFill>
              </a:rPr>
              <a:t> del </a:t>
            </a:r>
            <a:r>
              <a:rPr sz="2000" dirty="0" err="1">
                <a:solidFill>
                  <a:srgbClr val="3E231A"/>
                </a:solidFill>
              </a:rPr>
              <a:t>tutto</a:t>
            </a:r>
            <a:r>
              <a:rPr sz="2000" dirty="0">
                <a:solidFill>
                  <a:srgbClr val="3E231A"/>
                </a:solidFill>
              </a:rPr>
              <a:t> </a:t>
            </a:r>
            <a:r>
              <a:rPr sz="2000" dirty="0" err="1">
                <a:solidFill>
                  <a:srgbClr val="3E231A"/>
                </a:solidFill>
              </a:rPr>
              <a:t>nuovi</a:t>
            </a:r>
            <a:r>
              <a:rPr sz="2000" dirty="0">
                <a:solidFill>
                  <a:srgbClr val="3E231A"/>
                </a:solidFill>
              </a:rPr>
              <a:t> </a:t>
            </a:r>
            <a:r>
              <a:rPr sz="2000" dirty="0" err="1">
                <a:solidFill>
                  <a:srgbClr val="3E231A"/>
                </a:solidFill>
              </a:rPr>
              <a:t>mutando</a:t>
            </a:r>
            <a:r>
              <a:rPr sz="2000" dirty="0">
                <a:solidFill>
                  <a:srgbClr val="3E231A"/>
                </a:solidFill>
              </a:rPr>
              <a:t> un solo </a:t>
            </a:r>
            <a:r>
              <a:rPr sz="2000" dirty="0" err="1">
                <a:solidFill>
                  <a:srgbClr val="3E231A"/>
                </a:solidFill>
              </a:rPr>
              <a:t>particolare</a:t>
            </a:r>
            <a:r>
              <a:rPr sz="2000" dirty="0">
                <a:solidFill>
                  <a:srgbClr val="3E231A"/>
                </a:solidFill>
              </a:rPr>
              <a:t>. </a:t>
            </a:r>
          </a:p>
          <a:p>
            <a:pPr lvl="0" algn="just">
              <a:defRPr sz="1800">
                <a:solidFill>
                  <a:srgbClr val="000000"/>
                </a:solidFill>
              </a:defRPr>
            </a:pPr>
            <a:r>
              <a:rPr sz="2000" dirty="0" err="1">
                <a:solidFill>
                  <a:srgbClr val="3E231A"/>
                </a:solidFill>
              </a:rPr>
              <a:t>Mentre</a:t>
            </a:r>
            <a:r>
              <a:rPr sz="2000" dirty="0">
                <a:solidFill>
                  <a:srgbClr val="3E231A"/>
                </a:solidFill>
              </a:rPr>
              <a:t> </a:t>
            </a:r>
            <a:r>
              <a:rPr sz="2000" dirty="0" err="1">
                <a:solidFill>
                  <a:srgbClr val="3E231A"/>
                </a:solidFill>
              </a:rPr>
              <a:t>nell’antica</a:t>
            </a:r>
            <a:r>
              <a:rPr sz="2000" dirty="0">
                <a:solidFill>
                  <a:srgbClr val="3E231A"/>
                </a:solidFill>
              </a:rPr>
              <a:t> saga, e </a:t>
            </a:r>
            <a:r>
              <a:rPr sz="2000" dirty="0" err="1">
                <a:solidFill>
                  <a:srgbClr val="3E231A"/>
                </a:solidFill>
              </a:rPr>
              <a:t>anche</a:t>
            </a:r>
            <a:r>
              <a:rPr sz="2000" dirty="0">
                <a:solidFill>
                  <a:srgbClr val="3E231A"/>
                </a:solidFill>
              </a:rPr>
              <a:t> in </a:t>
            </a:r>
            <a:r>
              <a:rPr sz="2000" dirty="0" err="1">
                <a:solidFill>
                  <a:srgbClr val="3E231A"/>
                </a:solidFill>
              </a:rPr>
              <a:t>Frinico</a:t>
            </a:r>
            <a:r>
              <a:rPr sz="2000" dirty="0">
                <a:solidFill>
                  <a:srgbClr val="3E231A"/>
                </a:solidFill>
              </a:rPr>
              <a:t>, la </a:t>
            </a:r>
            <a:r>
              <a:rPr sz="2000" dirty="0" err="1">
                <a:solidFill>
                  <a:srgbClr val="3E231A"/>
                </a:solidFill>
              </a:rPr>
              <a:t>sposa</a:t>
            </a:r>
            <a:r>
              <a:rPr sz="2000" dirty="0">
                <a:solidFill>
                  <a:srgbClr val="3E231A"/>
                </a:solidFill>
              </a:rPr>
              <a:t> </a:t>
            </a:r>
            <a:r>
              <a:rPr sz="2000" dirty="0" err="1">
                <a:solidFill>
                  <a:srgbClr val="3E231A"/>
                </a:solidFill>
              </a:rPr>
              <a:t>deve</a:t>
            </a:r>
            <a:r>
              <a:rPr sz="2000" dirty="0">
                <a:solidFill>
                  <a:srgbClr val="3E231A"/>
                </a:solidFill>
              </a:rPr>
              <a:t> </a:t>
            </a:r>
            <a:r>
              <a:rPr sz="2000" dirty="0" err="1">
                <a:solidFill>
                  <a:srgbClr val="3E231A"/>
                </a:solidFill>
              </a:rPr>
              <a:t>dichiararsi</a:t>
            </a:r>
            <a:r>
              <a:rPr sz="2000" dirty="0">
                <a:solidFill>
                  <a:srgbClr val="3E231A"/>
                </a:solidFill>
              </a:rPr>
              <a:t> </a:t>
            </a:r>
            <a:r>
              <a:rPr sz="2000" dirty="0" err="1">
                <a:solidFill>
                  <a:srgbClr val="3E231A"/>
                </a:solidFill>
              </a:rPr>
              <a:t>disposta</a:t>
            </a:r>
            <a:r>
              <a:rPr sz="2000" dirty="0">
                <a:solidFill>
                  <a:srgbClr val="3E231A"/>
                </a:solidFill>
              </a:rPr>
              <a:t> al </a:t>
            </a:r>
            <a:r>
              <a:rPr sz="2000" dirty="0" err="1">
                <a:solidFill>
                  <a:srgbClr val="3E231A"/>
                </a:solidFill>
              </a:rPr>
              <a:t>sacrificio</a:t>
            </a:r>
            <a:r>
              <a:rPr sz="2000" dirty="0">
                <a:solidFill>
                  <a:srgbClr val="3E231A"/>
                </a:solidFill>
              </a:rPr>
              <a:t> e </a:t>
            </a:r>
          </a:p>
          <a:p>
            <a:pPr lvl="0" algn="just">
              <a:defRPr sz="1800">
                <a:solidFill>
                  <a:srgbClr val="000000"/>
                </a:solidFill>
              </a:defRPr>
            </a:pPr>
            <a:r>
              <a:rPr sz="2000" dirty="0" err="1">
                <a:solidFill>
                  <a:srgbClr val="3E231A"/>
                </a:solidFill>
              </a:rPr>
              <a:t>compierlo</a:t>
            </a:r>
            <a:r>
              <a:rPr sz="2000" dirty="0">
                <a:solidFill>
                  <a:srgbClr val="3E231A"/>
                </a:solidFill>
              </a:rPr>
              <a:t> lo </a:t>
            </a:r>
            <a:r>
              <a:rPr sz="2000" dirty="0" err="1">
                <a:solidFill>
                  <a:srgbClr val="3E231A"/>
                </a:solidFill>
              </a:rPr>
              <a:t>stesso</a:t>
            </a:r>
            <a:r>
              <a:rPr sz="2000" dirty="0">
                <a:solidFill>
                  <a:srgbClr val="3E231A"/>
                </a:solidFill>
              </a:rPr>
              <a:t> </a:t>
            </a:r>
            <a:r>
              <a:rPr sz="2000" dirty="0" err="1">
                <a:solidFill>
                  <a:srgbClr val="3E231A"/>
                </a:solidFill>
              </a:rPr>
              <a:t>giorno</a:t>
            </a:r>
            <a:r>
              <a:rPr sz="2000" dirty="0">
                <a:solidFill>
                  <a:srgbClr val="3E231A"/>
                </a:solidFill>
              </a:rPr>
              <a:t> </a:t>
            </a:r>
            <a:r>
              <a:rPr sz="2000" dirty="0" err="1">
                <a:solidFill>
                  <a:srgbClr val="3E231A"/>
                </a:solidFill>
              </a:rPr>
              <a:t>delle</a:t>
            </a:r>
            <a:r>
              <a:rPr sz="2000" dirty="0">
                <a:solidFill>
                  <a:srgbClr val="3E231A"/>
                </a:solidFill>
              </a:rPr>
              <a:t> </a:t>
            </a:r>
            <a:r>
              <a:rPr sz="2000" dirty="0" err="1">
                <a:solidFill>
                  <a:srgbClr val="3E231A"/>
                </a:solidFill>
              </a:rPr>
              <a:t>nozze</a:t>
            </a:r>
            <a:r>
              <a:rPr sz="2000" dirty="0">
                <a:solidFill>
                  <a:srgbClr val="3E231A"/>
                </a:solidFill>
              </a:rPr>
              <a:t>, </a:t>
            </a:r>
            <a:r>
              <a:rPr sz="2000" dirty="0" err="1">
                <a:solidFill>
                  <a:srgbClr val="3E231A"/>
                </a:solidFill>
              </a:rPr>
              <a:t>Euripide</a:t>
            </a:r>
            <a:r>
              <a:rPr sz="2000" dirty="0">
                <a:solidFill>
                  <a:srgbClr val="3E231A"/>
                </a:solidFill>
              </a:rPr>
              <a:t> </a:t>
            </a:r>
            <a:r>
              <a:rPr sz="2000" dirty="0" err="1">
                <a:solidFill>
                  <a:srgbClr val="3E231A"/>
                </a:solidFill>
              </a:rPr>
              <a:t>interrompe</a:t>
            </a:r>
            <a:r>
              <a:rPr sz="2000" dirty="0">
                <a:solidFill>
                  <a:srgbClr val="3E231A"/>
                </a:solidFill>
              </a:rPr>
              <a:t> </a:t>
            </a:r>
            <a:r>
              <a:rPr sz="2000" dirty="0" err="1">
                <a:solidFill>
                  <a:srgbClr val="3E231A"/>
                </a:solidFill>
              </a:rPr>
              <a:t>fra</a:t>
            </a:r>
            <a:r>
              <a:rPr sz="2000" dirty="0">
                <a:solidFill>
                  <a:srgbClr val="3E231A"/>
                </a:solidFill>
              </a:rPr>
              <a:t> i due </a:t>
            </a:r>
            <a:r>
              <a:rPr sz="2000" dirty="0" err="1">
                <a:solidFill>
                  <a:srgbClr val="3E231A"/>
                </a:solidFill>
              </a:rPr>
              <a:t>momenti</a:t>
            </a:r>
            <a:r>
              <a:rPr sz="2000" dirty="0">
                <a:solidFill>
                  <a:srgbClr val="3E231A"/>
                </a:solidFill>
              </a:rPr>
              <a:t> un </a:t>
            </a:r>
            <a:r>
              <a:rPr sz="2000" dirty="0" err="1">
                <a:solidFill>
                  <a:srgbClr val="3E231A"/>
                </a:solidFill>
              </a:rPr>
              <a:t>periodo</a:t>
            </a:r>
            <a:r>
              <a:rPr sz="2000" dirty="0">
                <a:solidFill>
                  <a:srgbClr val="3E231A"/>
                </a:solidFill>
              </a:rPr>
              <a:t> di </a:t>
            </a:r>
          </a:p>
          <a:p>
            <a:pPr lvl="0" algn="just">
              <a:defRPr sz="1800">
                <a:solidFill>
                  <a:srgbClr val="000000"/>
                </a:solidFill>
              </a:defRPr>
            </a:pPr>
            <a:r>
              <a:rPr sz="2000" dirty="0" err="1">
                <a:solidFill>
                  <a:srgbClr val="3E231A"/>
                </a:solidFill>
              </a:rPr>
              <a:t>parecchi</a:t>
            </a:r>
            <a:r>
              <a:rPr sz="2000" dirty="0">
                <a:solidFill>
                  <a:srgbClr val="3E231A"/>
                </a:solidFill>
              </a:rPr>
              <a:t> </a:t>
            </a:r>
            <a:r>
              <a:rPr sz="2000" dirty="0" err="1">
                <a:solidFill>
                  <a:srgbClr val="3E231A"/>
                </a:solidFill>
              </a:rPr>
              <a:t>anni</a:t>
            </a:r>
            <a:r>
              <a:rPr sz="2000" dirty="0">
                <a:solidFill>
                  <a:srgbClr val="3E231A"/>
                </a:solidFill>
              </a:rPr>
              <a:t>, </a:t>
            </a:r>
            <a:r>
              <a:rPr sz="2000" dirty="0" err="1">
                <a:solidFill>
                  <a:srgbClr val="3E231A"/>
                </a:solidFill>
              </a:rPr>
              <a:t>durante</a:t>
            </a:r>
            <a:r>
              <a:rPr sz="2000" dirty="0">
                <a:solidFill>
                  <a:srgbClr val="3E231A"/>
                </a:solidFill>
              </a:rPr>
              <a:t> i </a:t>
            </a:r>
            <a:r>
              <a:rPr sz="2000" dirty="0" err="1">
                <a:solidFill>
                  <a:srgbClr val="3E231A"/>
                </a:solidFill>
              </a:rPr>
              <a:t>quali</a:t>
            </a:r>
            <a:r>
              <a:rPr sz="2000" dirty="0">
                <a:solidFill>
                  <a:srgbClr val="3E231A"/>
                </a:solidFill>
              </a:rPr>
              <a:t> </a:t>
            </a:r>
            <a:r>
              <a:rPr sz="2000" dirty="0" err="1">
                <a:solidFill>
                  <a:srgbClr val="3E231A"/>
                </a:solidFill>
              </a:rPr>
              <a:t>Alcesti</a:t>
            </a:r>
            <a:r>
              <a:rPr sz="2000" dirty="0">
                <a:solidFill>
                  <a:srgbClr val="3E231A"/>
                </a:solidFill>
              </a:rPr>
              <a:t> ha </a:t>
            </a:r>
            <a:r>
              <a:rPr sz="2000" dirty="0" err="1">
                <a:solidFill>
                  <a:srgbClr val="3E231A"/>
                </a:solidFill>
              </a:rPr>
              <a:t>pienamente</a:t>
            </a:r>
            <a:r>
              <a:rPr sz="2000" dirty="0">
                <a:solidFill>
                  <a:srgbClr val="3E231A"/>
                </a:solidFill>
              </a:rPr>
              <a:t> </a:t>
            </a:r>
            <a:r>
              <a:rPr sz="2000" dirty="0" err="1">
                <a:solidFill>
                  <a:srgbClr val="3E231A"/>
                </a:solidFill>
              </a:rPr>
              <a:t>vissuto</a:t>
            </a:r>
            <a:r>
              <a:rPr sz="2000" dirty="0">
                <a:solidFill>
                  <a:srgbClr val="3E231A"/>
                </a:solidFill>
              </a:rPr>
              <a:t> le </a:t>
            </a:r>
            <a:r>
              <a:rPr sz="2000" dirty="0" err="1">
                <a:solidFill>
                  <a:srgbClr val="3E231A"/>
                </a:solidFill>
              </a:rPr>
              <a:t>gioie</a:t>
            </a:r>
            <a:r>
              <a:rPr sz="2000" dirty="0">
                <a:solidFill>
                  <a:srgbClr val="3E231A"/>
                </a:solidFill>
              </a:rPr>
              <a:t> </a:t>
            </a:r>
            <a:r>
              <a:rPr sz="2000" dirty="0" err="1">
                <a:solidFill>
                  <a:srgbClr val="3E231A"/>
                </a:solidFill>
              </a:rPr>
              <a:t>della</a:t>
            </a:r>
            <a:r>
              <a:rPr sz="2000" dirty="0">
                <a:solidFill>
                  <a:srgbClr val="3E231A"/>
                </a:solidFill>
              </a:rPr>
              <a:t> </a:t>
            </a:r>
            <a:r>
              <a:rPr sz="2000" dirty="0" err="1">
                <a:solidFill>
                  <a:srgbClr val="3E231A"/>
                </a:solidFill>
              </a:rPr>
              <a:t>moglie</a:t>
            </a:r>
            <a:r>
              <a:rPr sz="2000" dirty="0">
                <a:solidFill>
                  <a:srgbClr val="3E231A"/>
                </a:solidFill>
              </a:rPr>
              <a:t> e </a:t>
            </a:r>
            <a:r>
              <a:rPr sz="2000" dirty="0" err="1">
                <a:solidFill>
                  <a:srgbClr val="3E231A"/>
                </a:solidFill>
              </a:rPr>
              <a:t>della</a:t>
            </a:r>
            <a:r>
              <a:rPr sz="2000" dirty="0">
                <a:solidFill>
                  <a:srgbClr val="3E231A"/>
                </a:solidFill>
              </a:rPr>
              <a:t> </a:t>
            </a:r>
            <a:r>
              <a:rPr sz="2000" dirty="0" err="1">
                <a:solidFill>
                  <a:srgbClr val="3E231A"/>
                </a:solidFill>
              </a:rPr>
              <a:t>madre</a:t>
            </a:r>
            <a:r>
              <a:rPr sz="2000" dirty="0">
                <a:solidFill>
                  <a:srgbClr val="3E231A"/>
                </a:solidFill>
              </a:rPr>
              <a:t>.</a:t>
            </a:r>
          </a:p>
        </p:txBody>
      </p:sp>
    </p:spTree>
  </p:cSld>
  <p:clrMapOvr>
    <a:masterClrMapping/>
  </p:clrMapOvr>
  <p:transition spd="slow">
    <p:newsfla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xfrm>
            <a:off x="919753" y="558859"/>
            <a:ext cx="4853245" cy="1362024"/>
          </a:xfrm>
          <a:prstGeom prst="rect">
            <a:avLst/>
          </a:prstGeom>
        </p:spPr>
        <p:txBody>
          <a:bodyPr/>
          <a:lstStyle>
            <a:lvl1pPr defTabSz="362204">
              <a:defRPr sz="4464"/>
            </a:lvl1pPr>
          </a:lstStyle>
          <a:p>
            <a:pPr lvl="0">
              <a:defRPr sz="1800">
                <a:solidFill>
                  <a:srgbClr val="000000"/>
                </a:solidFill>
              </a:defRPr>
            </a:pPr>
            <a:r>
              <a:rPr sz="4464">
                <a:solidFill>
                  <a:srgbClr val="3E231A"/>
                </a:solidFill>
              </a:rPr>
              <a:t>La figura di Alcesti</a:t>
            </a:r>
          </a:p>
        </p:txBody>
      </p:sp>
      <p:sp>
        <p:nvSpPr>
          <p:cNvPr id="125" name="Shape 125"/>
          <p:cNvSpPr>
            <a:spLocks noGrp="1"/>
          </p:cNvSpPr>
          <p:nvPr>
            <p:ph type="body" idx="1"/>
          </p:nvPr>
        </p:nvSpPr>
        <p:spPr>
          <a:xfrm>
            <a:off x="698613" y="1225625"/>
            <a:ext cx="7137713" cy="8199457"/>
          </a:xfrm>
          <a:prstGeom prst="rect">
            <a:avLst/>
          </a:prstGeom>
        </p:spPr>
        <p:txBody>
          <a:bodyPr>
            <a:normAutofit/>
          </a:bodyPr>
          <a:lstStyle/>
          <a:p>
            <a:pPr marL="0" lvl="0" indent="0" algn="just">
              <a:buSzTx/>
              <a:buNone/>
              <a:defRPr sz="1800">
                <a:solidFill>
                  <a:srgbClr val="000000"/>
                </a:solidFill>
              </a:defRPr>
            </a:pPr>
            <a:r>
              <a:rPr sz="2000" dirty="0" err="1">
                <a:solidFill>
                  <a:srgbClr val="3E231A"/>
                </a:solidFill>
              </a:rPr>
              <a:t>Nella</a:t>
            </a:r>
            <a:r>
              <a:rPr sz="2000" dirty="0">
                <a:solidFill>
                  <a:srgbClr val="3E231A"/>
                </a:solidFill>
              </a:rPr>
              <a:t> </a:t>
            </a:r>
            <a:r>
              <a:rPr sz="2000" dirty="0" err="1">
                <a:solidFill>
                  <a:srgbClr val="3E231A"/>
                </a:solidFill>
              </a:rPr>
              <a:t>tragedia</a:t>
            </a:r>
            <a:r>
              <a:rPr sz="2000" dirty="0">
                <a:solidFill>
                  <a:srgbClr val="3E231A"/>
                </a:solidFill>
              </a:rPr>
              <a:t> </a:t>
            </a:r>
            <a:r>
              <a:rPr sz="2000" dirty="0" err="1">
                <a:solidFill>
                  <a:srgbClr val="3E231A"/>
                </a:solidFill>
              </a:rPr>
              <a:t>questo</a:t>
            </a:r>
            <a:r>
              <a:rPr sz="2000" dirty="0">
                <a:solidFill>
                  <a:srgbClr val="3E231A"/>
                </a:solidFill>
              </a:rPr>
              <a:t> </a:t>
            </a:r>
            <a:r>
              <a:rPr sz="2000" dirty="0" err="1">
                <a:solidFill>
                  <a:srgbClr val="3E231A"/>
                </a:solidFill>
              </a:rPr>
              <a:t>personaggio</a:t>
            </a:r>
            <a:r>
              <a:rPr sz="2000" dirty="0">
                <a:solidFill>
                  <a:srgbClr val="3E231A"/>
                </a:solidFill>
              </a:rPr>
              <a:t> assume due </a:t>
            </a:r>
            <a:r>
              <a:rPr sz="2000" dirty="0" err="1">
                <a:solidFill>
                  <a:srgbClr val="3E231A"/>
                </a:solidFill>
              </a:rPr>
              <a:t>ruoli</a:t>
            </a:r>
            <a:r>
              <a:rPr sz="2000" dirty="0">
                <a:solidFill>
                  <a:srgbClr val="3E231A"/>
                </a:solidFill>
              </a:rPr>
              <a:t> </a:t>
            </a:r>
            <a:r>
              <a:rPr sz="2000" dirty="0" err="1">
                <a:solidFill>
                  <a:srgbClr val="3E231A"/>
                </a:solidFill>
              </a:rPr>
              <a:t>diversi</a:t>
            </a:r>
            <a:r>
              <a:rPr sz="2000" dirty="0">
                <a:solidFill>
                  <a:srgbClr val="3E231A"/>
                </a:solidFill>
              </a:rPr>
              <a:t>:</a:t>
            </a:r>
          </a:p>
          <a:p>
            <a:pPr marL="0" lvl="0" indent="0" algn="just">
              <a:buSzTx/>
              <a:buNone/>
              <a:defRPr sz="1800">
                <a:solidFill>
                  <a:srgbClr val="000000"/>
                </a:solidFill>
              </a:defRPr>
            </a:pPr>
            <a:r>
              <a:rPr sz="2000" dirty="0">
                <a:solidFill>
                  <a:srgbClr val="3E231A"/>
                </a:solidFill>
              </a:rPr>
              <a:t>•	</a:t>
            </a:r>
            <a:r>
              <a:rPr sz="2000" dirty="0" err="1">
                <a:solidFill>
                  <a:srgbClr val="3E231A"/>
                </a:solidFill>
              </a:rPr>
              <a:t>nella</a:t>
            </a:r>
            <a:r>
              <a:rPr sz="2000" dirty="0">
                <a:solidFill>
                  <a:srgbClr val="3E231A"/>
                </a:solidFill>
              </a:rPr>
              <a:t> prima parte del </a:t>
            </a:r>
            <a:r>
              <a:rPr sz="2000" dirty="0" err="1">
                <a:solidFill>
                  <a:srgbClr val="3E231A"/>
                </a:solidFill>
              </a:rPr>
              <a:t>dramma</a:t>
            </a:r>
            <a:r>
              <a:rPr sz="2000" dirty="0">
                <a:solidFill>
                  <a:srgbClr val="3E231A"/>
                </a:solidFill>
              </a:rPr>
              <a:t> la </a:t>
            </a:r>
            <a:r>
              <a:rPr sz="2000" dirty="0" err="1">
                <a:solidFill>
                  <a:srgbClr val="3E231A"/>
                </a:solidFill>
              </a:rPr>
              <a:t>regina</a:t>
            </a:r>
            <a:r>
              <a:rPr sz="2000" dirty="0">
                <a:solidFill>
                  <a:srgbClr val="3E231A"/>
                </a:solidFill>
              </a:rPr>
              <a:t> è </a:t>
            </a:r>
            <a:r>
              <a:rPr sz="2000" dirty="0" err="1">
                <a:solidFill>
                  <a:srgbClr val="3E231A"/>
                </a:solidFill>
              </a:rPr>
              <a:t>costantemente</a:t>
            </a:r>
            <a:r>
              <a:rPr sz="2000" dirty="0">
                <a:solidFill>
                  <a:srgbClr val="3E231A"/>
                </a:solidFill>
              </a:rPr>
              <a:t> </a:t>
            </a:r>
            <a:r>
              <a:rPr sz="2000" dirty="0" err="1">
                <a:solidFill>
                  <a:srgbClr val="3E231A"/>
                </a:solidFill>
              </a:rPr>
              <a:t>definita</a:t>
            </a:r>
            <a:r>
              <a:rPr sz="2000" dirty="0">
                <a:solidFill>
                  <a:srgbClr val="3E231A"/>
                </a:solidFill>
              </a:rPr>
              <a:t> come la </a:t>
            </a:r>
            <a:r>
              <a:rPr sz="2000" dirty="0" err="1">
                <a:solidFill>
                  <a:srgbClr val="3E231A"/>
                </a:solidFill>
              </a:rPr>
              <a:t>migliore</a:t>
            </a:r>
            <a:r>
              <a:rPr sz="2000" dirty="0">
                <a:solidFill>
                  <a:srgbClr val="3E231A"/>
                </a:solidFill>
              </a:rPr>
              <a:t> </a:t>
            </a:r>
            <a:r>
              <a:rPr sz="2000" dirty="0" err="1">
                <a:solidFill>
                  <a:srgbClr val="3E231A"/>
                </a:solidFill>
              </a:rPr>
              <a:t>delle</a:t>
            </a:r>
            <a:r>
              <a:rPr sz="2000" dirty="0">
                <a:solidFill>
                  <a:srgbClr val="3E231A"/>
                </a:solidFill>
              </a:rPr>
              <a:t> </a:t>
            </a:r>
            <a:r>
              <a:rPr sz="2000" dirty="0" err="1">
                <a:solidFill>
                  <a:srgbClr val="3E231A"/>
                </a:solidFill>
              </a:rPr>
              <a:t>mogli</a:t>
            </a:r>
            <a:endParaRPr sz="2000" dirty="0">
              <a:solidFill>
                <a:srgbClr val="3E231A"/>
              </a:solidFill>
            </a:endParaRPr>
          </a:p>
          <a:p>
            <a:pPr marL="0" lvl="0" indent="0" algn="just">
              <a:buSzTx/>
              <a:buNone/>
              <a:defRPr sz="1800">
                <a:solidFill>
                  <a:srgbClr val="000000"/>
                </a:solidFill>
              </a:defRPr>
            </a:pPr>
            <a:r>
              <a:rPr sz="2000" dirty="0">
                <a:solidFill>
                  <a:srgbClr val="3E231A"/>
                </a:solidFill>
              </a:rPr>
              <a:t>•	</a:t>
            </a:r>
            <a:r>
              <a:rPr sz="2000" dirty="0" err="1">
                <a:solidFill>
                  <a:srgbClr val="3E231A"/>
                </a:solidFill>
              </a:rPr>
              <a:t>nella</a:t>
            </a:r>
            <a:r>
              <a:rPr sz="2000" dirty="0">
                <a:solidFill>
                  <a:srgbClr val="3E231A"/>
                </a:solidFill>
              </a:rPr>
              <a:t> </a:t>
            </a:r>
            <a:r>
              <a:rPr sz="2000" dirty="0" err="1">
                <a:solidFill>
                  <a:srgbClr val="3E231A"/>
                </a:solidFill>
              </a:rPr>
              <a:t>seconda</a:t>
            </a:r>
            <a:r>
              <a:rPr sz="2000" dirty="0">
                <a:solidFill>
                  <a:srgbClr val="3E231A"/>
                </a:solidFill>
              </a:rPr>
              <a:t> parte </a:t>
            </a:r>
            <a:r>
              <a:rPr sz="2000" dirty="0" err="1">
                <a:solidFill>
                  <a:srgbClr val="3E231A"/>
                </a:solidFill>
              </a:rPr>
              <a:t>viene</a:t>
            </a:r>
            <a:r>
              <a:rPr sz="2000" dirty="0">
                <a:solidFill>
                  <a:srgbClr val="3E231A"/>
                </a:solidFill>
              </a:rPr>
              <a:t> </a:t>
            </a:r>
            <a:r>
              <a:rPr sz="2000" dirty="0" err="1">
                <a:solidFill>
                  <a:srgbClr val="3E231A"/>
                </a:solidFill>
              </a:rPr>
              <a:t>invece</a:t>
            </a:r>
            <a:r>
              <a:rPr sz="2000" dirty="0">
                <a:solidFill>
                  <a:srgbClr val="3E231A"/>
                </a:solidFill>
              </a:rPr>
              <a:t> </a:t>
            </a:r>
            <a:r>
              <a:rPr sz="2000" dirty="0" err="1">
                <a:solidFill>
                  <a:srgbClr val="3E231A"/>
                </a:solidFill>
              </a:rPr>
              <a:t>valutata</a:t>
            </a:r>
            <a:r>
              <a:rPr sz="2000" dirty="0">
                <a:solidFill>
                  <a:srgbClr val="3E231A"/>
                </a:solidFill>
              </a:rPr>
              <a:t> </a:t>
            </a:r>
            <a:r>
              <a:rPr sz="2000" dirty="0" err="1">
                <a:solidFill>
                  <a:srgbClr val="3E231A"/>
                </a:solidFill>
              </a:rPr>
              <a:t>negativamente</a:t>
            </a:r>
            <a:r>
              <a:rPr sz="2000" dirty="0">
                <a:solidFill>
                  <a:srgbClr val="3E231A"/>
                </a:solidFill>
              </a:rPr>
              <a:t> da </a:t>
            </a:r>
            <a:r>
              <a:rPr sz="2000" dirty="0" err="1">
                <a:solidFill>
                  <a:srgbClr val="3E231A"/>
                </a:solidFill>
              </a:rPr>
              <a:t>Ferete</a:t>
            </a:r>
            <a:r>
              <a:rPr sz="2000" dirty="0">
                <a:solidFill>
                  <a:srgbClr val="3E231A"/>
                </a:solidFill>
              </a:rPr>
              <a:t> </a:t>
            </a:r>
            <a:r>
              <a:rPr sz="2000" dirty="0" err="1">
                <a:solidFill>
                  <a:srgbClr val="3E231A"/>
                </a:solidFill>
              </a:rPr>
              <a:t>che</a:t>
            </a:r>
            <a:r>
              <a:rPr sz="2000" dirty="0">
                <a:solidFill>
                  <a:srgbClr val="3E231A"/>
                </a:solidFill>
              </a:rPr>
              <a:t> </a:t>
            </a:r>
            <a:r>
              <a:rPr sz="2000" dirty="0" err="1">
                <a:solidFill>
                  <a:srgbClr val="3E231A"/>
                </a:solidFill>
              </a:rPr>
              <a:t>mette</a:t>
            </a:r>
            <a:r>
              <a:rPr sz="2000" dirty="0">
                <a:solidFill>
                  <a:srgbClr val="3E231A"/>
                </a:solidFill>
              </a:rPr>
              <a:t> in </a:t>
            </a:r>
            <a:r>
              <a:rPr sz="2000" dirty="0" err="1">
                <a:solidFill>
                  <a:srgbClr val="3E231A"/>
                </a:solidFill>
              </a:rPr>
              <a:t>risalto</a:t>
            </a:r>
            <a:r>
              <a:rPr sz="2000" dirty="0">
                <a:solidFill>
                  <a:srgbClr val="3E231A"/>
                </a:solidFill>
              </a:rPr>
              <a:t>, </a:t>
            </a:r>
            <a:r>
              <a:rPr sz="2000" dirty="0" err="1">
                <a:solidFill>
                  <a:srgbClr val="3E231A"/>
                </a:solidFill>
              </a:rPr>
              <a:t>nel</a:t>
            </a:r>
            <a:r>
              <a:rPr sz="2000" dirty="0">
                <a:solidFill>
                  <a:srgbClr val="3E231A"/>
                </a:solidFill>
              </a:rPr>
              <a:t> </a:t>
            </a:r>
            <a:r>
              <a:rPr sz="2000" dirty="0" err="1">
                <a:solidFill>
                  <a:srgbClr val="3E231A"/>
                </a:solidFill>
              </a:rPr>
              <a:t>diverbio</a:t>
            </a:r>
            <a:r>
              <a:rPr sz="2000" dirty="0">
                <a:solidFill>
                  <a:srgbClr val="3E231A"/>
                </a:solidFill>
              </a:rPr>
              <a:t> con </a:t>
            </a:r>
            <a:r>
              <a:rPr sz="2000" dirty="0" err="1">
                <a:solidFill>
                  <a:srgbClr val="3E231A"/>
                </a:solidFill>
              </a:rPr>
              <a:t>il</a:t>
            </a:r>
            <a:r>
              <a:rPr sz="2000" dirty="0">
                <a:solidFill>
                  <a:srgbClr val="3E231A"/>
                </a:solidFill>
              </a:rPr>
              <a:t> </a:t>
            </a:r>
            <a:r>
              <a:rPr sz="2000" dirty="0" err="1">
                <a:solidFill>
                  <a:srgbClr val="3E231A"/>
                </a:solidFill>
              </a:rPr>
              <a:t>figlio</a:t>
            </a:r>
            <a:r>
              <a:rPr sz="2000" dirty="0">
                <a:solidFill>
                  <a:srgbClr val="3E231A"/>
                </a:solidFill>
              </a:rPr>
              <a:t>, la </a:t>
            </a:r>
            <a:r>
              <a:rPr sz="2000" dirty="0" err="1">
                <a:solidFill>
                  <a:srgbClr val="3E231A"/>
                </a:solidFill>
              </a:rPr>
              <a:t>follia</a:t>
            </a:r>
            <a:r>
              <a:rPr sz="2000" dirty="0">
                <a:solidFill>
                  <a:srgbClr val="3E231A"/>
                </a:solidFill>
              </a:rPr>
              <a:t> del </a:t>
            </a:r>
            <a:r>
              <a:rPr sz="2000" dirty="0" err="1">
                <a:solidFill>
                  <a:srgbClr val="3E231A"/>
                </a:solidFill>
              </a:rPr>
              <a:t>suo</a:t>
            </a:r>
            <a:r>
              <a:rPr sz="2000" dirty="0">
                <a:solidFill>
                  <a:srgbClr val="3E231A"/>
                </a:solidFill>
              </a:rPr>
              <a:t> </a:t>
            </a:r>
            <a:r>
              <a:rPr sz="2000" dirty="0" err="1">
                <a:solidFill>
                  <a:srgbClr val="3E231A"/>
                </a:solidFill>
              </a:rPr>
              <a:t>gesto</a:t>
            </a:r>
            <a:endParaRPr sz="2000" dirty="0">
              <a:solidFill>
                <a:srgbClr val="3E231A"/>
              </a:solidFill>
            </a:endParaRPr>
          </a:p>
          <a:p>
            <a:pPr marL="0" lvl="0" indent="0" algn="just">
              <a:buSzTx/>
              <a:buNone/>
              <a:defRPr sz="1800">
                <a:solidFill>
                  <a:srgbClr val="000000"/>
                </a:solidFill>
              </a:defRPr>
            </a:pPr>
            <a:r>
              <a:rPr sz="2000" dirty="0">
                <a:solidFill>
                  <a:srgbClr val="3E231A"/>
                </a:solidFill>
              </a:rPr>
              <a:t>La </a:t>
            </a:r>
            <a:r>
              <a:rPr sz="2000" dirty="0" err="1">
                <a:solidFill>
                  <a:srgbClr val="3E231A"/>
                </a:solidFill>
              </a:rPr>
              <a:t>figura</a:t>
            </a:r>
            <a:r>
              <a:rPr sz="2000" dirty="0">
                <a:solidFill>
                  <a:srgbClr val="3E231A"/>
                </a:solidFill>
              </a:rPr>
              <a:t> di </a:t>
            </a:r>
            <a:r>
              <a:rPr sz="2000" dirty="0" err="1">
                <a:solidFill>
                  <a:srgbClr val="3E231A"/>
                </a:solidFill>
              </a:rPr>
              <a:t>Alcesti</a:t>
            </a:r>
            <a:r>
              <a:rPr sz="2000" dirty="0">
                <a:solidFill>
                  <a:srgbClr val="3E231A"/>
                </a:solidFill>
              </a:rPr>
              <a:t> è </a:t>
            </a:r>
            <a:r>
              <a:rPr sz="2000" dirty="0" err="1">
                <a:solidFill>
                  <a:srgbClr val="3E231A"/>
                </a:solidFill>
              </a:rPr>
              <a:t>stata</a:t>
            </a:r>
            <a:r>
              <a:rPr sz="2000" dirty="0">
                <a:solidFill>
                  <a:srgbClr val="3E231A"/>
                </a:solidFill>
              </a:rPr>
              <a:t> </a:t>
            </a:r>
            <a:r>
              <a:rPr sz="2000" dirty="0" err="1">
                <a:solidFill>
                  <a:srgbClr val="3E231A"/>
                </a:solidFill>
              </a:rPr>
              <a:t>letta</a:t>
            </a:r>
            <a:r>
              <a:rPr sz="2000" dirty="0">
                <a:solidFill>
                  <a:srgbClr val="3E231A"/>
                </a:solidFill>
              </a:rPr>
              <a:t> sotto </a:t>
            </a:r>
            <a:r>
              <a:rPr sz="2000" dirty="0" err="1">
                <a:solidFill>
                  <a:srgbClr val="3E231A"/>
                </a:solidFill>
              </a:rPr>
              <a:t>vari</a:t>
            </a:r>
            <a:r>
              <a:rPr sz="2000" dirty="0">
                <a:solidFill>
                  <a:srgbClr val="3E231A"/>
                </a:solidFill>
              </a:rPr>
              <a:t> </a:t>
            </a:r>
            <a:r>
              <a:rPr sz="2000" dirty="0" err="1">
                <a:solidFill>
                  <a:srgbClr val="3E231A"/>
                </a:solidFill>
              </a:rPr>
              <a:t>punti</a:t>
            </a:r>
            <a:r>
              <a:rPr sz="2000" dirty="0">
                <a:solidFill>
                  <a:srgbClr val="3E231A"/>
                </a:solidFill>
              </a:rPr>
              <a:t> di vista: </a:t>
            </a:r>
          </a:p>
          <a:p>
            <a:pPr marL="0" lvl="0" indent="0" algn="just">
              <a:buSzTx/>
              <a:buNone/>
              <a:defRPr sz="1800">
                <a:solidFill>
                  <a:srgbClr val="000000"/>
                </a:solidFill>
              </a:defRPr>
            </a:pP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più</a:t>
            </a:r>
            <a:r>
              <a:rPr sz="2000" dirty="0">
                <a:solidFill>
                  <a:srgbClr val="3E231A"/>
                </a:solidFill>
              </a:rPr>
              <a:t> </a:t>
            </a:r>
            <a:r>
              <a:rPr sz="2000" dirty="0" err="1">
                <a:solidFill>
                  <a:srgbClr val="3E231A"/>
                </a:solidFill>
              </a:rPr>
              <a:t>tradizionale</a:t>
            </a:r>
            <a:r>
              <a:rPr sz="2000" dirty="0">
                <a:solidFill>
                  <a:srgbClr val="3E231A"/>
                </a:solidFill>
              </a:rPr>
              <a:t> </a:t>
            </a:r>
            <a:r>
              <a:rPr sz="2000" dirty="0" err="1">
                <a:solidFill>
                  <a:srgbClr val="3E231A"/>
                </a:solidFill>
              </a:rPr>
              <a:t>vede</a:t>
            </a:r>
            <a:r>
              <a:rPr sz="2000" dirty="0">
                <a:solidFill>
                  <a:srgbClr val="3E231A"/>
                </a:solidFill>
              </a:rPr>
              <a:t> </a:t>
            </a:r>
            <a:r>
              <a:rPr sz="2000" dirty="0" err="1">
                <a:solidFill>
                  <a:srgbClr val="3E231A"/>
                </a:solidFill>
              </a:rPr>
              <a:t>Alcesti</a:t>
            </a:r>
            <a:r>
              <a:rPr sz="2000" dirty="0">
                <a:solidFill>
                  <a:srgbClr val="3E231A"/>
                </a:solidFill>
              </a:rPr>
              <a:t> come </a:t>
            </a:r>
            <a:r>
              <a:rPr sz="2000" dirty="0" err="1">
                <a:solidFill>
                  <a:srgbClr val="3E231A"/>
                </a:solidFill>
              </a:rPr>
              <a:t>fulgido</a:t>
            </a:r>
            <a:r>
              <a:rPr sz="2000" dirty="0">
                <a:solidFill>
                  <a:srgbClr val="3E231A"/>
                </a:solidFill>
              </a:rPr>
              <a:t> </a:t>
            </a:r>
            <a:r>
              <a:rPr sz="2000" dirty="0" err="1">
                <a:solidFill>
                  <a:srgbClr val="3E231A"/>
                </a:solidFill>
              </a:rPr>
              <a:t>esempi</a:t>
            </a:r>
            <a:r>
              <a:rPr sz="2000" dirty="0">
                <a:solidFill>
                  <a:srgbClr val="3E231A"/>
                </a:solidFill>
              </a:rPr>
              <a:t> di </a:t>
            </a:r>
            <a:r>
              <a:rPr sz="2000" dirty="0" err="1">
                <a:solidFill>
                  <a:srgbClr val="3E231A"/>
                </a:solidFill>
              </a:rPr>
              <a:t>dedizione</a:t>
            </a:r>
            <a:r>
              <a:rPr sz="2000" dirty="0">
                <a:solidFill>
                  <a:srgbClr val="3E231A"/>
                </a:solidFill>
              </a:rPr>
              <a:t> al </a:t>
            </a:r>
            <a:r>
              <a:rPr sz="2000" dirty="0" err="1">
                <a:solidFill>
                  <a:srgbClr val="3E231A"/>
                </a:solidFill>
              </a:rPr>
              <a:t>marito</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coraggio</a:t>
            </a:r>
            <a:r>
              <a:rPr sz="2000" dirty="0">
                <a:solidFill>
                  <a:srgbClr val="3E231A"/>
                </a:solidFill>
              </a:rPr>
              <a:t> </a:t>
            </a:r>
            <a:r>
              <a:rPr sz="2000" dirty="0" err="1">
                <a:solidFill>
                  <a:srgbClr val="3E231A"/>
                </a:solidFill>
              </a:rPr>
              <a:t>dell’eroina</a:t>
            </a:r>
            <a:r>
              <a:rPr sz="2000" dirty="0">
                <a:solidFill>
                  <a:srgbClr val="3E231A"/>
                </a:solidFill>
              </a:rPr>
              <a:t> è </a:t>
            </a:r>
            <a:r>
              <a:rPr sz="2000" dirty="0" err="1">
                <a:solidFill>
                  <a:srgbClr val="3E231A"/>
                </a:solidFill>
              </a:rPr>
              <a:t>superiore</a:t>
            </a:r>
            <a:r>
              <a:rPr sz="2000" dirty="0">
                <a:solidFill>
                  <a:srgbClr val="3E231A"/>
                </a:solidFill>
              </a:rPr>
              <a:t> </a:t>
            </a:r>
            <a:r>
              <a:rPr sz="2000" dirty="0" err="1">
                <a:solidFill>
                  <a:srgbClr val="3E231A"/>
                </a:solidFill>
              </a:rPr>
              <a:t>alla</a:t>
            </a:r>
            <a:r>
              <a:rPr sz="2000" dirty="0">
                <a:solidFill>
                  <a:srgbClr val="3E231A"/>
                </a:solidFill>
              </a:rPr>
              <a:t> </a:t>
            </a:r>
            <a:r>
              <a:rPr sz="2000" dirty="0" err="1">
                <a:solidFill>
                  <a:srgbClr val="3E231A"/>
                </a:solidFill>
              </a:rPr>
              <a:t>tenerezza</a:t>
            </a:r>
            <a:r>
              <a:rPr sz="2000" dirty="0">
                <a:solidFill>
                  <a:srgbClr val="3E231A"/>
                </a:solidFill>
              </a:rPr>
              <a:t> </a:t>
            </a:r>
            <a:r>
              <a:rPr sz="2000" dirty="0" err="1">
                <a:solidFill>
                  <a:srgbClr val="3E231A"/>
                </a:solidFill>
              </a:rPr>
              <a:t>dell’innamorata</a:t>
            </a:r>
            <a:r>
              <a:rPr sz="2000" dirty="0">
                <a:solidFill>
                  <a:srgbClr val="3E231A"/>
                </a:solidFill>
              </a:rPr>
              <a:t>. </a:t>
            </a:r>
          </a:p>
          <a:p>
            <a:pPr marL="0" lvl="0" indent="0" algn="just">
              <a:buSzTx/>
              <a:buNone/>
              <a:defRPr sz="1800">
                <a:solidFill>
                  <a:srgbClr val="000000"/>
                </a:solidFill>
              </a:defRPr>
            </a:pPr>
            <a:r>
              <a:rPr sz="2000" dirty="0">
                <a:solidFill>
                  <a:srgbClr val="3E231A"/>
                </a:solidFill>
              </a:rPr>
              <a:t>•	</a:t>
            </a:r>
            <a:r>
              <a:rPr sz="2000" dirty="0" err="1">
                <a:solidFill>
                  <a:srgbClr val="3E231A"/>
                </a:solidFill>
              </a:rPr>
              <a:t>portatrice</a:t>
            </a:r>
            <a:r>
              <a:rPr sz="2000" dirty="0">
                <a:solidFill>
                  <a:srgbClr val="3E231A"/>
                </a:solidFill>
              </a:rPr>
              <a:t> di </a:t>
            </a:r>
            <a:r>
              <a:rPr sz="2000" dirty="0" err="1">
                <a:solidFill>
                  <a:srgbClr val="3E231A"/>
                </a:solidFill>
              </a:rPr>
              <a:t>φιλί</a:t>
            </a:r>
            <a:r>
              <a:rPr sz="2000" dirty="0">
                <a:solidFill>
                  <a:srgbClr val="3E231A"/>
                </a:solidFill>
              </a:rPr>
              <a:t>α anche nei confronti del marito, un amore che non è possesso ma anche amicizia; i greci generalmente ritenevano che di quel sentimento fossero capaci solo gli uomini. </a:t>
            </a:r>
          </a:p>
          <a:p>
            <a:pPr marL="0" lvl="0" indent="0" algn="just">
              <a:buSzTx/>
              <a:buNone/>
              <a:defRPr sz="1800">
                <a:solidFill>
                  <a:srgbClr val="000000"/>
                </a:solidFill>
              </a:defRPr>
            </a:pPr>
            <a:r>
              <a:rPr sz="2000" dirty="0">
                <a:solidFill>
                  <a:srgbClr val="3E231A"/>
                </a:solidFill>
              </a:rPr>
              <a:t>•	“</a:t>
            </a:r>
            <a:r>
              <a:rPr sz="2000" dirty="0" err="1">
                <a:solidFill>
                  <a:srgbClr val="3E231A"/>
                </a:solidFill>
              </a:rPr>
              <a:t>sposa</a:t>
            </a:r>
            <a:r>
              <a:rPr sz="2000" dirty="0">
                <a:solidFill>
                  <a:srgbClr val="3E231A"/>
                </a:solidFill>
              </a:rPr>
              <a:t>” </a:t>
            </a:r>
            <a:r>
              <a:rPr sz="2000" dirty="0" err="1">
                <a:solidFill>
                  <a:srgbClr val="3E231A"/>
                </a:solidFill>
              </a:rPr>
              <a:t>cioè</a:t>
            </a:r>
            <a:r>
              <a:rPr sz="2000" dirty="0">
                <a:solidFill>
                  <a:srgbClr val="3E231A"/>
                </a:solidFill>
              </a:rPr>
              <a:t> la </a:t>
            </a:r>
            <a:r>
              <a:rPr sz="2000" dirty="0" err="1">
                <a:solidFill>
                  <a:srgbClr val="3E231A"/>
                </a:solidFill>
              </a:rPr>
              <a:t>custode</a:t>
            </a:r>
            <a:r>
              <a:rPr sz="2000" dirty="0">
                <a:solidFill>
                  <a:srgbClr val="3E231A"/>
                </a:solidFill>
              </a:rPr>
              <a:t> del </a:t>
            </a:r>
            <a:r>
              <a:rPr sz="2000" dirty="0" err="1">
                <a:solidFill>
                  <a:srgbClr val="3E231A"/>
                </a:solidFill>
              </a:rPr>
              <a:t>focolare</a:t>
            </a:r>
            <a:r>
              <a:rPr sz="2000" dirty="0">
                <a:solidFill>
                  <a:srgbClr val="3E231A"/>
                </a:solidFill>
              </a:rPr>
              <a:t> </a:t>
            </a:r>
            <a:r>
              <a:rPr sz="2000" dirty="0" err="1">
                <a:solidFill>
                  <a:srgbClr val="3E231A"/>
                </a:solidFill>
              </a:rPr>
              <a:t>domestico</a:t>
            </a:r>
            <a:r>
              <a:rPr sz="2000" dirty="0">
                <a:solidFill>
                  <a:srgbClr val="3E231A"/>
                </a:solidFill>
              </a:rPr>
              <a:t>: se </a:t>
            </a:r>
            <a:r>
              <a:rPr sz="2000" dirty="0" err="1">
                <a:solidFill>
                  <a:srgbClr val="3E231A"/>
                </a:solidFill>
              </a:rPr>
              <a:t>Admeto</a:t>
            </a:r>
            <a:r>
              <a:rPr sz="2000" dirty="0">
                <a:solidFill>
                  <a:srgbClr val="3E231A"/>
                </a:solidFill>
              </a:rPr>
              <a:t> fosse </a:t>
            </a:r>
            <a:r>
              <a:rPr sz="2000" dirty="0" err="1">
                <a:solidFill>
                  <a:srgbClr val="3E231A"/>
                </a:solidFill>
              </a:rPr>
              <a:t>morto</a:t>
            </a:r>
            <a:r>
              <a:rPr sz="2000" dirty="0">
                <a:solidFill>
                  <a:srgbClr val="3E231A"/>
                </a:solidFill>
              </a:rPr>
              <a:t> </a:t>
            </a:r>
            <a:r>
              <a:rPr sz="2000" dirty="0" err="1">
                <a:solidFill>
                  <a:srgbClr val="3E231A"/>
                </a:solidFill>
              </a:rPr>
              <a:t>sarebbe</a:t>
            </a:r>
            <a:r>
              <a:rPr sz="2000" dirty="0">
                <a:solidFill>
                  <a:srgbClr val="3E231A"/>
                </a:solidFill>
              </a:rPr>
              <a:t> </a:t>
            </a:r>
            <a:r>
              <a:rPr sz="2000" dirty="0" err="1">
                <a:solidFill>
                  <a:srgbClr val="3E231A"/>
                </a:solidFill>
              </a:rPr>
              <a:t>toccato</a:t>
            </a:r>
            <a:r>
              <a:rPr sz="2000" dirty="0">
                <a:solidFill>
                  <a:srgbClr val="3E231A"/>
                </a:solidFill>
              </a:rPr>
              <a:t> a lei </a:t>
            </a:r>
            <a:r>
              <a:rPr sz="2000" dirty="0" err="1">
                <a:solidFill>
                  <a:srgbClr val="3E231A"/>
                </a:solidFill>
              </a:rPr>
              <a:t>abbandonare</a:t>
            </a:r>
            <a:r>
              <a:rPr sz="2000" dirty="0">
                <a:solidFill>
                  <a:srgbClr val="3E231A"/>
                </a:solidFill>
              </a:rPr>
              <a:t> la </a:t>
            </a:r>
            <a:r>
              <a:rPr sz="2000" dirty="0" err="1">
                <a:solidFill>
                  <a:srgbClr val="3E231A"/>
                </a:solidFill>
              </a:rPr>
              <a:t>sua</a:t>
            </a:r>
            <a:r>
              <a:rPr sz="2000" dirty="0">
                <a:solidFill>
                  <a:srgbClr val="3E231A"/>
                </a:solidFill>
              </a:rPr>
              <a:t> casa per </a:t>
            </a:r>
            <a:r>
              <a:rPr sz="2000" dirty="0" err="1">
                <a:solidFill>
                  <a:srgbClr val="3E231A"/>
                </a:solidFill>
              </a:rPr>
              <a:t>seguire</a:t>
            </a:r>
            <a:r>
              <a:rPr sz="2000" dirty="0">
                <a:solidFill>
                  <a:srgbClr val="3E231A"/>
                </a:solidFill>
              </a:rPr>
              <a:t> un </a:t>
            </a:r>
            <a:r>
              <a:rPr sz="2000" dirty="0" err="1">
                <a:solidFill>
                  <a:srgbClr val="3E231A"/>
                </a:solidFill>
              </a:rPr>
              <a:t>altro</a:t>
            </a:r>
            <a:r>
              <a:rPr sz="2000" dirty="0">
                <a:solidFill>
                  <a:srgbClr val="3E231A"/>
                </a:solidFill>
              </a:rPr>
              <a:t> </a:t>
            </a:r>
            <a:r>
              <a:rPr sz="2000" dirty="0" err="1">
                <a:solidFill>
                  <a:srgbClr val="3E231A"/>
                </a:solidFill>
              </a:rPr>
              <a:t>uomo</a:t>
            </a:r>
            <a:r>
              <a:rPr sz="2000" dirty="0">
                <a:solidFill>
                  <a:srgbClr val="3E231A"/>
                </a:solidFill>
              </a:rPr>
              <a:t> e </a:t>
            </a:r>
            <a:r>
              <a:rPr sz="2000" dirty="0" err="1">
                <a:solidFill>
                  <a:srgbClr val="3E231A"/>
                </a:solidFill>
              </a:rPr>
              <a:t>il</a:t>
            </a:r>
            <a:r>
              <a:rPr sz="2000" dirty="0">
                <a:solidFill>
                  <a:srgbClr val="3E231A"/>
                </a:solidFill>
              </a:rPr>
              <a:t> </a:t>
            </a:r>
            <a:r>
              <a:rPr sz="2000" dirty="0" err="1">
                <a:solidFill>
                  <a:srgbClr val="3E231A"/>
                </a:solidFill>
              </a:rPr>
              <a:t>suo</a:t>
            </a:r>
            <a:r>
              <a:rPr sz="2000" dirty="0">
                <a:solidFill>
                  <a:srgbClr val="3E231A"/>
                </a:solidFill>
              </a:rPr>
              <a:t> </a:t>
            </a:r>
            <a:r>
              <a:rPr sz="2000" dirty="0" err="1">
                <a:solidFill>
                  <a:srgbClr val="3E231A"/>
                </a:solidFill>
              </a:rPr>
              <a:t>focolare</a:t>
            </a:r>
            <a:r>
              <a:rPr sz="2000" dirty="0">
                <a:solidFill>
                  <a:srgbClr val="3E231A"/>
                </a:solidFill>
              </a:rPr>
              <a:t> </a:t>
            </a:r>
            <a:r>
              <a:rPr sz="2000" dirty="0" err="1">
                <a:solidFill>
                  <a:srgbClr val="3E231A"/>
                </a:solidFill>
              </a:rPr>
              <a:t>sarebbe</a:t>
            </a:r>
            <a:r>
              <a:rPr sz="2000" dirty="0">
                <a:solidFill>
                  <a:srgbClr val="3E231A"/>
                </a:solidFill>
              </a:rPr>
              <a:t> </a:t>
            </a:r>
            <a:r>
              <a:rPr sz="2000" dirty="0" err="1">
                <a:solidFill>
                  <a:srgbClr val="3E231A"/>
                </a:solidFill>
              </a:rPr>
              <a:t>crollato</a:t>
            </a:r>
            <a:r>
              <a:rPr sz="2000" dirty="0">
                <a:solidFill>
                  <a:srgbClr val="3E231A"/>
                </a:solidFill>
              </a:rPr>
              <a:t>.</a:t>
            </a:r>
          </a:p>
        </p:txBody>
      </p:sp>
      <p:pic>
        <p:nvPicPr>
          <p:cNvPr id="126" name="IMG_0034.jpeg"/>
          <p:cNvPicPr/>
          <p:nvPr/>
        </p:nvPicPr>
        <p:blipFill>
          <a:blip r:embed="rId2">
            <a:extLst/>
          </a:blip>
          <a:stretch>
            <a:fillRect/>
          </a:stretch>
        </p:blipFill>
        <p:spPr>
          <a:xfrm>
            <a:off x="8118545" y="4601617"/>
            <a:ext cx="4402564" cy="3239030"/>
          </a:xfrm>
          <a:prstGeom prst="rect">
            <a:avLst/>
          </a:prstGeom>
          <a:ln w="12700">
            <a:miter lim="400000"/>
          </a:ln>
        </p:spPr>
      </p:pic>
      <p:sp>
        <p:nvSpPr>
          <p:cNvPr id="127" name="Shape 127"/>
          <p:cNvSpPr/>
          <p:nvPr/>
        </p:nvSpPr>
        <p:spPr>
          <a:xfrm>
            <a:off x="9685738" y="8033103"/>
            <a:ext cx="1583570" cy="533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100"/>
            </a:lvl1pPr>
          </a:lstStyle>
          <a:p>
            <a:pPr lvl="0">
              <a:defRPr sz="1800">
                <a:solidFill>
                  <a:srgbClr val="000000"/>
                </a:solidFill>
              </a:defRPr>
            </a:pPr>
            <a:r>
              <a:rPr sz="1100">
                <a:solidFill>
                  <a:srgbClr val="3E231A"/>
                </a:solidFill>
              </a:rPr>
              <a:t>Alcesti morente opera di J. F. Peyron.</a:t>
            </a:r>
          </a:p>
        </p:txBody>
      </p:sp>
      <p:sp>
        <p:nvSpPr>
          <p:cNvPr id="128" name="Shape 128"/>
          <p:cNvSpPr/>
          <p:nvPr/>
        </p:nvSpPr>
        <p:spPr>
          <a:xfrm>
            <a:off x="7052871" y="760631"/>
            <a:ext cx="5028368" cy="95848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356362">
              <a:defRPr sz="4392"/>
            </a:lvl1pPr>
          </a:lstStyle>
          <a:p>
            <a:pPr lvl="0">
              <a:defRPr sz="1800">
                <a:solidFill>
                  <a:srgbClr val="000000"/>
                </a:solidFill>
              </a:defRPr>
            </a:pPr>
            <a:r>
              <a:rPr sz="4392">
                <a:solidFill>
                  <a:srgbClr val="3E231A"/>
                </a:solidFill>
              </a:rPr>
              <a:t>La figura di Admeto</a:t>
            </a:r>
          </a:p>
        </p:txBody>
      </p:sp>
      <p:sp>
        <p:nvSpPr>
          <p:cNvPr id="129" name="Shape 129"/>
          <p:cNvSpPr/>
          <p:nvPr/>
        </p:nvSpPr>
        <p:spPr>
          <a:xfrm>
            <a:off x="8766413" y="1284960"/>
            <a:ext cx="3106828" cy="3124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just">
              <a:defRPr sz="1800">
                <a:solidFill>
                  <a:srgbClr val="000000"/>
                </a:solidFill>
              </a:defRPr>
            </a:pPr>
            <a:endParaRPr sz="2200">
              <a:solidFill>
                <a:srgbClr val="3E231A"/>
              </a:solidFill>
            </a:endParaRPr>
          </a:p>
          <a:p>
            <a:pPr lvl="0" algn="just">
              <a:defRPr sz="1800">
                <a:solidFill>
                  <a:srgbClr val="000000"/>
                </a:solidFill>
              </a:defRPr>
            </a:pPr>
            <a:r>
              <a:rPr sz="2200">
                <a:solidFill>
                  <a:srgbClr val="3E231A"/>
                </a:solidFill>
              </a:rPr>
              <a:t>•	antieroe</a:t>
            </a:r>
          </a:p>
          <a:p>
            <a:pPr lvl="0" algn="just">
              <a:defRPr sz="1800">
                <a:solidFill>
                  <a:srgbClr val="000000"/>
                </a:solidFill>
              </a:defRPr>
            </a:pPr>
            <a:r>
              <a:rPr sz="2200">
                <a:solidFill>
                  <a:srgbClr val="3E231A"/>
                </a:solidFill>
              </a:rPr>
              <a:t>•	modello di fedeltà sessuale</a:t>
            </a:r>
          </a:p>
          <a:p>
            <a:pPr lvl="0" algn="just">
              <a:defRPr sz="1800">
                <a:solidFill>
                  <a:srgbClr val="000000"/>
                </a:solidFill>
              </a:defRPr>
            </a:pPr>
            <a:r>
              <a:rPr sz="2200">
                <a:solidFill>
                  <a:srgbClr val="3E231A"/>
                </a:solidFill>
              </a:rPr>
              <a:t>•	caratteristica più importante è l’ospitalità</a:t>
            </a: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p:nvPr>
        </p:nvSpPr>
        <p:spPr>
          <a:prstGeom prst="rect">
            <a:avLst/>
          </a:prstGeom>
        </p:spPr>
        <p:txBody>
          <a:bodyPr/>
          <a:lstStyle/>
          <a:p>
            <a:pPr lvl="0">
              <a:spcBef>
                <a:spcPts val="3000"/>
              </a:spcBef>
              <a:defRPr sz="1800">
                <a:solidFill>
                  <a:srgbClr val="000000"/>
                </a:solidFill>
              </a:defRPr>
            </a:pPr>
            <a:r>
              <a:rPr sz="7200">
                <a:solidFill>
                  <a:srgbClr val="3E231A"/>
                </a:solidFill>
              </a:rPr>
              <a:t>La </a:t>
            </a:r>
            <a:r>
              <a:rPr sz="7200">
                <a:solidFill>
                  <a:srgbClr val="3E231A"/>
                </a:solidFill>
                <a:latin typeface="Palatino"/>
                <a:ea typeface="Palatino"/>
                <a:cs typeface="Palatino"/>
                <a:sym typeface="Palatino"/>
              </a:rPr>
              <a:t>φιλία</a:t>
            </a:r>
          </a:p>
        </p:txBody>
      </p:sp>
      <p:sp>
        <p:nvSpPr>
          <p:cNvPr id="132" name="Shape 132"/>
          <p:cNvSpPr>
            <a:spLocks noGrp="1"/>
          </p:cNvSpPr>
          <p:nvPr>
            <p:ph type="body" idx="1"/>
          </p:nvPr>
        </p:nvSpPr>
        <p:spPr>
          <a:prstGeom prst="rect">
            <a:avLst/>
          </a:prstGeom>
        </p:spPr>
        <p:txBody>
          <a:bodyPr/>
          <a:lstStyle/>
          <a:p>
            <a:pPr marL="0" lvl="0" indent="0" algn="just" defTabSz="362204">
              <a:spcBef>
                <a:spcPts val="1800"/>
              </a:spcBef>
              <a:buSzTx/>
              <a:buNone/>
              <a:defRPr sz="1800">
                <a:solidFill>
                  <a:srgbClr val="000000"/>
                </a:solidFill>
              </a:defRPr>
            </a:pPr>
            <a:r>
              <a:rPr sz="2356">
                <a:solidFill>
                  <a:srgbClr val="3E231A"/>
                </a:solidFill>
              </a:rPr>
              <a:t>Il tema che domina l’Alcesti è l’esaltazione della φιλία coniugale. Alcesti muore per amore, per permettere all’adorato marito di continuare a vivere: la morte è funzione della vita, dunque, e la separazione eterna è funzione dell’amore coniugale. </a:t>
            </a:r>
          </a:p>
          <a:p>
            <a:pPr marL="0" lvl="0" indent="0" algn="just" defTabSz="362204">
              <a:spcBef>
                <a:spcPts val="1800"/>
              </a:spcBef>
              <a:buSzTx/>
              <a:buNone/>
              <a:defRPr sz="1800">
                <a:solidFill>
                  <a:srgbClr val="000000"/>
                </a:solidFill>
              </a:defRPr>
            </a:pPr>
            <a:r>
              <a:rPr sz="2356">
                <a:solidFill>
                  <a:srgbClr val="3E231A"/>
                </a:solidFill>
              </a:rPr>
              <a:t>Gli interpreti si sono spesso chiesti se il “ diritto” di Admeto di sopravvivere sia sancito solo dal suo egoismo o dal suo ruolo di capo dell’όικος, che lo condanna a mettersi al di sopra di tutti. Quel che però Euripide ha inteso evidenziare non è la “ colpa ” di Admeto.  La morte imminente è vissuta dai due sposi come una sventura ormai inevitabile: essa è la conseguenza del dono crudele di Apollo. La risposta della coppia alla provocazione della sorte è un contratto di amore eterno, che sopravviva anche alla separazione della morte.</a:t>
            </a:r>
          </a:p>
        </p:txBody>
      </p:sp>
    </p:spTree>
  </p:cSld>
  <p:clrMapOvr>
    <a:masterClrMapping/>
  </p:clrMapOvr>
  <p:transition spd="med">
    <p:check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xfrm>
            <a:off x="1270000" y="367548"/>
            <a:ext cx="10464800" cy="2108201"/>
          </a:xfrm>
          <a:prstGeom prst="rect">
            <a:avLst/>
          </a:prstGeom>
        </p:spPr>
        <p:txBody>
          <a:bodyPr/>
          <a:lstStyle>
            <a:lvl1pPr>
              <a:spcBef>
                <a:spcPts val="3000"/>
              </a:spcBef>
              <a:defRPr sz="5600"/>
            </a:lvl1pPr>
          </a:lstStyle>
          <a:p>
            <a:pPr lvl="0">
              <a:defRPr sz="1800">
                <a:solidFill>
                  <a:srgbClr val="000000"/>
                </a:solidFill>
              </a:defRPr>
            </a:pPr>
            <a:r>
              <a:rPr sz="5600">
                <a:solidFill>
                  <a:srgbClr val="3E231A"/>
                </a:solidFill>
              </a:rPr>
              <a:t>Il contrasto padre-figlio</a:t>
            </a:r>
          </a:p>
        </p:txBody>
      </p:sp>
      <p:sp>
        <p:nvSpPr>
          <p:cNvPr id="135" name="Shape 135"/>
          <p:cNvSpPr>
            <a:spLocks noGrp="1"/>
          </p:cNvSpPr>
          <p:nvPr>
            <p:ph type="body" idx="1"/>
          </p:nvPr>
        </p:nvSpPr>
        <p:spPr>
          <a:xfrm>
            <a:off x="917091" y="2068935"/>
            <a:ext cx="11469856" cy="4876013"/>
          </a:xfrm>
          <a:prstGeom prst="rect">
            <a:avLst/>
          </a:prstGeom>
        </p:spPr>
        <p:txBody>
          <a:bodyPr/>
          <a:lstStyle/>
          <a:p>
            <a:pPr marL="0" lvl="0" indent="0" algn="just" defTabSz="338835">
              <a:spcBef>
                <a:spcPts val="1700"/>
              </a:spcBef>
              <a:buSzTx/>
              <a:buNone/>
              <a:defRPr sz="1800">
                <a:solidFill>
                  <a:srgbClr val="000000"/>
                </a:solidFill>
              </a:defRPr>
            </a:pPr>
            <a:r>
              <a:rPr sz="2204">
                <a:solidFill>
                  <a:srgbClr val="3E231A"/>
                </a:solidFill>
              </a:rPr>
              <a:t>Un’ultima tematica da approfondire meglio è il contrasto che egli ha all’interno della vicenda con suo padre Ferete. Presentandosi al funerale, innanzitutto il re lo accusa di aver fatto morire la sua giovane moglie invece di proporsi lui stesso per lasciare in vita la coppia. Ma risulta più sorprendente la risposta di Ferete, il quale degrada il fondamento amoroso del sacrificio definendolo solo come attrazione fisica. D’altra parte l’uomo non si ferma qui: amplia il tema della strumentalizzazione del gesto, insinuando nei confronti di Admeto lo stratagemma di prendere per mogli altre donne in modo che esse si sacrifichino per lui.</a:t>
            </a:r>
          </a:p>
          <a:p>
            <a:pPr marL="0" lvl="0" indent="0" algn="just" defTabSz="338835">
              <a:spcBef>
                <a:spcPts val="1700"/>
              </a:spcBef>
              <a:buSzTx/>
              <a:buNone/>
              <a:defRPr sz="1800">
                <a:solidFill>
                  <a:srgbClr val="000000"/>
                </a:solidFill>
              </a:defRPr>
            </a:pPr>
            <a:r>
              <a:rPr sz="2204">
                <a:solidFill>
                  <a:srgbClr val="3E231A"/>
                </a:solidFill>
              </a:rPr>
              <a:t>Inoltre sostiene anche che ognuno vive la propria vita, felice o infelice che sia, e della speranza e della gioia investita in essa nessuno può esserne privato.</a:t>
            </a:r>
          </a:p>
        </p:txBody>
      </p:sp>
      <p:pic>
        <p:nvPicPr>
          <p:cNvPr id="136" name="IMG_0037.jpeg"/>
          <p:cNvPicPr/>
          <p:nvPr/>
        </p:nvPicPr>
        <p:blipFill>
          <a:blip r:embed="rId2">
            <a:extLst/>
          </a:blip>
          <a:stretch>
            <a:fillRect/>
          </a:stretch>
        </p:blipFill>
        <p:spPr>
          <a:xfrm>
            <a:off x="8496724" y="6343801"/>
            <a:ext cx="3503554" cy="2705937"/>
          </a:xfrm>
          <a:prstGeom prst="rect">
            <a:avLst/>
          </a:prstGeom>
          <a:ln w="12700">
            <a:miter lim="400000"/>
          </a:ln>
        </p:spPr>
      </p:pic>
      <p:sp>
        <p:nvSpPr>
          <p:cNvPr id="137" name="Shape 137"/>
          <p:cNvSpPr/>
          <p:nvPr/>
        </p:nvSpPr>
        <p:spPr>
          <a:xfrm>
            <a:off x="1016637" y="6198169"/>
            <a:ext cx="7079863" cy="2997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just">
              <a:spcBef>
                <a:spcPts val="3000"/>
              </a:spcBef>
              <a:defRPr sz="2100"/>
            </a:lvl1pPr>
          </a:lstStyle>
          <a:p>
            <a:pPr lvl="0">
              <a:defRPr sz="1800">
                <a:solidFill>
                  <a:srgbClr val="000000"/>
                </a:solidFill>
              </a:defRPr>
            </a:pPr>
            <a:r>
              <a:rPr sz="2100">
                <a:solidFill>
                  <a:srgbClr val="3E231A"/>
                </a:solidFill>
              </a:rPr>
              <a:t>Con questa teoria egli si affianca alle tematiche sofistiche che ponevano tutti gli uomini sullo stesso piano. Ma sebbene ci fosse già disparità anche solo riguardo ai sessi, qui è presente pure la differenziazione di età con il contrasto giovane moglie-padre vecchio.</a:t>
            </a:r>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p:nvPr>
        </p:nvSpPr>
        <p:spPr>
          <a:prstGeom prst="rect">
            <a:avLst/>
          </a:prstGeom>
        </p:spPr>
        <p:txBody>
          <a:bodyPr/>
          <a:lstStyle/>
          <a:p>
            <a:pPr lvl="0">
              <a:defRPr sz="1800">
                <a:solidFill>
                  <a:srgbClr val="000000"/>
                </a:solidFill>
              </a:defRPr>
            </a:pPr>
            <a:r>
              <a:rPr sz="7200">
                <a:solidFill>
                  <a:srgbClr val="3E231A"/>
                </a:solidFill>
              </a:rPr>
              <a:t>CICLOPE - </a:t>
            </a:r>
            <a:r>
              <a:rPr sz="7200">
                <a:solidFill>
                  <a:srgbClr val="3E231A"/>
                </a:solidFill>
                <a:latin typeface="Palatino"/>
                <a:ea typeface="Palatino"/>
                <a:cs typeface="Palatino"/>
                <a:sym typeface="Palatino"/>
              </a:rPr>
              <a:t>Κύκλωψ</a:t>
            </a:r>
          </a:p>
        </p:txBody>
      </p:sp>
      <p:sp>
        <p:nvSpPr>
          <p:cNvPr id="140" name="Shape 140"/>
          <p:cNvSpPr>
            <a:spLocks noGrp="1"/>
          </p:cNvSpPr>
          <p:nvPr>
            <p:ph type="body" idx="1"/>
          </p:nvPr>
        </p:nvSpPr>
        <p:spPr>
          <a:xfrm>
            <a:off x="5998826" y="2731965"/>
            <a:ext cx="6336222" cy="6016870"/>
          </a:xfrm>
          <a:prstGeom prst="rect">
            <a:avLst/>
          </a:prstGeom>
        </p:spPr>
        <p:txBody>
          <a:bodyPr>
            <a:noAutofit/>
          </a:bodyPr>
          <a:lstStyle>
            <a:lvl1pPr marL="0" indent="0" algn="just" defTabSz="239522">
              <a:spcBef>
                <a:spcPts val="1200"/>
              </a:spcBef>
              <a:buSzTx/>
              <a:buNone/>
              <a:defRPr sz="1558"/>
            </a:lvl1pPr>
          </a:lstStyle>
          <a:p>
            <a:pPr lvl="0">
              <a:defRPr sz="1800">
                <a:solidFill>
                  <a:srgbClr val="000000"/>
                </a:solidFill>
              </a:defRPr>
            </a:pPr>
            <a:r>
              <a:rPr sz="2000" dirty="0">
                <a:solidFill>
                  <a:srgbClr val="3E231A"/>
                </a:solidFill>
              </a:rPr>
              <a:t>Il “</a:t>
            </a:r>
            <a:r>
              <a:rPr sz="2000" dirty="0" err="1">
                <a:solidFill>
                  <a:srgbClr val="3E231A"/>
                </a:solidFill>
              </a:rPr>
              <a:t>Ciclope</a:t>
            </a:r>
            <a:r>
              <a:rPr sz="2000" dirty="0">
                <a:solidFill>
                  <a:srgbClr val="3E231A"/>
                </a:solidFill>
              </a:rPr>
              <a:t>” è </a:t>
            </a:r>
            <a:r>
              <a:rPr sz="2000" dirty="0" err="1">
                <a:solidFill>
                  <a:srgbClr val="3E231A"/>
                </a:solidFill>
              </a:rPr>
              <a:t>una</a:t>
            </a:r>
            <a:r>
              <a:rPr sz="2000" dirty="0">
                <a:solidFill>
                  <a:srgbClr val="3E231A"/>
                </a:solidFill>
              </a:rPr>
              <a:t> </a:t>
            </a:r>
            <a:r>
              <a:rPr sz="2000" dirty="0" err="1">
                <a:solidFill>
                  <a:srgbClr val="3E231A"/>
                </a:solidFill>
              </a:rPr>
              <a:t>parodia</a:t>
            </a:r>
            <a:r>
              <a:rPr sz="2000" dirty="0">
                <a:solidFill>
                  <a:srgbClr val="3E231A"/>
                </a:solidFill>
              </a:rPr>
              <a:t> </a:t>
            </a:r>
            <a:r>
              <a:rPr sz="2000" dirty="0" err="1">
                <a:solidFill>
                  <a:srgbClr val="3E231A"/>
                </a:solidFill>
              </a:rPr>
              <a:t>dell'episodio</a:t>
            </a:r>
            <a:r>
              <a:rPr sz="2000" dirty="0">
                <a:solidFill>
                  <a:srgbClr val="3E231A"/>
                </a:solidFill>
              </a:rPr>
              <a:t> del </a:t>
            </a:r>
            <a:r>
              <a:rPr sz="2000" dirty="0" err="1">
                <a:solidFill>
                  <a:srgbClr val="3E231A"/>
                </a:solidFill>
              </a:rPr>
              <a:t>ciclope</a:t>
            </a:r>
            <a:r>
              <a:rPr sz="2000" dirty="0">
                <a:solidFill>
                  <a:srgbClr val="3E231A"/>
                </a:solidFill>
              </a:rPr>
              <a:t> </a:t>
            </a:r>
            <a:r>
              <a:rPr sz="2000" dirty="0" err="1">
                <a:solidFill>
                  <a:srgbClr val="3E231A"/>
                </a:solidFill>
              </a:rPr>
              <a:t>Polifemo</a:t>
            </a:r>
            <a:r>
              <a:rPr sz="2000" dirty="0">
                <a:solidFill>
                  <a:srgbClr val="3E231A"/>
                </a:solidFill>
              </a:rPr>
              <a:t>, </a:t>
            </a:r>
            <a:r>
              <a:rPr sz="2000" dirty="0" err="1">
                <a:solidFill>
                  <a:srgbClr val="3E231A"/>
                </a:solidFill>
              </a:rPr>
              <a:t>narrato</a:t>
            </a:r>
            <a:r>
              <a:rPr sz="2000" dirty="0">
                <a:solidFill>
                  <a:srgbClr val="3E231A"/>
                </a:solidFill>
              </a:rPr>
              <a:t> </a:t>
            </a:r>
            <a:r>
              <a:rPr sz="2000" dirty="0" err="1">
                <a:solidFill>
                  <a:srgbClr val="3E231A"/>
                </a:solidFill>
              </a:rPr>
              <a:t>nel</a:t>
            </a:r>
            <a:r>
              <a:rPr sz="2000" dirty="0">
                <a:solidFill>
                  <a:srgbClr val="3E231A"/>
                </a:solidFill>
              </a:rPr>
              <a:t> </a:t>
            </a:r>
            <a:r>
              <a:rPr sz="2000" dirty="0" err="1">
                <a:solidFill>
                  <a:srgbClr val="3E231A"/>
                </a:solidFill>
              </a:rPr>
              <a:t>libro</a:t>
            </a:r>
            <a:r>
              <a:rPr sz="2000" dirty="0">
                <a:solidFill>
                  <a:srgbClr val="3E231A"/>
                </a:solidFill>
              </a:rPr>
              <a:t> IX dell’ “</a:t>
            </a:r>
            <a:r>
              <a:rPr sz="2000" dirty="0" err="1">
                <a:solidFill>
                  <a:srgbClr val="3E231A"/>
                </a:solidFill>
              </a:rPr>
              <a:t>Odissea</a:t>
            </a:r>
            <a:r>
              <a:rPr sz="2000" dirty="0">
                <a:solidFill>
                  <a:srgbClr val="3E231A"/>
                </a:solidFill>
              </a:rPr>
              <a:t>”. </a:t>
            </a:r>
            <a:r>
              <a:rPr sz="2000" dirty="0" err="1">
                <a:solidFill>
                  <a:srgbClr val="3E231A"/>
                </a:solidFill>
              </a:rPr>
              <a:t>Quando</a:t>
            </a:r>
            <a:r>
              <a:rPr sz="2000" dirty="0">
                <a:solidFill>
                  <a:srgbClr val="3E231A"/>
                </a:solidFill>
              </a:rPr>
              <a:t> </a:t>
            </a:r>
            <a:r>
              <a:rPr sz="2000" dirty="0" err="1">
                <a:solidFill>
                  <a:srgbClr val="3E231A"/>
                </a:solidFill>
              </a:rPr>
              <a:t>Odisseo</a:t>
            </a:r>
            <a:r>
              <a:rPr sz="2000" dirty="0">
                <a:solidFill>
                  <a:srgbClr val="3E231A"/>
                </a:solidFill>
              </a:rPr>
              <a:t> </a:t>
            </a:r>
            <a:r>
              <a:rPr sz="2000" dirty="0" err="1">
                <a:solidFill>
                  <a:srgbClr val="3E231A"/>
                </a:solidFill>
              </a:rPr>
              <a:t>arriva</a:t>
            </a:r>
            <a:r>
              <a:rPr sz="2000" dirty="0">
                <a:solidFill>
                  <a:srgbClr val="3E231A"/>
                </a:solidFill>
              </a:rPr>
              <a:t> in Sicilia, </a:t>
            </a:r>
            <a:r>
              <a:rPr sz="2000" dirty="0" err="1">
                <a:solidFill>
                  <a:srgbClr val="3E231A"/>
                </a:solidFill>
              </a:rPr>
              <a:t>incontra</a:t>
            </a:r>
            <a:r>
              <a:rPr sz="2000" dirty="0">
                <a:solidFill>
                  <a:srgbClr val="3E231A"/>
                </a:solidFill>
              </a:rPr>
              <a:t> </a:t>
            </a:r>
            <a:r>
              <a:rPr sz="2000" dirty="0" err="1">
                <a:solidFill>
                  <a:srgbClr val="3E231A"/>
                </a:solidFill>
              </a:rPr>
              <a:t>Sileno</a:t>
            </a:r>
            <a:r>
              <a:rPr sz="2000" dirty="0">
                <a:solidFill>
                  <a:srgbClr val="3E231A"/>
                </a:solidFill>
              </a:rPr>
              <a:t>, </a:t>
            </a:r>
            <a:r>
              <a:rPr sz="2000" dirty="0" err="1">
                <a:solidFill>
                  <a:srgbClr val="3E231A"/>
                </a:solidFill>
              </a:rPr>
              <a:t>il</a:t>
            </a:r>
            <a:r>
              <a:rPr sz="2000" dirty="0">
                <a:solidFill>
                  <a:srgbClr val="3E231A"/>
                </a:solidFill>
              </a:rPr>
              <a:t> capo di un </a:t>
            </a:r>
            <a:r>
              <a:rPr sz="2000" dirty="0" err="1">
                <a:solidFill>
                  <a:srgbClr val="3E231A"/>
                </a:solidFill>
              </a:rPr>
              <a:t>gruppo</a:t>
            </a:r>
            <a:r>
              <a:rPr sz="2000" dirty="0">
                <a:solidFill>
                  <a:srgbClr val="3E231A"/>
                </a:solidFill>
              </a:rPr>
              <a:t> di </a:t>
            </a:r>
            <a:r>
              <a:rPr sz="2000" dirty="0" err="1">
                <a:solidFill>
                  <a:srgbClr val="3E231A"/>
                </a:solidFill>
              </a:rPr>
              <a:t>satiri</a:t>
            </a:r>
            <a:r>
              <a:rPr sz="2000" dirty="0">
                <a:solidFill>
                  <a:srgbClr val="3E231A"/>
                </a:solidFill>
              </a:rPr>
              <a:t> </a:t>
            </a:r>
            <a:r>
              <a:rPr sz="2000" dirty="0" err="1">
                <a:solidFill>
                  <a:srgbClr val="3E231A"/>
                </a:solidFill>
              </a:rPr>
              <a:t>che</a:t>
            </a:r>
            <a:r>
              <a:rPr sz="2000" dirty="0">
                <a:solidFill>
                  <a:srgbClr val="3E231A"/>
                </a:solidFill>
              </a:rPr>
              <a:t> </a:t>
            </a:r>
            <a:r>
              <a:rPr sz="2000" dirty="0" err="1">
                <a:solidFill>
                  <a:srgbClr val="3E231A"/>
                </a:solidFill>
              </a:rPr>
              <a:t>sono</a:t>
            </a:r>
            <a:r>
              <a:rPr sz="2000" dirty="0">
                <a:solidFill>
                  <a:srgbClr val="3E231A"/>
                </a:solidFill>
              </a:rPr>
              <a:t> </a:t>
            </a:r>
            <a:r>
              <a:rPr sz="2000" dirty="0" err="1">
                <a:solidFill>
                  <a:srgbClr val="3E231A"/>
                </a:solidFill>
              </a:rPr>
              <a:t>stati</a:t>
            </a:r>
            <a:r>
              <a:rPr sz="2000" dirty="0">
                <a:solidFill>
                  <a:srgbClr val="3E231A"/>
                </a:solidFill>
              </a:rPr>
              <a:t> </a:t>
            </a:r>
            <a:r>
              <a:rPr sz="2000" dirty="0" err="1">
                <a:solidFill>
                  <a:srgbClr val="3E231A"/>
                </a:solidFill>
              </a:rPr>
              <a:t>resi</a:t>
            </a:r>
            <a:r>
              <a:rPr sz="2000" dirty="0">
                <a:solidFill>
                  <a:srgbClr val="3E231A"/>
                </a:solidFill>
              </a:rPr>
              <a:t> </a:t>
            </a:r>
            <a:r>
              <a:rPr sz="2000" dirty="0" err="1">
                <a:solidFill>
                  <a:srgbClr val="3E231A"/>
                </a:solidFill>
              </a:rPr>
              <a:t>schiavi</a:t>
            </a:r>
            <a:r>
              <a:rPr sz="2000" dirty="0">
                <a:solidFill>
                  <a:srgbClr val="3E231A"/>
                </a:solidFill>
              </a:rPr>
              <a:t> dal </a:t>
            </a:r>
            <a:r>
              <a:rPr sz="2000" dirty="0" err="1">
                <a:solidFill>
                  <a:srgbClr val="3E231A"/>
                </a:solidFill>
              </a:rPr>
              <a:t>ciclope</a:t>
            </a:r>
            <a:r>
              <a:rPr sz="2000" dirty="0">
                <a:solidFill>
                  <a:srgbClr val="3E231A"/>
                </a:solidFill>
              </a:rPr>
              <a:t>, e </a:t>
            </a:r>
            <a:r>
              <a:rPr sz="2000" dirty="0" err="1">
                <a:solidFill>
                  <a:srgbClr val="3E231A"/>
                </a:solidFill>
              </a:rPr>
              <a:t>gli</a:t>
            </a:r>
            <a:r>
              <a:rPr sz="2000" dirty="0">
                <a:solidFill>
                  <a:srgbClr val="3E231A"/>
                </a:solidFill>
              </a:rPr>
              <a:t> </a:t>
            </a:r>
            <a:r>
              <a:rPr sz="2000" dirty="0" err="1">
                <a:solidFill>
                  <a:srgbClr val="3E231A"/>
                </a:solidFill>
              </a:rPr>
              <a:t>offre</a:t>
            </a:r>
            <a:r>
              <a:rPr sz="2000" dirty="0">
                <a:solidFill>
                  <a:srgbClr val="3E231A"/>
                </a:solidFill>
              </a:rPr>
              <a:t> di </a:t>
            </a:r>
            <a:r>
              <a:rPr sz="2000" dirty="0" err="1">
                <a:solidFill>
                  <a:srgbClr val="3E231A"/>
                </a:solidFill>
              </a:rPr>
              <a:t>scambiare</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proprio</a:t>
            </a:r>
            <a:r>
              <a:rPr sz="2000" dirty="0">
                <a:solidFill>
                  <a:srgbClr val="3E231A"/>
                </a:solidFill>
              </a:rPr>
              <a:t> vino con del </a:t>
            </a:r>
            <a:r>
              <a:rPr sz="2000" dirty="0" err="1">
                <a:solidFill>
                  <a:srgbClr val="3E231A"/>
                </a:solidFill>
              </a:rPr>
              <a:t>cibo</a:t>
            </a:r>
            <a:r>
              <a:rPr sz="2000" dirty="0">
                <a:solidFill>
                  <a:srgbClr val="3E231A"/>
                </a:solidFill>
              </a:rPr>
              <a:t>. </a:t>
            </a:r>
            <a:r>
              <a:rPr sz="2000" dirty="0" err="1">
                <a:solidFill>
                  <a:srgbClr val="3E231A"/>
                </a:solidFill>
              </a:rPr>
              <a:t>Sileno</a:t>
            </a:r>
            <a:r>
              <a:rPr sz="2000" dirty="0">
                <a:solidFill>
                  <a:srgbClr val="3E231A"/>
                </a:solidFill>
              </a:rPr>
              <a:t> non </a:t>
            </a:r>
            <a:r>
              <a:rPr sz="2000" dirty="0" err="1">
                <a:solidFill>
                  <a:srgbClr val="3E231A"/>
                </a:solidFill>
              </a:rPr>
              <a:t>sa</a:t>
            </a:r>
            <a:r>
              <a:rPr sz="2000" dirty="0">
                <a:solidFill>
                  <a:srgbClr val="3E231A"/>
                </a:solidFill>
              </a:rPr>
              <a:t> </a:t>
            </a:r>
            <a:r>
              <a:rPr sz="2000" dirty="0" err="1">
                <a:solidFill>
                  <a:srgbClr val="3E231A"/>
                </a:solidFill>
              </a:rPr>
              <a:t>resistere</a:t>
            </a:r>
            <a:r>
              <a:rPr sz="2000" dirty="0">
                <a:solidFill>
                  <a:srgbClr val="3E231A"/>
                </a:solidFill>
              </a:rPr>
              <a:t> </a:t>
            </a:r>
            <a:r>
              <a:rPr sz="2000" dirty="0" err="1">
                <a:solidFill>
                  <a:srgbClr val="3E231A"/>
                </a:solidFill>
              </a:rPr>
              <a:t>all’offerta</a:t>
            </a:r>
            <a:r>
              <a:rPr sz="2000" dirty="0">
                <a:solidFill>
                  <a:srgbClr val="3E231A"/>
                </a:solidFill>
              </a:rPr>
              <a:t>:  lo </a:t>
            </a:r>
            <a:r>
              <a:rPr sz="2000" dirty="0" err="1">
                <a:solidFill>
                  <a:srgbClr val="3E231A"/>
                </a:solidFill>
              </a:rPr>
              <a:t>scambia</a:t>
            </a:r>
            <a:r>
              <a:rPr sz="2000" dirty="0">
                <a:solidFill>
                  <a:srgbClr val="3E231A"/>
                </a:solidFill>
              </a:rPr>
              <a:t> con </a:t>
            </a:r>
            <a:r>
              <a:rPr sz="2000" dirty="0" err="1">
                <a:solidFill>
                  <a:srgbClr val="3E231A"/>
                </a:solidFill>
              </a:rPr>
              <a:t>cibo</a:t>
            </a:r>
            <a:r>
              <a:rPr sz="2000" dirty="0">
                <a:solidFill>
                  <a:srgbClr val="3E231A"/>
                </a:solidFill>
              </a:rPr>
              <a:t> non </a:t>
            </a:r>
            <a:r>
              <a:rPr sz="2000" dirty="0" err="1">
                <a:solidFill>
                  <a:srgbClr val="3E231A"/>
                </a:solidFill>
              </a:rPr>
              <a:t>suo</a:t>
            </a:r>
            <a:r>
              <a:rPr sz="2000" dirty="0">
                <a:solidFill>
                  <a:srgbClr val="3E231A"/>
                </a:solidFill>
              </a:rPr>
              <a:t>, </a:t>
            </a:r>
            <a:r>
              <a:rPr sz="2000" dirty="0" err="1">
                <a:solidFill>
                  <a:srgbClr val="3E231A"/>
                </a:solidFill>
              </a:rPr>
              <a:t>bensì</a:t>
            </a:r>
            <a:r>
              <a:rPr sz="2000" dirty="0">
                <a:solidFill>
                  <a:srgbClr val="3E231A"/>
                </a:solidFill>
              </a:rPr>
              <a:t> del </a:t>
            </a:r>
            <a:r>
              <a:rPr sz="2000" dirty="0" err="1">
                <a:solidFill>
                  <a:srgbClr val="3E231A"/>
                </a:solidFill>
              </a:rPr>
              <a:t>ciclope</a:t>
            </a:r>
            <a:r>
              <a:rPr sz="2000" dirty="0">
                <a:solidFill>
                  <a:srgbClr val="3E231A"/>
                </a:solidFill>
              </a:rPr>
              <a:t>. </a:t>
            </a:r>
            <a:r>
              <a:rPr sz="2000" dirty="0" err="1">
                <a:solidFill>
                  <a:srgbClr val="3E231A"/>
                </a:solidFill>
              </a:rPr>
              <a:t>Poco</a:t>
            </a:r>
            <a:r>
              <a:rPr sz="2000" dirty="0">
                <a:solidFill>
                  <a:srgbClr val="3E231A"/>
                </a:solidFill>
              </a:rPr>
              <a:t> </a:t>
            </a:r>
            <a:r>
              <a:rPr sz="2000" dirty="0" err="1">
                <a:solidFill>
                  <a:srgbClr val="3E231A"/>
                </a:solidFill>
              </a:rPr>
              <a:t>dopo</a:t>
            </a:r>
            <a:r>
              <a:rPr sz="2000" dirty="0">
                <a:solidFill>
                  <a:srgbClr val="3E231A"/>
                </a:solidFill>
              </a:rPr>
              <a:t> </a:t>
            </a:r>
            <a:r>
              <a:rPr sz="2000" dirty="0" err="1">
                <a:solidFill>
                  <a:srgbClr val="3E231A"/>
                </a:solidFill>
              </a:rPr>
              <a:t>arriva</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ciclope</a:t>
            </a:r>
            <a:r>
              <a:rPr sz="2000" dirty="0">
                <a:solidFill>
                  <a:srgbClr val="3E231A"/>
                </a:solidFill>
              </a:rPr>
              <a:t> e </a:t>
            </a:r>
            <a:r>
              <a:rPr sz="2000" dirty="0" err="1">
                <a:solidFill>
                  <a:srgbClr val="3E231A"/>
                </a:solidFill>
              </a:rPr>
              <a:t>Sileno</a:t>
            </a:r>
            <a:r>
              <a:rPr sz="2000" dirty="0">
                <a:solidFill>
                  <a:srgbClr val="3E231A"/>
                </a:solidFill>
              </a:rPr>
              <a:t> </a:t>
            </a:r>
            <a:r>
              <a:rPr sz="2000" dirty="0" err="1">
                <a:solidFill>
                  <a:srgbClr val="3E231A"/>
                </a:solidFill>
              </a:rPr>
              <a:t>accusa</a:t>
            </a:r>
            <a:r>
              <a:rPr sz="2000" dirty="0">
                <a:solidFill>
                  <a:srgbClr val="3E231A"/>
                </a:solidFill>
              </a:rPr>
              <a:t> </a:t>
            </a:r>
            <a:r>
              <a:rPr sz="2000" dirty="0" err="1">
                <a:solidFill>
                  <a:srgbClr val="3E231A"/>
                </a:solidFill>
              </a:rPr>
              <a:t>Odisseo</a:t>
            </a:r>
            <a:r>
              <a:rPr sz="2000" dirty="0">
                <a:solidFill>
                  <a:srgbClr val="3E231A"/>
                </a:solidFill>
              </a:rPr>
              <a:t> di aver </a:t>
            </a:r>
            <a:r>
              <a:rPr sz="2000" dirty="0" err="1">
                <a:solidFill>
                  <a:srgbClr val="3E231A"/>
                </a:solidFill>
              </a:rPr>
              <a:t>sottratto</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cibo</a:t>
            </a:r>
            <a:r>
              <a:rPr sz="2000" dirty="0">
                <a:solidFill>
                  <a:srgbClr val="3E231A"/>
                </a:solidFill>
              </a:rPr>
              <a:t> con la </a:t>
            </a:r>
            <a:r>
              <a:rPr sz="2000" dirty="0" err="1">
                <a:solidFill>
                  <a:srgbClr val="3E231A"/>
                </a:solidFill>
              </a:rPr>
              <a:t>forza</a:t>
            </a:r>
            <a:r>
              <a:rPr sz="2000" dirty="0">
                <a:solidFill>
                  <a:srgbClr val="3E231A"/>
                </a:solidFill>
              </a:rPr>
              <a:t>: ne </a:t>
            </a:r>
            <a:r>
              <a:rPr sz="2000" dirty="0" err="1">
                <a:solidFill>
                  <a:srgbClr val="3E231A"/>
                </a:solidFill>
              </a:rPr>
              <a:t>nasce</a:t>
            </a:r>
            <a:r>
              <a:rPr sz="2000" dirty="0">
                <a:solidFill>
                  <a:srgbClr val="3E231A"/>
                </a:solidFill>
              </a:rPr>
              <a:t> </a:t>
            </a:r>
            <a:r>
              <a:rPr sz="2000" dirty="0" err="1">
                <a:solidFill>
                  <a:srgbClr val="3E231A"/>
                </a:solidFill>
              </a:rPr>
              <a:t>una</a:t>
            </a:r>
            <a:r>
              <a:rPr sz="2000" dirty="0">
                <a:solidFill>
                  <a:srgbClr val="3E231A"/>
                </a:solidFill>
              </a:rPr>
              <a:t> </a:t>
            </a:r>
            <a:r>
              <a:rPr sz="2000" dirty="0" err="1">
                <a:solidFill>
                  <a:srgbClr val="3E231A"/>
                </a:solidFill>
              </a:rPr>
              <a:t>discussione</a:t>
            </a:r>
            <a:r>
              <a:rPr sz="2000" dirty="0">
                <a:solidFill>
                  <a:srgbClr val="3E231A"/>
                </a:solidFill>
              </a:rPr>
              <a:t>, ma </a:t>
            </a:r>
            <a:r>
              <a:rPr sz="2000" dirty="0" err="1">
                <a:solidFill>
                  <a:srgbClr val="3E231A"/>
                </a:solidFill>
              </a:rPr>
              <a:t>il</a:t>
            </a:r>
            <a:r>
              <a:rPr sz="2000" dirty="0">
                <a:solidFill>
                  <a:srgbClr val="3E231A"/>
                </a:solidFill>
              </a:rPr>
              <a:t> </a:t>
            </a:r>
            <a:r>
              <a:rPr sz="2000" dirty="0" err="1">
                <a:solidFill>
                  <a:srgbClr val="3E231A"/>
                </a:solidFill>
              </a:rPr>
              <a:t>ciclope</a:t>
            </a:r>
            <a:r>
              <a:rPr sz="2000" dirty="0">
                <a:solidFill>
                  <a:srgbClr val="3E231A"/>
                </a:solidFill>
              </a:rPr>
              <a:t>, </a:t>
            </a:r>
            <a:r>
              <a:rPr sz="2000" dirty="0" err="1">
                <a:solidFill>
                  <a:srgbClr val="3E231A"/>
                </a:solidFill>
              </a:rPr>
              <a:t>poco</a:t>
            </a:r>
            <a:r>
              <a:rPr sz="2000" dirty="0">
                <a:solidFill>
                  <a:srgbClr val="3E231A"/>
                </a:solidFill>
              </a:rPr>
              <a:t> </a:t>
            </a:r>
            <a:r>
              <a:rPr sz="2000" dirty="0" err="1">
                <a:solidFill>
                  <a:srgbClr val="3E231A"/>
                </a:solidFill>
              </a:rPr>
              <a:t>interessato</a:t>
            </a:r>
            <a:r>
              <a:rPr sz="2000" dirty="0">
                <a:solidFill>
                  <a:srgbClr val="3E231A"/>
                </a:solidFill>
              </a:rPr>
              <a:t> </a:t>
            </a:r>
            <a:r>
              <a:rPr sz="2000" dirty="0" err="1">
                <a:solidFill>
                  <a:srgbClr val="3E231A"/>
                </a:solidFill>
              </a:rPr>
              <a:t>alla</a:t>
            </a:r>
            <a:r>
              <a:rPr sz="2000" dirty="0">
                <a:solidFill>
                  <a:srgbClr val="3E231A"/>
                </a:solidFill>
              </a:rPr>
              <a:t> </a:t>
            </a:r>
            <a:r>
              <a:rPr sz="2000" dirty="0" err="1">
                <a:solidFill>
                  <a:srgbClr val="3E231A"/>
                </a:solidFill>
              </a:rPr>
              <a:t>diatriba</a:t>
            </a:r>
            <a:r>
              <a:rPr sz="2000" dirty="0">
                <a:solidFill>
                  <a:srgbClr val="3E231A"/>
                </a:solidFill>
              </a:rPr>
              <a:t>, </a:t>
            </a:r>
            <a:r>
              <a:rPr sz="2000" dirty="0" err="1">
                <a:solidFill>
                  <a:srgbClr val="3E231A"/>
                </a:solidFill>
              </a:rPr>
              <a:t>porta</a:t>
            </a:r>
            <a:r>
              <a:rPr sz="2000" dirty="0">
                <a:solidFill>
                  <a:srgbClr val="3E231A"/>
                </a:solidFill>
              </a:rPr>
              <a:t> </a:t>
            </a:r>
            <a:r>
              <a:rPr sz="2000" dirty="0" err="1">
                <a:solidFill>
                  <a:srgbClr val="3E231A"/>
                </a:solidFill>
              </a:rPr>
              <a:t>Odisseo</a:t>
            </a:r>
            <a:r>
              <a:rPr sz="2000" dirty="0">
                <a:solidFill>
                  <a:srgbClr val="3E231A"/>
                </a:solidFill>
              </a:rPr>
              <a:t> e </a:t>
            </a:r>
            <a:r>
              <a:rPr sz="2000" dirty="0" err="1">
                <a:solidFill>
                  <a:srgbClr val="3E231A"/>
                </a:solidFill>
              </a:rPr>
              <a:t>ed</a:t>
            </a:r>
            <a:r>
              <a:rPr sz="2000" dirty="0">
                <a:solidFill>
                  <a:srgbClr val="3E231A"/>
                </a:solidFill>
              </a:rPr>
              <a:t> i </a:t>
            </a:r>
            <a:r>
              <a:rPr sz="2000" dirty="0" err="1">
                <a:solidFill>
                  <a:srgbClr val="3E231A"/>
                </a:solidFill>
              </a:rPr>
              <a:t>suoi</a:t>
            </a:r>
            <a:r>
              <a:rPr sz="2000" dirty="0">
                <a:solidFill>
                  <a:srgbClr val="3E231A"/>
                </a:solidFill>
              </a:rPr>
              <a:t> </a:t>
            </a:r>
            <a:r>
              <a:rPr sz="2000" dirty="0" err="1">
                <a:solidFill>
                  <a:srgbClr val="3E231A"/>
                </a:solidFill>
              </a:rPr>
              <a:t>compagni</a:t>
            </a:r>
            <a:r>
              <a:rPr sz="2000" dirty="0">
                <a:solidFill>
                  <a:srgbClr val="3E231A"/>
                </a:solidFill>
              </a:rPr>
              <a:t> </a:t>
            </a:r>
            <a:r>
              <a:rPr sz="2000" dirty="0" err="1">
                <a:solidFill>
                  <a:srgbClr val="3E231A"/>
                </a:solidFill>
              </a:rPr>
              <a:t>nella</a:t>
            </a:r>
            <a:r>
              <a:rPr sz="2000" dirty="0">
                <a:solidFill>
                  <a:srgbClr val="3E231A"/>
                </a:solidFill>
              </a:rPr>
              <a:t> </a:t>
            </a:r>
            <a:r>
              <a:rPr sz="2000" dirty="0" err="1">
                <a:solidFill>
                  <a:srgbClr val="3E231A"/>
                </a:solidFill>
              </a:rPr>
              <a:t>sua</a:t>
            </a:r>
            <a:r>
              <a:rPr sz="2000" dirty="0">
                <a:solidFill>
                  <a:srgbClr val="3E231A"/>
                </a:solidFill>
              </a:rPr>
              <a:t> </a:t>
            </a:r>
            <a:r>
              <a:rPr sz="2000" dirty="0" err="1">
                <a:solidFill>
                  <a:srgbClr val="3E231A"/>
                </a:solidFill>
              </a:rPr>
              <a:t>grotta</a:t>
            </a:r>
            <a:r>
              <a:rPr sz="2000" dirty="0">
                <a:solidFill>
                  <a:srgbClr val="3E231A"/>
                </a:solidFill>
              </a:rPr>
              <a:t> e ne </a:t>
            </a:r>
            <a:r>
              <a:rPr sz="2000" dirty="0" err="1">
                <a:solidFill>
                  <a:srgbClr val="3E231A"/>
                </a:solidFill>
              </a:rPr>
              <a:t>divora</a:t>
            </a:r>
            <a:r>
              <a:rPr sz="2000" dirty="0">
                <a:solidFill>
                  <a:srgbClr val="3E231A"/>
                </a:solidFill>
              </a:rPr>
              <a:t> </a:t>
            </a:r>
            <a:r>
              <a:rPr sz="2000" dirty="0" err="1">
                <a:solidFill>
                  <a:srgbClr val="3E231A"/>
                </a:solidFill>
              </a:rPr>
              <a:t>alcuni</a:t>
            </a:r>
            <a:r>
              <a:rPr sz="2000" dirty="0">
                <a:solidFill>
                  <a:srgbClr val="3E231A"/>
                </a:solidFill>
              </a:rPr>
              <a:t>. Per </a:t>
            </a:r>
            <a:r>
              <a:rPr sz="2000" dirty="0" err="1">
                <a:solidFill>
                  <a:srgbClr val="3E231A"/>
                </a:solidFill>
              </a:rPr>
              <a:t>liberarsi</a:t>
            </a:r>
            <a:r>
              <a:rPr sz="2000" dirty="0">
                <a:solidFill>
                  <a:srgbClr val="3E231A"/>
                </a:solidFill>
              </a:rPr>
              <a:t>, </a:t>
            </a:r>
            <a:r>
              <a:rPr sz="2000" dirty="0" err="1">
                <a:solidFill>
                  <a:srgbClr val="3E231A"/>
                </a:solidFill>
              </a:rPr>
              <a:t>Odisseo</a:t>
            </a:r>
            <a:r>
              <a:rPr sz="2000" dirty="0">
                <a:solidFill>
                  <a:srgbClr val="3E231A"/>
                </a:solidFill>
              </a:rPr>
              <a:t> idea un piano: </a:t>
            </a:r>
            <a:r>
              <a:rPr sz="2000" dirty="0" err="1">
                <a:solidFill>
                  <a:srgbClr val="3E231A"/>
                </a:solidFill>
              </a:rPr>
              <a:t>offre</a:t>
            </a:r>
            <a:r>
              <a:rPr sz="2000" dirty="0">
                <a:solidFill>
                  <a:srgbClr val="3E231A"/>
                </a:solidFill>
              </a:rPr>
              <a:t> </a:t>
            </a:r>
            <a:r>
              <a:rPr sz="2000" dirty="0" err="1">
                <a:solidFill>
                  <a:srgbClr val="3E231A"/>
                </a:solidFill>
              </a:rPr>
              <a:t>il</a:t>
            </a:r>
            <a:r>
              <a:rPr sz="2000" dirty="0">
                <a:solidFill>
                  <a:srgbClr val="3E231A"/>
                </a:solidFill>
              </a:rPr>
              <a:t> vino al </a:t>
            </a:r>
            <a:r>
              <a:rPr sz="2000" dirty="0" err="1">
                <a:solidFill>
                  <a:srgbClr val="3E231A"/>
                </a:solidFill>
              </a:rPr>
              <a:t>ciclope</a:t>
            </a:r>
            <a:r>
              <a:rPr sz="2000" dirty="0">
                <a:solidFill>
                  <a:srgbClr val="3E231A"/>
                </a:solidFill>
              </a:rPr>
              <a:t> e lo </a:t>
            </a:r>
            <a:r>
              <a:rPr sz="2000" dirty="0" err="1">
                <a:solidFill>
                  <a:srgbClr val="3E231A"/>
                </a:solidFill>
              </a:rPr>
              <a:t>fa</a:t>
            </a:r>
            <a:r>
              <a:rPr sz="2000" dirty="0">
                <a:solidFill>
                  <a:srgbClr val="3E231A"/>
                </a:solidFill>
              </a:rPr>
              <a:t> </a:t>
            </a:r>
            <a:r>
              <a:rPr sz="2000" dirty="0" err="1">
                <a:solidFill>
                  <a:srgbClr val="3E231A"/>
                </a:solidFill>
              </a:rPr>
              <a:t>ubriacare</a:t>
            </a:r>
            <a:r>
              <a:rPr sz="2000" dirty="0">
                <a:solidFill>
                  <a:srgbClr val="3E231A"/>
                </a:solidFill>
              </a:rPr>
              <a:t>, poi lo </a:t>
            </a:r>
            <a:r>
              <a:rPr sz="2000" dirty="0" err="1">
                <a:solidFill>
                  <a:srgbClr val="3E231A"/>
                </a:solidFill>
              </a:rPr>
              <a:t>acceca</a:t>
            </a:r>
            <a:r>
              <a:rPr sz="2000" dirty="0">
                <a:solidFill>
                  <a:srgbClr val="3E231A"/>
                </a:solidFill>
              </a:rPr>
              <a:t> con un </a:t>
            </a:r>
            <a:r>
              <a:rPr sz="2000" dirty="0" err="1">
                <a:solidFill>
                  <a:srgbClr val="3E231A"/>
                </a:solidFill>
              </a:rPr>
              <a:t>palo</a:t>
            </a:r>
            <a:r>
              <a:rPr sz="2000" dirty="0">
                <a:solidFill>
                  <a:srgbClr val="3E231A"/>
                </a:solidFill>
              </a:rPr>
              <a:t> di </a:t>
            </a:r>
            <a:r>
              <a:rPr sz="2000" dirty="0" err="1">
                <a:solidFill>
                  <a:srgbClr val="3E231A"/>
                </a:solidFill>
              </a:rPr>
              <a:t>legno</a:t>
            </a:r>
            <a:r>
              <a:rPr sz="2000" dirty="0">
                <a:solidFill>
                  <a:srgbClr val="3E231A"/>
                </a:solidFill>
              </a:rPr>
              <a:t>. Il </a:t>
            </a:r>
            <a:r>
              <a:rPr sz="2000" dirty="0" err="1">
                <a:solidFill>
                  <a:srgbClr val="3E231A"/>
                </a:solidFill>
              </a:rPr>
              <a:t>ciclope</a:t>
            </a:r>
            <a:r>
              <a:rPr sz="2000" dirty="0">
                <a:solidFill>
                  <a:srgbClr val="3E231A"/>
                </a:solidFill>
              </a:rPr>
              <a:t> e </a:t>
            </a:r>
            <a:r>
              <a:rPr sz="2000" dirty="0" err="1">
                <a:solidFill>
                  <a:srgbClr val="3E231A"/>
                </a:solidFill>
              </a:rPr>
              <a:t>Sileno</a:t>
            </a:r>
            <a:r>
              <a:rPr sz="2000" dirty="0">
                <a:solidFill>
                  <a:srgbClr val="3E231A"/>
                </a:solidFill>
              </a:rPr>
              <a:t> </a:t>
            </a:r>
            <a:r>
              <a:rPr sz="2000" dirty="0" err="1">
                <a:solidFill>
                  <a:srgbClr val="3E231A"/>
                </a:solidFill>
              </a:rPr>
              <a:t>si</a:t>
            </a:r>
            <a:r>
              <a:rPr sz="2000" dirty="0">
                <a:solidFill>
                  <a:srgbClr val="3E231A"/>
                </a:solidFill>
              </a:rPr>
              <a:t> </a:t>
            </a:r>
            <a:r>
              <a:rPr sz="2000" dirty="0" err="1">
                <a:solidFill>
                  <a:srgbClr val="3E231A"/>
                </a:solidFill>
              </a:rPr>
              <a:t>ubriacano</a:t>
            </a:r>
            <a:r>
              <a:rPr sz="2000" dirty="0">
                <a:solidFill>
                  <a:srgbClr val="3E231A"/>
                </a:solidFill>
              </a:rPr>
              <a:t> </a:t>
            </a:r>
            <a:r>
              <a:rPr sz="2000" dirty="0" err="1">
                <a:solidFill>
                  <a:srgbClr val="3E231A"/>
                </a:solidFill>
              </a:rPr>
              <a:t>insieme</a:t>
            </a:r>
            <a:r>
              <a:rPr sz="2000" dirty="0">
                <a:solidFill>
                  <a:srgbClr val="3E231A"/>
                </a:solidFill>
              </a:rPr>
              <a:t>, </a:t>
            </a:r>
            <a:r>
              <a:rPr sz="2000" dirty="0" err="1">
                <a:solidFill>
                  <a:srgbClr val="3E231A"/>
                </a:solidFill>
              </a:rPr>
              <a:t>tanto</a:t>
            </a:r>
            <a:r>
              <a:rPr sz="2000" dirty="0">
                <a:solidFill>
                  <a:srgbClr val="3E231A"/>
                </a:solidFill>
              </a:rPr>
              <a:t> </a:t>
            </a:r>
            <a:r>
              <a:rPr sz="2000" dirty="0" err="1">
                <a:solidFill>
                  <a:srgbClr val="3E231A"/>
                </a:solidFill>
              </a:rPr>
              <a:t>che</a:t>
            </a:r>
            <a:r>
              <a:rPr sz="2000" dirty="0">
                <a:solidFill>
                  <a:srgbClr val="3E231A"/>
                </a:solidFill>
              </a:rPr>
              <a:t> </a:t>
            </a:r>
            <a:r>
              <a:rPr sz="2000" dirty="0" err="1">
                <a:solidFill>
                  <a:srgbClr val="3E231A"/>
                </a:solidFill>
              </a:rPr>
              <a:t>il</a:t>
            </a:r>
            <a:r>
              <a:rPr sz="2000" dirty="0">
                <a:solidFill>
                  <a:srgbClr val="3E231A"/>
                </a:solidFill>
              </a:rPr>
              <a:t> primo </a:t>
            </a:r>
            <a:r>
              <a:rPr sz="2000" dirty="0" err="1">
                <a:solidFill>
                  <a:srgbClr val="3E231A"/>
                </a:solidFill>
              </a:rPr>
              <a:t>comincia</a:t>
            </a:r>
            <a:r>
              <a:rPr sz="2000" dirty="0">
                <a:solidFill>
                  <a:srgbClr val="3E231A"/>
                </a:solidFill>
              </a:rPr>
              <a:t> a </a:t>
            </a:r>
            <a:r>
              <a:rPr sz="2000" dirty="0" err="1">
                <a:solidFill>
                  <a:srgbClr val="3E231A"/>
                </a:solidFill>
              </a:rPr>
              <a:t>chiamare</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sileno</a:t>
            </a:r>
            <a:r>
              <a:rPr sz="2000" dirty="0">
                <a:solidFill>
                  <a:srgbClr val="3E231A"/>
                </a:solidFill>
              </a:rPr>
              <a:t> come </a:t>
            </a:r>
            <a:r>
              <a:rPr sz="2000" dirty="0" err="1">
                <a:solidFill>
                  <a:srgbClr val="3E231A"/>
                </a:solidFill>
              </a:rPr>
              <a:t>il</a:t>
            </a:r>
            <a:r>
              <a:rPr sz="2000" dirty="0">
                <a:solidFill>
                  <a:srgbClr val="3E231A"/>
                </a:solidFill>
              </a:rPr>
              <a:t> </a:t>
            </a:r>
            <a:r>
              <a:rPr sz="2000" dirty="0" err="1">
                <a:solidFill>
                  <a:srgbClr val="3E231A"/>
                </a:solidFill>
              </a:rPr>
              <a:t>coppiere</a:t>
            </a:r>
            <a:r>
              <a:rPr sz="2000" dirty="0">
                <a:solidFill>
                  <a:srgbClr val="3E231A"/>
                </a:solidFill>
              </a:rPr>
              <a:t> </a:t>
            </a:r>
            <a:r>
              <a:rPr sz="2000" dirty="0" err="1">
                <a:solidFill>
                  <a:srgbClr val="3E231A"/>
                </a:solidFill>
              </a:rPr>
              <a:t>degli</a:t>
            </a:r>
            <a:r>
              <a:rPr sz="2000" dirty="0">
                <a:solidFill>
                  <a:srgbClr val="3E231A"/>
                </a:solidFill>
              </a:rPr>
              <a:t> </a:t>
            </a:r>
            <a:r>
              <a:rPr sz="2000" dirty="0" err="1">
                <a:solidFill>
                  <a:srgbClr val="3E231A"/>
                </a:solidFill>
              </a:rPr>
              <a:t>dei</a:t>
            </a:r>
            <a:r>
              <a:rPr sz="2000" dirty="0">
                <a:solidFill>
                  <a:srgbClr val="3E231A"/>
                </a:solidFill>
              </a:rPr>
              <a:t>, </a:t>
            </a:r>
            <a:r>
              <a:rPr sz="2000" dirty="0" err="1">
                <a:solidFill>
                  <a:srgbClr val="3E231A"/>
                </a:solidFill>
              </a:rPr>
              <a:t>Ganimede</a:t>
            </a:r>
            <a:r>
              <a:rPr sz="2000" dirty="0">
                <a:solidFill>
                  <a:srgbClr val="3E231A"/>
                </a:solidFill>
              </a:rPr>
              <a:t>, e lo </a:t>
            </a:r>
            <a:r>
              <a:rPr sz="2000" dirty="0" err="1">
                <a:solidFill>
                  <a:srgbClr val="3E231A"/>
                </a:solidFill>
              </a:rPr>
              <a:t>invita</a:t>
            </a:r>
            <a:r>
              <a:rPr sz="2000" dirty="0">
                <a:solidFill>
                  <a:srgbClr val="3E231A"/>
                </a:solidFill>
              </a:rPr>
              <a:t> </a:t>
            </a:r>
            <a:r>
              <a:rPr sz="2000" dirty="0" err="1">
                <a:solidFill>
                  <a:srgbClr val="3E231A"/>
                </a:solidFill>
              </a:rPr>
              <a:t>nella</a:t>
            </a:r>
            <a:r>
              <a:rPr sz="2000" dirty="0">
                <a:solidFill>
                  <a:srgbClr val="3E231A"/>
                </a:solidFill>
              </a:rPr>
              <a:t> </a:t>
            </a:r>
            <a:r>
              <a:rPr sz="2000" dirty="0" err="1">
                <a:solidFill>
                  <a:srgbClr val="3E231A"/>
                </a:solidFill>
              </a:rPr>
              <a:t>sua</a:t>
            </a:r>
            <a:r>
              <a:rPr sz="2000" dirty="0">
                <a:solidFill>
                  <a:srgbClr val="3E231A"/>
                </a:solidFill>
              </a:rPr>
              <a:t> </a:t>
            </a:r>
            <a:r>
              <a:rPr sz="2000" dirty="0" err="1">
                <a:solidFill>
                  <a:srgbClr val="3E231A"/>
                </a:solidFill>
              </a:rPr>
              <a:t>grotta</a:t>
            </a:r>
            <a:r>
              <a:rPr sz="2000" dirty="0">
                <a:solidFill>
                  <a:srgbClr val="3E231A"/>
                </a:solidFill>
              </a:rPr>
              <a:t> con </a:t>
            </a:r>
            <a:r>
              <a:rPr sz="2000" dirty="0" err="1">
                <a:solidFill>
                  <a:srgbClr val="3E231A"/>
                </a:solidFill>
              </a:rPr>
              <a:t>intenzioni</a:t>
            </a:r>
            <a:r>
              <a:rPr sz="2000" dirty="0">
                <a:solidFill>
                  <a:srgbClr val="3E231A"/>
                </a:solidFill>
              </a:rPr>
              <a:t> </a:t>
            </a:r>
            <a:r>
              <a:rPr sz="2000" dirty="0" err="1">
                <a:solidFill>
                  <a:srgbClr val="3E231A"/>
                </a:solidFill>
              </a:rPr>
              <a:t>sessuali</a:t>
            </a:r>
            <a:r>
              <a:rPr sz="2000" dirty="0">
                <a:solidFill>
                  <a:srgbClr val="3E231A"/>
                </a:solidFill>
              </a:rPr>
              <a:t>. </a:t>
            </a:r>
            <a:r>
              <a:rPr sz="2000" dirty="0" err="1">
                <a:solidFill>
                  <a:srgbClr val="3E231A"/>
                </a:solidFill>
              </a:rPr>
              <a:t>Odisseo</a:t>
            </a:r>
            <a:r>
              <a:rPr sz="2000" dirty="0">
                <a:solidFill>
                  <a:srgbClr val="3E231A"/>
                </a:solidFill>
              </a:rPr>
              <a:t> </a:t>
            </a:r>
            <a:r>
              <a:rPr sz="2000" dirty="0" err="1">
                <a:solidFill>
                  <a:srgbClr val="3E231A"/>
                </a:solidFill>
              </a:rPr>
              <a:t>mette</a:t>
            </a:r>
            <a:r>
              <a:rPr sz="2000" dirty="0">
                <a:solidFill>
                  <a:srgbClr val="3E231A"/>
                </a:solidFill>
              </a:rPr>
              <a:t> in </a:t>
            </a:r>
            <a:r>
              <a:rPr sz="2000" dirty="0" err="1">
                <a:solidFill>
                  <a:srgbClr val="3E231A"/>
                </a:solidFill>
              </a:rPr>
              <a:t>atto</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suo</a:t>
            </a:r>
            <a:r>
              <a:rPr sz="2000" dirty="0">
                <a:solidFill>
                  <a:srgbClr val="3E231A"/>
                </a:solidFill>
              </a:rPr>
              <a:t> piano ma, </a:t>
            </a:r>
            <a:r>
              <a:rPr sz="2000" dirty="0" err="1">
                <a:solidFill>
                  <a:srgbClr val="3E231A"/>
                </a:solidFill>
              </a:rPr>
              <a:t>poiché</a:t>
            </a:r>
            <a:r>
              <a:rPr sz="2000" dirty="0">
                <a:solidFill>
                  <a:srgbClr val="3E231A"/>
                </a:solidFill>
              </a:rPr>
              <a:t> i </a:t>
            </a:r>
            <a:r>
              <a:rPr sz="2000" dirty="0" err="1">
                <a:solidFill>
                  <a:srgbClr val="3E231A"/>
                </a:solidFill>
              </a:rPr>
              <a:t>satiri</a:t>
            </a:r>
            <a:r>
              <a:rPr sz="2000" dirty="0">
                <a:solidFill>
                  <a:srgbClr val="3E231A"/>
                </a:solidFill>
              </a:rPr>
              <a:t> </a:t>
            </a:r>
            <a:r>
              <a:rPr sz="2000" dirty="0" err="1">
                <a:solidFill>
                  <a:srgbClr val="3E231A"/>
                </a:solidFill>
              </a:rPr>
              <a:t>si</a:t>
            </a:r>
            <a:r>
              <a:rPr sz="2000" dirty="0">
                <a:solidFill>
                  <a:srgbClr val="3E231A"/>
                </a:solidFill>
              </a:rPr>
              <a:t> </a:t>
            </a:r>
            <a:r>
              <a:rPr sz="2000" dirty="0" err="1">
                <a:solidFill>
                  <a:srgbClr val="3E231A"/>
                </a:solidFill>
              </a:rPr>
              <a:t>sono</a:t>
            </a:r>
            <a:r>
              <a:rPr sz="2000" dirty="0">
                <a:solidFill>
                  <a:srgbClr val="3E231A"/>
                </a:solidFill>
              </a:rPr>
              <a:t> </a:t>
            </a:r>
            <a:r>
              <a:rPr sz="2000" dirty="0" err="1">
                <a:solidFill>
                  <a:srgbClr val="3E231A"/>
                </a:solidFill>
              </a:rPr>
              <a:t>defilati</a:t>
            </a:r>
            <a:r>
              <a:rPr sz="2000" dirty="0">
                <a:solidFill>
                  <a:srgbClr val="3E231A"/>
                </a:solidFill>
              </a:rPr>
              <a:t>, </a:t>
            </a:r>
            <a:r>
              <a:rPr sz="2000" dirty="0" err="1">
                <a:solidFill>
                  <a:srgbClr val="3E231A"/>
                </a:solidFill>
              </a:rPr>
              <a:t>compie</a:t>
            </a:r>
            <a:r>
              <a:rPr sz="2000" dirty="0">
                <a:solidFill>
                  <a:srgbClr val="3E231A"/>
                </a:solidFill>
              </a:rPr>
              <a:t> </a:t>
            </a:r>
            <a:r>
              <a:rPr sz="2000" dirty="0" err="1">
                <a:solidFill>
                  <a:srgbClr val="3E231A"/>
                </a:solidFill>
              </a:rPr>
              <a:t>l’impresa</a:t>
            </a:r>
            <a:r>
              <a:rPr sz="2000" dirty="0">
                <a:solidFill>
                  <a:srgbClr val="3E231A"/>
                </a:solidFill>
              </a:rPr>
              <a:t> con i </a:t>
            </a:r>
            <a:r>
              <a:rPr sz="2000" dirty="0" err="1">
                <a:solidFill>
                  <a:srgbClr val="3E231A"/>
                </a:solidFill>
              </a:rPr>
              <a:t>suoi</a:t>
            </a:r>
            <a:r>
              <a:rPr sz="2000" dirty="0">
                <a:solidFill>
                  <a:srgbClr val="3E231A"/>
                </a:solidFill>
              </a:rPr>
              <a:t> </a:t>
            </a:r>
            <a:r>
              <a:rPr sz="2000" dirty="0" err="1">
                <a:solidFill>
                  <a:srgbClr val="3E231A"/>
                </a:solidFill>
              </a:rPr>
              <a:t>compagni</a:t>
            </a:r>
            <a:r>
              <a:rPr sz="2000" dirty="0">
                <a:solidFill>
                  <a:srgbClr val="3E231A"/>
                </a:solidFill>
              </a:rPr>
              <a:t>. </a:t>
            </a:r>
            <a:r>
              <a:rPr sz="2000" dirty="0" err="1">
                <a:solidFill>
                  <a:srgbClr val="3E231A"/>
                </a:solidFill>
              </a:rPr>
              <a:t>L’eroe</a:t>
            </a:r>
            <a:r>
              <a:rPr sz="2000" dirty="0">
                <a:solidFill>
                  <a:srgbClr val="3E231A"/>
                </a:solidFill>
              </a:rPr>
              <a:t> di </a:t>
            </a:r>
            <a:r>
              <a:rPr sz="2000" dirty="0" err="1">
                <a:solidFill>
                  <a:srgbClr val="3E231A"/>
                </a:solidFill>
              </a:rPr>
              <a:t>Itaca</a:t>
            </a:r>
            <a:r>
              <a:rPr sz="2000" dirty="0">
                <a:solidFill>
                  <a:srgbClr val="3E231A"/>
                </a:solidFill>
              </a:rPr>
              <a:t> in </a:t>
            </a:r>
            <a:r>
              <a:rPr sz="2000" dirty="0" err="1">
                <a:solidFill>
                  <a:srgbClr val="3E231A"/>
                </a:solidFill>
              </a:rPr>
              <a:t>precedenza</a:t>
            </a:r>
            <a:r>
              <a:rPr sz="2000" dirty="0">
                <a:solidFill>
                  <a:srgbClr val="3E231A"/>
                </a:solidFill>
              </a:rPr>
              <a:t> </a:t>
            </a:r>
            <a:r>
              <a:rPr sz="2000" dirty="0" err="1">
                <a:solidFill>
                  <a:srgbClr val="3E231A"/>
                </a:solidFill>
              </a:rPr>
              <a:t>aveva</a:t>
            </a:r>
            <a:r>
              <a:rPr sz="2000" dirty="0">
                <a:solidFill>
                  <a:srgbClr val="3E231A"/>
                </a:solidFill>
              </a:rPr>
              <a:t> </a:t>
            </a:r>
            <a:r>
              <a:rPr sz="2000" dirty="0" err="1">
                <a:solidFill>
                  <a:srgbClr val="3E231A"/>
                </a:solidFill>
              </a:rPr>
              <a:t>detto</a:t>
            </a:r>
            <a:r>
              <a:rPr sz="2000" dirty="0">
                <a:solidFill>
                  <a:srgbClr val="3E231A"/>
                </a:solidFill>
              </a:rPr>
              <a:t> al </a:t>
            </a:r>
            <a:r>
              <a:rPr sz="2000" dirty="0" err="1">
                <a:solidFill>
                  <a:srgbClr val="3E231A"/>
                </a:solidFill>
              </a:rPr>
              <a:t>ciclope</a:t>
            </a:r>
            <a:r>
              <a:rPr sz="2000" dirty="0">
                <a:solidFill>
                  <a:srgbClr val="3E231A"/>
                </a:solidFill>
              </a:rPr>
              <a:t> di </a:t>
            </a:r>
            <a:r>
              <a:rPr sz="2000" dirty="0" err="1">
                <a:solidFill>
                  <a:srgbClr val="3E231A"/>
                </a:solidFill>
              </a:rPr>
              <a:t>chiamarsi</a:t>
            </a:r>
            <a:r>
              <a:rPr sz="2000" dirty="0">
                <a:solidFill>
                  <a:srgbClr val="3E231A"/>
                </a:solidFill>
              </a:rPr>
              <a:t> </a:t>
            </a:r>
            <a:r>
              <a:rPr sz="2000" dirty="0" err="1">
                <a:solidFill>
                  <a:srgbClr val="3E231A"/>
                </a:solidFill>
              </a:rPr>
              <a:t>Nessuno</a:t>
            </a:r>
            <a:r>
              <a:rPr sz="2000" dirty="0">
                <a:solidFill>
                  <a:srgbClr val="3E231A"/>
                </a:solidFill>
              </a:rPr>
              <a:t>, </a:t>
            </a:r>
            <a:r>
              <a:rPr sz="2000" dirty="0" err="1">
                <a:solidFill>
                  <a:srgbClr val="3E231A"/>
                </a:solidFill>
              </a:rPr>
              <a:t>così</a:t>
            </a:r>
            <a:r>
              <a:rPr sz="2000" dirty="0">
                <a:solidFill>
                  <a:srgbClr val="3E231A"/>
                </a:solidFill>
              </a:rPr>
              <a:t> </a:t>
            </a:r>
            <a:r>
              <a:rPr sz="2000" dirty="0" err="1">
                <a:solidFill>
                  <a:srgbClr val="3E231A"/>
                </a:solidFill>
              </a:rPr>
              <a:t>quando</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ciclope</a:t>
            </a:r>
            <a:r>
              <a:rPr sz="2000" dirty="0">
                <a:solidFill>
                  <a:srgbClr val="3E231A"/>
                </a:solidFill>
              </a:rPr>
              <a:t>, </a:t>
            </a:r>
            <a:r>
              <a:rPr sz="2000" dirty="0" err="1">
                <a:solidFill>
                  <a:srgbClr val="3E231A"/>
                </a:solidFill>
              </a:rPr>
              <a:t>accecato</a:t>
            </a:r>
            <a:r>
              <a:rPr sz="2000" dirty="0">
                <a:solidFill>
                  <a:srgbClr val="3E231A"/>
                </a:solidFill>
              </a:rPr>
              <a:t>, </a:t>
            </a:r>
            <a:r>
              <a:rPr sz="2000" dirty="0" err="1">
                <a:solidFill>
                  <a:srgbClr val="3E231A"/>
                </a:solidFill>
              </a:rPr>
              <a:t>urla</a:t>
            </a:r>
            <a:r>
              <a:rPr sz="2000" dirty="0">
                <a:solidFill>
                  <a:srgbClr val="3E231A"/>
                </a:solidFill>
              </a:rPr>
              <a:t> di </a:t>
            </a:r>
            <a:r>
              <a:rPr sz="2000" dirty="0" err="1">
                <a:solidFill>
                  <a:srgbClr val="3E231A"/>
                </a:solidFill>
              </a:rPr>
              <a:t>dolore</a:t>
            </a:r>
            <a:r>
              <a:rPr sz="2000" dirty="0">
                <a:solidFill>
                  <a:srgbClr val="3E231A"/>
                </a:solidFill>
              </a:rPr>
              <a:t> e </a:t>
            </a:r>
            <a:r>
              <a:rPr sz="2000" dirty="0" err="1">
                <a:solidFill>
                  <a:srgbClr val="3E231A"/>
                </a:solidFill>
              </a:rPr>
              <a:t>il</a:t>
            </a:r>
            <a:r>
              <a:rPr sz="2000" dirty="0">
                <a:solidFill>
                  <a:srgbClr val="3E231A"/>
                </a:solidFill>
              </a:rPr>
              <a:t> </a:t>
            </a:r>
            <a:r>
              <a:rPr sz="2000" dirty="0" err="1">
                <a:solidFill>
                  <a:srgbClr val="3E231A"/>
                </a:solidFill>
              </a:rPr>
              <a:t>coro</a:t>
            </a:r>
            <a:r>
              <a:rPr sz="2000" dirty="0">
                <a:solidFill>
                  <a:srgbClr val="3E231A"/>
                </a:solidFill>
              </a:rPr>
              <a:t> di </a:t>
            </a:r>
            <a:r>
              <a:rPr sz="2000" dirty="0" err="1">
                <a:solidFill>
                  <a:srgbClr val="3E231A"/>
                </a:solidFill>
              </a:rPr>
              <a:t>satiri</a:t>
            </a:r>
            <a:r>
              <a:rPr sz="2000" dirty="0">
                <a:solidFill>
                  <a:srgbClr val="3E231A"/>
                </a:solidFill>
              </a:rPr>
              <a:t> </a:t>
            </a:r>
            <a:r>
              <a:rPr sz="2000" dirty="0" err="1">
                <a:solidFill>
                  <a:srgbClr val="3E231A"/>
                </a:solidFill>
              </a:rPr>
              <a:t>gli</a:t>
            </a:r>
            <a:r>
              <a:rPr sz="2000" dirty="0">
                <a:solidFill>
                  <a:srgbClr val="3E231A"/>
                </a:solidFill>
              </a:rPr>
              <a:t> </a:t>
            </a:r>
            <a:r>
              <a:rPr sz="2000" dirty="0" err="1">
                <a:solidFill>
                  <a:srgbClr val="3E231A"/>
                </a:solidFill>
              </a:rPr>
              <a:t>chiede</a:t>
            </a:r>
            <a:r>
              <a:rPr sz="2000" dirty="0">
                <a:solidFill>
                  <a:srgbClr val="3E231A"/>
                </a:solidFill>
              </a:rPr>
              <a:t> chi </a:t>
            </a:r>
            <a:r>
              <a:rPr sz="2000" dirty="0" err="1">
                <a:solidFill>
                  <a:srgbClr val="3E231A"/>
                </a:solidFill>
              </a:rPr>
              <a:t>sia</a:t>
            </a:r>
            <a:r>
              <a:rPr sz="2000" dirty="0">
                <a:solidFill>
                  <a:srgbClr val="3E231A"/>
                </a:solidFill>
              </a:rPr>
              <a:t> </a:t>
            </a:r>
            <a:r>
              <a:rPr sz="2000" dirty="0" err="1">
                <a:solidFill>
                  <a:srgbClr val="3E231A"/>
                </a:solidFill>
              </a:rPr>
              <a:t>stato</a:t>
            </a:r>
            <a:r>
              <a:rPr sz="2000" dirty="0">
                <a:solidFill>
                  <a:srgbClr val="3E231A"/>
                </a:solidFill>
              </a:rPr>
              <a:t> a </a:t>
            </a:r>
            <a:r>
              <a:rPr sz="2000" dirty="0" err="1">
                <a:solidFill>
                  <a:srgbClr val="3E231A"/>
                </a:solidFill>
              </a:rPr>
              <a:t>ferirlo</a:t>
            </a:r>
            <a:r>
              <a:rPr sz="2000" dirty="0">
                <a:solidFill>
                  <a:srgbClr val="3E231A"/>
                </a:solidFill>
              </a:rPr>
              <a:t>  la </a:t>
            </a:r>
            <a:r>
              <a:rPr sz="2000" dirty="0" err="1">
                <a:solidFill>
                  <a:srgbClr val="3E231A"/>
                </a:solidFill>
              </a:rPr>
              <a:t>risposta</a:t>
            </a:r>
            <a:r>
              <a:rPr sz="2000" dirty="0">
                <a:solidFill>
                  <a:srgbClr val="3E231A"/>
                </a:solidFill>
              </a:rPr>
              <a:t> è la </a:t>
            </a:r>
            <a:r>
              <a:rPr sz="2000" dirty="0" err="1">
                <a:solidFill>
                  <a:srgbClr val="3E231A"/>
                </a:solidFill>
              </a:rPr>
              <a:t>famosa</a:t>
            </a:r>
            <a:r>
              <a:rPr sz="2000" dirty="0">
                <a:solidFill>
                  <a:srgbClr val="3E231A"/>
                </a:solidFill>
              </a:rPr>
              <a:t> "</a:t>
            </a:r>
            <a:r>
              <a:rPr sz="2000" dirty="0" err="1">
                <a:solidFill>
                  <a:srgbClr val="3E231A"/>
                </a:solidFill>
              </a:rPr>
              <a:t>Nessuno</a:t>
            </a:r>
            <a:r>
              <a:rPr sz="2000" dirty="0">
                <a:solidFill>
                  <a:srgbClr val="3E231A"/>
                </a:solidFill>
              </a:rPr>
              <a:t> mi ha </a:t>
            </a:r>
            <a:r>
              <a:rPr sz="2000" dirty="0" err="1">
                <a:solidFill>
                  <a:srgbClr val="3E231A"/>
                </a:solidFill>
              </a:rPr>
              <a:t>accecato</a:t>
            </a:r>
            <a:r>
              <a:rPr sz="2000" dirty="0">
                <a:solidFill>
                  <a:srgbClr val="3E231A"/>
                </a:solidFill>
              </a:rPr>
              <a:t>”. </a:t>
            </a:r>
            <a:r>
              <a:rPr sz="2000" dirty="0" err="1">
                <a:solidFill>
                  <a:srgbClr val="3E231A"/>
                </a:solidFill>
              </a:rPr>
              <a:t>Questo</a:t>
            </a:r>
            <a:r>
              <a:rPr sz="2000" dirty="0">
                <a:solidFill>
                  <a:srgbClr val="3E231A"/>
                </a:solidFill>
              </a:rPr>
              <a:t> </a:t>
            </a:r>
            <a:r>
              <a:rPr sz="2000" dirty="0" err="1">
                <a:solidFill>
                  <a:srgbClr val="3E231A"/>
                </a:solidFill>
              </a:rPr>
              <a:t>scatena</a:t>
            </a:r>
            <a:r>
              <a:rPr sz="2000" dirty="0">
                <a:solidFill>
                  <a:srgbClr val="3E231A"/>
                </a:solidFill>
              </a:rPr>
              <a:t> la </a:t>
            </a:r>
            <a:r>
              <a:rPr sz="2000" dirty="0" err="1">
                <a:solidFill>
                  <a:srgbClr val="3E231A"/>
                </a:solidFill>
              </a:rPr>
              <a:t>derisione</a:t>
            </a:r>
            <a:r>
              <a:rPr sz="2000" dirty="0">
                <a:solidFill>
                  <a:srgbClr val="3E231A"/>
                </a:solidFill>
              </a:rPr>
              <a:t> da parte </a:t>
            </a:r>
            <a:r>
              <a:rPr sz="2000" dirty="0" err="1">
                <a:solidFill>
                  <a:srgbClr val="3E231A"/>
                </a:solidFill>
              </a:rPr>
              <a:t>dei</a:t>
            </a:r>
            <a:r>
              <a:rPr sz="2000" dirty="0">
                <a:solidFill>
                  <a:srgbClr val="3E231A"/>
                </a:solidFill>
              </a:rPr>
              <a:t> </a:t>
            </a:r>
            <a:r>
              <a:rPr sz="2000" dirty="0" err="1">
                <a:solidFill>
                  <a:srgbClr val="3E231A"/>
                </a:solidFill>
              </a:rPr>
              <a:t>satiri</a:t>
            </a:r>
            <a:r>
              <a:rPr sz="2000" dirty="0">
                <a:solidFill>
                  <a:srgbClr val="3E231A"/>
                </a:solidFill>
              </a:rPr>
              <a:t>. </a:t>
            </a:r>
            <a:r>
              <a:rPr sz="2000" dirty="0" err="1">
                <a:solidFill>
                  <a:srgbClr val="3E231A"/>
                </a:solidFill>
              </a:rPr>
              <a:t>Odisseo</a:t>
            </a:r>
            <a:r>
              <a:rPr sz="2000" dirty="0">
                <a:solidFill>
                  <a:srgbClr val="3E231A"/>
                </a:solidFill>
              </a:rPr>
              <a:t> e </a:t>
            </a:r>
            <a:r>
              <a:rPr sz="2000" dirty="0" err="1">
                <a:solidFill>
                  <a:srgbClr val="3E231A"/>
                </a:solidFill>
              </a:rPr>
              <a:t>il</a:t>
            </a:r>
            <a:r>
              <a:rPr sz="2000" dirty="0">
                <a:solidFill>
                  <a:srgbClr val="3E231A"/>
                </a:solidFill>
              </a:rPr>
              <a:t> </a:t>
            </a:r>
            <a:r>
              <a:rPr sz="2000" dirty="0" err="1">
                <a:solidFill>
                  <a:srgbClr val="3E231A"/>
                </a:solidFill>
              </a:rPr>
              <a:t>suo</a:t>
            </a:r>
            <a:r>
              <a:rPr sz="2000" dirty="0">
                <a:solidFill>
                  <a:srgbClr val="3E231A"/>
                </a:solidFill>
              </a:rPr>
              <a:t> </a:t>
            </a:r>
            <a:r>
              <a:rPr sz="2000" dirty="0" err="1">
                <a:solidFill>
                  <a:srgbClr val="3E231A"/>
                </a:solidFill>
              </a:rPr>
              <a:t>equipaggio</a:t>
            </a:r>
            <a:r>
              <a:rPr sz="2000" dirty="0">
                <a:solidFill>
                  <a:srgbClr val="3E231A"/>
                </a:solidFill>
              </a:rPr>
              <a:t>, </a:t>
            </a:r>
            <a:r>
              <a:rPr sz="2000" dirty="0" err="1">
                <a:solidFill>
                  <a:srgbClr val="3E231A"/>
                </a:solidFill>
              </a:rPr>
              <a:t>infine</a:t>
            </a:r>
            <a:r>
              <a:rPr sz="2000" dirty="0">
                <a:solidFill>
                  <a:srgbClr val="3E231A"/>
                </a:solidFill>
              </a:rPr>
              <a:t>, </a:t>
            </a:r>
            <a:r>
              <a:rPr sz="2000" dirty="0" err="1">
                <a:solidFill>
                  <a:srgbClr val="3E231A"/>
                </a:solidFill>
              </a:rPr>
              <a:t>scappano</a:t>
            </a:r>
            <a:r>
              <a:rPr sz="2000" dirty="0">
                <a:solidFill>
                  <a:srgbClr val="3E231A"/>
                </a:solidFill>
              </a:rPr>
              <a:t> </a:t>
            </a:r>
            <a:r>
              <a:rPr sz="2000" dirty="0" err="1">
                <a:solidFill>
                  <a:srgbClr val="3E231A"/>
                </a:solidFill>
              </a:rPr>
              <a:t>sulla</a:t>
            </a:r>
            <a:r>
              <a:rPr sz="2000" dirty="0">
                <a:solidFill>
                  <a:srgbClr val="3E231A"/>
                </a:solidFill>
              </a:rPr>
              <a:t> nave.</a:t>
            </a:r>
          </a:p>
        </p:txBody>
      </p:sp>
      <p:pic>
        <p:nvPicPr>
          <p:cNvPr id="141" name="IMG_0038.jpeg"/>
          <p:cNvPicPr/>
          <p:nvPr/>
        </p:nvPicPr>
        <p:blipFill>
          <a:blip r:embed="rId2">
            <a:extLst/>
          </a:blip>
          <a:stretch>
            <a:fillRect/>
          </a:stretch>
        </p:blipFill>
        <p:spPr>
          <a:xfrm>
            <a:off x="743707" y="2614756"/>
            <a:ext cx="4925991" cy="6251288"/>
          </a:xfrm>
          <a:prstGeom prst="rect">
            <a:avLst/>
          </a:prstGeom>
          <a:ln w="12700">
            <a:miter lim="400000"/>
          </a:ln>
        </p:spPr>
      </p:pic>
      <p:sp>
        <p:nvSpPr>
          <p:cNvPr id="142" name="Shape 142"/>
          <p:cNvSpPr/>
          <p:nvPr/>
        </p:nvSpPr>
        <p:spPr>
          <a:xfrm>
            <a:off x="45632" y="2361546"/>
            <a:ext cx="6322141" cy="3175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100"/>
            </a:lvl1pPr>
          </a:lstStyle>
          <a:p>
            <a:pPr lvl="0">
              <a:defRPr sz="1800">
                <a:solidFill>
                  <a:srgbClr val="000000"/>
                </a:solidFill>
              </a:defRPr>
            </a:pPr>
            <a:r>
              <a:rPr sz="1100">
                <a:solidFill>
                  <a:srgbClr val="3E231A"/>
                </a:solidFill>
              </a:rPr>
              <a:t>Odilon Redon   "Il Ciclope" 1914 circa - olio su cartone su pannello Museo Kröller-Müller </a:t>
            </a:r>
          </a:p>
        </p:txBody>
      </p:sp>
    </p:spTree>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G_0030.gif"/>
          <p:cNvPicPr/>
          <p:nvPr/>
        </p:nvPicPr>
        <p:blipFill>
          <a:blip r:embed="rId2">
            <a:extLst/>
          </a:blip>
          <a:stretch>
            <a:fillRect/>
          </a:stretch>
        </p:blipFill>
        <p:spPr>
          <a:xfrm>
            <a:off x="7749080" y="1857885"/>
            <a:ext cx="4740943" cy="6881139"/>
          </a:xfrm>
          <a:prstGeom prst="rect">
            <a:avLst/>
          </a:prstGeom>
          <a:ln w="12700">
            <a:miter lim="400000"/>
          </a:ln>
        </p:spPr>
      </p:pic>
      <p:sp>
        <p:nvSpPr>
          <p:cNvPr id="40" name="Shape 40"/>
          <p:cNvSpPr>
            <a:spLocks noGrp="1"/>
          </p:cNvSpPr>
          <p:nvPr>
            <p:ph type="title"/>
          </p:nvPr>
        </p:nvSpPr>
        <p:spPr>
          <a:xfrm>
            <a:off x="1270000" y="635000"/>
            <a:ext cx="10464800" cy="1521919"/>
          </a:xfrm>
          <a:prstGeom prst="rect">
            <a:avLst/>
          </a:prstGeom>
        </p:spPr>
        <p:txBody>
          <a:bodyPr/>
          <a:lstStyle/>
          <a:p>
            <a:pPr lvl="0">
              <a:defRPr sz="1800">
                <a:solidFill>
                  <a:srgbClr val="000000"/>
                </a:solidFill>
              </a:defRPr>
            </a:pPr>
            <a:r>
              <a:rPr sz="7200">
                <a:solidFill>
                  <a:srgbClr val="3E231A"/>
                </a:solidFill>
              </a:rPr>
              <a:t>Le innovazioni</a:t>
            </a:r>
          </a:p>
        </p:txBody>
      </p:sp>
      <p:sp>
        <p:nvSpPr>
          <p:cNvPr id="41" name="Shape 41"/>
          <p:cNvSpPr>
            <a:spLocks noGrp="1"/>
          </p:cNvSpPr>
          <p:nvPr>
            <p:ph type="body" idx="1"/>
          </p:nvPr>
        </p:nvSpPr>
        <p:spPr>
          <a:xfrm>
            <a:off x="563864" y="1177139"/>
            <a:ext cx="7696957" cy="8242630"/>
          </a:xfrm>
          <a:prstGeom prst="rect">
            <a:avLst/>
          </a:prstGeom>
        </p:spPr>
        <p:txBody>
          <a:bodyPr>
            <a:normAutofit/>
          </a:bodyPr>
          <a:lstStyle/>
          <a:p>
            <a:pPr marL="0" lvl="0" indent="0" algn="just">
              <a:buSzTx/>
              <a:buNone/>
              <a:defRPr sz="1800">
                <a:solidFill>
                  <a:srgbClr val="000000"/>
                </a:solidFill>
              </a:defRPr>
            </a:pPr>
            <a:r>
              <a:rPr sz="2400" dirty="0" err="1">
                <a:solidFill>
                  <a:srgbClr val="3E231A"/>
                </a:solidFill>
              </a:rPr>
              <a:t>Egli</a:t>
            </a:r>
            <a:r>
              <a:rPr sz="2400" dirty="0">
                <a:solidFill>
                  <a:srgbClr val="3E231A"/>
                </a:solidFill>
              </a:rPr>
              <a:t> introduce </a:t>
            </a:r>
            <a:r>
              <a:rPr sz="2400" dirty="0" err="1">
                <a:solidFill>
                  <a:srgbClr val="3E231A"/>
                </a:solidFill>
              </a:rPr>
              <a:t>nuovi</a:t>
            </a:r>
            <a:r>
              <a:rPr sz="2400" dirty="0">
                <a:solidFill>
                  <a:srgbClr val="3E231A"/>
                </a:solidFill>
              </a:rPr>
              <a:t> </a:t>
            </a:r>
            <a:r>
              <a:rPr sz="2400" dirty="0" err="1">
                <a:solidFill>
                  <a:srgbClr val="3E231A"/>
                </a:solidFill>
              </a:rPr>
              <a:t>problemi</a:t>
            </a:r>
            <a:r>
              <a:rPr sz="2400" dirty="0">
                <a:solidFill>
                  <a:srgbClr val="3E231A"/>
                </a:solidFill>
              </a:rPr>
              <a:t>:</a:t>
            </a:r>
          </a:p>
          <a:p>
            <a:pPr marL="0" lvl="2" indent="457200" algn="just">
              <a:buSzTx/>
              <a:buNone/>
              <a:defRPr sz="1800">
                <a:solidFill>
                  <a:srgbClr val="000000"/>
                </a:solidFill>
              </a:defRPr>
            </a:pPr>
            <a:r>
              <a:rPr sz="2400" dirty="0">
                <a:solidFill>
                  <a:srgbClr val="3E231A"/>
                </a:solidFill>
              </a:rPr>
              <a:t>•	La </a:t>
            </a:r>
            <a:r>
              <a:rPr sz="2400" dirty="0" err="1">
                <a:solidFill>
                  <a:srgbClr val="3E231A"/>
                </a:solidFill>
              </a:rPr>
              <a:t>posizione</a:t>
            </a:r>
            <a:r>
              <a:rPr sz="2400" dirty="0">
                <a:solidFill>
                  <a:srgbClr val="3E231A"/>
                </a:solidFill>
              </a:rPr>
              <a:t> </a:t>
            </a:r>
            <a:r>
              <a:rPr sz="2400" dirty="0" err="1">
                <a:solidFill>
                  <a:srgbClr val="3E231A"/>
                </a:solidFill>
              </a:rPr>
              <a:t>sociale</a:t>
            </a:r>
            <a:r>
              <a:rPr sz="2400" dirty="0">
                <a:solidFill>
                  <a:srgbClr val="3E231A"/>
                </a:solidFill>
              </a:rPr>
              <a:t> </a:t>
            </a:r>
            <a:r>
              <a:rPr sz="2400" dirty="0" err="1">
                <a:solidFill>
                  <a:srgbClr val="3E231A"/>
                </a:solidFill>
              </a:rPr>
              <a:t>ricoperta</a:t>
            </a:r>
            <a:r>
              <a:rPr sz="2400" dirty="0">
                <a:solidFill>
                  <a:srgbClr val="3E231A"/>
                </a:solidFill>
              </a:rPr>
              <a:t> </a:t>
            </a:r>
            <a:r>
              <a:rPr sz="2400" dirty="0" err="1">
                <a:solidFill>
                  <a:srgbClr val="3E231A"/>
                </a:solidFill>
              </a:rPr>
              <a:t>dallo</a:t>
            </a:r>
            <a:r>
              <a:rPr sz="2400" dirty="0">
                <a:solidFill>
                  <a:srgbClr val="3E231A"/>
                </a:solidFill>
              </a:rPr>
              <a:t> </a:t>
            </a:r>
            <a:r>
              <a:rPr sz="2400" dirty="0" err="1">
                <a:solidFill>
                  <a:srgbClr val="3E231A"/>
                </a:solidFill>
              </a:rPr>
              <a:t>straniero</a:t>
            </a:r>
            <a:endParaRPr sz="2400" dirty="0">
              <a:solidFill>
                <a:srgbClr val="3E231A"/>
              </a:solidFill>
            </a:endParaRPr>
          </a:p>
          <a:p>
            <a:pPr marL="0" lvl="2" indent="457200" algn="just">
              <a:buSzTx/>
              <a:buNone/>
              <a:defRPr sz="1800">
                <a:solidFill>
                  <a:srgbClr val="000000"/>
                </a:solidFill>
              </a:defRPr>
            </a:pPr>
            <a:r>
              <a:rPr sz="2400" dirty="0">
                <a:solidFill>
                  <a:srgbClr val="3E231A"/>
                </a:solidFill>
              </a:rPr>
              <a:t>•	La </a:t>
            </a:r>
            <a:r>
              <a:rPr sz="2400" dirty="0" err="1">
                <a:solidFill>
                  <a:srgbClr val="3E231A"/>
                </a:solidFill>
              </a:rPr>
              <a:t>figura</a:t>
            </a:r>
            <a:r>
              <a:rPr sz="2400" dirty="0">
                <a:solidFill>
                  <a:srgbClr val="3E231A"/>
                </a:solidFill>
              </a:rPr>
              <a:t> </a:t>
            </a:r>
            <a:r>
              <a:rPr sz="2400" dirty="0" err="1">
                <a:solidFill>
                  <a:srgbClr val="3E231A"/>
                </a:solidFill>
              </a:rPr>
              <a:t>dell'emarginato</a:t>
            </a:r>
            <a:endParaRPr sz="2400" dirty="0">
              <a:solidFill>
                <a:srgbClr val="3E231A"/>
              </a:solidFill>
            </a:endParaRPr>
          </a:p>
          <a:p>
            <a:pPr marL="0" lvl="2" indent="457200" algn="just">
              <a:buSzTx/>
              <a:buNone/>
              <a:defRPr sz="1800">
                <a:solidFill>
                  <a:srgbClr val="000000"/>
                </a:solidFill>
              </a:defRPr>
            </a:pPr>
            <a:r>
              <a:rPr sz="2400" dirty="0">
                <a:solidFill>
                  <a:srgbClr val="3E231A"/>
                </a:solidFill>
              </a:rPr>
              <a:t>•	La donna e la </a:t>
            </a:r>
            <a:r>
              <a:rPr sz="2400" dirty="0" err="1">
                <a:solidFill>
                  <a:srgbClr val="3E231A"/>
                </a:solidFill>
              </a:rPr>
              <a:t>sua</a:t>
            </a:r>
            <a:r>
              <a:rPr sz="2400" dirty="0">
                <a:solidFill>
                  <a:srgbClr val="3E231A"/>
                </a:solidFill>
              </a:rPr>
              <a:t> </a:t>
            </a:r>
            <a:r>
              <a:rPr sz="2400" dirty="0" err="1">
                <a:solidFill>
                  <a:srgbClr val="3E231A"/>
                </a:solidFill>
              </a:rPr>
              <a:t>condizione</a:t>
            </a:r>
            <a:r>
              <a:rPr sz="2400" dirty="0">
                <a:solidFill>
                  <a:srgbClr val="3E231A"/>
                </a:solidFill>
              </a:rPr>
              <a:t>, </a:t>
            </a:r>
            <a:r>
              <a:rPr sz="2400" dirty="0" err="1">
                <a:solidFill>
                  <a:srgbClr val="3E231A"/>
                </a:solidFill>
              </a:rPr>
              <a:t>sia</a:t>
            </a:r>
            <a:r>
              <a:rPr sz="2400" dirty="0">
                <a:solidFill>
                  <a:srgbClr val="3E231A"/>
                </a:solidFill>
              </a:rPr>
              <a:t> dal </a:t>
            </a:r>
            <a:r>
              <a:rPr sz="2400" dirty="0" err="1">
                <a:solidFill>
                  <a:srgbClr val="3E231A"/>
                </a:solidFill>
              </a:rPr>
              <a:t>punto</a:t>
            </a:r>
            <a:r>
              <a:rPr sz="2400" dirty="0">
                <a:solidFill>
                  <a:srgbClr val="3E231A"/>
                </a:solidFill>
              </a:rPr>
              <a:t> di vista </a:t>
            </a:r>
            <a:r>
              <a:rPr sz="2400" dirty="0" err="1">
                <a:solidFill>
                  <a:srgbClr val="3E231A"/>
                </a:solidFill>
              </a:rPr>
              <a:t>della</a:t>
            </a:r>
            <a:r>
              <a:rPr sz="2400" dirty="0">
                <a:solidFill>
                  <a:srgbClr val="3E231A"/>
                </a:solidFill>
              </a:rPr>
              <a:t> donna </a:t>
            </a:r>
            <a:r>
              <a:rPr sz="2400" dirty="0" err="1">
                <a:solidFill>
                  <a:srgbClr val="3E231A"/>
                </a:solidFill>
              </a:rPr>
              <a:t>ateniese</a:t>
            </a:r>
            <a:r>
              <a:rPr sz="2400" dirty="0">
                <a:solidFill>
                  <a:srgbClr val="3E231A"/>
                </a:solidFill>
              </a:rPr>
              <a:t> </a:t>
            </a:r>
            <a:r>
              <a:rPr sz="2400" dirty="0" err="1">
                <a:solidFill>
                  <a:srgbClr val="3E231A"/>
                </a:solidFill>
              </a:rPr>
              <a:t>che</a:t>
            </a:r>
            <a:r>
              <a:rPr sz="2400" dirty="0">
                <a:solidFill>
                  <a:srgbClr val="3E231A"/>
                </a:solidFill>
              </a:rPr>
              <a:t> da </a:t>
            </a:r>
            <a:r>
              <a:rPr sz="2400" dirty="0" err="1">
                <a:solidFill>
                  <a:srgbClr val="3E231A"/>
                </a:solidFill>
              </a:rPr>
              <a:t>quello</a:t>
            </a:r>
            <a:r>
              <a:rPr sz="2400" dirty="0">
                <a:solidFill>
                  <a:srgbClr val="3E231A"/>
                </a:solidFill>
              </a:rPr>
              <a:t> </a:t>
            </a:r>
            <a:r>
              <a:rPr sz="2400" dirty="0" err="1">
                <a:solidFill>
                  <a:srgbClr val="3E231A"/>
                </a:solidFill>
              </a:rPr>
              <a:t>della</a:t>
            </a:r>
            <a:r>
              <a:rPr sz="2400" dirty="0">
                <a:solidFill>
                  <a:srgbClr val="3E231A"/>
                </a:solidFill>
              </a:rPr>
              <a:t> </a:t>
            </a:r>
            <a:r>
              <a:rPr sz="2400" dirty="0" err="1">
                <a:solidFill>
                  <a:srgbClr val="3E231A"/>
                </a:solidFill>
              </a:rPr>
              <a:t>straniera</a:t>
            </a:r>
            <a:endParaRPr sz="2400" dirty="0">
              <a:solidFill>
                <a:srgbClr val="3E231A"/>
              </a:solidFill>
            </a:endParaRPr>
          </a:p>
          <a:p>
            <a:pPr marL="0" lvl="2" indent="457200" algn="just">
              <a:buSzTx/>
              <a:buNone/>
              <a:defRPr sz="1800">
                <a:solidFill>
                  <a:srgbClr val="000000"/>
                </a:solidFill>
              </a:defRPr>
            </a:pPr>
            <a:r>
              <a:rPr sz="2400" dirty="0">
                <a:solidFill>
                  <a:srgbClr val="3E231A"/>
                </a:solidFill>
              </a:rPr>
              <a:t>•	La </a:t>
            </a:r>
            <a:r>
              <a:rPr sz="2400" dirty="0" err="1">
                <a:solidFill>
                  <a:srgbClr val="3E231A"/>
                </a:solidFill>
              </a:rPr>
              <a:t>figura</a:t>
            </a:r>
            <a:r>
              <a:rPr sz="2400" dirty="0">
                <a:solidFill>
                  <a:srgbClr val="3E231A"/>
                </a:solidFill>
              </a:rPr>
              <a:t> </a:t>
            </a:r>
            <a:r>
              <a:rPr sz="2400" dirty="0" err="1">
                <a:solidFill>
                  <a:srgbClr val="3E231A"/>
                </a:solidFill>
              </a:rPr>
              <a:t>dell'intellettuale</a:t>
            </a:r>
            <a:r>
              <a:rPr sz="2400" dirty="0">
                <a:solidFill>
                  <a:srgbClr val="3E231A"/>
                </a:solidFill>
              </a:rPr>
              <a:t> </a:t>
            </a:r>
            <a:r>
              <a:rPr sz="2400" dirty="0" err="1">
                <a:solidFill>
                  <a:srgbClr val="3E231A"/>
                </a:solidFill>
              </a:rPr>
              <a:t>che</a:t>
            </a:r>
            <a:r>
              <a:rPr sz="2400" dirty="0">
                <a:solidFill>
                  <a:srgbClr val="3E231A"/>
                </a:solidFill>
              </a:rPr>
              <a:t> </a:t>
            </a:r>
            <a:r>
              <a:rPr sz="2400" dirty="0" err="1">
                <a:solidFill>
                  <a:srgbClr val="3E231A"/>
                </a:solidFill>
              </a:rPr>
              <a:t>contesta</a:t>
            </a:r>
            <a:r>
              <a:rPr sz="2400" dirty="0">
                <a:solidFill>
                  <a:srgbClr val="3E231A"/>
                </a:solidFill>
              </a:rPr>
              <a:t> i </a:t>
            </a:r>
            <a:r>
              <a:rPr sz="2400" dirty="0" err="1">
                <a:solidFill>
                  <a:srgbClr val="3E231A"/>
                </a:solidFill>
              </a:rPr>
              <a:t>valori</a:t>
            </a:r>
            <a:r>
              <a:rPr sz="2400" dirty="0">
                <a:solidFill>
                  <a:srgbClr val="3E231A"/>
                </a:solidFill>
              </a:rPr>
              <a:t> </a:t>
            </a:r>
            <a:r>
              <a:rPr sz="2400" dirty="0" err="1">
                <a:solidFill>
                  <a:srgbClr val="3E231A"/>
                </a:solidFill>
              </a:rPr>
              <a:t>dominanti</a:t>
            </a:r>
            <a:endParaRPr sz="2400" dirty="0">
              <a:solidFill>
                <a:srgbClr val="3E231A"/>
              </a:solidFill>
            </a:endParaRPr>
          </a:p>
          <a:p>
            <a:pPr marL="0" lvl="2" indent="457200" algn="just">
              <a:buSzTx/>
              <a:buNone/>
              <a:defRPr sz="1800">
                <a:solidFill>
                  <a:srgbClr val="000000"/>
                </a:solidFill>
              </a:defRPr>
            </a:pPr>
            <a:r>
              <a:rPr sz="2400" dirty="0">
                <a:solidFill>
                  <a:srgbClr val="3E231A"/>
                </a:solidFill>
              </a:rPr>
              <a:t>•	La </a:t>
            </a:r>
            <a:r>
              <a:rPr sz="2400" dirty="0" err="1">
                <a:solidFill>
                  <a:srgbClr val="3E231A"/>
                </a:solidFill>
              </a:rPr>
              <a:t>parola</a:t>
            </a:r>
            <a:r>
              <a:rPr sz="2400" dirty="0">
                <a:solidFill>
                  <a:srgbClr val="3E231A"/>
                </a:solidFill>
              </a:rPr>
              <a:t> </a:t>
            </a:r>
            <a:r>
              <a:rPr sz="2400" dirty="0" err="1">
                <a:solidFill>
                  <a:srgbClr val="3E231A"/>
                </a:solidFill>
              </a:rPr>
              <a:t>intesa</a:t>
            </a:r>
            <a:r>
              <a:rPr sz="2400" dirty="0">
                <a:solidFill>
                  <a:srgbClr val="3E231A"/>
                </a:solidFill>
              </a:rPr>
              <a:t> come </a:t>
            </a:r>
            <a:r>
              <a:rPr sz="2400" dirty="0" err="1">
                <a:solidFill>
                  <a:srgbClr val="3E231A"/>
                </a:solidFill>
              </a:rPr>
              <a:t>strumento</a:t>
            </a:r>
            <a:r>
              <a:rPr sz="2400" dirty="0">
                <a:solidFill>
                  <a:srgbClr val="3E231A"/>
                </a:solidFill>
              </a:rPr>
              <a:t> di </a:t>
            </a:r>
            <a:r>
              <a:rPr sz="2400" dirty="0" err="1">
                <a:solidFill>
                  <a:srgbClr val="3E231A"/>
                </a:solidFill>
              </a:rPr>
              <a:t>potere</a:t>
            </a:r>
            <a:endParaRPr sz="2400" dirty="0">
              <a:solidFill>
                <a:srgbClr val="3E231A"/>
              </a:solidFill>
            </a:endParaRPr>
          </a:p>
          <a:p>
            <a:pPr marL="0" lvl="2" indent="457200" algn="just">
              <a:buSzTx/>
              <a:buNone/>
              <a:defRPr sz="1800">
                <a:solidFill>
                  <a:srgbClr val="000000"/>
                </a:solidFill>
              </a:defRPr>
            </a:pPr>
            <a:r>
              <a:rPr sz="2400" dirty="0">
                <a:solidFill>
                  <a:srgbClr val="3E231A"/>
                </a:solidFill>
              </a:rPr>
              <a:t>•	Il </a:t>
            </a:r>
            <a:r>
              <a:rPr sz="2400" dirty="0" err="1">
                <a:solidFill>
                  <a:srgbClr val="3E231A"/>
                </a:solidFill>
              </a:rPr>
              <a:t>ruolo</a:t>
            </a:r>
            <a:r>
              <a:rPr sz="2400" dirty="0">
                <a:solidFill>
                  <a:srgbClr val="3E231A"/>
                </a:solidFill>
              </a:rPr>
              <a:t> </a:t>
            </a:r>
            <a:r>
              <a:rPr sz="2400" dirty="0" err="1">
                <a:solidFill>
                  <a:srgbClr val="3E231A"/>
                </a:solidFill>
              </a:rPr>
              <a:t>dei</a:t>
            </a:r>
            <a:r>
              <a:rPr sz="2400" dirty="0">
                <a:solidFill>
                  <a:srgbClr val="3E231A"/>
                </a:solidFill>
              </a:rPr>
              <a:t> </a:t>
            </a:r>
            <a:r>
              <a:rPr sz="2400" dirty="0" err="1">
                <a:solidFill>
                  <a:srgbClr val="3E231A"/>
                </a:solidFill>
              </a:rPr>
              <a:t>sofisti</a:t>
            </a:r>
            <a:r>
              <a:rPr sz="2400" dirty="0">
                <a:solidFill>
                  <a:srgbClr val="3E231A"/>
                </a:solidFill>
              </a:rPr>
              <a:t> </a:t>
            </a:r>
            <a:r>
              <a:rPr sz="2400" dirty="0" err="1">
                <a:solidFill>
                  <a:srgbClr val="3E231A"/>
                </a:solidFill>
              </a:rPr>
              <a:t>all'interno</a:t>
            </a:r>
            <a:r>
              <a:rPr sz="2400" dirty="0">
                <a:solidFill>
                  <a:srgbClr val="3E231A"/>
                </a:solidFill>
              </a:rPr>
              <a:t> </a:t>
            </a:r>
            <a:r>
              <a:rPr sz="2400" dirty="0" err="1">
                <a:solidFill>
                  <a:srgbClr val="3E231A"/>
                </a:solidFill>
              </a:rPr>
              <a:t>della</a:t>
            </a:r>
            <a:r>
              <a:rPr sz="2400" dirty="0">
                <a:solidFill>
                  <a:srgbClr val="3E231A"/>
                </a:solidFill>
              </a:rPr>
              <a:t> </a:t>
            </a:r>
            <a:r>
              <a:rPr sz="2400" dirty="0" err="1">
                <a:solidFill>
                  <a:srgbClr val="3E231A"/>
                </a:solidFill>
              </a:rPr>
              <a:t>compagine</a:t>
            </a:r>
            <a:r>
              <a:rPr sz="2400" dirty="0">
                <a:solidFill>
                  <a:srgbClr val="3E231A"/>
                </a:solidFill>
              </a:rPr>
              <a:t> </a:t>
            </a:r>
            <a:r>
              <a:rPr sz="2400" dirty="0" err="1">
                <a:solidFill>
                  <a:srgbClr val="3E231A"/>
                </a:solidFill>
              </a:rPr>
              <a:t>sociale</a:t>
            </a:r>
            <a:endParaRPr sz="2400" dirty="0">
              <a:solidFill>
                <a:srgbClr val="3E231A"/>
              </a:solidFill>
            </a:endParaRP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317824" y="1132384"/>
            <a:ext cx="10416976" cy="7529016"/>
          </a:xfrm>
        </p:spPr>
        <p:txBody>
          <a:bodyPr>
            <a:normAutofit fontScale="77500" lnSpcReduction="20000"/>
          </a:bodyPr>
          <a:lstStyle/>
          <a:p>
            <a:r>
              <a:rPr lang="it-IT" dirty="0"/>
              <a:t>• GENERE TEATRALE: leggero e comico</a:t>
            </a:r>
            <a:r>
              <a:rPr lang="it-IT" dirty="0" smtClean="0"/>
              <a:t>.</a:t>
            </a:r>
          </a:p>
          <a:p>
            <a:r>
              <a:rPr lang="it-IT" dirty="0" smtClean="0"/>
              <a:t> </a:t>
            </a:r>
            <a:r>
              <a:rPr lang="it-IT" dirty="0"/>
              <a:t>• QUANDO: erano in genere rappresentati alla fine di una trilogia di tragedie. • 3+1: Non sappiamo però a quali tragedie fosse collegato il “Ciclope”. </a:t>
            </a:r>
            <a:endParaRPr lang="it-IT" dirty="0" smtClean="0"/>
          </a:p>
          <a:p>
            <a:r>
              <a:rPr lang="it-IT" dirty="0" smtClean="0"/>
              <a:t>• </a:t>
            </a:r>
            <a:r>
              <a:rPr lang="it-IT" dirty="0"/>
              <a:t>SCOPO: servivano a risollevare l’animo degli spettatori, incupito dagli eventi tragici</a:t>
            </a:r>
            <a:r>
              <a:rPr lang="it-IT" dirty="0" smtClean="0"/>
              <a:t>.</a:t>
            </a:r>
          </a:p>
          <a:p>
            <a:r>
              <a:rPr lang="it-IT" dirty="0" smtClean="0"/>
              <a:t>• </a:t>
            </a:r>
            <a:r>
              <a:rPr lang="it-IT" dirty="0"/>
              <a:t>TEMA: frequente è il tema della schiavitù dei satiri, che si conclude con la loro liberazione</a:t>
            </a:r>
            <a:r>
              <a:rPr lang="it-IT" dirty="0" smtClean="0"/>
              <a:t>.</a:t>
            </a:r>
          </a:p>
          <a:p>
            <a:r>
              <a:rPr lang="it-IT" dirty="0" smtClean="0"/>
              <a:t>• </a:t>
            </a:r>
            <a:r>
              <a:rPr lang="it-IT" dirty="0"/>
              <a:t>CORO: era formato da un gruppo di satiri (nel “Ciclope” si tratta gruppo di servitori di Polifemo) presentati nelle più disparate situazioni, spesso ricavate dal mito in chiave parodistica. </a:t>
            </a:r>
            <a:endParaRPr lang="it-IT" dirty="0" smtClean="0"/>
          </a:p>
          <a:p>
            <a:r>
              <a:rPr lang="it-IT" dirty="0" smtClean="0"/>
              <a:t>• </a:t>
            </a:r>
            <a:r>
              <a:rPr lang="it-IT" dirty="0"/>
              <a:t>ALTRI: esiste un altro dramma satiresco, “I cercatori di tracce” di Sofocle, di cui ci è rimasta circa la metà del testo. Tutti gli altri sono andati perduti o ne restano pochi frammenti.</a:t>
            </a:r>
          </a:p>
        </p:txBody>
      </p:sp>
    </p:spTree>
    <p:extLst>
      <p:ext uri="{BB962C8B-B14F-4D97-AF65-F5344CB8AC3E}">
        <p14:creationId xmlns:p14="http://schemas.microsoft.com/office/powerpoint/2010/main" val="364592999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prstGeom prst="rect">
            <a:avLst/>
          </a:prstGeom>
        </p:spPr>
        <p:txBody>
          <a:bodyPr/>
          <a:lstStyle/>
          <a:p>
            <a:pPr lvl="0">
              <a:defRPr sz="1800">
                <a:solidFill>
                  <a:srgbClr val="000000"/>
                </a:solidFill>
              </a:defRPr>
            </a:pPr>
            <a:r>
              <a:rPr sz="7200">
                <a:solidFill>
                  <a:srgbClr val="3E231A"/>
                </a:solidFill>
              </a:rPr>
              <a:t>Fonti</a:t>
            </a:r>
          </a:p>
        </p:txBody>
      </p:sp>
      <p:sp>
        <p:nvSpPr>
          <p:cNvPr id="145" name="Shape 145"/>
          <p:cNvSpPr>
            <a:spLocks noGrp="1"/>
          </p:cNvSpPr>
          <p:nvPr>
            <p:ph type="body" idx="1"/>
          </p:nvPr>
        </p:nvSpPr>
        <p:spPr>
          <a:xfrm>
            <a:off x="813156" y="2164591"/>
            <a:ext cx="10221152" cy="5842001"/>
          </a:xfrm>
          <a:prstGeom prst="rect">
            <a:avLst/>
          </a:prstGeom>
        </p:spPr>
        <p:txBody>
          <a:bodyPr/>
          <a:lstStyle/>
          <a:p>
            <a:pPr lvl="0">
              <a:buBlip>
                <a:blip r:embed="rId2"/>
              </a:buBlip>
              <a:defRPr sz="1800">
                <a:solidFill>
                  <a:srgbClr val="000000"/>
                </a:solidFill>
              </a:defRPr>
            </a:pPr>
            <a:r>
              <a:rPr sz="3800">
                <a:solidFill>
                  <a:srgbClr val="3E231A"/>
                </a:solidFill>
              </a:rPr>
              <a:t>Rossi Nicolai "Lezioni di letteratura greca"</a:t>
            </a:r>
          </a:p>
          <a:p>
            <a:pPr lvl="0">
              <a:buBlip>
                <a:blip r:embed="rId2"/>
              </a:buBlip>
              <a:defRPr sz="1800">
                <a:solidFill>
                  <a:srgbClr val="000000"/>
                </a:solidFill>
              </a:defRPr>
            </a:pPr>
            <a:r>
              <a:rPr sz="3800">
                <a:solidFill>
                  <a:srgbClr val="3E231A"/>
                </a:solidFill>
              </a:rPr>
              <a:t>Wikipedia</a:t>
            </a:r>
          </a:p>
          <a:p>
            <a:pPr lvl="0">
              <a:buBlip>
                <a:blip r:embed="rId2"/>
              </a:buBlip>
              <a:defRPr sz="1800">
                <a:solidFill>
                  <a:srgbClr val="000000"/>
                </a:solidFill>
              </a:defRPr>
            </a:pPr>
            <a:r>
              <a:rPr sz="3800">
                <a:solidFill>
                  <a:srgbClr val="3E231A"/>
                </a:solidFill>
              </a:rPr>
              <a:t>Enciclopedia Treccani on-line</a:t>
            </a:r>
          </a:p>
        </p:txBody>
      </p:sp>
      <p:pic>
        <p:nvPicPr>
          <p:cNvPr id="146" name="IMG_0035.png"/>
          <p:cNvPicPr/>
          <p:nvPr/>
        </p:nvPicPr>
        <p:blipFill>
          <a:blip r:embed="rId3">
            <a:extLst/>
          </a:blip>
          <a:stretch>
            <a:fillRect/>
          </a:stretch>
        </p:blipFill>
        <p:spPr>
          <a:xfrm>
            <a:off x="8563566" y="4959804"/>
            <a:ext cx="3313499" cy="3316670"/>
          </a:xfrm>
          <a:prstGeom prst="rect">
            <a:avLst/>
          </a:prstGeom>
          <a:ln w="12700">
            <a:miter lim="400000"/>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prstGeom prst="rect">
            <a:avLst/>
          </a:prstGeom>
        </p:spPr>
        <p:txBody>
          <a:bodyPr>
            <a:normAutofit/>
          </a:bodyPr>
          <a:lstStyle/>
          <a:p>
            <a:pPr lvl="0">
              <a:defRPr sz="1800">
                <a:solidFill>
                  <a:srgbClr val="000000"/>
                </a:solidFill>
              </a:defRPr>
            </a:pPr>
            <a:r>
              <a:rPr sz="8800" dirty="0">
                <a:solidFill>
                  <a:srgbClr val="3E231A"/>
                </a:solidFill>
              </a:rPr>
              <a:t>Fine</a:t>
            </a:r>
          </a:p>
        </p:txBody>
      </p:sp>
      <p:sp>
        <p:nvSpPr>
          <p:cNvPr id="149" name="Shape 149"/>
          <p:cNvSpPr>
            <a:spLocks noGrp="1"/>
          </p:cNvSpPr>
          <p:nvPr>
            <p:ph type="body" idx="1"/>
          </p:nvPr>
        </p:nvSpPr>
        <p:spPr>
          <a:xfrm>
            <a:off x="889297" y="5501390"/>
            <a:ext cx="10670381" cy="1650852"/>
          </a:xfrm>
          <a:prstGeom prst="rect">
            <a:avLst/>
          </a:prstGeom>
        </p:spPr>
        <p:txBody>
          <a:bodyPr>
            <a:noAutofit/>
          </a:bodyPr>
          <a:lstStyle/>
          <a:p>
            <a:pPr lvl="0" defTabSz="274574">
              <a:defRPr sz="1800">
                <a:solidFill>
                  <a:srgbClr val="000000"/>
                </a:solidFill>
              </a:defRPr>
            </a:pPr>
            <a:r>
              <a:rPr sz="3200" dirty="0" err="1">
                <a:solidFill>
                  <a:srgbClr val="3E231A"/>
                </a:solidFill>
              </a:rPr>
              <a:t>Conserva</a:t>
            </a:r>
            <a:r>
              <a:rPr sz="3200" dirty="0">
                <a:solidFill>
                  <a:srgbClr val="3E231A"/>
                </a:solidFill>
              </a:rPr>
              <a:t>  </a:t>
            </a:r>
            <a:r>
              <a:rPr sz="3200" dirty="0" err="1">
                <a:solidFill>
                  <a:srgbClr val="3E231A"/>
                </a:solidFill>
              </a:rPr>
              <a:t>Ferraiuolo</a:t>
            </a:r>
            <a:r>
              <a:rPr sz="3200" dirty="0">
                <a:solidFill>
                  <a:srgbClr val="3E231A"/>
                </a:solidFill>
              </a:rPr>
              <a:t>  </a:t>
            </a:r>
            <a:r>
              <a:rPr sz="3200" dirty="0" err="1">
                <a:solidFill>
                  <a:srgbClr val="3E231A"/>
                </a:solidFill>
              </a:rPr>
              <a:t>Ricciuti</a:t>
            </a:r>
            <a:endParaRPr sz="3200" dirty="0">
              <a:solidFill>
                <a:srgbClr val="3E231A"/>
              </a:solidFill>
            </a:endParaRPr>
          </a:p>
          <a:p>
            <a:pPr lvl="0" defTabSz="274574">
              <a:defRPr sz="1800">
                <a:solidFill>
                  <a:srgbClr val="000000"/>
                </a:solidFill>
              </a:defRPr>
            </a:pPr>
            <a:r>
              <a:rPr sz="2400" dirty="0">
                <a:solidFill>
                  <a:srgbClr val="3E231A"/>
                </a:solidFill>
              </a:rPr>
              <a:t>II G</a:t>
            </a:r>
          </a:p>
          <a:p>
            <a:pPr lvl="0" defTabSz="274574">
              <a:defRPr sz="1800">
                <a:solidFill>
                  <a:srgbClr val="000000"/>
                </a:solidFill>
              </a:defRPr>
            </a:pPr>
            <a:r>
              <a:rPr sz="2400" dirty="0">
                <a:solidFill>
                  <a:srgbClr val="3E231A"/>
                </a:solidFill>
              </a:rPr>
              <a:t>Anno </a:t>
            </a:r>
            <a:r>
              <a:rPr sz="2400" dirty="0" err="1">
                <a:solidFill>
                  <a:srgbClr val="3E231A"/>
                </a:solidFill>
              </a:rPr>
              <a:t>scolastico</a:t>
            </a:r>
            <a:r>
              <a:rPr sz="2400" dirty="0">
                <a:solidFill>
                  <a:srgbClr val="3E231A"/>
                </a:solidFill>
              </a:rPr>
              <a:t> 2013-2014</a:t>
            </a:r>
          </a:p>
          <a:p>
            <a:pPr lvl="0" defTabSz="274574">
              <a:defRPr sz="1800">
                <a:solidFill>
                  <a:srgbClr val="000000"/>
                </a:solidFill>
              </a:defRPr>
            </a:pPr>
            <a:r>
              <a:rPr sz="2400" dirty="0" err="1">
                <a:solidFill>
                  <a:srgbClr val="3E231A"/>
                </a:solidFill>
              </a:rPr>
              <a:t>Liceo</a:t>
            </a:r>
            <a:r>
              <a:rPr sz="2400" dirty="0">
                <a:solidFill>
                  <a:srgbClr val="3E231A"/>
                </a:solidFill>
              </a:rPr>
              <a:t> </a:t>
            </a:r>
            <a:r>
              <a:rPr sz="2400" dirty="0" err="1">
                <a:solidFill>
                  <a:srgbClr val="3E231A"/>
                </a:solidFill>
              </a:rPr>
              <a:t>classico</a:t>
            </a:r>
            <a:r>
              <a:rPr sz="2400" dirty="0">
                <a:solidFill>
                  <a:srgbClr val="3E231A"/>
                </a:solidFill>
              </a:rPr>
              <a:t> </a:t>
            </a:r>
            <a:r>
              <a:rPr sz="2400" dirty="0" err="1">
                <a:solidFill>
                  <a:srgbClr val="3E231A"/>
                </a:solidFill>
              </a:rPr>
              <a:t>Giulio</a:t>
            </a:r>
            <a:r>
              <a:rPr sz="2400" dirty="0">
                <a:solidFill>
                  <a:srgbClr val="3E231A"/>
                </a:solidFill>
              </a:rPr>
              <a:t> </a:t>
            </a:r>
            <a:r>
              <a:rPr sz="2400" dirty="0" err="1">
                <a:solidFill>
                  <a:srgbClr val="3E231A"/>
                </a:solidFill>
              </a:rPr>
              <a:t>Cesare</a:t>
            </a:r>
            <a:r>
              <a:rPr sz="2400" dirty="0">
                <a:solidFill>
                  <a:srgbClr val="3E231A"/>
                </a:solidFill>
              </a:rPr>
              <a:t> - Roma</a:t>
            </a:r>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Table 43"/>
          <p:cNvGraphicFramePr/>
          <p:nvPr>
            <p:extLst>
              <p:ext uri="{D42A27DB-BD31-4B8C-83A1-F6EECF244321}">
                <p14:modId xmlns:p14="http://schemas.microsoft.com/office/powerpoint/2010/main" val="3351710915"/>
              </p:ext>
            </p:extLst>
          </p:nvPr>
        </p:nvGraphicFramePr>
        <p:xfrm>
          <a:off x="1346140" y="1570695"/>
          <a:ext cx="10692938" cy="7212070"/>
        </p:xfrm>
        <a:graphic>
          <a:graphicData uri="http://schemas.openxmlformats.org/drawingml/2006/table">
            <a:tbl>
              <a:tblPr>
                <a:tableStyleId>{4C3C2611-4C71-4FC5-86AE-919BDF0F9419}</a:tableStyleId>
              </a:tblPr>
              <a:tblGrid>
                <a:gridCol w="3676544"/>
                <a:gridCol w="7016394"/>
              </a:tblGrid>
              <a:tr h="1166062">
                <a:tc>
                  <a:txBody>
                    <a:bodyPr/>
                    <a:lstStyle/>
                    <a:p>
                      <a:pPr lvl="0">
                        <a:defRPr>
                          <a:solidFill>
                            <a:srgbClr val="000000"/>
                          </a:solidFill>
                        </a:defRPr>
                      </a:pPr>
                      <a:r>
                        <a:rPr sz="3000" dirty="0" err="1">
                          <a:solidFill>
                            <a:srgbClr val="3E231A"/>
                          </a:solidFill>
                        </a:rPr>
                        <a:t>Eroe</a:t>
                      </a:r>
                      <a:endParaRPr sz="3000" dirty="0">
                        <a:solidFill>
                          <a:srgbClr val="3E231A"/>
                        </a:solidFill>
                      </a:endParaRPr>
                    </a:p>
                  </a:txBody>
                  <a:tcPr marL="50800" marR="50800" marT="50800" marB="50800" anchor="ctr" horzOverflow="overflow">
                    <a:lnL w="12700">
                      <a:miter lim="400000"/>
                    </a:lnL>
                    <a:lnR w="12700">
                      <a:miter lim="400000"/>
                    </a:lnR>
                    <a:lnT w="12700">
                      <a:miter lim="400000"/>
                    </a:lnT>
                    <a:lnB w="12700">
                      <a:miter lim="400000"/>
                    </a:lnB>
                    <a:solidFill>
                      <a:srgbClr val="D5B081"/>
                    </a:solidFill>
                  </a:tcPr>
                </a:tc>
                <a:tc>
                  <a:txBody>
                    <a:bodyPr/>
                    <a:lstStyle/>
                    <a:p>
                      <a:pPr lvl="0">
                        <a:defRPr>
                          <a:solidFill>
                            <a:srgbClr val="000000"/>
                          </a:solidFill>
                        </a:defRPr>
                      </a:pPr>
                      <a:r>
                        <a:rPr sz="2800" dirty="0" err="1">
                          <a:solidFill>
                            <a:srgbClr val="3E231A"/>
                          </a:solidFill>
                        </a:rPr>
                        <a:t>Perde</a:t>
                      </a:r>
                      <a:r>
                        <a:rPr sz="2800" dirty="0">
                          <a:solidFill>
                            <a:srgbClr val="3E231A"/>
                          </a:solidFill>
                        </a:rPr>
                        <a:t> la </a:t>
                      </a:r>
                      <a:r>
                        <a:rPr sz="2800" dirty="0" err="1">
                          <a:solidFill>
                            <a:srgbClr val="3E231A"/>
                          </a:solidFill>
                        </a:rPr>
                        <a:t>sua</a:t>
                      </a:r>
                      <a:r>
                        <a:rPr sz="2800" dirty="0">
                          <a:solidFill>
                            <a:srgbClr val="3E231A"/>
                          </a:solidFill>
                        </a:rPr>
                        <a:t> </a:t>
                      </a:r>
                      <a:r>
                        <a:rPr sz="2800" dirty="0" err="1">
                          <a:solidFill>
                            <a:srgbClr val="3E231A"/>
                          </a:solidFill>
                        </a:rPr>
                        <a:t>centralità</a:t>
                      </a:r>
                      <a:r>
                        <a:rPr sz="2800" dirty="0">
                          <a:solidFill>
                            <a:srgbClr val="3E231A"/>
                          </a:solidFill>
                        </a:rPr>
                        <a:t> - </a:t>
                      </a:r>
                      <a:r>
                        <a:rPr sz="2800" dirty="0" err="1">
                          <a:solidFill>
                            <a:srgbClr val="3E231A"/>
                          </a:solidFill>
                        </a:rPr>
                        <a:t>Conflitto</a:t>
                      </a:r>
                      <a:r>
                        <a:rPr sz="2800" dirty="0">
                          <a:solidFill>
                            <a:srgbClr val="3E231A"/>
                          </a:solidFill>
                        </a:rPr>
                        <a:t> </a:t>
                      </a:r>
                      <a:r>
                        <a:rPr sz="2800" dirty="0" err="1">
                          <a:solidFill>
                            <a:srgbClr val="3E231A"/>
                          </a:solidFill>
                        </a:rPr>
                        <a:t>interiore</a:t>
                      </a:r>
                      <a:endParaRPr sz="2800" dirty="0">
                        <a:solidFill>
                          <a:srgbClr val="3E231A"/>
                        </a:solidFill>
                      </a:endParaRPr>
                    </a:p>
                  </a:txBody>
                  <a:tcPr marL="50800" marR="50800" marT="50800" marB="50800" anchor="ctr" horzOverflow="overflow">
                    <a:lnL w="12700">
                      <a:miter lim="400000"/>
                    </a:lnL>
                    <a:lnR w="12700">
                      <a:miter lim="400000"/>
                    </a:lnR>
                    <a:lnT w="12700">
                      <a:miter lim="400000"/>
                    </a:lnT>
                    <a:lnB w="12700">
                      <a:miter lim="400000"/>
                    </a:lnB>
                  </a:tcPr>
                </a:tc>
              </a:tr>
              <a:tr h="1166062">
                <a:tc>
                  <a:txBody>
                    <a:bodyPr/>
                    <a:lstStyle/>
                    <a:p>
                      <a:pPr lvl="0">
                        <a:defRPr>
                          <a:solidFill>
                            <a:srgbClr val="000000"/>
                          </a:solidFill>
                        </a:defRPr>
                      </a:pPr>
                      <a:r>
                        <a:rPr sz="3000">
                          <a:solidFill>
                            <a:srgbClr val="3E231A"/>
                          </a:solidFill>
                        </a:rPr>
                        <a:t>Personaggi secondari</a:t>
                      </a:r>
                    </a:p>
                  </a:txBody>
                  <a:tcPr marL="50800" marR="50800" marT="50800" marB="50800" anchor="ctr" horzOverflow="overflow">
                    <a:lnL w="12700">
                      <a:miter lim="400000"/>
                    </a:lnL>
                    <a:lnR w="12700">
                      <a:miter lim="400000"/>
                    </a:lnR>
                    <a:lnT w="12700">
                      <a:miter lim="400000"/>
                    </a:lnT>
                    <a:lnB w="12700">
                      <a:miter lim="400000"/>
                    </a:lnB>
                    <a:solidFill>
                      <a:srgbClr val="D5B081"/>
                    </a:solidFill>
                  </a:tcPr>
                </a:tc>
                <a:tc>
                  <a:txBody>
                    <a:bodyPr/>
                    <a:lstStyle/>
                    <a:p>
                      <a:pPr lvl="0">
                        <a:defRPr>
                          <a:solidFill>
                            <a:srgbClr val="000000"/>
                          </a:solidFill>
                        </a:defRPr>
                      </a:pPr>
                      <a:r>
                        <a:rPr sz="2800" dirty="0" err="1">
                          <a:solidFill>
                            <a:srgbClr val="3E231A"/>
                          </a:solidFill>
                        </a:rPr>
                        <a:t>Sono</a:t>
                      </a:r>
                      <a:r>
                        <a:rPr sz="2800" dirty="0">
                          <a:solidFill>
                            <a:srgbClr val="3E231A"/>
                          </a:solidFill>
                        </a:rPr>
                        <a:t> </a:t>
                      </a:r>
                      <a:r>
                        <a:rPr sz="2800" dirty="0" err="1">
                          <a:solidFill>
                            <a:srgbClr val="3E231A"/>
                          </a:solidFill>
                        </a:rPr>
                        <a:t>più</a:t>
                      </a:r>
                      <a:r>
                        <a:rPr sz="2800" dirty="0">
                          <a:solidFill>
                            <a:srgbClr val="3E231A"/>
                          </a:solidFill>
                        </a:rPr>
                        <a:t> </a:t>
                      </a:r>
                      <a:r>
                        <a:rPr sz="2800" dirty="0" err="1">
                          <a:solidFill>
                            <a:srgbClr val="3E231A"/>
                          </a:solidFill>
                        </a:rPr>
                        <a:t>importanti</a:t>
                      </a:r>
                      <a:r>
                        <a:rPr sz="2800" dirty="0">
                          <a:solidFill>
                            <a:srgbClr val="3E231A"/>
                          </a:solidFill>
                        </a:rPr>
                        <a:t> </a:t>
                      </a:r>
                      <a:r>
                        <a:rPr sz="2800" dirty="0" err="1">
                          <a:solidFill>
                            <a:srgbClr val="3E231A"/>
                          </a:solidFill>
                        </a:rPr>
                        <a:t>che</a:t>
                      </a:r>
                      <a:r>
                        <a:rPr sz="2800" dirty="0">
                          <a:solidFill>
                            <a:srgbClr val="3E231A"/>
                          </a:solidFill>
                        </a:rPr>
                        <a:t> in </a:t>
                      </a:r>
                      <a:r>
                        <a:rPr sz="2800" dirty="0" err="1">
                          <a:solidFill>
                            <a:srgbClr val="3E231A"/>
                          </a:solidFill>
                        </a:rPr>
                        <a:t>Sofocle</a:t>
                      </a:r>
                      <a:r>
                        <a:rPr sz="2800" dirty="0">
                          <a:solidFill>
                            <a:srgbClr val="3E231A"/>
                          </a:solidFill>
                        </a:rPr>
                        <a:t> - </a:t>
                      </a:r>
                      <a:r>
                        <a:rPr sz="2800" dirty="0" err="1">
                          <a:solidFill>
                            <a:srgbClr val="3E231A"/>
                          </a:solidFill>
                        </a:rPr>
                        <a:t>Rendono</a:t>
                      </a:r>
                      <a:r>
                        <a:rPr sz="2800" dirty="0">
                          <a:solidFill>
                            <a:srgbClr val="3E231A"/>
                          </a:solidFill>
                        </a:rPr>
                        <a:t> </a:t>
                      </a:r>
                      <a:r>
                        <a:rPr sz="2800" dirty="0" err="1">
                          <a:solidFill>
                            <a:srgbClr val="3E231A"/>
                          </a:solidFill>
                        </a:rPr>
                        <a:t>più</a:t>
                      </a:r>
                      <a:r>
                        <a:rPr sz="2800" dirty="0">
                          <a:solidFill>
                            <a:srgbClr val="3E231A"/>
                          </a:solidFill>
                        </a:rPr>
                        <a:t> </a:t>
                      </a:r>
                      <a:r>
                        <a:rPr sz="2800" dirty="0" err="1">
                          <a:solidFill>
                            <a:srgbClr val="3E231A"/>
                          </a:solidFill>
                        </a:rPr>
                        <a:t>varia</a:t>
                      </a:r>
                      <a:r>
                        <a:rPr sz="2800" dirty="0">
                          <a:solidFill>
                            <a:srgbClr val="3E231A"/>
                          </a:solidFill>
                        </a:rPr>
                        <a:t> la </a:t>
                      </a:r>
                      <a:r>
                        <a:rPr sz="2800" dirty="0" err="1">
                          <a:solidFill>
                            <a:srgbClr val="3E231A"/>
                          </a:solidFill>
                        </a:rPr>
                        <a:t>rappresentazione</a:t>
                      </a:r>
                      <a:r>
                        <a:rPr sz="2800" dirty="0">
                          <a:solidFill>
                            <a:srgbClr val="3E231A"/>
                          </a:solidFill>
                        </a:rPr>
                        <a:t> e la </a:t>
                      </a:r>
                      <a:r>
                        <a:rPr sz="2800" dirty="0" err="1">
                          <a:solidFill>
                            <a:srgbClr val="3E231A"/>
                          </a:solidFill>
                        </a:rPr>
                        <a:t>trama</a:t>
                      </a:r>
                      <a:endParaRPr sz="2800" dirty="0">
                        <a:solidFill>
                          <a:srgbClr val="3E231A"/>
                        </a:solidFill>
                      </a:endParaRPr>
                    </a:p>
                  </a:txBody>
                  <a:tcPr marL="50800" marR="50800" marT="50800" marB="50800" anchor="ctr" horzOverflow="overflow">
                    <a:lnL w="12700">
                      <a:miter lim="400000"/>
                    </a:lnL>
                    <a:lnR w="12700">
                      <a:miter lim="400000"/>
                    </a:lnR>
                    <a:lnT w="12700">
                      <a:miter lim="400000"/>
                    </a:lnT>
                    <a:lnB w="12700">
                      <a:miter lim="400000"/>
                    </a:lnB>
                  </a:tcPr>
                </a:tc>
              </a:tr>
              <a:tr h="1166062">
                <a:tc>
                  <a:txBody>
                    <a:bodyPr/>
                    <a:lstStyle/>
                    <a:p>
                      <a:pPr lvl="0">
                        <a:defRPr>
                          <a:solidFill>
                            <a:srgbClr val="000000"/>
                          </a:solidFill>
                        </a:defRPr>
                      </a:pPr>
                      <a:r>
                        <a:rPr sz="3000">
                          <a:solidFill>
                            <a:srgbClr val="3E231A"/>
                          </a:solidFill>
                        </a:rPr>
                        <a:t> Coro </a:t>
                      </a:r>
                    </a:p>
                  </a:txBody>
                  <a:tcPr marL="50800" marR="50800" marT="50800" marB="50800" anchor="ctr" horzOverflow="overflow">
                    <a:lnL w="12700">
                      <a:miter lim="400000"/>
                    </a:lnL>
                    <a:lnR w="12700">
                      <a:miter lim="400000"/>
                    </a:lnR>
                    <a:lnT w="12700">
                      <a:miter lim="400000"/>
                    </a:lnT>
                    <a:lnB w="12700">
                      <a:miter lim="400000"/>
                    </a:lnB>
                    <a:solidFill>
                      <a:srgbClr val="D5B081"/>
                    </a:solidFill>
                  </a:tcPr>
                </a:tc>
                <a:tc>
                  <a:txBody>
                    <a:bodyPr/>
                    <a:lstStyle/>
                    <a:p>
                      <a:pPr lvl="0">
                        <a:defRPr>
                          <a:solidFill>
                            <a:srgbClr val="000000"/>
                          </a:solidFill>
                        </a:defRPr>
                      </a:pPr>
                      <a:r>
                        <a:rPr sz="2800" dirty="0">
                          <a:solidFill>
                            <a:srgbClr val="3E231A"/>
                          </a:solidFill>
                        </a:rPr>
                        <a:t> </a:t>
                      </a:r>
                      <a:r>
                        <a:rPr sz="2800" dirty="0" err="1">
                          <a:solidFill>
                            <a:srgbClr val="3E231A"/>
                          </a:solidFill>
                        </a:rPr>
                        <a:t>Ridotto</a:t>
                      </a:r>
                      <a:r>
                        <a:rPr sz="2800" dirty="0">
                          <a:solidFill>
                            <a:srgbClr val="3E231A"/>
                          </a:solidFill>
                        </a:rPr>
                        <a:t> dal 50% </a:t>
                      </a:r>
                      <a:r>
                        <a:rPr sz="2800" dirty="0" err="1">
                          <a:solidFill>
                            <a:srgbClr val="3E231A"/>
                          </a:solidFill>
                        </a:rPr>
                        <a:t>eschileo</a:t>
                      </a:r>
                      <a:r>
                        <a:rPr sz="2800" dirty="0">
                          <a:solidFill>
                            <a:srgbClr val="3E231A"/>
                          </a:solidFill>
                        </a:rPr>
                        <a:t> al 20% da </a:t>
                      </a:r>
                      <a:r>
                        <a:rPr sz="2800" dirty="0" err="1">
                          <a:solidFill>
                            <a:srgbClr val="3E231A"/>
                          </a:solidFill>
                        </a:rPr>
                        <a:t>Euripide</a:t>
                      </a:r>
                      <a:endParaRPr sz="2800" dirty="0">
                        <a:solidFill>
                          <a:srgbClr val="3E231A"/>
                        </a:solidFill>
                      </a:endParaRPr>
                    </a:p>
                  </a:txBody>
                  <a:tcPr marL="50800" marR="50800" marT="50800" marB="50800" anchor="ctr" horzOverflow="overflow">
                    <a:lnL w="12700">
                      <a:miter lim="400000"/>
                    </a:lnL>
                    <a:lnR w="12700">
                      <a:miter lim="400000"/>
                    </a:lnR>
                    <a:lnT w="12700">
                      <a:miter lim="400000"/>
                    </a:lnT>
                    <a:lnB w="12700">
                      <a:miter lim="400000"/>
                    </a:lnB>
                  </a:tcPr>
                </a:tc>
              </a:tr>
              <a:tr h="1166062">
                <a:tc>
                  <a:txBody>
                    <a:bodyPr/>
                    <a:lstStyle/>
                    <a:p>
                      <a:pPr lvl="0">
                        <a:defRPr>
                          <a:solidFill>
                            <a:srgbClr val="000000"/>
                          </a:solidFill>
                        </a:defRPr>
                      </a:pPr>
                      <a:r>
                        <a:rPr sz="3000">
                          <a:solidFill>
                            <a:srgbClr val="3E231A"/>
                          </a:solidFill>
                        </a:rPr>
                        <a:t>Prologo</a:t>
                      </a:r>
                    </a:p>
                  </a:txBody>
                  <a:tcPr marL="50800" marR="50800" marT="50800" marB="50800" anchor="ctr" horzOverflow="overflow">
                    <a:lnL w="12700">
                      <a:miter lim="400000"/>
                    </a:lnL>
                    <a:lnR w="12700">
                      <a:miter lim="400000"/>
                    </a:lnR>
                    <a:lnT w="12700">
                      <a:miter lim="400000"/>
                    </a:lnT>
                    <a:lnB w="12700">
                      <a:miter lim="400000"/>
                    </a:lnB>
                    <a:solidFill>
                      <a:srgbClr val="D5B081"/>
                    </a:solidFill>
                  </a:tcPr>
                </a:tc>
                <a:tc>
                  <a:txBody>
                    <a:bodyPr/>
                    <a:lstStyle/>
                    <a:p>
                      <a:pPr lvl="0">
                        <a:defRPr>
                          <a:solidFill>
                            <a:srgbClr val="000000"/>
                          </a:solidFill>
                        </a:defRPr>
                      </a:pPr>
                      <a:r>
                        <a:rPr sz="2800" dirty="0">
                          <a:solidFill>
                            <a:srgbClr val="3E231A"/>
                          </a:solidFill>
                        </a:rPr>
                        <a:t> </a:t>
                      </a:r>
                      <a:r>
                        <a:rPr sz="2800" dirty="0" err="1">
                          <a:solidFill>
                            <a:srgbClr val="3E231A"/>
                          </a:solidFill>
                        </a:rPr>
                        <a:t>Esplicativo</a:t>
                      </a:r>
                      <a:r>
                        <a:rPr sz="2800" dirty="0">
                          <a:solidFill>
                            <a:srgbClr val="3E231A"/>
                          </a:solidFill>
                        </a:rPr>
                        <a:t> - molto </a:t>
                      </a:r>
                      <a:r>
                        <a:rPr sz="2800" dirty="0" err="1">
                          <a:solidFill>
                            <a:srgbClr val="3E231A"/>
                          </a:solidFill>
                        </a:rPr>
                        <a:t>dettagliato</a:t>
                      </a:r>
                      <a:r>
                        <a:rPr sz="2800" dirty="0">
                          <a:solidFill>
                            <a:srgbClr val="3E231A"/>
                          </a:solidFill>
                        </a:rPr>
                        <a:t> </a:t>
                      </a:r>
                    </a:p>
                  </a:txBody>
                  <a:tcPr marL="50800" marR="50800" marT="50800" marB="50800" anchor="ctr" horzOverflow="overflow">
                    <a:lnL w="12700">
                      <a:miter lim="400000"/>
                    </a:lnL>
                    <a:lnR w="12700">
                      <a:miter lim="400000"/>
                    </a:lnR>
                    <a:lnT w="12700">
                      <a:miter lim="400000"/>
                    </a:lnT>
                    <a:lnB w="12700">
                      <a:miter lim="400000"/>
                    </a:lnB>
                  </a:tcPr>
                </a:tc>
              </a:tr>
              <a:tr h="1166062">
                <a:tc>
                  <a:txBody>
                    <a:bodyPr/>
                    <a:lstStyle/>
                    <a:p>
                      <a:pPr lvl="0">
                        <a:defRPr>
                          <a:solidFill>
                            <a:srgbClr val="000000"/>
                          </a:solidFill>
                        </a:defRPr>
                      </a:pPr>
                      <a:r>
                        <a:rPr sz="3000">
                          <a:solidFill>
                            <a:srgbClr val="3E231A"/>
                          </a:solidFill>
                        </a:rPr>
                        <a:t>Finale</a:t>
                      </a:r>
                    </a:p>
                  </a:txBody>
                  <a:tcPr marL="50800" marR="50800" marT="50800" marB="50800" anchor="ctr" horzOverflow="overflow">
                    <a:lnL w="12700">
                      <a:miter lim="400000"/>
                    </a:lnL>
                    <a:lnR w="12700">
                      <a:miter lim="400000"/>
                    </a:lnR>
                    <a:lnT w="12700">
                      <a:miter lim="400000"/>
                    </a:lnT>
                    <a:lnB w="12700">
                      <a:miter lim="400000"/>
                    </a:lnB>
                    <a:solidFill>
                      <a:srgbClr val="D5B081"/>
                    </a:solidFill>
                  </a:tcPr>
                </a:tc>
                <a:tc>
                  <a:txBody>
                    <a:bodyPr/>
                    <a:lstStyle/>
                    <a:p>
                      <a:pPr lvl="0">
                        <a:defRPr>
                          <a:solidFill>
                            <a:srgbClr val="000000"/>
                          </a:solidFill>
                        </a:defRPr>
                      </a:pPr>
                      <a:r>
                        <a:rPr sz="2800" dirty="0">
                          <a:solidFill>
                            <a:srgbClr val="3E231A"/>
                          </a:solidFill>
                        </a:rPr>
                        <a:t> Deus ex </a:t>
                      </a:r>
                      <a:r>
                        <a:rPr sz="2800" dirty="0" err="1">
                          <a:solidFill>
                            <a:srgbClr val="3E231A"/>
                          </a:solidFill>
                        </a:rPr>
                        <a:t>machina</a:t>
                      </a:r>
                      <a:r>
                        <a:rPr sz="2800" dirty="0">
                          <a:solidFill>
                            <a:srgbClr val="3E231A"/>
                          </a:solidFill>
                        </a:rPr>
                        <a:t> - </a:t>
                      </a:r>
                      <a:r>
                        <a:rPr sz="2800" dirty="0" err="1">
                          <a:solidFill>
                            <a:srgbClr val="3E231A"/>
                          </a:solidFill>
                        </a:rPr>
                        <a:t>teatrale</a:t>
                      </a:r>
                      <a:r>
                        <a:rPr sz="2800" dirty="0">
                          <a:solidFill>
                            <a:srgbClr val="3E231A"/>
                          </a:solidFill>
                        </a:rPr>
                        <a:t> - </a:t>
                      </a:r>
                      <a:r>
                        <a:rPr sz="2800" dirty="0" err="1">
                          <a:solidFill>
                            <a:srgbClr val="3E231A"/>
                          </a:solidFill>
                        </a:rPr>
                        <a:t>artificioso</a:t>
                      </a:r>
                      <a:r>
                        <a:rPr sz="2800" dirty="0">
                          <a:solidFill>
                            <a:srgbClr val="3E231A"/>
                          </a:solidFill>
                        </a:rPr>
                        <a:t> secondo </a:t>
                      </a:r>
                      <a:r>
                        <a:rPr sz="2800" dirty="0" err="1">
                          <a:solidFill>
                            <a:srgbClr val="3E231A"/>
                          </a:solidFill>
                        </a:rPr>
                        <a:t>Aristotele</a:t>
                      </a:r>
                      <a:endParaRPr sz="2800" dirty="0">
                        <a:solidFill>
                          <a:srgbClr val="3E231A"/>
                        </a:solidFill>
                      </a:endParaRPr>
                    </a:p>
                  </a:txBody>
                  <a:tcPr marL="50800" marR="50800" marT="50800" marB="50800" anchor="ctr" horzOverflow="overflow">
                    <a:lnL w="12700">
                      <a:miter lim="400000"/>
                    </a:lnL>
                    <a:lnR w="12700">
                      <a:miter lim="400000"/>
                    </a:lnR>
                    <a:lnT w="12700">
                      <a:miter lim="400000"/>
                    </a:lnT>
                    <a:lnB w="12700">
                      <a:miter lim="400000"/>
                    </a:lnB>
                  </a:tcPr>
                </a:tc>
              </a:tr>
              <a:tr h="1166062">
                <a:tc>
                  <a:txBody>
                    <a:bodyPr/>
                    <a:lstStyle/>
                    <a:p>
                      <a:pPr lvl="0">
                        <a:defRPr>
                          <a:solidFill>
                            <a:srgbClr val="000000"/>
                          </a:solidFill>
                        </a:defRPr>
                      </a:pPr>
                      <a:r>
                        <a:rPr sz="3000">
                          <a:solidFill>
                            <a:srgbClr val="3E231A"/>
                          </a:solidFill>
                        </a:rPr>
                        <a:t>Novità</a:t>
                      </a:r>
                    </a:p>
                  </a:txBody>
                  <a:tcPr marL="50800" marR="50800" marT="50800" marB="50800" anchor="ctr" horzOverflow="overflow">
                    <a:lnL w="12700">
                      <a:miter lim="400000"/>
                    </a:lnL>
                    <a:lnR w="12700">
                      <a:miter lim="400000"/>
                    </a:lnR>
                    <a:lnT w="12700">
                      <a:miter lim="400000"/>
                    </a:lnT>
                    <a:lnB w="12700">
                      <a:miter lim="400000"/>
                    </a:lnB>
                    <a:solidFill>
                      <a:srgbClr val="D5B081"/>
                    </a:solidFill>
                  </a:tcPr>
                </a:tc>
                <a:tc>
                  <a:txBody>
                    <a:bodyPr/>
                    <a:lstStyle/>
                    <a:p>
                      <a:pPr lvl="0">
                        <a:defRPr>
                          <a:solidFill>
                            <a:srgbClr val="000000"/>
                          </a:solidFill>
                        </a:defRPr>
                      </a:pPr>
                      <a:r>
                        <a:rPr sz="2800" dirty="0">
                          <a:solidFill>
                            <a:srgbClr val="3E231A"/>
                          </a:solidFill>
                        </a:rPr>
                        <a:t> </a:t>
                      </a:r>
                      <a:r>
                        <a:rPr sz="2800" dirty="0" err="1">
                          <a:solidFill>
                            <a:srgbClr val="3E231A"/>
                          </a:solidFill>
                        </a:rPr>
                        <a:t>Preferenza</a:t>
                      </a:r>
                      <a:r>
                        <a:rPr sz="2800" dirty="0">
                          <a:solidFill>
                            <a:srgbClr val="3E231A"/>
                          </a:solidFill>
                        </a:rPr>
                        <a:t> per </a:t>
                      </a:r>
                      <a:r>
                        <a:rPr sz="2800" dirty="0" err="1">
                          <a:solidFill>
                            <a:srgbClr val="3E231A"/>
                          </a:solidFill>
                        </a:rPr>
                        <a:t>gli</a:t>
                      </a:r>
                      <a:r>
                        <a:rPr sz="2800" dirty="0">
                          <a:solidFill>
                            <a:srgbClr val="3E231A"/>
                          </a:solidFill>
                        </a:rPr>
                        <a:t> </a:t>
                      </a:r>
                      <a:r>
                        <a:rPr sz="2800" dirty="0" err="1">
                          <a:solidFill>
                            <a:srgbClr val="3E231A"/>
                          </a:solidFill>
                        </a:rPr>
                        <a:t>agoni</a:t>
                      </a:r>
                      <a:r>
                        <a:rPr sz="2800" dirty="0">
                          <a:solidFill>
                            <a:srgbClr val="3E231A"/>
                          </a:solidFill>
                        </a:rPr>
                        <a:t> -  </a:t>
                      </a:r>
                      <a:r>
                        <a:rPr sz="2800" dirty="0" err="1">
                          <a:solidFill>
                            <a:srgbClr val="3E231A"/>
                          </a:solidFill>
                        </a:rPr>
                        <a:t>monodie</a:t>
                      </a:r>
                      <a:r>
                        <a:rPr sz="2800" dirty="0">
                          <a:solidFill>
                            <a:srgbClr val="3E231A"/>
                          </a:solidFill>
                        </a:rPr>
                        <a:t> </a:t>
                      </a:r>
                      <a:r>
                        <a:rPr sz="2800" dirty="0" err="1">
                          <a:solidFill>
                            <a:srgbClr val="3E231A"/>
                          </a:solidFill>
                        </a:rPr>
                        <a:t>dei</a:t>
                      </a:r>
                      <a:r>
                        <a:rPr sz="2800" dirty="0">
                          <a:solidFill>
                            <a:srgbClr val="3E231A"/>
                          </a:solidFill>
                        </a:rPr>
                        <a:t> </a:t>
                      </a:r>
                      <a:r>
                        <a:rPr sz="2800" dirty="0" err="1">
                          <a:solidFill>
                            <a:srgbClr val="3E231A"/>
                          </a:solidFill>
                        </a:rPr>
                        <a:t>personaggi</a:t>
                      </a:r>
                      <a:r>
                        <a:rPr sz="2800" dirty="0">
                          <a:solidFill>
                            <a:srgbClr val="3E231A"/>
                          </a:solidFill>
                        </a:rPr>
                        <a:t> - </a:t>
                      </a:r>
                      <a:r>
                        <a:rPr sz="2800" dirty="0" err="1">
                          <a:solidFill>
                            <a:srgbClr val="3E231A"/>
                          </a:solidFill>
                        </a:rPr>
                        <a:t>trame</a:t>
                      </a:r>
                      <a:r>
                        <a:rPr sz="2800" dirty="0">
                          <a:solidFill>
                            <a:srgbClr val="3E231A"/>
                          </a:solidFill>
                        </a:rPr>
                        <a:t> </a:t>
                      </a:r>
                      <a:r>
                        <a:rPr sz="2800" dirty="0" err="1">
                          <a:solidFill>
                            <a:srgbClr val="3E231A"/>
                          </a:solidFill>
                        </a:rPr>
                        <a:t>complesse</a:t>
                      </a:r>
                      <a:r>
                        <a:rPr sz="2800" dirty="0">
                          <a:solidFill>
                            <a:srgbClr val="3E231A"/>
                          </a:solidFill>
                        </a:rPr>
                        <a:t> </a:t>
                      </a:r>
                    </a:p>
                  </a:txBody>
                  <a:tcPr marL="50800" marR="50800" marT="50800" marB="50800" anchor="ctr" horzOverflow="overflow">
                    <a:lnL w="12700">
                      <a:miter lim="400000"/>
                    </a:lnL>
                    <a:lnR w="12700">
                      <a:miter lim="400000"/>
                    </a:lnR>
                    <a:lnT w="12700">
                      <a:miter lim="400000"/>
                    </a:lnT>
                    <a:lnB w="12700">
                      <a:miter lim="400000"/>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xmlns:p14="http://schemas.microsoft.com/office/powerpoint/2010/main" spd="slow" advClick="1">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p:cNvSpPr>
          <p:nvPr>
            <p:ph type="title"/>
          </p:nvPr>
        </p:nvSpPr>
        <p:spPr>
          <a:prstGeom prst="rect">
            <a:avLst/>
          </a:prstGeom>
        </p:spPr>
        <p:txBody>
          <a:bodyPr/>
          <a:lstStyle/>
          <a:p>
            <a:pPr lvl="0">
              <a:defRPr sz="1800">
                <a:solidFill>
                  <a:srgbClr val="000000"/>
                </a:solidFill>
              </a:defRPr>
            </a:pPr>
            <a:r>
              <a:rPr sz="7200">
                <a:solidFill>
                  <a:srgbClr val="3E231A"/>
                </a:solidFill>
              </a:rPr>
              <a:t>Lingua e stile</a:t>
            </a:r>
          </a:p>
        </p:txBody>
      </p:sp>
      <p:sp>
        <p:nvSpPr>
          <p:cNvPr id="46" name="Shape 46"/>
          <p:cNvSpPr>
            <a:spLocks noGrp="1"/>
          </p:cNvSpPr>
          <p:nvPr>
            <p:ph type="body" idx="1"/>
          </p:nvPr>
        </p:nvSpPr>
        <p:spPr>
          <a:xfrm>
            <a:off x="741760" y="2068488"/>
            <a:ext cx="11377264" cy="5387602"/>
          </a:xfrm>
          <a:prstGeom prst="rect">
            <a:avLst/>
          </a:prstGeom>
        </p:spPr>
        <p:txBody>
          <a:bodyPr>
            <a:noAutofit/>
          </a:bodyPr>
          <a:lstStyle/>
          <a:p>
            <a:pPr marL="0" lvl="0" indent="0" defTabSz="292100">
              <a:spcBef>
                <a:spcPts val="1500"/>
              </a:spcBef>
              <a:buSzTx/>
              <a:buNone/>
              <a:defRPr sz="1800">
                <a:solidFill>
                  <a:srgbClr val="000000"/>
                </a:solidFill>
              </a:defRPr>
            </a:pPr>
            <a:r>
              <a:rPr sz="2400" dirty="0">
                <a:solidFill>
                  <a:srgbClr val="3E231A"/>
                </a:solidFill>
              </a:rPr>
              <a:t>Il </a:t>
            </a:r>
            <a:r>
              <a:rPr sz="2400" dirty="0" err="1">
                <a:solidFill>
                  <a:srgbClr val="3E231A"/>
                </a:solidFill>
              </a:rPr>
              <a:t>linguaggio</a:t>
            </a:r>
            <a:r>
              <a:rPr sz="2400" dirty="0">
                <a:solidFill>
                  <a:srgbClr val="3E231A"/>
                </a:solidFill>
              </a:rPr>
              <a:t> di </a:t>
            </a:r>
            <a:r>
              <a:rPr sz="2400" dirty="0" err="1">
                <a:solidFill>
                  <a:srgbClr val="3E231A"/>
                </a:solidFill>
              </a:rPr>
              <a:t>Euripide</a:t>
            </a:r>
            <a:r>
              <a:rPr sz="2400" dirty="0">
                <a:solidFill>
                  <a:srgbClr val="3E231A"/>
                </a:solidFill>
              </a:rPr>
              <a:t> è </a:t>
            </a:r>
            <a:r>
              <a:rPr sz="2400" dirty="0" err="1">
                <a:solidFill>
                  <a:srgbClr val="3E231A"/>
                </a:solidFill>
              </a:rPr>
              <a:t>ispirato</a:t>
            </a:r>
            <a:r>
              <a:rPr sz="2400" dirty="0">
                <a:solidFill>
                  <a:srgbClr val="3E231A"/>
                </a:solidFill>
              </a:rPr>
              <a:t> al </a:t>
            </a:r>
            <a:r>
              <a:rPr sz="2400" dirty="0" err="1">
                <a:solidFill>
                  <a:srgbClr val="3E231A"/>
                </a:solidFill>
              </a:rPr>
              <a:t>quotidiano</a:t>
            </a:r>
            <a:r>
              <a:rPr sz="2400" dirty="0">
                <a:solidFill>
                  <a:srgbClr val="3E231A"/>
                </a:solidFill>
              </a:rPr>
              <a:t>, </a:t>
            </a:r>
            <a:r>
              <a:rPr sz="2400" dirty="0" err="1">
                <a:solidFill>
                  <a:srgbClr val="3E231A"/>
                </a:solidFill>
              </a:rPr>
              <a:t>chiaro</a:t>
            </a:r>
            <a:r>
              <a:rPr sz="2400" dirty="0">
                <a:solidFill>
                  <a:srgbClr val="3E231A"/>
                </a:solidFill>
              </a:rPr>
              <a:t> e </a:t>
            </a:r>
            <a:r>
              <a:rPr sz="2400" dirty="0" err="1">
                <a:solidFill>
                  <a:srgbClr val="3E231A"/>
                </a:solidFill>
              </a:rPr>
              <a:t>concreto</a:t>
            </a:r>
            <a:r>
              <a:rPr sz="2400" dirty="0">
                <a:solidFill>
                  <a:srgbClr val="3E231A"/>
                </a:solidFill>
              </a:rPr>
              <a:t>, secondo lo schema </a:t>
            </a:r>
            <a:r>
              <a:rPr sz="2400" dirty="0" err="1">
                <a:solidFill>
                  <a:srgbClr val="3E231A"/>
                </a:solidFill>
              </a:rPr>
              <a:t>geometrico</a:t>
            </a:r>
            <a:r>
              <a:rPr sz="2400" dirty="0">
                <a:solidFill>
                  <a:srgbClr val="3E231A"/>
                </a:solidFill>
              </a:rPr>
              <a:t> </a:t>
            </a:r>
            <a:r>
              <a:rPr sz="2400" dirty="0" err="1">
                <a:solidFill>
                  <a:srgbClr val="3E231A"/>
                </a:solidFill>
              </a:rPr>
              <a:t>della</a:t>
            </a:r>
            <a:r>
              <a:rPr sz="2400" dirty="0">
                <a:solidFill>
                  <a:srgbClr val="3E231A"/>
                </a:solidFill>
              </a:rPr>
              <a:t> </a:t>
            </a:r>
            <a:r>
              <a:rPr sz="2400" dirty="0" err="1">
                <a:solidFill>
                  <a:srgbClr val="3E231A"/>
                </a:solidFill>
              </a:rPr>
              <a:t>linea</a:t>
            </a:r>
            <a:r>
              <a:rPr sz="2400" dirty="0">
                <a:solidFill>
                  <a:srgbClr val="3E231A"/>
                </a:solidFill>
              </a:rPr>
              <a:t> </a:t>
            </a:r>
            <a:r>
              <a:rPr sz="2400" dirty="0" err="1">
                <a:solidFill>
                  <a:srgbClr val="3E231A"/>
                </a:solidFill>
              </a:rPr>
              <a:t>retta</a:t>
            </a:r>
            <a:r>
              <a:rPr sz="2400" dirty="0">
                <a:solidFill>
                  <a:srgbClr val="3E231A"/>
                </a:solidFill>
              </a:rPr>
              <a:t>. Il </a:t>
            </a:r>
            <a:r>
              <a:rPr sz="2400" dirty="0" err="1">
                <a:solidFill>
                  <a:srgbClr val="3E231A"/>
                </a:solidFill>
              </a:rPr>
              <a:t>frutto</a:t>
            </a:r>
            <a:r>
              <a:rPr sz="2400" dirty="0">
                <a:solidFill>
                  <a:srgbClr val="3E231A"/>
                </a:solidFill>
              </a:rPr>
              <a:t> </a:t>
            </a:r>
            <a:r>
              <a:rPr sz="2400" dirty="0" err="1">
                <a:solidFill>
                  <a:srgbClr val="3E231A"/>
                </a:solidFill>
              </a:rPr>
              <a:t>della</a:t>
            </a:r>
            <a:r>
              <a:rPr sz="2400" dirty="0">
                <a:solidFill>
                  <a:srgbClr val="3E231A"/>
                </a:solidFill>
              </a:rPr>
              <a:t> </a:t>
            </a:r>
            <a:r>
              <a:rPr sz="2400" dirty="0" err="1">
                <a:solidFill>
                  <a:srgbClr val="3E231A"/>
                </a:solidFill>
              </a:rPr>
              <a:t>riflessione</a:t>
            </a:r>
            <a:r>
              <a:rPr sz="2400" dirty="0">
                <a:solidFill>
                  <a:srgbClr val="3E231A"/>
                </a:solidFill>
              </a:rPr>
              <a:t> del </a:t>
            </a:r>
            <a:r>
              <a:rPr sz="2400" dirty="0" err="1">
                <a:solidFill>
                  <a:srgbClr val="3E231A"/>
                </a:solidFill>
              </a:rPr>
              <a:t>personaggio</a:t>
            </a:r>
            <a:r>
              <a:rPr sz="2400" dirty="0">
                <a:solidFill>
                  <a:srgbClr val="3E231A"/>
                </a:solidFill>
              </a:rPr>
              <a:t> è </a:t>
            </a:r>
            <a:r>
              <a:rPr sz="2400" dirty="0" err="1">
                <a:solidFill>
                  <a:srgbClr val="3E231A"/>
                </a:solidFill>
              </a:rPr>
              <a:t>riassunto</a:t>
            </a:r>
            <a:r>
              <a:rPr sz="2400" dirty="0">
                <a:solidFill>
                  <a:srgbClr val="3E231A"/>
                </a:solidFill>
              </a:rPr>
              <a:t> in </a:t>
            </a:r>
            <a:r>
              <a:rPr sz="2400" dirty="0" err="1">
                <a:solidFill>
                  <a:srgbClr val="3E231A"/>
                </a:solidFill>
              </a:rPr>
              <a:t>sentenze</a:t>
            </a:r>
            <a:r>
              <a:rPr sz="2400" dirty="0">
                <a:solidFill>
                  <a:srgbClr val="3E231A"/>
                </a:solidFill>
              </a:rPr>
              <a:t> definitive, le </a:t>
            </a:r>
            <a:r>
              <a:rPr sz="2400" dirty="0" err="1">
                <a:solidFill>
                  <a:srgbClr val="3E231A"/>
                </a:solidFill>
                <a:latin typeface="Palatino"/>
                <a:ea typeface="Palatino"/>
                <a:cs typeface="Palatino"/>
                <a:sym typeface="Palatino"/>
              </a:rPr>
              <a:t>γνῶμ</a:t>
            </a:r>
            <a:r>
              <a:rPr sz="2400" dirty="0">
                <a:solidFill>
                  <a:srgbClr val="3E231A"/>
                </a:solidFill>
                <a:latin typeface="Palatino"/>
                <a:ea typeface="Palatino"/>
                <a:cs typeface="Palatino"/>
                <a:sym typeface="Palatino"/>
              </a:rPr>
              <a:t>αι</a:t>
            </a:r>
            <a:r>
              <a:rPr sz="2400" dirty="0">
                <a:solidFill>
                  <a:srgbClr val="3E231A"/>
                </a:solidFill>
              </a:rPr>
              <a:t>, di cui si sono fatte varie raccolte autonome.</a:t>
            </a:r>
          </a:p>
          <a:p>
            <a:pPr marL="0" lvl="0" indent="0" defTabSz="292100">
              <a:spcBef>
                <a:spcPts val="1500"/>
              </a:spcBef>
              <a:buSzTx/>
              <a:buNone/>
              <a:defRPr sz="1800">
                <a:solidFill>
                  <a:srgbClr val="000000"/>
                </a:solidFill>
              </a:defRPr>
            </a:pPr>
            <a:r>
              <a:rPr sz="2400" dirty="0">
                <a:solidFill>
                  <a:srgbClr val="3E231A"/>
                </a:solidFill>
              </a:rPr>
              <a:t>  </a:t>
            </a:r>
            <a:r>
              <a:rPr sz="2400" dirty="0" err="1">
                <a:solidFill>
                  <a:srgbClr val="3E231A"/>
                </a:solidFill>
              </a:rPr>
              <a:t>Anche</a:t>
            </a:r>
            <a:r>
              <a:rPr sz="2400" dirty="0">
                <a:solidFill>
                  <a:srgbClr val="3E231A"/>
                </a:solidFill>
              </a:rPr>
              <a:t> se la </a:t>
            </a:r>
            <a:r>
              <a:rPr sz="2400" dirty="0" err="1">
                <a:solidFill>
                  <a:srgbClr val="3E231A"/>
                </a:solidFill>
              </a:rPr>
              <a:t>funzione</a:t>
            </a:r>
            <a:r>
              <a:rPr sz="2400" dirty="0">
                <a:solidFill>
                  <a:srgbClr val="3E231A"/>
                </a:solidFill>
              </a:rPr>
              <a:t> del </a:t>
            </a:r>
            <a:r>
              <a:rPr sz="2400" dirty="0" err="1">
                <a:solidFill>
                  <a:srgbClr val="3E231A"/>
                </a:solidFill>
              </a:rPr>
              <a:t>coro</a:t>
            </a:r>
            <a:r>
              <a:rPr sz="2400" dirty="0">
                <a:solidFill>
                  <a:srgbClr val="3E231A"/>
                </a:solidFill>
              </a:rPr>
              <a:t> è molto </a:t>
            </a:r>
            <a:r>
              <a:rPr sz="2400" dirty="0" err="1">
                <a:solidFill>
                  <a:srgbClr val="3E231A"/>
                </a:solidFill>
              </a:rPr>
              <a:t>meno</a:t>
            </a:r>
            <a:r>
              <a:rPr sz="2400" dirty="0">
                <a:solidFill>
                  <a:srgbClr val="3E231A"/>
                </a:solidFill>
              </a:rPr>
              <a:t> </a:t>
            </a:r>
            <a:r>
              <a:rPr sz="2400" dirty="0" err="1">
                <a:solidFill>
                  <a:srgbClr val="3E231A"/>
                </a:solidFill>
              </a:rPr>
              <a:t>essenziale</a:t>
            </a:r>
            <a:r>
              <a:rPr sz="2400" dirty="0">
                <a:solidFill>
                  <a:srgbClr val="3E231A"/>
                </a:solidFill>
              </a:rPr>
              <a:t> </a:t>
            </a:r>
            <a:r>
              <a:rPr sz="2400" dirty="0" err="1">
                <a:solidFill>
                  <a:srgbClr val="3E231A"/>
                </a:solidFill>
              </a:rPr>
              <a:t>rispetto</a:t>
            </a:r>
            <a:r>
              <a:rPr sz="2400" dirty="0">
                <a:solidFill>
                  <a:srgbClr val="3E231A"/>
                </a:solidFill>
              </a:rPr>
              <a:t> </a:t>
            </a:r>
            <a:r>
              <a:rPr sz="2400" dirty="0" err="1">
                <a:solidFill>
                  <a:srgbClr val="3E231A"/>
                </a:solidFill>
              </a:rPr>
              <a:t>agli</a:t>
            </a:r>
            <a:r>
              <a:rPr sz="2400" dirty="0">
                <a:solidFill>
                  <a:srgbClr val="3E231A"/>
                </a:solidFill>
              </a:rPr>
              <a:t> </a:t>
            </a:r>
            <a:r>
              <a:rPr sz="2400" dirty="0" err="1">
                <a:solidFill>
                  <a:srgbClr val="3E231A"/>
                </a:solidFill>
              </a:rPr>
              <a:t>altri</a:t>
            </a:r>
            <a:r>
              <a:rPr sz="2400" dirty="0">
                <a:solidFill>
                  <a:srgbClr val="3E231A"/>
                </a:solidFill>
              </a:rPr>
              <a:t> </a:t>
            </a:r>
            <a:r>
              <a:rPr sz="2400" dirty="0" err="1">
                <a:solidFill>
                  <a:srgbClr val="3E231A"/>
                </a:solidFill>
              </a:rPr>
              <a:t>tragici</a:t>
            </a:r>
            <a:r>
              <a:rPr sz="2400" dirty="0">
                <a:solidFill>
                  <a:srgbClr val="3E231A"/>
                </a:solidFill>
              </a:rPr>
              <a:t>, </a:t>
            </a:r>
            <a:r>
              <a:rPr sz="2400" dirty="0" err="1">
                <a:solidFill>
                  <a:srgbClr val="3E231A"/>
                </a:solidFill>
              </a:rPr>
              <a:t>il</a:t>
            </a:r>
            <a:r>
              <a:rPr sz="2400" dirty="0">
                <a:solidFill>
                  <a:srgbClr val="3E231A"/>
                </a:solidFill>
              </a:rPr>
              <a:t> </a:t>
            </a:r>
            <a:r>
              <a:rPr sz="2400" dirty="0" err="1">
                <a:solidFill>
                  <a:srgbClr val="3E231A"/>
                </a:solidFill>
              </a:rPr>
              <a:t>coro</a:t>
            </a:r>
            <a:r>
              <a:rPr sz="2400" dirty="0">
                <a:solidFill>
                  <a:srgbClr val="3E231A"/>
                </a:solidFill>
              </a:rPr>
              <a:t> di </a:t>
            </a:r>
            <a:r>
              <a:rPr sz="2400" dirty="0" err="1">
                <a:solidFill>
                  <a:srgbClr val="3E231A"/>
                </a:solidFill>
              </a:rPr>
              <a:t>Euripide</a:t>
            </a:r>
            <a:r>
              <a:rPr sz="2400" dirty="0">
                <a:solidFill>
                  <a:srgbClr val="3E231A"/>
                </a:solidFill>
              </a:rPr>
              <a:t> è ben </a:t>
            </a:r>
            <a:r>
              <a:rPr sz="2400" dirty="0" err="1">
                <a:solidFill>
                  <a:srgbClr val="3E231A"/>
                </a:solidFill>
              </a:rPr>
              <a:t>curato</a:t>
            </a:r>
            <a:r>
              <a:rPr sz="2400" dirty="0">
                <a:solidFill>
                  <a:srgbClr val="3E231A"/>
                </a:solidFill>
              </a:rPr>
              <a:t> e </a:t>
            </a:r>
            <a:r>
              <a:rPr sz="2400" dirty="0" err="1">
                <a:solidFill>
                  <a:srgbClr val="3E231A"/>
                </a:solidFill>
              </a:rPr>
              <a:t>diviene</a:t>
            </a:r>
            <a:r>
              <a:rPr sz="2400" dirty="0">
                <a:solidFill>
                  <a:srgbClr val="3E231A"/>
                </a:solidFill>
              </a:rPr>
              <a:t> un </a:t>
            </a:r>
            <a:r>
              <a:rPr sz="2400" dirty="0" err="1">
                <a:solidFill>
                  <a:srgbClr val="3E231A"/>
                </a:solidFill>
              </a:rPr>
              <a:t>momento</a:t>
            </a:r>
            <a:r>
              <a:rPr sz="2400" dirty="0">
                <a:solidFill>
                  <a:srgbClr val="3E231A"/>
                </a:solidFill>
              </a:rPr>
              <a:t> di </a:t>
            </a:r>
            <a:r>
              <a:rPr sz="2400" dirty="0" err="1">
                <a:solidFill>
                  <a:srgbClr val="3E231A"/>
                </a:solidFill>
              </a:rPr>
              <a:t>evasione</a:t>
            </a:r>
            <a:r>
              <a:rPr sz="2400" dirty="0">
                <a:solidFill>
                  <a:srgbClr val="3E231A"/>
                </a:solidFill>
              </a:rPr>
              <a:t> </a:t>
            </a:r>
            <a:r>
              <a:rPr sz="2400" dirty="0" err="1">
                <a:solidFill>
                  <a:srgbClr val="3E231A"/>
                </a:solidFill>
              </a:rPr>
              <a:t>malinconica</a:t>
            </a:r>
            <a:r>
              <a:rPr sz="2400" dirty="0">
                <a:solidFill>
                  <a:srgbClr val="3E231A"/>
                </a:solidFill>
              </a:rPr>
              <a:t> (</a:t>
            </a:r>
            <a:r>
              <a:rPr sz="2400" dirty="0" err="1">
                <a:solidFill>
                  <a:srgbClr val="3E231A"/>
                </a:solidFill>
              </a:rPr>
              <a:t>tema</a:t>
            </a:r>
            <a:r>
              <a:rPr sz="2400" dirty="0">
                <a:solidFill>
                  <a:srgbClr val="3E231A"/>
                </a:solidFill>
              </a:rPr>
              <a:t> </a:t>
            </a:r>
            <a:r>
              <a:rPr sz="2400" dirty="0" err="1">
                <a:solidFill>
                  <a:srgbClr val="3E231A"/>
                </a:solidFill>
              </a:rPr>
              <a:t>ricorrente</a:t>
            </a:r>
            <a:r>
              <a:rPr sz="2400" dirty="0">
                <a:solidFill>
                  <a:srgbClr val="3E231A"/>
                </a:solidFill>
              </a:rPr>
              <a:t> è </a:t>
            </a:r>
            <a:r>
              <a:rPr sz="2400" dirty="0" err="1">
                <a:solidFill>
                  <a:srgbClr val="3E231A"/>
                </a:solidFill>
              </a:rPr>
              <a:t>il</a:t>
            </a:r>
            <a:r>
              <a:rPr sz="2400" dirty="0">
                <a:solidFill>
                  <a:srgbClr val="3E231A"/>
                </a:solidFill>
              </a:rPr>
              <a:t> </a:t>
            </a:r>
            <a:r>
              <a:rPr sz="2400" dirty="0" err="1">
                <a:solidFill>
                  <a:srgbClr val="3E231A"/>
                </a:solidFill>
              </a:rPr>
              <a:t>volare</a:t>
            </a:r>
            <a:r>
              <a:rPr sz="2400" dirty="0">
                <a:solidFill>
                  <a:srgbClr val="3E231A"/>
                </a:solidFill>
              </a:rPr>
              <a:t> </a:t>
            </a:r>
            <a:r>
              <a:rPr sz="2400" dirty="0" err="1">
                <a:solidFill>
                  <a:srgbClr val="3E231A"/>
                </a:solidFill>
              </a:rPr>
              <a:t>lontano</a:t>
            </a:r>
            <a:r>
              <a:rPr sz="2400" dirty="0">
                <a:solidFill>
                  <a:srgbClr val="3E231A"/>
                </a:solidFill>
              </a:rPr>
              <a:t>).</a:t>
            </a:r>
          </a:p>
          <a:p>
            <a:pPr marL="0" lvl="0" indent="0" defTabSz="292100">
              <a:spcBef>
                <a:spcPts val="1500"/>
              </a:spcBef>
              <a:buSzTx/>
              <a:buNone/>
              <a:defRPr sz="1800">
                <a:solidFill>
                  <a:srgbClr val="000000"/>
                </a:solidFill>
              </a:defRPr>
            </a:pPr>
            <a:r>
              <a:rPr sz="2400" dirty="0">
                <a:solidFill>
                  <a:srgbClr val="3E231A"/>
                </a:solidFill>
              </a:rPr>
              <a:t>   </a:t>
            </a:r>
            <a:r>
              <a:rPr sz="2400" dirty="0" err="1">
                <a:solidFill>
                  <a:srgbClr val="3E231A"/>
                </a:solidFill>
              </a:rPr>
              <a:t>Euripide</a:t>
            </a:r>
            <a:r>
              <a:rPr sz="2400" dirty="0">
                <a:solidFill>
                  <a:srgbClr val="3E231A"/>
                </a:solidFill>
              </a:rPr>
              <a:t> </a:t>
            </a:r>
            <a:r>
              <a:rPr sz="2400" dirty="0" err="1">
                <a:solidFill>
                  <a:srgbClr val="3E231A"/>
                </a:solidFill>
              </a:rPr>
              <a:t>si</a:t>
            </a:r>
            <a:r>
              <a:rPr sz="2400" dirty="0">
                <a:solidFill>
                  <a:srgbClr val="3E231A"/>
                </a:solidFill>
              </a:rPr>
              <a:t> distingue </a:t>
            </a:r>
            <a:r>
              <a:rPr sz="2400" dirty="0" err="1">
                <a:solidFill>
                  <a:srgbClr val="3E231A"/>
                </a:solidFill>
              </a:rPr>
              <a:t>dai</a:t>
            </a:r>
            <a:r>
              <a:rPr sz="2400" dirty="0">
                <a:solidFill>
                  <a:srgbClr val="3E231A"/>
                </a:solidFill>
              </a:rPr>
              <a:t> </a:t>
            </a:r>
            <a:r>
              <a:rPr sz="2400" dirty="0" err="1">
                <a:solidFill>
                  <a:srgbClr val="3E231A"/>
                </a:solidFill>
              </a:rPr>
              <a:t>suoi</a:t>
            </a:r>
            <a:r>
              <a:rPr sz="2400" dirty="0">
                <a:solidFill>
                  <a:srgbClr val="3E231A"/>
                </a:solidFill>
              </a:rPr>
              <a:t> </a:t>
            </a:r>
            <a:r>
              <a:rPr sz="2400" dirty="0" err="1">
                <a:solidFill>
                  <a:srgbClr val="3E231A"/>
                </a:solidFill>
              </a:rPr>
              <a:t>predecessori</a:t>
            </a:r>
            <a:r>
              <a:rPr sz="2400" dirty="0">
                <a:solidFill>
                  <a:srgbClr val="3E231A"/>
                </a:solidFill>
              </a:rPr>
              <a:t> per le </a:t>
            </a:r>
            <a:r>
              <a:rPr sz="2400" dirty="0" err="1">
                <a:solidFill>
                  <a:srgbClr val="3E231A"/>
                </a:solidFill>
              </a:rPr>
              <a:t>numerose</a:t>
            </a:r>
            <a:r>
              <a:rPr sz="2400" dirty="0">
                <a:solidFill>
                  <a:srgbClr val="3E231A"/>
                </a:solidFill>
              </a:rPr>
              <a:t> </a:t>
            </a:r>
            <a:r>
              <a:rPr sz="2400" dirty="0" err="1">
                <a:solidFill>
                  <a:srgbClr val="3E231A"/>
                </a:solidFill>
              </a:rPr>
              <a:t>innovazioni</a:t>
            </a:r>
            <a:r>
              <a:rPr sz="2400" dirty="0">
                <a:solidFill>
                  <a:srgbClr val="3E231A"/>
                </a:solidFill>
              </a:rPr>
              <a:t> </a:t>
            </a:r>
            <a:r>
              <a:rPr sz="2400" dirty="0" err="1">
                <a:solidFill>
                  <a:srgbClr val="3E231A"/>
                </a:solidFill>
              </a:rPr>
              <a:t>introdotte</a:t>
            </a:r>
            <a:r>
              <a:rPr sz="2400" dirty="0">
                <a:solidFill>
                  <a:srgbClr val="3E231A"/>
                </a:solidFill>
              </a:rPr>
              <a:t> </a:t>
            </a:r>
            <a:r>
              <a:rPr sz="2400" dirty="0" err="1">
                <a:solidFill>
                  <a:srgbClr val="3E231A"/>
                </a:solidFill>
              </a:rPr>
              <a:t>nella</a:t>
            </a:r>
            <a:r>
              <a:rPr sz="2400" dirty="0">
                <a:solidFill>
                  <a:srgbClr val="3E231A"/>
                </a:solidFill>
              </a:rPr>
              <a:t> </a:t>
            </a:r>
            <a:r>
              <a:rPr sz="2400" dirty="0" err="1">
                <a:solidFill>
                  <a:srgbClr val="3E231A"/>
                </a:solidFill>
              </a:rPr>
              <a:t>metrica</a:t>
            </a:r>
            <a:r>
              <a:rPr sz="2400" dirty="0">
                <a:solidFill>
                  <a:srgbClr val="3E231A"/>
                </a:solidFill>
              </a:rPr>
              <a:t> e </a:t>
            </a:r>
            <a:r>
              <a:rPr sz="2400" dirty="0" err="1">
                <a:solidFill>
                  <a:srgbClr val="3E231A"/>
                </a:solidFill>
              </a:rPr>
              <a:t>nella</a:t>
            </a:r>
            <a:r>
              <a:rPr sz="2400" dirty="0">
                <a:solidFill>
                  <a:srgbClr val="3E231A"/>
                </a:solidFill>
              </a:rPr>
              <a:t> </a:t>
            </a:r>
            <a:r>
              <a:rPr sz="2400" dirty="0" err="1">
                <a:solidFill>
                  <a:srgbClr val="3E231A"/>
                </a:solidFill>
              </a:rPr>
              <a:t>musica</a:t>
            </a:r>
            <a:r>
              <a:rPr sz="2400" dirty="0">
                <a:solidFill>
                  <a:srgbClr val="3E231A"/>
                </a:solidFill>
              </a:rPr>
              <a:t>; </a:t>
            </a:r>
            <a:r>
              <a:rPr sz="2400" dirty="0" err="1">
                <a:solidFill>
                  <a:srgbClr val="3E231A"/>
                </a:solidFill>
              </a:rPr>
              <a:t>il</a:t>
            </a:r>
            <a:r>
              <a:rPr sz="2400" dirty="0">
                <a:solidFill>
                  <a:srgbClr val="3E231A"/>
                </a:solidFill>
              </a:rPr>
              <a:t> </a:t>
            </a:r>
            <a:r>
              <a:rPr sz="2400" dirty="0" err="1">
                <a:solidFill>
                  <a:srgbClr val="3E231A"/>
                </a:solidFill>
              </a:rPr>
              <a:t>trimetro</a:t>
            </a:r>
            <a:r>
              <a:rPr sz="2400" dirty="0">
                <a:solidFill>
                  <a:srgbClr val="3E231A"/>
                </a:solidFill>
              </a:rPr>
              <a:t> </a:t>
            </a:r>
            <a:r>
              <a:rPr sz="2400" dirty="0" err="1">
                <a:solidFill>
                  <a:srgbClr val="3E231A"/>
                </a:solidFill>
              </a:rPr>
              <a:t>giambico</a:t>
            </a:r>
            <a:r>
              <a:rPr sz="2400" dirty="0">
                <a:solidFill>
                  <a:srgbClr val="3E231A"/>
                </a:solidFill>
              </a:rPr>
              <a:t> </a:t>
            </a:r>
            <a:r>
              <a:rPr sz="2400" dirty="0" err="1">
                <a:solidFill>
                  <a:srgbClr val="3E231A"/>
                </a:solidFill>
              </a:rPr>
              <a:t>delle</a:t>
            </a:r>
            <a:r>
              <a:rPr sz="2400" dirty="0">
                <a:solidFill>
                  <a:srgbClr val="3E231A"/>
                </a:solidFill>
              </a:rPr>
              <a:t> </a:t>
            </a:r>
            <a:r>
              <a:rPr sz="2400" dirty="0" err="1">
                <a:solidFill>
                  <a:srgbClr val="3E231A"/>
                </a:solidFill>
              </a:rPr>
              <a:t>parti</a:t>
            </a:r>
            <a:r>
              <a:rPr sz="2400" dirty="0">
                <a:solidFill>
                  <a:srgbClr val="3E231A"/>
                </a:solidFill>
              </a:rPr>
              <a:t> </a:t>
            </a:r>
            <a:r>
              <a:rPr sz="2400" dirty="0" err="1">
                <a:solidFill>
                  <a:srgbClr val="3E231A"/>
                </a:solidFill>
              </a:rPr>
              <a:t>dialogate</a:t>
            </a:r>
            <a:r>
              <a:rPr sz="2400" dirty="0">
                <a:solidFill>
                  <a:srgbClr val="3E231A"/>
                </a:solidFill>
              </a:rPr>
              <a:t> è molto </a:t>
            </a:r>
            <a:r>
              <a:rPr sz="2400" dirty="0" err="1">
                <a:solidFill>
                  <a:srgbClr val="3E231A"/>
                </a:solidFill>
              </a:rPr>
              <a:t>più</a:t>
            </a:r>
            <a:r>
              <a:rPr sz="2400" dirty="0">
                <a:solidFill>
                  <a:srgbClr val="3E231A"/>
                </a:solidFill>
              </a:rPr>
              <a:t> </a:t>
            </a:r>
            <a:r>
              <a:rPr sz="2400" dirty="0" err="1">
                <a:solidFill>
                  <a:srgbClr val="3E231A"/>
                </a:solidFill>
              </a:rPr>
              <a:t>ricco</a:t>
            </a:r>
            <a:r>
              <a:rPr sz="2400" dirty="0">
                <a:solidFill>
                  <a:srgbClr val="3E231A"/>
                </a:solidFill>
              </a:rPr>
              <a:t> di </a:t>
            </a:r>
            <a:r>
              <a:rPr sz="2400" dirty="0" err="1">
                <a:solidFill>
                  <a:srgbClr val="3E231A"/>
                </a:solidFill>
              </a:rPr>
              <a:t>soluzioni</a:t>
            </a:r>
            <a:r>
              <a:rPr sz="2400" dirty="0">
                <a:solidFill>
                  <a:srgbClr val="3E231A"/>
                </a:solidFill>
              </a:rPr>
              <a:t> (due </a:t>
            </a:r>
            <a:r>
              <a:rPr sz="2400" dirty="0" err="1">
                <a:solidFill>
                  <a:srgbClr val="3E231A"/>
                </a:solidFill>
              </a:rPr>
              <a:t>brevi</a:t>
            </a:r>
            <a:r>
              <a:rPr sz="2400" dirty="0">
                <a:solidFill>
                  <a:srgbClr val="3E231A"/>
                </a:solidFill>
              </a:rPr>
              <a:t> per </a:t>
            </a:r>
            <a:r>
              <a:rPr sz="2400" dirty="0" err="1">
                <a:solidFill>
                  <a:srgbClr val="3E231A"/>
                </a:solidFill>
              </a:rPr>
              <a:t>una</a:t>
            </a:r>
            <a:r>
              <a:rPr sz="2400" dirty="0">
                <a:solidFill>
                  <a:srgbClr val="3E231A"/>
                </a:solidFill>
              </a:rPr>
              <a:t> </a:t>
            </a:r>
            <a:r>
              <a:rPr sz="2400" dirty="0" err="1">
                <a:solidFill>
                  <a:srgbClr val="3E231A"/>
                </a:solidFill>
              </a:rPr>
              <a:t>lunga</a:t>
            </a:r>
            <a:r>
              <a:rPr sz="2400" dirty="0">
                <a:solidFill>
                  <a:srgbClr val="3E231A"/>
                </a:solidFill>
              </a:rPr>
              <a:t>)</a:t>
            </a:r>
          </a:p>
          <a:p>
            <a:pPr marL="0" lvl="0" indent="0" defTabSz="292100">
              <a:spcBef>
                <a:spcPts val="1500"/>
              </a:spcBef>
              <a:buSzTx/>
              <a:buNone/>
              <a:defRPr sz="1800">
                <a:solidFill>
                  <a:srgbClr val="000000"/>
                </a:solidFill>
              </a:defRPr>
            </a:pPr>
            <a:r>
              <a:rPr sz="2400" dirty="0">
                <a:solidFill>
                  <a:srgbClr val="3E231A"/>
                </a:solidFill>
              </a:rPr>
              <a:t>  Non </a:t>
            </a:r>
            <a:r>
              <a:rPr sz="2400" dirty="0" err="1">
                <a:solidFill>
                  <a:srgbClr val="3E231A"/>
                </a:solidFill>
              </a:rPr>
              <a:t>mancano</a:t>
            </a:r>
            <a:r>
              <a:rPr sz="2400" dirty="0">
                <a:solidFill>
                  <a:srgbClr val="3E231A"/>
                </a:solidFill>
              </a:rPr>
              <a:t> </a:t>
            </a:r>
            <a:r>
              <a:rPr sz="2400" dirty="0" err="1">
                <a:solidFill>
                  <a:srgbClr val="3E231A"/>
                </a:solidFill>
              </a:rPr>
              <a:t>però</a:t>
            </a:r>
            <a:r>
              <a:rPr sz="2400" dirty="0">
                <a:solidFill>
                  <a:srgbClr val="3E231A"/>
                </a:solidFill>
              </a:rPr>
              <a:t> </a:t>
            </a:r>
            <a:r>
              <a:rPr sz="2400" dirty="0" err="1">
                <a:solidFill>
                  <a:srgbClr val="3E231A"/>
                </a:solidFill>
              </a:rPr>
              <a:t>tratti</a:t>
            </a:r>
            <a:r>
              <a:rPr sz="2400" dirty="0">
                <a:solidFill>
                  <a:srgbClr val="3E231A"/>
                </a:solidFill>
              </a:rPr>
              <a:t> </a:t>
            </a:r>
            <a:r>
              <a:rPr sz="2400" dirty="0" err="1">
                <a:solidFill>
                  <a:srgbClr val="3E231A"/>
                </a:solidFill>
              </a:rPr>
              <a:t>arcaici</a:t>
            </a:r>
            <a:r>
              <a:rPr sz="2400" dirty="0">
                <a:solidFill>
                  <a:srgbClr val="3E231A"/>
                </a:solidFill>
              </a:rPr>
              <a:t>, come per </a:t>
            </a:r>
            <a:r>
              <a:rPr sz="2400" dirty="0" err="1">
                <a:solidFill>
                  <a:srgbClr val="3E231A"/>
                </a:solidFill>
              </a:rPr>
              <a:t>esempio</a:t>
            </a:r>
            <a:r>
              <a:rPr sz="2400" dirty="0">
                <a:solidFill>
                  <a:srgbClr val="3E231A"/>
                </a:solidFill>
              </a:rPr>
              <a:t> la </a:t>
            </a:r>
            <a:r>
              <a:rPr sz="2400" dirty="0" err="1">
                <a:solidFill>
                  <a:srgbClr val="3E231A"/>
                </a:solidFill>
              </a:rPr>
              <a:t>ripresa</a:t>
            </a:r>
            <a:r>
              <a:rPr sz="2400" dirty="0">
                <a:solidFill>
                  <a:srgbClr val="3E231A"/>
                </a:solidFill>
              </a:rPr>
              <a:t> </a:t>
            </a:r>
            <a:r>
              <a:rPr sz="2400" dirty="0" err="1">
                <a:solidFill>
                  <a:srgbClr val="3E231A"/>
                </a:solidFill>
              </a:rPr>
              <a:t>dei</a:t>
            </a:r>
            <a:r>
              <a:rPr sz="2400" dirty="0">
                <a:solidFill>
                  <a:srgbClr val="3E231A"/>
                </a:solidFill>
              </a:rPr>
              <a:t> </a:t>
            </a:r>
            <a:r>
              <a:rPr sz="2400" dirty="0" err="1">
                <a:solidFill>
                  <a:srgbClr val="3E231A"/>
                </a:solidFill>
              </a:rPr>
              <a:t>tetrametri</a:t>
            </a:r>
            <a:r>
              <a:rPr sz="2400" dirty="0">
                <a:solidFill>
                  <a:srgbClr val="3E231A"/>
                </a:solidFill>
              </a:rPr>
              <a:t> </a:t>
            </a:r>
            <a:r>
              <a:rPr sz="2400" dirty="0" err="1">
                <a:solidFill>
                  <a:srgbClr val="3E231A"/>
                </a:solidFill>
              </a:rPr>
              <a:t>trocaici</a:t>
            </a:r>
            <a:r>
              <a:rPr sz="2400" dirty="0">
                <a:solidFill>
                  <a:srgbClr val="3E231A"/>
                </a:solidFill>
              </a:rPr>
              <a:t> per </a:t>
            </a:r>
            <a:r>
              <a:rPr sz="2400" dirty="0" err="1">
                <a:solidFill>
                  <a:srgbClr val="3E231A"/>
                </a:solidFill>
              </a:rPr>
              <a:t>il</a:t>
            </a:r>
            <a:r>
              <a:rPr sz="2400" dirty="0">
                <a:solidFill>
                  <a:srgbClr val="3E231A"/>
                </a:solidFill>
              </a:rPr>
              <a:t> </a:t>
            </a:r>
            <a:r>
              <a:rPr sz="2400" dirty="0" err="1">
                <a:solidFill>
                  <a:srgbClr val="3E231A"/>
                </a:solidFill>
              </a:rPr>
              <a:t>dialogo</a:t>
            </a:r>
            <a:r>
              <a:rPr sz="2400" dirty="0">
                <a:solidFill>
                  <a:srgbClr val="3E231A"/>
                </a:solidFill>
              </a:rPr>
              <a:t> </a:t>
            </a:r>
            <a:r>
              <a:rPr sz="2400" dirty="0" err="1">
                <a:solidFill>
                  <a:srgbClr val="3E231A"/>
                </a:solidFill>
              </a:rPr>
              <a:t>nell’Eracle</a:t>
            </a:r>
            <a:r>
              <a:rPr sz="2400" dirty="0">
                <a:solidFill>
                  <a:srgbClr val="3E231A"/>
                </a:solidFill>
              </a:rPr>
              <a:t>, </a:t>
            </a:r>
            <a:r>
              <a:rPr sz="2400" dirty="0" err="1">
                <a:solidFill>
                  <a:srgbClr val="3E231A"/>
                </a:solidFill>
              </a:rPr>
              <a:t>già</a:t>
            </a:r>
            <a:r>
              <a:rPr sz="2400" dirty="0">
                <a:solidFill>
                  <a:srgbClr val="3E231A"/>
                </a:solidFill>
              </a:rPr>
              <a:t> in </a:t>
            </a:r>
            <a:r>
              <a:rPr sz="2400" dirty="0" err="1">
                <a:solidFill>
                  <a:srgbClr val="3E231A"/>
                </a:solidFill>
              </a:rPr>
              <a:t>uno</a:t>
            </a:r>
            <a:r>
              <a:rPr sz="2400" dirty="0">
                <a:solidFill>
                  <a:srgbClr val="3E231A"/>
                </a:solidFill>
              </a:rPr>
              <a:t> </a:t>
            </a:r>
            <a:r>
              <a:rPr sz="2400" dirty="0" err="1">
                <a:solidFill>
                  <a:srgbClr val="3E231A"/>
                </a:solidFill>
              </a:rPr>
              <a:t>nella</a:t>
            </a:r>
            <a:r>
              <a:rPr sz="2400" dirty="0">
                <a:solidFill>
                  <a:srgbClr val="3E231A"/>
                </a:solidFill>
              </a:rPr>
              <a:t> </a:t>
            </a:r>
            <a:r>
              <a:rPr sz="2400" dirty="0" err="1">
                <a:solidFill>
                  <a:srgbClr val="3E231A"/>
                </a:solidFill>
              </a:rPr>
              <a:t>tragedia</a:t>
            </a:r>
            <a:r>
              <a:rPr sz="2400" dirty="0">
                <a:solidFill>
                  <a:srgbClr val="3E231A"/>
                </a:solidFill>
              </a:rPr>
              <a:t> </a:t>
            </a:r>
            <a:r>
              <a:rPr sz="2400" dirty="0" err="1">
                <a:solidFill>
                  <a:srgbClr val="3E231A"/>
                </a:solidFill>
              </a:rPr>
              <a:t>più</a:t>
            </a:r>
            <a:r>
              <a:rPr sz="2400" dirty="0">
                <a:solidFill>
                  <a:srgbClr val="3E231A"/>
                </a:solidFill>
              </a:rPr>
              <a:t> </a:t>
            </a:r>
            <a:r>
              <a:rPr sz="2400" dirty="0" err="1">
                <a:solidFill>
                  <a:srgbClr val="3E231A"/>
                </a:solidFill>
              </a:rPr>
              <a:t>antica</a:t>
            </a:r>
            <a:r>
              <a:rPr sz="2400" dirty="0">
                <a:solidFill>
                  <a:srgbClr val="3E231A"/>
                </a:solidFill>
              </a:rPr>
              <a:t>.</a:t>
            </a:r>
          </a:p>
          <a:p>
            <a:pPr marL="0" lvl="0" indent="0" defTabSz="292100">
              <a:spcBef>
                <a:spcPts val="1500"/>
              </a:spcBef>
              <a:buSzTx/>
              <a:buNone/>
              <a:defRPr sz="1800">
                <a:solidFill>
                  <a:srgbClr val="000000"/>
                </a:solidFill>
              </a:defRPr>
            </a:pPr>
            <a:r>
              <a:rPr sz="2400" dirty="0">
                <a:solidFill>
                  <a:srgbClr val="3E231A"/>
                </a:solidFill>
              </a:rPr>
              <a:t>  I </a:t>
            </a:r>
            <a:r>
              <a:rPr sz="2400" dirty="0" err="1">
                <a:solidFill>
                  <a:srgbClr val="3E231A"/>
                </a:solidFill>
              </a:rPr>
              <a:t>canti</a:t>
            </a:r>
            <a:r>
              <a:rPr sz="2400" dirty="0">
                <a:solidFill>
                  <a:srgbClr val="3E231A"/>
                </a:solidFill>
              </a:rPr>
              <a:t> </a:t>
            </a:r>
            <a:r>
              <a:rPr sz="2400" dirty="0" err="1">
                <a:solidFill>
                  <a:srgbClr val="3E231A"/>
                </a:solidFill>
              </a:rPr>
              <a:t>corali</a:t>
            </a:r>
            <a:r>
              <a:rPr sz="2400" dirty="0">
                <a:solidFill>
                  <a:srgbClr val="3E231A"/>
                </a:solidFill>
              </a:rPr>
              <a:t> </a:t>
            </a:r>
            <a:r>
              <a:rPr sz="2400" dirty="0" err="1">
                <a:solidFill>
                  <a:srgbClr val="3E231A"/>
                </a:solidFill>
              </a:rPr>
              <a:t>sono</a:t>
            </a:r>
            <a:r>
              <a:rPr sz="2400" dirty="0">
                <a:solidFill>
                  <a:srgbClr val="3E231A"/>
                </a:solidFill>
              </a:rPr>
              <a:t> </a:t>
            </a:r>
            <a:r>
              <a:rPr sz="2400" dirty="0" err="1">
                <a:solidFill>
                  <a:srgbClr val="3E231A"/>
                </a:solidFill>
              </a:rPr>
              <a:t>fortemente</a:t>
            </a:r>
            <a:r>
              <a:rPr sz="2400" dirty="0">
                <a:solidFill>
                  <a:srgbClr val="3E231A"/>
                </a:solidFill>
              </a:rPr>
              <a:t> </a:t>
            </a:r>
            <a:r>
              <a:rPr sz="2400" dirty="0" err="1">
                <a:solidFill>
                  <a:srgbClr val="3E231A"/>
                </a:solidFill>
              </a:rPr>
              <a:t>polimetrici</a:t>
            </a:r>
            <a:r>
              <a:rPr sz="2400" dirty="0">
                <a:solidFill>
                  <a:srgbClr val="3E231A"/>
                </a:solidFill>
              </a:rPr>
              <a:t> e </a:t>
            </a:r>
            <a:r>
              <a:rPr sz="2400" dirty="0" err="1">
                <a:solidFill>
                  <a:srgbClr val="3E231A"/>
                </a:solidFill>
              </a:rPr>
              <a:t>presentano</a:t>
            </a:r>
            <a:r>
              <a:rPr sz="2400" dirty="0">
                <a:solidFill>
                  <a:srgbClr val="3E231A"/>
                </a:solidFill>
              </a:rPr>
              <a:t> </a:t>
            </a:r>
            <a:r>
              <a:rPr sz="2400" dirty="0" err="1">
                <a:solidFill>
                  <a:srgbClr val="3E231A"/>
                </a:solidFill>
              </a:rPr>
              <a:t>una</a:t>
            </a:r>
            <a:r>
              <a:rPr sz="2400" dirty="0">
                <a:solidFill>
                  <a:srgbClr val="3E231A"/>
                </a:solidFill>
              </a:rPr>
              <a:t> </a:t>
            </a:r>
            <a:r>
              <a:rPr sz="2400" dirty="0" err="1">
                <a:solidFill>
                  <a:srgbClr val="3E231A"/>
                </a:solidFill>
              </a:rPr>
              <a:t>ricca</a:t>
            </a:r>
            <a:r>
              <a:rPr sz="2400" dirty="0">
                <a:solidFill>
                  <a:srgbClr val="3E231A"/>
                </a:solidFill>
              </a:rPr>
              <a:t> </a:t>
            </a:r>
            <a:r>
              <a:rPr sz="2400" dirty="0" err="1">
                <a:solidFill>
                  <a:srgbClr val="3E231A"/>
                </a:solidFill>
              </a:rPr>
              <a:t>mescolanza</a:t>
            </a:r>
            <a:r>
              <a:rPr sz="2400" dirty="0">
                <a:solidFill>
                  <a:srgbClr val="3E231A"/>
                </a:solidFill>
              </a:rPr>
              <a:t> di </a:t>
            </a:r>
            <a:r>
              <a:rPr sz="2400" dirty="0" err="1">
                <a:solidFill>
                  <a:srgbClr val="3E231A"/>
                </a:solidFill>
              </a:rPr>
              <a:t>ritmi</a:t>
            </a:r>
            <a:r>
              <a:rPr sz="2400" dirty="0">
                <a:solidFill>
                  <a:srgbClr val="3E231A"/>
                </a:solidFill>
              </a:rPr>
              <a:t> </a:t>
            </a:r>
            <a:r>
              <a:rPr sz="2400" dirty="0" err="1">
                <a:solidFill>
                  <a:srgbClr val="3E231A"/>
                </a:solidFill>
              </a:rPr>
              <a:t>diversi</a:t>
            </a:r>
            <a:r>
              <a:rPr sz="2400" dirty="0">
                <a:solidFill>
                  <a:srgbClr val="3E231A"/>
                </a:solidFill>
              </a:rPr>
              <a:t>, </a:t>
            </a:r>
            <a:r>
              <a:rPr sz="2400" dirty="0" err="1">
                <a:solidFill>
                  <a:srgbClr val="3E231A"/>
                </a:solidFill>
              </a:rPr>
              <a:t>che</a:t>
            </a:r>
            <a:r>
              <a:rPr sz="2400" dirty="0">
                <a:solidFill>
                  <a:srgbClr val="3E231A"/>
                </a:solidFill>
              </a:rPr>
              <a:t> </a:t>
            </a:r>
            <a:r>
              <a:rPr sz="2400" dirty="0" err="1">
                <a:solidFill>
                  <a:srgbClr val="3E231A"/>
                </a:solidFill>
              </a:rPr>
              <a:t>nella</a:t>
            </a:r>
            <a:r>
              <a:rPr sz="2400" dirty="0">
                <a:solidFill>
                  <a:srgbClr val="3E231A"/>
                </a:solidFill>
              </a:rPr>
              <a:t> </a:t>
            </a:r>
            <a:r>
              <a:rPr sz="2400" dirty="0" err="1">
                <a:solidFill>
                  <a:srgbClr val="3E231A"/>
                </a:solidFill>
              </a:rPr>
              <a:t>lirica</a:t>
            </a:r>
            <a:r>
              <a:rPr sz="2400" dirty="0">
                <a:solidFill>
                  <a:srgbClr val="3E231A"/>
                </a:solidFill>
              </a:rPr>
              <a:t> </a:t>
            </a:r>
            <a:r>
              <a:rPr sz="2400" dirty="0" err="1">
                <a:solidFill>
                  <a:srgbClr val="3E231A"/>
                </a:solidFill>
              </a:rPr>
              <a:t>arcaica</a:t>
            </a:r>
            <a:r>
              <a:rPr sz="2400" dirty="0">
                <a:solidFill>
                  <a:srgbClr val="3E231A"/>
                </a:solidFill>
              </a:rPr>
              <a:t> non </a:t>
            </a:r>
            <a:r>
              <a:rPr sz="2400" dirty="0" err="1">
                <a:solidFill>
                  <a:srgbClr val="3E231A"/>
                </a:solidFill>
              </a:rPr>
              <a:t>erano</a:t>
            </a:r>
            <a:r>
              <a:rPr sz="2400" dirty="0">
                <a:solidFill>
                  <a:srgbClr val="3E231A"/>
                </a:solidFill>
              </a:rPr>
              <a:t> </a:t>
            </a:r>
            <a:r>
              <a:rPr sz="2400" dirty="0" err="1">
                <a:solidFill>
                  <a:srgbClr val="3E231A"/>
                </a:solidFill>
              </a:rPr>
              <a:t>mai</a:t>
            </a:r>
            <a:r>
              <a:rPr sz="2400" dirty="0">
                <a:solidFill>
                  <a:srgbClr val="3E231A"/>
                </a:solidFill>
              </a:rPr>
              <a:t> </a:t>
            </a:r>
            <a:r>
              <a:rPr sz="2400" dirty="0" err="1">
                <a:solidFill>
                  <a:srgbClr val="3E231A"/>
                </a:solidFill>
              </a:rPr>
              <a:t>mescolati</a:t>
            </a:r>
            <a:r>
              <a:rPr sz="2400" dirty="0">
                <a:solidFill>
                  <a:srgbClr val="3E231A"/>
                </a:solidFill>
              </a:rPr>
              <a:t>.</a:t>
            </a:r>
          </a:p>
        </p:txBody>
      </p:sp>
      <p:pic>
        <p:nvPicPr>
          <p:cNvPr id="47" name="IMG_0032.jpeg"/>
          <p:cNvPicPr/>
          <p:nvPr/>
        </p:nvPicPr>
        <p:blipFill>
          <a:blip r:embed="rId2">
            <a:extLst/>
          </a:blip>
          <a:stretch>
            <a:fillRect/>
          </a:stretch>
        </p:blipFill>
        <p:spPr>
          <a:xfrm>
            <a:off x="4419600" y="7601519"/>
            <a:ext cx="4165600" cy="19558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prism dir="d"/>
      </p:transition>
    </mc:Choice>
    <mc:Fallback xmlns="">
      <p:transition xmlns:p14="http://schemas.microsoft.com/office/powerpoint/2010/main" spd="med" advClick="1">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1"/>
          <p:cNvGrpSpPr/>
          <p:nvPr/>
        </p:nvGrpSpPr>
        <p:grpSpPr>
          <a:xfrm>
            <a:off x="616630" y="1612900"/>
            <a:ext cx="11771540" cy="8008560"/>
            <a:chOff x="-127000" y="-88900"/>
            <a:chExt cx="11771538" cy="8008559"/>
          </a:xfrm>
        </p:grpSpPr>
        <p:pic>
          <p:nvPicPr>
            <p:cNvPr id="50" name="IMG_0036.jpeg"/>
            <p:cNvPicPr/>
            <p:nvPr/>
          </p:nvPicPr>
          <p:blipFill>
            <a:blip r:embed="rId2">
              <a:alphaModFix amt="30000"/>
              <a:extLst/>
            </a:blip>
            <a:srcRect/>
            <a:stretch>
              <a:fillRect/>
            </a:stretch>
          </p:blipFill>
          <p:spPr>
            <a:xfrm>
              <a:off x="0" y="0"/>
              <a:ext cx="11517539" cy="7678360"/>
            </a:xfrm>
            <a:prstGeom prst="rect">
              <a:avLst/>
            </a:prstGeom>
            <a:ln>
              <a:noFill/>
            </a:ln>
            <a:effectLst/>
          </p:spPr>
        </p:pic>
        <p:pic>
          <p:nvPicPr>
            <p:cNvPr id="49" name="Immagine 48"/>
            <p:cNvPicPr/>
            <p:nvPr/>
          </p:nvPicPr>
          <p:blipFill>
            <a:blip r:embed="rId3">
              <a:alphaModFix amt="30000"/>
              <a:extLst/>
            </a:blip>
            <a:stretch>
              <a:fillRect/>
            </a:stretch>
          </p:blipFill>
          <p:spPr>
            <a:xfrm>
              <a:off x="-127000" y="-88900"/>
              <a:ext cx="11771539" cy="8008560"/>
            </a:xfrm>
            <a:prstGeom prst="rect">
              <a:avLst/>
            </a:prstGeom>
            <a:effectLst/>
          </p:spPr>
        </p:pic>
      </p:grpSp>
      <p:sp>
        <p:nvSpPr>
          <p:cNvPr id="52" name="Shape 52"/>
          <p:cNvSpPr>
            <a:spLocks noGrp="1"/>
          </p:cNvSpPr>
          <p:nvPr>
            <p:ph type="title"/>
          </p:nvPr>
        </p:nvSpPr>
        <p:spPr>
          <a:xfrm>
            <a:off x="554279" y="86788"/>
            <a:ext cx="11896242" cy="2108201"/>
          </a:xfrm>
          <a:prstGeom prst="rect">
            <a:avLst/>
          </a:prstGeom>
        </p:spPr>
        <p:txBody>
          <a:bodyPr/>
          <a:lstStyle>
            <a:lvl1pPr defTabSz="432308">
              <a:defRPr sz="5328"/>
            </a:lvl1pPr>
          </a:lstStyle>
          <a:p>
            <a:pPr lvl="0">
              <a:defRPr sz="1800">
                <a:solidFill>
                  <a:srgbClr val="000000"/>
                </a:solidFill>
              </a:defRPr>
            </a:pPr>
            <a:r>
              <a:rPr sz="5328">
                <a:solidFill>
                  <a:srgbClr val="3E231A"/>
                </a:solidFill>
              </a:rPr>
              <a:t>Euripide fondatore del teatro moderno</a:t>
            </a:r>
          </a:p>
        </p:txBody>
      </p:sp>
      <p:sp>
        <p:nvSpPr>
          <p:cNvPr id="53" name="Shape 53"/>
          <p:cNvSpPr>
            <a:spLocks noGrp="1"/>
          </p:cNvSpPr>
          <p:nvPr>
            <p:ph type="body" idx="1"/>
          </p:nvPr>
        </p:nvSpPr>
        <p:spPr>
          <a:xfrm>
            <a:off x="842808" y="1806481"/>
            <a:ext cx="11577174" cy="7377747"/>
          </a:xfrm>
          <a:prstGeom prst="rect">
            <a:avLst/>
          </a:prstGeom>
        </p:spPr>
        <p:txBody>
          <a:bodyPr/>
          <a:lstStyle>
            <a:lvl1pPr marL="0" indent="0" algn="just" defTabSz="385572">
              <a:spcBef>
                <a:spcPts val="1900"/>
              </a:spcBef>
              <a:buSzTx/>
              <a:buNone/>
              <a:defRPr sz="2508">
                <a:solidFill>
                  <a:srgbClr val="000000"/>
                </a:solidFill>
              </a:defRPr>
            </a:lvl1pPr>
          </a:lstStyle>
          <a:p>
            <a:pPr lvl="0">
              <a:defRPr sz="1800"/>
            </a:pPr>
            <a:r>
              <a:rPr sz="2508"/>
              <a:t> Rispetto alle figure monolitiche di Eschilo e Sofocle, Euripide appare slegato dalla tradizione ed immerso nella quotidianità. Aristofane criticò profondamente nelle "Rane" la modernità di Euripide il suo antitradizionalismo. Ma il poeta comico non comprese che la sua era una visione utopistica mentre Euripide era profondamente radicato nella realtà dell'Atene del V secolo a.C.  comprendendone i limiti e i fallimenti. Oltre ad essere poco fedele alla tradizione, Euripide tratta con distacco il razionalismo e il relativismo delle filosofia a lui contemporanea. Non crede in molti degli ideali dei suoi contemporanei e si distacca dalla vita politica. La sua visione della storia contemporanea appare tanto lucida da non poter essere compresa dai suoi concittadini. Dal punto di vista ideologico Euripide si avvicina maggiormente ai pensatori e i poeti ellenistici ed a noi moderni.  Un grande merito bisogna riconoscere al tragediografo: quello di aver inventato il dramma ed i personaggi moderni, arricchendo un teatro tradizionale, come quello greco, della psicologia e  della  multiformità della realtà.</a:t>
            </a:r>
          </a:p>
        </p:txBody>
      </p:sp>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body" idx="1"/>
          </p:nvPr>
        </p:nvSpPr>
        <p:spPr>
          <a:xfrm>
            <a:off x="4209023" y="1760283"/>
            <a:ext cx="8292891" cy="7251304"/>
          </a:xfrm>
          <a:prstGeom prst="rect">
            <a:avLst/>
          </a:prstGeom>
        </p:spPr>
        <p:txBody>
          <a:bodyPr numCol="2" spcCol="414644"/>
          <a:lstStyle/>
          <a:p>
            <a:pPr marL="314833" lvl="0" indent="-314833" defTabSz="391414">
              <a:spcBef>
                <a:spcPts val="2000"/>
              </a:spcBef>
              <a:buBlip>
                <a:blip r:embed="rId2"/>
              </a:buBlip>
              <a:defRPr sz="1800">
                <a:solidFill>
                  <a:srgbClr val="000000"/>
                </a:solidFill>
              </a:defRPr>
            </a:pPr>
            <a:r>
              <a:rPr sz="2546" u="sng">
                <a:solidFill>
                  <a:srgbClr val="3E231A"/>
                </a:solidFill>
              </a:rPr>
              <a:t>Alcesti 438 a.C. seconda</a:t>
            </a:r>
          </a:p>
          <a:p>
            <a:pPr marL="314833" lvl="0" indent="-314833" defTabSz="391414">
              <a:spcBef>
                <a:spcPts val="2000"/>
              </a:spcBef>
              <a:buBlip>
                <a:blip r:embed="rId2"/>
              </a:buBlip>
              <a:defRPr sz="1800">
                <a:solidFill>
                  <a:srgbClr val="000000"/>
                </a:solidFill>
              </a:defRPr>
            </a:pPr>
            <a:r>
              <a:rPr sz="2546" u="sng">
                <a:solidFill>
                  <a:srgbClr val="3E231A"/>
                </a:solidFill>
              </a:rPr>
              <a:t>Medea 431 a.C. terza</a:t>
            </a:r>
          </a:p>
          <a:p>
            <a:pPr marL="314833" lvl="0" indent="-314833" defTabSz="391414">
              <a:spcBef>
                <a:spcPts val="2000"/>
              </a:spcBef>
              <a:buBlip>
                <a:blip r:embed="rId2"/>
              </a:buBlip>
              <a:defRPr sz="1800">
                <a:solidFill>
                  <a:srgbClr val="000000"/>
                </a:solidFill>
              </a:defRPr>
            </a:pPr>
            <a:r>
              <a:rPr sz="2546">
                <a:solidFill>
                  <a:srgbClr val="3E231A"/>
                </a:solidFill>
              </a:rPr>
              <a:t>Eraclidi 430 a.C.</a:t>
            </a:r>
          </a:p>
          <a:p>
            <a:pPr marL="314833" lvl="0" indent="-314833" defTabSz="391414">
              <a:spcBef>
                <a:spcPts val="2000"/>
              </a:spcBef>
              <a:buBlip>
                <a:blip r:embed="rId2"/>
              </a:buBlip>
              <a:defRPr sz="1800">
                <a:solidFill>
                  <a:srgbClr val="000000"/>
                </a:solidFill>
              </a:defRPr>
            </a:pPr>
            <a:r>
              <a:rPr sz="2546" u="sng">
                <a:solidFill>
                  <a:srgbClr val="3E231A"/>
                </a:solidFill>
              </a:rPr>
              <a:t>Ippolito 428 a.C. prima</a:t>
            </a:r>
          </a:p>
          <a:p>
            <a:pPr marL="314833" lvl="0" indent="-314833" defTabSz="391414">
              <a:spcBef>
                <a:spcPts val="2000"/>
              </a:spcBef>
              <a:buBlip>
                <a:blip r:embed="rId2"/>
              </a:buBlip>
              <a:defRPr sz="1800">
                <a:solidFill>
                  <a:srgbClr val="000000"/>
                </a:solidFill>
              </a:defRPr>
            </a:pPr>
            <a:r>
              <a:rPr sz="2546">
                <a:solidFill>
                  <a:srgbClr val="3E231A"/>
                </a:solidFill>
              </a:rPr>
              <a:t>Andromaca 429-425 a.C.</a:t>
            </a:r>
          </a:p>
          <a:p>
            <a:pPr marL="314833" lvl="0" indent="-314833" defTabSz="391414">
              <a:spcBef>
                <a:spcPts val="2000"/>
              </a:spcBef>
              <a:buBlip>
                <a:blip r:embed="rId2"/>
              </a:buBlip>
              <a:defRPr sz="1800">
                <a:solidFill>
                  <a:srgbClr val="000000"/>
                </a:solidFill>
              </a:defRPr>
            </a:pPr>
            <a:r>
              <a:rPr sz="2546">
                <a:solidFill>
                  <a:srgbClr val="3E231A"/>
                </a:solidFill>
              </a:rPr>
              <a:t>Ecuba 425-424</a:t>
            </a:r>
          </a:p>
          <a:p>
            <a:pPr marL="314833" lvl="0" indent="-314833" defTabSz="391414">
              <a:spcBef>
                <a:spcPts val="2000"/>
              </a:spcBef>
              <a:buBlip>
                <a:blip r:embed="rId2"/>
              </a:buBlip>
              <a:defRPr sz="1800">
                <a:solidFill>
                  <a:srgbClr val="000000"/>
                </a:solidFill>
              </a:defRPr>
            </a:pPr>
            <a:r>
              <a:rPr sz="2546">
                <a:solidFill>
                  <a:srgbClr val="3E231A"/>
                </a:solidFill>
              </a:rPr>
              <a:t>Supplici 423-422</a:t>
            </a:r>
          </a:p>
          <a:p>
            <a:pPr marL="314833" lvl="0" indent="-314833" defTabSz="391414">
              <a:spcBef>
                <a:spcPts val="2000"/>
              </a:spcBef>
              <a:buBlip>
                <a:blip r:embed="rId2"/>
              </a:buBlip>
              <a:defRPr sz="1800">
                <a:solidFill>
                  <a:srgbClr val="000000"/>
                </a:solidFill>
              </a:defRPr>
            </a:pPr>
            <a:r>
              <a:rPr sz="2546">
                <a:solidFill>
                  <a:srgbClr val="3E231A"/>
                </a:solidFill>
              </a:rPr>
              <a:t>Eracle 416-414</a:t>
            </a:r>
          </a:p>
          <a:p>
            <a:pPr marL="314833" lvl="0" indent="-314833" defTabSz="391414">
              <a:spcBef>
                <a:spcPts val="2000"/>
              </a:spcBef>
              <a:buBlip>
                <a:blip r:embed="rId2"/>
              </a:buBlip>
              <a:defRPr sz="1800">
                <a:solidFill>
                  <a:srgbClr val="000000"/>
                </a:solidFill>
              </a:defRPr>
            </a:pPr>
            <a:r>
              <a:rPr sz="2546">
                <a:solidFill>
                  <a:srgbClr val="3E231A"/>
                </a:solidFill>
              </a:rPr>
              <a:t>Troiane 415 a.C.</a:t>
            </a:r>
          </a:p>
          <a:p>
            <a:pPr marL="314833" lvl="0" indent="-314833" defTabSz="391414">
              <a:spcBef>
                <a:spcPts val="2000"/>
              </a:spcBef>
              <a:buBlip>
                <a:blip r:embed="rId2"/>
              </a:buBlip>
              <a:defRPr sz="1800">
                <a:solidFill>
                  <a:srgbClr val="000000"/>
                </a:solidFill>
              </a:defRPr>
            </a:pPr>
            <a:r>
              <a:rPr sz="2546">
                <a:solidFill>
                  <a:srgbClr val="3E231A"/>
                </a:solidFill>
              </a:rPr>
              <a:t>Ifigenia Taurica 414-413 a.C.</a:t>
            </a:r>
          </a:p>
          <a:p>
            <a:pPr marL="314833" lvl="0" indent="-314833" defTabSz="391414">
              <a:spcBef>
                <a:spcPts val="2000"/>
              </a:spcBef>
              <a:buBlip>
                <a:blip r:embed="rId2"/>
              </a:buBlip>
              <a:defRPr sz="1800">
                <a:solidFill>
                  <a:srgbClr val="000000"/>
                </a:solidFill>
              </a:defRPr>
            </a:pPr>
            <a:r>
              <a:rPr sz="2546">
                <a:solidFill>
                  <a:srgbClr val="3E231A"/>
                </a:solidFill>
              </a:rPr>
              <a:t>Elettra 413 a.C.</a:t>
            </a:r>
          </a:p>
          <a:p>
            <a:pPr marL="314833" lvl="0" indent="-314833" defTabSz="391414">
              <a:spcBef>
                <a:spcPts val="2000"/>
              </a:spcBef>
              <a:buBlip>
                <a:blip r:embed="rId2"/>
              </a:buBlip>
              <a:defRPr sz="1800">
                <a:solidFill>
                  <a:srgbClr val="000000"/>
                </a:solidFill>
              </a:defRPr>
            </a:pPr>
            <a:r>
              <a:rPr sz="2546">
                <a:solidFill>
                  <a:srgbClr val="3E231A"/>
                </a:solidFill>
              </a:rPr>
              <a:t>Elena 412 a.C.</a:t>
            </a:r>
          </a:p>
          <a:p>
            <a:pPr marL="314833" lvl="0" indent="-314833" defTabSz="391414">
              <a:spcBef>
                <a:spcPts val="2000"/>
              </a:spcBef>
              <a:buBlip>
                <a:blip r:embed="rId2"/>
              </a:buBlip>
              <a:defRPr sz="1800">
                <a:solidFill>
                  <a:srgbClr val="000000"/>
                </a:solidFill>
              </a:defRPr>
            </a:pPr>
            <a:r>
              <a:rPr sz="2546">
                <a:solidFill>
                  <a:srgbClr val="3E231A"/>
                </a:solidFill>
              </a:rPr>
              <a:t>Ione 411 a.C.</a:t>
            </a:r>
          </a:p>
          <a:p>
            <a:pPr marL="314833" lvl="0" indent="-314833" defTabSz="391414">
              <a:spcBef>
                <a:spcPts val="2000"/>
              </a:spcBef>
              <a:buBlip>
                <a:blip r:embed="rId2"/>
              </a:buBlip>
              <a:defRPr sz="1800">
                <a:solidFill>
                  <a:srgbClr val="000000"/>
                </a:solidFill>
              </a:defRPr>
            </a:pPr>
            <a:r>
              <a:rPr sz="2546">
                <a:solidFill>
                  <a:srgbClr val="3E231A"/>
                </a:solidFill>
              </a:rPr>
              <a:t>Fenicie 411-409 a.C. seconda</a:t>
            </a:r>
          </a:p>
          <a:p>
            <a:pPr marL="314833" lvl="0" indent="-314833" defTabSz="391414">
              <a:spcBef>
                <a:spcPts val="2000"/>
              </a:spcBef>
              <a:buBlip>
                <a:blip r:embed="rId2"/>
              </a:buBlip>
              <a:defRPr sz="1800">
                <a:solidFill>
                  <a:srgbClr val="000000"/>
                </a:solidFill>
              </a:defRPr>
            </a:pPr>
            <a:r>
              <a:rPr sz="2546">
                <a:solidFill>
                  <a:srgbClr val="3E231A"/>
                </a:solidFill>
              </a:rPr>
              <a:t>Oreste 408 a.C.</a:t>
            </a:r>
          </a:p>
          <a:p>
            <a:pPr marL="314833" lvl="0" indent="-314833" defTabSz="391414">
              <a:spcBef>
                <a:spcPts val="2000"/>
              </a:spcBef>
              <a:buBlip>
                <a:blip r:embed="rId2"/>
              </a:buBlip>
              <a:defRPr sz="1800">
                <a:solidFill>
                  <a:srgbClr val="000000"/>
                </a:solidFill>
              </a:defRPr>
            </a:pPr>
            <a:r>
              <a:rPr sz="2546">
                <a:solidFill>
                  <a:srgbClr val="3E231A"/>
                </a:solidFill>
              </a:rPr>
              <a:t>Ifigenia in Aulide 405 a.C. prima</a:t>
            </a:r>
          </a:p>
        </p:txBody>
      </p:sp>
      <p:sp>
        <p:nvSpPr>
          <p:cNvPr id="56" name="Shape 56"/>
          <p:cNvSpPr/>
          <p:nvPr/>
        </p:nvSpPr>
        <p:spPr>
          <a:xfrm>
            <a:off x="-161805" y="587218"/>
            <a:ext cx="8813278" cy="8509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spcBef>
                <a:spcPts val="3000"/>
              </a:spcBef>
              <a:defRPr sz="3800"/>
            </a:lvl1pPr>
          </a:lstStyle>
          <a:p>
            <a:pPr lvl="0">
              <a:defRPr sz="1800">
                <a:solidFill>
                  <a:srgbClr val="000000"/>
                </a:solidFill>
              </a:defRPr>
            </a:pPr>
            <a:r>
              <a:rPr sz="3800">
                <a:solidFill>
                  <a:srgbClr val="3E231A"/>
                </a:solidFill>
              </a:rPr>
              <a:t>Le tragedie pervenuteci sono:</a:t>
            </a:r>
          </a:p>
        </p:txBody>
      </p:sp>
      <p:pic>
        <p:nvPicPr>
          <p:cNvPr id="57" name="IMG_0014.jpeg"/>
          <p:cNvPicPr/>
          <p:nvPr/>
        </p:nvPicPr>
        <p:blipFill>
          <a:blip r:embed="rId3">
            <a:extLst/>
          </a:blip>
          <a:stretch>
            <a:fillRect/>
          </a:stretch>
        </p:blipFill>
        <p:spPr>
          <a:xfrm>
            <a:off x="670998" y="2337790"/>
            <a:ext cx="3254998" cy="5579996"/>
          </a:xfrm>
          <a:prstGeom prst="rect">
            <a:avLst/>
          </a:prstGeom>
          <a:ln w="12700">
            <a:miter lim="400000"/>
          </a:ln>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title"/>
          </p:nvPr>
        </p:nvSpPr>
        <p:spPr>
          <a:xfrm>
            <a:off x="1087262" y="635000"/>
            <a:ext cx="10464801" cy="2108200"/>
          </a:xfrm>
          <a:prstGeom prst="rect">
            <a:avLst/>
          </a:prstGeom>
        </p:spPr>
        <p:txBody>
          <a:bodyPr>
            <a:normAutofit fontScale="90000"/>
          </a:bodyPr>
          <a:lstStyle/>
          <a:p>
            <a:pPr lvl="0" defTabSz="379729">
              <a:defRPr sz="1800">
                <a:solidFill>
                  <a:srgbClr val="000000"/>
                </a:solidFill>
              </a:defRPr>
            </a:pPr>
            <a:r>
              <a:rPr sz="4680">
                <a:solidFill>
                  <a:srgbClr val="3E231A"/>
                </a:solidFill>
              </a:rPr>
              <a:t>IPPOLITO PORTATORE DI CORONA - </a:t>
            </a:r>
            <a:r>
              <a:rPr sz="4680">
                <a:solidFill>
                  <a:srgbClr val="3E231A"/>
                </a:solidFill>
                <a:latin typeface="Palatino"/>
                <a:ea typeface="Palatino"/>
                <a:cs typeface="Palatino"/>
                <a:sym typeface="Palatino"/>
              </a:rPr>
              <a:t>Ἱππóλυτος στεφανηφóρος</a:t>
            </a:r>
          </a:p>
        </p:txBody>
      </p:sp>
      <p:sp>
        <p:nvSpPr>
          <p:cNvPr id="60" name="Shape 60"/>
          <p:cNvSpPr>
            <a:spLocks noGrp="1"/>
          </p:cNvSpPr>
          <p:nvPr>
            <p:ph type="body" idx="1"/>
          </p:nvPr>
        </p:nvSpPr>
        <p:spPr>
          <a:prstGeom prst="rect">
            <a:avLst/>
          </a:prstGeom>
        </p:spPr>
        <p:txBody>
          <a:bodyPr>
            <a:normAutofit/>
          </a:bodyPr>
          <a:lstStyle/>
          <a:p>
            <a:pPr marL="0" lvl="0" indent="0" defTabSz="251206">
              <a:spcBef>
                <a:spcPts val="1200"/>
              </a:spcBef>
              <a:buSzTx/>
              <a:buNone/>
              <a:defRPr sz="1800">
                <a:solidFill>
                  <a:srgbClr val="000000"/>
                </a:solidFill>
              </a:defRPr>
            </a:pPr>
            <a:r>
              <a:rPr sz="2000" dirty="0" err="1">
                <a:solidFill>
                  <a:srgbClr val="3E231A"/>
                </a:solidFill>
              </a:rPr>
              <a:t>Prologo</a:t>
            </a:r>
            <a:r>
              <a:rPr sz="2000" dirty="0">
                <a:solidFill>
                  <a:srgbClr val="3E231A"/>
                </a:solidFill>
              </a:rPr>
              <a:t> (</a:t>
            </a:r>
            <a:r>
              <a:rPr sz="2000" dirty="0" err="1">
                <a:solidFill>
                  <a:srgbClr val="3E231A"/>
                </a:solidFill>
              </a:rPr>
              <a:t>vv</a:t>
            </a:r>
            <a:r>
              <a:rPr sz="2000" dirty="0">
                <a:solidFill>
                  <a:srgbClr val="3E231A"/>
                </a:solidFill>
              </a:rPr>
              <a:t> 1-120) </a:t>
            </a:r>
          </a:p>
          <a:p>
            <a:pPr marL="202056" lvl="0" indent="-202056" defTabSz="251206">
              <a:spcBef>
                <a:spcPts val="1200"/>
              </a:spcBef>
              <a:buBlip>
                <a:blip r:embed="rId2"/>
              </a:buBlip>
              <a:defRPr sz="1800">
                <a:solidFill>
                  <a:srgbClr val="000000"/>
                </a:solidFill>
              </a:defRPr>
            </a:pPr>
            <a:r>
              <a:rPr sz="2000" dirty="0" err="1">
                <a:solidFill>
                  <a:srgbClr val="3E231A"/>
                </a:solidFill>
              </a:rPr>
              <a:t>Afrodite</a:t>
            </a:r>
            <a:r>
              <a:rPr sz="2000" dirty="0">
                <a:solidFill>
                  <a:srgbClr val="3E231A"/>
                </a:solidFill>
              </a:rPr>
              <a:t> </a:t>
            </a:r>
            <a:r>
              <a:rPr sz="2000" dirty="0" err="1">
                <a:solidFill>
                  <a:srgbClr val="3E231A"/>
                </a:solidFill>
              </a:rPr>
              <a:t>vuole</a:t>
            </a:r>
            <a:r>
              <a:rPr sz="2000" dirty="0">
                <a:solidFill>
                  <a:srgbClr val="3E231A"/>
                </a:solidFill>
              </a:rPr>
              <a:t> </a:t>
            </a:r>
            <a:r>
              <a:rPr sz="2000" dirty="0" err="1">
                <a:solidFill>
                  <a:srgbClr val="3E231A"/>
                </a:solidFill>
              </a:rPr>
              <a:t>punire</a:t>
            </a:r>
            <a:r>
              <a:rPr sz="2000" dirty="0">
                <a:solidFill>
                  <a:srgbClr val="3E231A"/>
                </a:solidFill>
              </a:rPr>
              <a:t> </a:t>
            </a:r>
            <a:r>
              <a:rPr sz="2000" dirty="0" err="1">
                <a:solidFill>
                  <a:srgbClr val="3E231A"/>
                </a:solidFill>
              </a:rPr>
              <a:t>Ippolito</a:t>
            </a:r>
            <a:r>
              <a:rPr sz="2000" dirty="0">
                <a:solidFill>
                  <a:srgbClr val="3E231A"/>
                </a:solidFill>
              </a:rPr>
              <a:t> </a:t>
            </a:r>
            <a:r>
              <a:rPr sz="2000" dirty="0" err="1">
                <a:solidFill>
                  <a:srgbClr val="3E231A"/>
                </a:solidFill>
              </a:rPr>
              <a:t>perché</a:t>
            </a:r>
            <a:r>
              <a:rPr sz="2000" dirty="0">
                <a:solidFill>
                  <a:srgbClr val="3E231A"/>
                </a:solidFill>
              </a:rPr>
              <a:t> non cede al </a:t>
            </a:r>
            <a:r>
              <a:rPr sz="2000" dirty="0" err="1">
                <a:solidFill>
                  <a:srgbClr val="3E231A"/>
                </a:solidFill>
              </a:rPr>
              <a:t>suo</a:t>
            </a:r>
            <a:r>
              <a:rPr sz="2000" dirty="0">
                <a:solidFill>
                  <a:srgbClr val="3E231A"/>
                </a:solidFill>
              </a:rPr>
              <a:t> amore </a:t>
            </a:r>
            <a:r>
              <a:rPr sz="2000" dirty="0" err="1">
                <a:solidFill>
                  <a:srgbClr val="3E231A"/>
                </a:solidFill>
              </a:rPr>
              <a:t>ed</a:t>
            </a:r>
            <a:r>
              <a:rPr sz="2000" dirty="0">
                <a:solidFill>
                  <a:srgbClr val="3E231A"/>
                </a:solidFill>
              </a:rPr>
              <a:t> </a:t>
            </a:r>
            <a:r>
              <a:rPr sz="2000" dirty="0" err="1">
                <a:solidFill>
                  <a:srgbClr val="3E231A"/>
                </a:solidFill>
              </a:rPr>
              <a:t>onora</a:t>
            </a:r>
            <a:r>
              <a:rPr sz="2000" dirty="0">
                <a:solidFill>
                  <a:srgbClr val="3E231A"/>
                </a:solidFill>
              </a:rPr>
              <a:t> solo </a:t>
            </a:r>
            <a:r>
              <a:rPr sz="2000" dirty="0" err="1">
                <a:solidFill>
                  <a:srgbClr val="3E231A"/>
                </a:solidFill>
              </a:rPr>
              <a:t>Artemide</a:t>
            </a:r>
            <a:r>
              <a:rPr sz="2000" dirty="0">
                <a:solidFill>
                  <a:srgbClr val="3E231A"/>
                </a:solidFill>
              </a:rPr>
              <a:t>. Ha </a:t>
            </a:r>
            <a:r>
              <a:rPr sz="2000" dirty="0" err="1">
                <a:solidFill>
                  <a:srgbClr val="3E231A"/>
                </a:solidFill>
              </a:rPr>
              <a:t>fatto</a:t>
            </a:r>
            <a:r>
              <a:rPr sz="2000" dirty="0">
                <a:solidFill>
                  <a:srgbClr val="3E231A"/>
                </a:solidFill>
              </a:rPr>
              <a:t> </a:t>
            </a:r>
            <a:r>
              <a:rPr sz="2000" dirty="0" err="1">
                <a:solidFill>
                  <a:srgbClr val="3E231A"/>
                </a:solidFill>
              </a:rPr>
              <a:t>innamorare</a:t>
            </a:r>
            <a:r>
              <a:rPr sz="2000" dirty="0">
                <a:solidFill>
                  <a:srgbClr val="3E231A"/>
                </a:solidFill>
              </a:rPr>
              <a:t> la </a:t>
            </a:r>
            <a:r>
              <a:rPr sz="2000" dirty="0" err="1">
                <a:solidFill>
                  <a:srgbClr val="3E231A"/>
                </a:solidFill>
              </a:rPr>
              <a:t>moglie</a:t>
            </a:r>
            <a:r>
              <a:rPr sz="2000" dirty="0">
                <a:solidFill>
                  <a:srgbClr val="3E231A"/>
                </a:solidFill>
              </a:rPr>
              <a:t> di </a:t>
            </a:r>
            <a:r>
              <a:rPr sz="2000" dirty="0" err="1">
                <a:solidFill>
                  <a:srgbClr val="3E231A"/>
                </a:solidFill>
              </a:rPr>
              <a:t>Teseo</a:t>
            </a:r>
            <a:r>
              <a:rPr sz="2000" dirty="0">
                <a:solidFill>
                  <a:srgbClr val="3E231A"/>
                </a:solidFill>
              </a:rPr>
              <a:t>, </a:t>
            </a:r>
            <a:r>
              <a:rPr sz="2000" dirty="0" err="1">
                <a:solidFill>
                  <a:srgbClr val="3E231A"/>
                </a:solidFill>
              </a:rPr>
              <a:t>Fedra</a:t>
            </a:r>
            <a:r>
              <a:rPr sz="2000" dirty="0">
                <a:solidFill>
                  <a:srgbClr val="3E231A"/>
                </a:solidFill>
              </a:rPr>
              <a:t>, del </a:t>
            </a:r>
            <a:r>
              <a:rPr sz="2000" dirty="0" err="1">
                <a:solidFill>
                  <a:srgbClr val="3E231A"/>
                </a:solidFill>
              </a:rPr>
              <a:t>figlio</a:t>
            </a:r>
            <a:r>
              <a:rPr sz="2000" dirty="0">
                <a:solidFill>
                  <a:srgbClr val="3E231A"/>
                </a:solidFill>
              </a:rPr>
              <a:t> </a:t>
            </a:r>
            <a:r>
              <a:rPr sz="2000" dirty="0" err="1">
                <a:solidFill>
                  <a:srgbClr val="3E231A"/>
                </a:solidFill>
              </a:rPr>
              <a:t>Ippolito</a:t>
            </a:r>
            <a:r>
              <a:rPr sz="2000" dirty="0">
                <a:solidFill>
                  <a:srgbClr val="3E231A"/>
                </a:solidFill>
              </a:rPr>
              <a:t>, </a:t>
            </a:r>
            <a:r>
              <a:rPr sz="2000" dirty="0" err="1">
                <a:solidFill>
                  <a:srgbClr val="3E231A"/>
                </a:solidFill>
              </a:rPr>
              <a:t>seguace</a:t>
            </a:r>
            <a:r>
              <a:rPr sz="2000" dirty="0">
                <a:solidFill>
                  <a:srgbClr val="3E231A"/>
                </a:solidFill>
              </a:rPr>
              <a:t> di </a:t>
            </a:r>
            <a:r>
              <a:rPr sz="2000" dirty="0" err="1">
                <a:solidFill>
                  <a:srgbClr val="3E231A"/>
                </a:solidFill>
              </a:rPr>
              <a:t>Artemide</a:t>
            </a:r>
            <a:r>
              <a:rPr sz="2000" dirty="0">
                <a:solidFill>
                  <a:srgbClr val="3E231A"/>
                </a:solidFill>
              </a:rPr>
              <a:t>. </a:t>
            </a:r>
            <a:r>
              <a:rPr sz="2000" dirty="0" err="1">
                <a:solidFill>
                  <a:srgbClr val="3E231A"/>
                </a:solidFill>
              </a:rPr>
              <a:t>Afrodite</a:t>
            </a:r>
            <a:r>
              <a:rPr sz="2000" dirty="0">
                <a:solidFill>
                  <a:srgbClr val="3E231A"/>
                </a:solidFill>
              </a:rPr>
              <a:t> </a:t>
            </a:r>
            <a:r>
              <a:rPr sz="2000" dirty="0" err="1">
                <a:solidFill>
                  <a:srgbClr val="3E231A"/>
                </a:solidFill>
              </a:rPr>
              <a:t>escogita</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modo</a:t>
            </a:r>
            <a:r>
              <a:rPr sz="2000" dirty="0">
                <a:solidFill>
                  <a:srgbClr val="3E231A"/>
                </a:solidFill>
              </a:rPr>
              <a:t> per </a:t>
            </a:r>
            <a:r>
              <a:rPr sz="2000" dirty="0" err="1">
                <a:solidFill>
                  <a:srgbClr val="3E231A"/>
                </a:solidFill>
              </a:rPr>
              <a:t>svelare</a:t>
            </a:r>
            <a:r>
              <a:rPr sz="2000" dirty="0">
                <a:solidFill>
                  <a:srgbClr val="3E231A"/>
                </a:solidFill>
              </a:rPr>
              <a:t> a </a:t>
            </a:r>
            <a:r>
              <a:rPr sz="2000" dirty="0" err="1">
                <a:solidFill>
                  <a:srgbClr val="3E231A"/>
                </a:solidFill>
              </a:rPr>
              <a:t>Teseo</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tradimento</a:t>
            </a:r>
            <a:r>
              <a:rPr sz="2000" dirty="0">
                <a:solidFill>
                  <a:srgbClr val="3E231A"/>
                </a:solidFill>
              </a:rPr>
              <a:t> di </a:t>
            </a:r>
            <a:r>
              <a:rPr sz="2000" dirty="0" err="1">
                <a:solidFill>
                  <a:srgbClr val="3E231A"/>
                </a:solidFill>
              </a:rPr>
              <a:t>Fedra</a:t>
            </a:r>
            <a:r>
              <a:rPr sz="2000" dirty="0">
                <a:solidFill>
                  <a:srgbClr val="3E231A"/>
                </a:solidFill>
              </a:rPr>
              <a:t>. </a:t>
            </a:r>
            <a:r>
              <a:rPr sz="2000" dirty="0" err="1">
                <a:solidFill>
                  <a:srgbClr val="3E231A"/>
                </a:solidFill>
              </a:rPr>
              <a:t>Ippolito</a:t>
            </a:r>
            <a:r>
              <a:rPr sz="2000" dirty="0">
                <a:solidFill>
                  <a:srgbClr val="3E231A"/>
                </a:solidFill>
              </a:rPr>
              <a:t> </a:t>
            </a:r>
            <a:r>
              <a:rPr sz="2000" dirty="0" err="1">
                <a:solidFill>
                  <a:srgbClr val="3E231A"/>
                </a:solidFill>
              </a:rPr>
              <a:t>torna</a:t>
            </a:r>
            <a:r>
              <a:rPr sz="2000" dirty="0">
                <a:solidFill>
                  <a:srgbClr val="3E231A"/>
                </a:solidFill>
              </a:rPr>
              <a:t> </a:t>
            </a:r>
            <a:r>
              <a:rPr sz="2000" dirty="0" err="1">
                <a:solidFill>
                  <a:srgbClr val="3E231A"/>
                </a:solidFill>
              </a:rPr>
              <a:t>dalla</a:t>
            </a:r>
            <a:r>
              <a:rPr sz="2000" dirty="0">
                <a:solidFill>
                  <a:srgbClr val="3E231A"/>
                </a:solidFill>
              </a:rPr>
              <a:t> </a:t>
            </a:r>
            <a:r>
              <a:rPr sz="2000" dirty="0" err="1">
                <a:solidFill>
                  <a:srgbClr val="3E231A"/>
                </a:solidFill>
              </a:rPr>
              <a:t>caccia</a:t>
            </a:r>
            <a:r>
              <a:rPr sz="2000" dirty="0">
                <a:solidFill>
                  <a:srgbClr val="3E231A"/>
                </a:solidFill>
              </a:rPr>
              <a:t> e </a:t>
            </a:r>
            <a:r>
              <a:rPr sz="2000" dirty="0" err="1">
                <a:solidFill>
                  <a:srgbClr val="3E231A"/>
                </a:solidFill>
              </a:rPr>
              <a:t>rifiuta</a:t>
            </a:r>
            <a:r>
              <a:rPr sz="2000" dirty="0">
                <a:solidFill>
                  <a:srgbClr val="3E231A"/>
                </a:solidFill>
              </a:rPr>
              <a:t> di </a:t>
            </a:r>
            <a:r>
              <a:rPr sz="2000" dirty="0" err="1">
                <a:solidFill>
                  <a:srgbClr val="3E231A"/>
                </a:solidFill>
              </a:rPr>
              <a:t>levare</a:t>
            </a:r>
            <a:r>
              <a:rPr sz="2000" dirty="0">
                <a:solidFill>
                  <a:srgbClr val="3E231A"/>
                </a:solidFill>
              </a:rPr>
              <a:t> </a:t>
            </a:r>
            <a:r>
              <a:rPr sz="2000" dirty="0" err="1">
                <a:solidFill>
                  <a:srgbClr val="3E231A"/>
                </a:solidFill>
              </a:rPr>
              <a:t>preghiera</a:t>
            </a:r>
            <a:r>
              <a:rPr sz="2000" dirty="0">
                <a:solidFill>
                  <a:srgbClr val="3E231A"/>
                </a:solidFill>
              </a:rPr>
              <a:t> verso </a:t>
            </a:r>
            <a:r>
              <a:rPr sz="2000" dirty="0" err="1">
                <a:solidFill>
                  <a:srgbClr val="3E231A"/>
                </a:solidFill>
              </a:rPr>
              <a:t>Afrodite</a:t>
            </a:r>
            <a:r>
              <a:rPr sz="2000" dirty="0">
                <a:solidFill>
                  <a:srgbClr val="3E231A"/>
                </a:solidFill>
              </a:rPr>
              <a:t>, </a:t>
            </a:r>
            <a:r>
              <a:rPr sz="2000" dirty="0" err="1">
                <a:solidFill>
                  <a:srgbClr val="3E231A"/>
                </a:solidFill>
              </a:rPr>
              <a:t>anche</a:t>
            </a:r>
            <a:r>
              <a:rPr sz="2000" dirty="0">
                <a:solidFill>
                  <a:srgbClr val="3E231A"/>
                </a:solidFill>
              </a:rPr>
              <a:t> se </a:t>
            </a:r>
            <a:r>
              <a:rPr sz="2000" dirty="0" err="1">
                <a:solidFill>
                  <a:srgbClr val="3E231A"/>
                </a:solidFill>
              </a:rPr>
              <a:t>consigliato</a:t>
            </a:r>
            <a:r>
              <a:rPr sz="2000" dirty="0">
                <a:solidFill>
                  <a:srgbClr val="3E231A"/>
                </a:solidFill>
              </a:rPr>
              <a:t> da un </a:t>
            </a:r>
            <a:r>
              <a:rPr sz="2000" dirty="0" err="1">
                <a:solidFill>
                  <a:srgbClr val="3E231A"/>
                </a:solidFill>
              </a:rPr>
              <a:t>suo</a:t>
            </a:r>
            <a:r>
              <a:rPr sz="2000" dirty="0">
                <a:solidFill>
                  <a:srgbClr val="3E231A"/>
                </a:solidFill>
              </a:rPr>
              <a:t> servo.</a:t>
            </a:r>
          </a:p>
          <a:p>
            <a:pPr marL="0" lvl="0" indent="0" defTabSz="251206">
              <a:spcBef>
                <a:spcPts val="1200"/>
              </a:spcBef>
              <a:buSzTx/>
              <a:buNone/>
              <a:defRPr sz="1800">
                <a:solidFill>
                  <a:srgbClr val="000000"/>
                </a:solidFill>
              </a:defRPr>
            </a:pPr>
            <a:r>
              <a:rPr sz="2000" dirty="0" err="1">
                <a:solidFill>
                  <a:srgbClr val="3E231A"/>
                </a:solidFill>
              </a:rPr>
              <a:t>Parodo</a:t>
            </a:r>
            <a:r>
              <a:rPr sz="2000" dirty="0">
                <a:solidFill>
                  <a:srgbClr val="3E231A"/>
                </a:solidFill>
              </a:rPr>
              <a:t> (</a:t>
            </a:r>
            <a:r>
              <a:rPr sz="2000" dirty="0" err="1">
                <a:solidFill>
                  <a:srgbClr val="3E231A"/>
                </a:solidFill>
              </a:rPr>
              <a:t>vv</a:t>
            </a:r>
            <a:r>
              <a:rPr sz="2000" dirty="0">
                <a:solidFill>
                  <a:srgbClr val="3E231A"/>
                </a:solidFill>
              </a:rPr>
              <a:t> 121-175) </a:t>
            </a:r>
          </a:p>
          <a:p>
            <a:pPr marL="202056" lvl="0" indent="-202056" defTabSz="251206">
              <a:spcBef>
                <a:spcPts val="1200"/>
              </a:spcBef>
              <a:buBlip>
                <a:blip r:embed="rId2"/>
              </a:buBlip>
              <a:defRPr sz="1800">
                <a:solidFill>
                  <a:srgbClr val="000000"/>
                </a:solidFill>
              </a:defRPr>
            </a:pPr>
            <a:r>
              <a:rPr sz="2000" dirty="0">
                <a:solidFill>
                  <a:srgbClr val="3E231A"/>
                </a:solidFill>
              </a:rPr>
              <a:t>Il </a:t>
            </a:r>
            <a:r>
              <a:rPr sz="2000" dirty="0" err="1">
                <a:solidFill>
                  <a:srgbClr val="3E231A"/>
                </a:solidFill>
              </a:rPr>
              <a:t>coro</a:t>
            </a:r>
            <a:r>
              <a:rPr sz="2000" dirty="0">
                <a:solidFill>
                  <a:srgbClr val="3E231A"/>
                </a:solidFill>
              </a:rPr>
              <a:t> </a:t>
            </a:r>
            <a:r>
              <a:rPr sz="2000" dirty="0" err="1">
                <a:solidFill>
                  <a:srgbClr val="3E231A"/>
                </a:solidFill>
              </a:rPr>
              <a:t>descrive</a:t>
            </a:r>
            <a:r>
              <a:rPr sz="2000" dirty="0">
                <a:solidFill>
                  <a:srgbClr val="3E231A"/>
                </a:solidFill>
              </a:rPr>
              <a:t> </a:t>
            </a:r>
            <a:r>
              <a:rPr sz="2000" dirty="0" err="1">
                <a:solidFill>
                  <a:srgbClr val="3E231A"/>
                </a:solidFill>
              </a:rPr>
              <a:t>Fedra</a:t>
            </a:r>
            <a:r>
              <a:rPr sz="2000" dirty="0">
                <a:solidFill>
                  <a:srgbClr val="3E231A"/>
                </a:solidFill>
              </a:rPr>
              <a:t> </a:t>
            </a:r>
            <a:r>
              <a:rPr sz="2000" dirty="0" err="1">
                <a:solidFill>
                  <a:srgbClr val="3E231A"/>
                </a:solidFill>
              </a:rPr>
              <a:t>malata</a:t>
            </a:r>
            <a:r>
              <a:rPr sz="2000" dirty="0">
                <a:solidFill>
                  <a:srgbClr val="3E231A"/>
                </a:solidFill>
              </a:rPr>
              <a:t>, </a:t>
            </a:r>
            <a:r>
              <a:rPr sz="2000" dirty="0" err="1">
                <a:solidFill>
                  <a:srgbClr val="3E231A"/>
                </a:solidFill>
              </a:rPr>
              <a:t>priva</a:t>
            </a:r>
            <a:r>
              <a:rPr sz="2000" dirty="0">
                <a:solidFill>
                  <a:srgbClr val="3E231A"/>
                </a:solidFill>
              </a:rPr>
              <a:t> di </a:t>
            </a:r>
            <a:r>
              <a:rPr sz="2000" dirty="0" err="1">
                <a:solidFill>
                  <a:srgbClr val="3E231A"/>
                </a:solidFill>
              </a:rPr>
              <a:t>voglia</a:t>
            </a:r>
            <a:r>
              <a:rPr sz="2000" dirty="0">
                <a:solidFill>
                  <a:srgbClr val="3E231A"/>
                </a:solidFill>
              </a:rPr>
              <a:t> di </a:t>
            </a:r>
            <a:r>
              <a:rPr sz="2000" dirty="0" err="1">
                <a:solidFill>
                  <a:srgbClr val="3E231A"/>
                </a:solidFill>
              </a:rPr>
              <a:t>vivere</a:t>
            </a:r>
            <a:r>
              <a:rPr sz="2000" dirty="0">
                <a:solidFill>
                  <a:srgbClr val="3E231A"/>
                </a:solidFill>
              </a:rPr>
              <a:t> a </a:t>
            </a:r>
            <a:r>
              <a:rPr sz="2000" dirty="0" err="1">
                <a:solidFill>
                  <a:srgbClr val="3E231A"/>
                </a:solidFill>
              </a:rPr>
              <a:t>causa</a:t>
            </a:r>
            <a:r>
              <a:rPr sz="2000" dirty="0">
                <a:solidFill>
                  <a:srgbClr val="3E231A"/>
                </a:solidFill>
              </a:rPr>
              <a:t> del </a:t>
            </a:r>
            <a:r>
              <a:rPr sz="2000" dirty="0" err="1">
                <a:solidFill>
                  <a:srgbClr val="3E231A"/>
                </a:solidFill>
              </a:rPr>
              <a:t>dolore</a:t>
            </a:r>
            <a:r>
              <a:rPr sz="2000" dirty="0">
                <a:solidFill>
                  <a:srgbClr val="3E231A"/>
                </a:solidFill>
              </a:rPr>
              <a:t> e </a:t>
            </a:r>
            <a:r>
              <a:rPr sz="2000" dirty="0" err="1">
                <a:solidFill>
                  <a:srgbClr val="3E231A"/>
                </a:solidFill>
              </a:rPr>
              <a:t>dell’angoscia</a:t>
            </a:r>
            <a:r>
              <a:rPr sz="2000" dirty="0">
                <a:solidFill>
                  <a:srgbClr val="3E231A"/>
                </a:solidFill>
              </a:rPr>
              <a:t>. </a:t>
            </a:r>
          </a:p>
          <a:p>
            <a:pPr marL="0" lvl="0" indent="0" defTabSz="251206">
              <a:spcBef>
                <a:spcPts val="1200"/>
              </a:spcBef>
              <a:buSzTx/>
              <a:buNone/>
              <a:defRPr sz="1800">
                <a:solidFill>
                  <a:srgbClr val="000000"/>
                </a:solidFill>
              </a:defRPr>
            </a:pPr>
            <a:r>
              <a:rPr sz="2000" dirty="0">
                <a:solidFill>
                  <a:srgbClr val="3E231A"/>
                </a:solidFill>
              </a:rPr>
              <a:t>I </a:t>
            </a:r>
            <a:r>
              <a:rPr sz="2000" dirty="0" err="1">
                <a:solidFill>
                  <a:srgbClr val="3E231A"/>
                </a:solidFill>
              </a:rPr>
              <a:t>episodio</a:t>
            </a:r>
            <a:r>
              <a:rPr sz="2000" dirty="0">
                <a:solidFill>
                  <a:srgbClr val="3E231A"/>
                </a:solidFill>
              </a:rPr>
              <a:t> (</a:t>
            </a:r>
            <a:r>
              <a:rPr sz="2000" dirty="0" err="1">
                <a:solidFill>
                  <a:srgbClr val="3E231A"/>
                </a:solidFill>
              </a:rPr>
              <a:t>vv</a:t>
            </a:r>
            <a:r>
              <a:rPr sz="2000" dirty="0">
                <a:solidFill>
                  <a:srgbClr val="3E231A"/>
                </a:solidFill>
              </a:rPr>
              <a:t> 176-524) </a:t>
            </a:r>
          </a:p>
          <a:p>
            <a:pPr marL="202056" lvl="0" indent="-202056" defTabSz="251206">
              <a:spcBef>
                <a:spcPts val="1200"/>
              </a:spcBef>
              <a:buBlip>
                <a:blip r:embed="rId2"/>
              </a:buBlip>
              <a:defRPr sz="1800">
                <a:solidFill>
                  <a:srgbClr val="000000"/>
                </a:solidFill>
              </a:defRPr>
            </a:pPr>
            <a:r>
              <a:rPr sz="2000" dirty="0">
                <a:solidFill>
                  <a:srgbClr val="3E231A"/>
                </a:solidFill>
              </a:rPr>
              <a:t>La </a:t>
            </a:r>
            <a:r>
              <a:rPr sz="2000" dirty="0" err="1">
                <a:solidFill>
                  <a:srgbClr val="3E231A"/>
                </a:solidFill>
              </a:rPr>
              <a:t>nutrice</a:t>
            </a:r>
            <a:r>
              <a:rPr sz="2000" dirty="0">
                <a:solidFill>
                  <a:srgbClr val="3E231A"/>
                </a:solidFill>
              </a:rPr>
              <a:t> </a:t>
            </a:r>
            <a:r>
              <a:rPr sz="2000" dirty="0" err="1">
                <a:solidFill>
                  <a:srgbClr val="3E231A"/>
                </a:solidFill>
              </a:rPr>
              <a:t>assiste</a:t>
            </a:r>
            <a:r>
              <a:rPr sz="2000" dirty="0">
                <a:solidFill>
                  <a:srgbClr val="3E231A"/>
                </a:solidFill>
              </a:rPr>
              <a:t> </a:t>
            </a:r>
            <a:r>
              <a:rPr sz="2000" dirty="0" err="1">
                <a:solidFill>
                  <a:srgbClr val="3E231A"/>
                </a:solidFill>
              </a:rPr>
              <a:t>Fedra</a:t>
            </a:r>
            <a:r>
              <a:rPr sz="2000" dirty="0">
                <a:solidFill>
                  <a:srgbClr val="3E231A"/>
                </a:solidFill>
              </a:rPr>
              <a:t> </a:t>
            </a:r>
            <a:r>
              <a:rPr sz="2000" dirty="0" err="1">
                <a:solidFill>
                  <a:srgbClr val="3E231A"/>
                </a:solidFill>
              </a:rPr>
              <a:t>malata</a:t>
            </a:r>
            <a:r>
              <a:rPr sz="2000" dirty="0">
                <a:solidFill>
                  <a:srgbClr val="3E231A"/>
                </a:solidFill>
              </a:rPr>
              <a:t> e non </a:t>
            </a:r>
            <a:r>
              <a:rPr sz="2000" dirty="0" err="1">
                <a:solidFill>
                  <a:srgbClr val="3E231A"/>
                </a:solidFill>
              </a:rPr>
              <a:t>capisce</a:t>
            </a:r>
            <a:r>
              <a:rPr sz="2000" dirty="0">
                <a:solidFill>
                  <a:srgbClr val="3E231A"/>
                </a:solidFill>
              </a:rPr>
              <a:t> la </a:t>
            </a:r>
            <a:r>
              <a:rPr sz="2000" dirty="0" err="1">
                <a:solidFill>
                  <a:srgbClr val="3E231A"/>
                </a:solidFill>
              </a:rPr>
              <a:t>causa</a:t>
            </a:r>
            <a:r>
              <a:rPr sz="2000" dirty="0">
                <a:solidFill>
                  <a:srgbClr val="3E231A"/>
                </a:solidFill>
              </a:rPr>
              <a:t> del </a:t>
            </a:r>
            <a:r>
              <a:rPr sz="2000" dirty="0" err="1">
                <a:solidFill>
                  <a:srgbClr val="3E231A"/>
                </a:solidFill>
              </a:rPr>
              <a:t>suo</a:t>
            </a:r>
            <a:r>
              <a:rPr sz="2000" dirty="0">
                <a:solidFill>
                  <a:srgbClr val="3E231A"/>
                </a:solidFill>
              </a:rPr>
              <a:t> </a:t>
            </a:r>
            <a:r>
              <a:rPr sz="2000" dirty="0" err="1">
                <a:solidFill>
                  <a:srgbClr val="3E231A"/>
                </a:solidFill>
              </a:rPr>
              <a:t>malessere</a:t>
            </a:r>
            <a:r>
              <a:rPr sz="2000" dirty="0">
                <a:solidFill>
                  <a:srgbClr val="3E231A"/>
                </a:solidFill>
              </a:rPr>
              <a:t>. </a:t>
            </a:r>
            <a:r>
              <a:rPr sz="2000" dirty="0" err="1">
                <a:solidFill>
                  <a:srgbClr val="3E231A"/>
                </a:solidFill>
              </a:rPr>
              <a:t>Fedra</a:t>
            </a:r>
            <a:r>
              <a:rPr sz="2000" dirty="0">
                <a:solidFill>
                  <a:srgbClr val="3E231A"/>
                </a:solidFill>
              </a:rPr>
              <a:t> </a:t>
            </a:r>
            <a:r>
              <a:rPr sz="2000" dirty="0" err="1">
                <a:solidFill>
                  <a:srgbClr val="3E231A"/>
                </a:solidFill>
              </a:rPr>
              <a:t>ammette</a:t>
            </a:r>
            <a:r>
              <a:rPr sz="2000" dirty="0">
                <a:solidFill>
                  <a:srgbClr val="3E231A"/>
                </a:solidFill>
              </a:rPr>
              <a:t> di </a:t>
            </a:r>
            <a:r>
              <a:rPr sz="2000" dirty="0" err="1">
                <a:solidFill>
                  <a:srgbClr val="3E231A"/>
                </a:solidFill>
              </a:rPr>
              <a:t>amare</a:t>
            </a:r>
            <a:r>
              <a:rPr sz="2000" dirty="0">
                <a:solidFill>
                  <a:srgbClr val="3E231A"/>
                </a:solidFill>
              </a:rPr>
              <a:t> </a:t>
            </a:r>
            <a:r>
              <a:rPr sz="2000" dirty="0" err="1">
                <a:solidFill>
                  <a:srgbClr val="3E231A"/>
                </a:solidFill>
              </a:rPr>
              <a:t>Ippolito</a:t>
            </a:r>
            <a:r>
              <a:rPr sz="2000" dirty="0">
                <a:solidFill>
                  <a:srgbClr val="3E231A"/>
                </a:solidFill>
              </a:rPr>
              <a:t> e </a:t>
            </a:r>
            <a:r>
              <a:rPr sz="2000" dirty="0" err="1">
                <a:solidFill>
                  <a:srgbClr val="3E231A"/>
                </a:solidFill>
              </a:rPr>
              <a:t>asserisce</a:t>
            </a:r>
            <a:r>
              <a:rPr sz="2000" dirty="0">
                <a:solidFill>
                  <a:srgbClr val="3E231A"/>
                </a:solidFill>
              </a:rPr>
              <a:t> di aver </a:t>
            </a:r>
            <a:r>
              <a:rPr sz="2000" dirty="0" err="1">
                <a:solidFill>
                  <a:srgbClr val="3E231A"/>
                </a:solidFill>
              </a:rPr>
              <a:t>contrastato</a:t>
            </a:r>
            <a:r>
              <a:rPr sz="2000" dirty="0">
                <a:solidFill>
                  <a:srgbClr val="3E231A"/>
                </a:solidFill>
              </a:rPr>
              <a:t> </a:t>
            </a:r>
            <a:r>
              <a:rPr sz="2000" dirty="0" err="1">
                <a:solidFill>
                  <a:srgbClr val="3E231A"/>
                </a:solidFill>
              </a:rPr>
              <a:t>questo</a:t>
            </a:r>
            <a:r>
              <a:rPr sz="2000" dirty="0">
                <a:solidFill>
                  <a:srgbClr val="3E231A"/>
                </a:solidFill>
              </a:rPr>
              <a:t> amore: </a:t>
            </a:r>
            <a:r>
              <a:rPr sz="2000" dirty="0" err="1">
                <a:solidFill>
                  <a:srgbClr val="3E231A"/>
                </a:solidFill>
              </a:rPr>
              <a:t>infatti</a:t>
            </a:r>
            <a:r>
              <a:rPr sz="2000" dirty="0">
                <a:solidFill>
                  <a:srgbClr val="3E231A"/>
                </a:solidFill>
              </a:rPr>
              <a:t>, è </a:t>
            </a:r>
            <a:r>
              <a:rPr sz="2000" dirty="0" err="1">
                <a:solidFill>
                  <a:srgbClr val="3E231A"/>
                </a:solidFill>
              </a:rPr>
              <a:t>caduta</a:t>
            </a:r>
            <a:r>
              <a:rPr sz="2000" dirty="0">
                <a:solidFill>
                  <a:srgbClr val="3E231A"/>
                </a:solidFill>
              </a:rPr>
              <a:t> </a:t>
            </a:r>
            <a:r>
              <a:rPr sz="2000" dirty="0" err="1">
                <a:solidFill>
                  <a:srgbClr val="3E231A"/>
                </a:solidFill>
              </a:rPr>
              <a:t>malata</a:t>
            </a:r>
            <a:r>
              <a:rPr sz="2000" dirty="0">
                <a:solidFill>
                  <a:srgbClr val="3E231A"/>
                </a:solidFill>
              </a:rPr>
              <a:t>, </a:t>
            </a:r>
            <a:r>
              <a:rPr sz="2000" dirty="0" err="1">
                <a:solidFill>
                  <a:srgbClr val="3E231A"/>
                </a:solidFill>
              </a:rPr>
              <a:t>poiché</a:t>
            </a:r>
            <a:r>
              <a:rPr sz="2000" dirty="0">
                <a:solidFill>
                  <a:srgbClr val="3E231A"/>
                </a:solidFill>
              </a:rPr>
              <a:t> non </a:t>
            </a:r>
            <a:r>
              <a:rPr sz="2000" dirty="0" err="1">
                <a:solidFill>
                  <a:srgbClr val="3E231A"/>
                </a:solidFill>
              </a:rPr>
              <a:t>vuole</a:t>
            </a:r>
            <a:r>
              <a:rPr sz="2000" dirty="0">
                <a:solidFill>
                  <a:srgbClr val="3E231A"/>
                </a:solidFill>
              </a:rPr>
              <a:t> </a:t>
            </a:r>
            <a:r>
              <a:rPr sz="2000" dirty="0" err="1">
                <a:solidFill>
                  <a:srgbClr val="3E231A"/>
                </a:solidFill>
              </a:rPr>
              <a:t>disonorare</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marito</a:t>
            </a:r>
            <a:r>
              <a:rPr sz="2000" dirty="0">
                <a:solidFill>
                  <a:srgbClr val="3E231A"/>
                </a:solidFill>
              </a:rPr>
              <a:t> e i </a:t>
            </a:r>
            <a:r>
              <a:rPr sz="2000" dirty="0" err="1">
                <a:solidFill>
                  <a:srgbClr val="3E231A"/>
                </a:solidFill>
              </a:rPr>
              <a:t>figli</a:t>
            </a:r>
            <a:r>
              <a:rPr sz="2000" dirty="0">
                <a:solidFill>
                  <a:srgbClr val="3E231A"/>
                </a:solidFill>
              </a:rPr>
              <a:t>. La </a:t>
            </a:r>
            <a:r>
              <a:rPr sz="2000" dirty="0" err="1">
                <a:solidFill>
                  <a:srgbClr val="3E231A"/>
                </a:solidFill>
              </a:rPr>
              <a:t>nutrice</a:t>
            </a:r>
            <a:r>
              <a:rPr sz="2000" dirty="0">
                <a:solidFill>
                  <a:srgbClr val="3E231A"/>
                </a:solidFill>
              </a:rPr>
              <a:t> le </a:t>
            </a:r>
            <a:r>
              <a:rPr sz="2000" dirty="0" err="1">
                <a:solidFill>
                  <a:srgbClr val="3E231A"/>
                </a:solidFill>
              </a:rPr>
              <a:t>consiglia</a:t>
            </a:r>
            <a:r>
              <a:rPr sz="2000" dirty="0">
                <a:solidFill>
                  <a:srgbClr val="3E231A"/>
                </a:solidFill>
              </a:rPr>
              <a:t> di </a:t>
            </a:r>
            <a:r>
              <a:rPr sz="2000" dirty="0" err="1">
                <a:solidFill>
                  <a:srgbClr val="3E231A"/>
                </a:solidFill>
              </a:rPr>
              <a:t>svelare</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proprio</a:t>
            </a:r>
            <a:r>
              <a:rPr sz="2000" dirty="0">
                <a:solidFill>
                  <a:srgbClr val="3E231A"/>
                </a:solidFill>
              </a:rPr>
              <a:t> amore ad </a:t>
            </a:r>
            <a:r>
              <a:rPr sz="2000" dirty="0" err="1">
                <a:solidFill>
                  <a:srgbClr val="3E231A"/>
                </a:solidFill>
              </a:rPr>
              <a:t>Ippolito</a:t>
            </a:r>
            <a:r>
              <a:rPr sz="2000" dirty="0">
                <a:solidFill>
                  <a:srgbClr val="3E231A"/>
                </a:solidFill>
              </a:rPr>
              <a:t> e propone di </a:t>
            </a:r>
            <a:r>
              <a:rPr sz="2000" dirty="0" err="1">
                <a:solidFill>
                  <a:srgbClr val="3E231A"/>
                </a:solidFill>
              </a:rPr>
              <a:t>essere</a:t>
            </a:r>
            <a:r>
              <a:rPr sz="2000" dirty="0">
                <a:solidFill>
                  <a:srgbClr val="3E231A"/>
                </a:solidFill>
              </a:rPr>
              <a:t> lei </a:t>
            </a:r>
            <a:r>
              <a:rPr sz="2000" dirty="0" err="1">
                <a:solidFill>
                  <a:srgbClr val="3E231A"/>
                </a:solidFill>
              </a:rPr>
              <a:t>stessa</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tramite</a:t>
            </a:r>
            <a:r>
              <a:rPr sz="2000" dirty="0">
                <a:solidFill>
                  <a:srgbClr val="3E231A"/>
                </a:solidFill>
              </a:rPr>
              <a:t> </a:t>
            </a:r>
            <a:r>
              <a:rPr sz="2000" dirty="0" err="1">
                <a:solidFill>
                  <a:srgbClr val="3E231A"/>
                </a:solidFill>
              </a:rPr>
              <a:t>della</a:t>
            </a:r>
            <a:r>
              <a:rPr sz="2000" dirty="0">
                <a:solidFill>
                  <a:srgbClr val="3E231A"/>
                </a:solidFill>
              </a:rPr>
              <a:t> </a:t>
            </a:r>
            <a:r>
              <a:rPr sz="2000" dirty="0" err="1">
                <a:solidFill>
                  <a:srgbClr val="3E231A"/>
                </a:solidFill>
              </a:rPr>
              <a:t>dichiarazione</a:t>
            </a:r>
            <a:r>
              <a:rPr sz="2000" dirty="0">
                <a:solidFill>
                  <a:srgbClr val="3E231A"/>
                </a:solidFill>
              </a:rPr>
              <a:t>.</a:t>
            </a:r>
          </a:p>
          <a:p>
            <a:pPr marL="0" lvl="0" indent="0" defTabSz="251206">
              <a:spcBef>
                <a:spcPts val="1200"/>
              </a:spcBef>
              <a:buSzTx/>
              <a:buNone/>
              <a:defRPr sz="1800">
                <a:solidFill>
                  <a:srgbClr val="000000"/>
                </a:solidFill>
              </a:defRPr>
            </a:pPr>
            <a:r>
              <a:rPr sz="2000" dirty="0">
                <a:solidFill>
                  <a:srgbClr val="3E231A"/>
                </a:solidFill>
              </a:rPr>
              <a:t>I </a:t>
            </a:r>
            <a:r>
              <a:rPr sz="2000" dirty="0" err="1">
                <a:solidFill>
                  <a:srgbClr val="3E231A"/>
                </a:solidFill>
              </a:rPr>
              <a:t>stasimo</a:t>
            </a:r>
            <a:r>
              <a:rPr sz="2000" dirty="0">
                <a:solidFill>
                  <a:srgbClr val="3E231A"/>
                </a:solidFill>
              </a:rPr>
              <a:t> (</a:t>
            </a:r>
            <a:r>
              <a:rPr sz="2000" dirty="0" err="1">
                <a:solidFill>
                  <a:srgbClr val="3E231A"/>
                </a:solidFill>
              </a:rPr>
              <a:t>vv</a:t>
            </a:r>
            <a:r>
              <a:rPr sz="2000" dirty="0">
                <a:solidFill>
                  <a:srgbClr val="3E231A"/>
                </a:solidFill>
              </a:rPr>
              <a:t> 525-564) </a:t>
            </a:r>
          </a:p>
          <a:p>
            <a:pPr marL="202056" lvl="0" indent="-202056" defTabSz="251206">
              <a:spcBef>
                <a:spcPts val="1200"/>
              </a:spcBef>
              <a:buBlip>
                <a:blip r:embed="rId2"/>
              </a:buBlip>
              <a:defRPr sz="1800">
                <a:solidFill>
                  <a:srgbClr val="000000"/>
                </a:solidFill>
              </a:defRPr>
            </a:pPr>
            <a:r>
              <a:rPr sz="2000" dirty="0">
                <a:solidFill>
                  <a:srgbClr val="3E231A"/>
                </a:solidFill>
              </a:rPr>
              <a:t>Il </a:t>
            </a:r>
            <a:r>
              <a:rPr sz="2000" dirty="0" err="1">
                <a:solidFill>
                  <a:srgbClr val="3E231A"/>
                </a:solidFill>
              </a:rPr>
              <a:t>coro</a:t>
            </a:r>
            <a:r>
              <a:rPr sz="2000" dirty="0">
                <a:solidFill>
                  <a:srgbClr val="3E231A"/>
                </a:solidFill>
              </a:rPr>
              <a:t> </a:t>
            </a:r>
            <a:r>
              <a:rPr sz="2000" dirty="0" err="1">
                <a:solidFill>
                  <a:srgbClr val="3E231A"/>
                </a:solidFill>
              </a:rPr>
              <a:t>parla</a:t>
            </a:r>
            <a:r>
              <a:rPr sz="2000" dirty="0">
                <a:solidFill>
                  <a:srgbClr val="3E231A"/>
                </a:solidFill>
              </a:rPr>
              <a:t> </a:t>
            </a:r>
            <a:r>
              <a:rPr sz="2000" dirty="0" err="1">
                <a:solidFill>
                  <a:srgbClr val="3E231A"/>
                </a:solidFill>
              </a:rPr>
              <a:t>dell'amore</a:t>
            </a:r>
            <a:r>
              <a:rPr sz="2000" dirty="0">
                <a:solidFill>
                  <a:srgbClr val="3E231A"/>
                </a:solidFill>
              </a:rPr>
              <a:t> </a:t>
            </a:r>
            <a:r>
              <a:rPr sz="2000" dirty="0" err="1">
                <a:solidFill>
                  <a:srgbClr val="3E231A"/>
                </a:solidFill>
              </a:rPr>
              <a:t>paragonandolo</a:t>
            </a:r>
            <a:r>
              <a:rPr sz="2000" dirty="0">
                <a:solidFill>
                  <a:srgbClr val="3E231A"/>
                </a:solidFill>
              </a:rPr>
              <a:t> ad un </a:t>
            </a:r>
            <a:r>
              <a:rPr sz="2000" dirty="0" err="1">
                <a:solidFill>
                  <a:srgbClr val="3E231A"/>
                </a:solidFill>
              </a:rPr>
              <a:t>dio</a:t>
            </a:r>
            <a:r>
              <a:rPr sz="2000" dirty="0">
                <a:solidFill>
                  <a:srgbClr val="3E231A"/>
                </a:solidFill>
              </a:rPr>
              <a:t> </a:t>
            </a:r>
            <a:r>
              <a:rPr sz="2000" dirty="0" err="1">
                <a:solidFill>
                  <a:srgbClr val="3E231A"/>
                </a:solidFill>
              </a:rPr>
              <a:t>violento</a:t>
            </a:r>
            <a:r>
              <a:rPr sz="2000" dirty="0">
                <a:solidFill>
                  <a:srgbClr val="3E231A"/>
                </a:solidFill>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p:cNvSpPr>
          <p:nvPr>
            <p:ph type="body" idx="1"/>
          </p:nvPr>
        </p:nvSpPr>
        <p:spPr>
          <a:xfrm>
            <a:off x="885776" y="1011814"/>
            <a:ext cx="11377264" cy="7573386"/>
          </a:xfrm>
          <a:prstGeom prst="rect">
            <a:avLst/>
          </a:prstGeom>
        </p:spPr>
        <p:txBody>
          <a:bodyPr>
            <a:noAutofit/>
          </a:bodyPr>
          <a:lstStyle/>
          <a:p>
            <a:pPr marL="0" lvl="0" indent="0" defTabSz="233679">
              <a:spcBef>
                <a:spcPts val="1200"/>
              </a:spcBef>
              <a:buSzTx/>
              <a:buNone/>
              <a:defRPr sz="1800">
                <a:solidFill>
                  <a:srgbClr val="000000"/>
                </a:solidFill>
              </a:defRPr>
            </a:pPr>
            <a:r>
              <a:rPr sz="2000" dirty="0">
                <a:solidFill>
                  <a:srgbClr val="3E231A"/>
                </a:solidFill>
              </a:rPr>
              <a:t>II </a:t>
            </a:r>
            <a:r>
              <a:rPr sz="2000" dirty="0" err="1">
                <a:solidFill>
                  <a:srgbClr val="3E231A"/>
                </a:solidFill>
              </a:rPr>
              <a:t>episodio</a:t>
            </a:r>
            <a:r>
              <a:rPr sz="2000" dirty="0">
                <a:solidFill>
                  <a:srgbClr val="3E231A"/>
                </a:solidFill>
              </a:rPr>
              <a:t> (</a:t>
            </a:r>
            <a:r>
              <a:rPr sz="2000" dirty="0" err="1">
                <a:solidFill>
                  <a:srgbClr val="3E231A"/>
                </a:solidFill>
              </a:rPr>
              <a:t>vv</a:t>
            </a:r>
            <a:r>
              <a:rPr sz="2000" dirty="0">
                <a:solidFill>
                  <a:srgbClr val="3E231A"/>
                </a:solidFill>
              </a:rPr>
              <a:t> 565-731)</a:t>
            </a:r>
          </a:p>
          <a:p>
            <a:pPr marL="187960" lvl="0" indent="-187960" defTabSz="233679">
              <a:spcBef>
                <a:spcPts val="1200"/>
              </a:spcBef>
              <a:buBlip>
                <a:blip r:embed="rId2"/>
              </a:buBlip>
              <a:defRPr sz="1800">
                <a:solidFill>
                  <a:srgbClr val="000000"/>
                </a:solidFill>
              </a:defRPr>
            </a:pPr>
            <a:r>
              <a:rPr sz="2000" dirty="0">
                <a:solidFill>
                  <a:srgbClr val="3E231A"/>
                </a:solidFill>
              </a:rPr>
              <a:t> La </a:t>
            </a:r>
            <a:r>
              <a:rPr sz="2000" dirty="0" err="1">
                <a:solidFill>
                  <a:srgbClr val="3E231A"/>
                </a:solidFill>
              </a:rPr>
              <a:t>nutrice</a:t>
            </a:r>
            <a:r>
              <a:rPr sz="2000" dirty="0">
                <a:solidFill>
                  <a:srgbClr val="3E231A"/>
                </a:solidFill>
              </a:rPr>
              <a:t> </a:t>
            </a:r>
            <a:r>
              <a:rPr sz="2000" dirty="0" err="1">
                <a:solidFill>
                  <a:srgbClr val="3E231A"/>
                </a:solidFill>
              </a:rPr>
              <a:t>svela</a:t>
            </a:r>
            <a:r>
              <a:rPr sz="2000" dirty="0">
                <a:solidFill>
                  <a:srgbClr val="3E231A"/>
                </a:solidFill>
              </a:rPr>
              <a:t> </a:t>
            </a:r>
            <a:r>
              <a:rPr sz="2000" dirty="0" err="1">
                <a:solidFill>
                  <a:srgbClr val="3E231A"/>
                </a:solidFill>
              </a:rPr>
              <a:t>l'amore</a:t>
            </a:r>
            <a:r>
              <a:rPr sz="2000" dirty="0">
                <a:solidFill>
                  <a:srgbClr val="3E231A"/>
                </a:solidFill>
              </a:rPr>
              <a:t> di </a:t>
            </a:r>
            <a:r>
              <a:rPr sz="2000" dirty="0" err="1">
                <a:solidFill>
                  <a:srgbClr val="3E231A"/>
                </a:solidFill>
              </a:rPr>
              <a:t>Fedra</a:t>
            </a:r>
            <a:r>
              <a:rPr sz="2000" dirty="0">
                <a:solidFill>
                  <a:srgbClr val="3E231A"/>
                </a:solidFill>
              </a:rPr>
              <a:t> ad </a:t>
            </a:r>
            <a:r>
              <a:rPr sz="2000" dirty="0" err="1">
                <a:solidFill>
                  <a:srgbClr val="3E231A"/>
                </a:solidFill>
              </a:rPr>
              <a:t>Ippolito</a:t>
            </a:r>
            <a:r>
              <a:rPr sz="2000" dirty="0">
                <a:solidFill>
                  <a:srgbClr val="3E231A"/>
                </a:solidFill>
              </a:rPr>
              <a:t>, </a:t>
            </a:r>
            <a:r>
              <a:rPr sz="2000" dirty="0" err="1">
                <a:solidFill>
                  <a:srgbClr val="3E231A"/>
                </a:solidFill>
              </a:rPr>
              <a:t>che</a:t>
            </a:r>
            <a:r>
              <a:rPr sz="2000" dirty="0">
                <a:solidFill>
                  <a:srgbClr val="3E231A"/>
                </a:solidFill>
              </a:rPr>
              <a:t> ne è </a:t>
            </a:r>
            <a:r>
              <a:rPr sz="2000" dirty="0" err="1">
                <a:solidFill>
                  <a:srgbClr val="3E231A"/>
                </a:solidFill>
              </a:rPr>
              <a:t>contrariato</a:t>
            </a:r>
            <a:r>
              <a:rPr sz="2000" dirty="0">
                <a:solidFill>
                  <a:srgbClr val="3E231A"/>
                </a:solidFill>
              </a:rPr>
              <a:t> </a:t>
            </a:r>
            <a:r>
              <a:rPr sz="2000" dirty="0" err="1">
                <a:solidFill>
                  <a:srgbClr val="3E231A"/>
                </a:solidFill>
              </a:rPr>
              <a:t>ed</a:t>
            </a:r>
            <a:r>
              <a:rPr sz="2000" dirty="0">
                <a:solidFill>
                  <a:srgbClr val="3E231A"/>
                </a:solidFill>
              </a:rPr>
              <a:t> </a:t>
            </a:r>
            <a:r>
              <a:rPr sz="2000" dirty="0" err="1">
                <a:solidFill>
                  <a:srgbClr val="3E231A"/>
                </a:solidFill>
              </a:rPr>
              <a:t>impreca</a:t>
            </a:r>
            <a:r>
              <a:rPr sz="2000" dirty="0">
                <a:solidFill>
                  <a:srgbClr val="3E231A"/>
                </a:solidFill>
              </a:rPr>
              <a:t> </a:t>
            </a:r>
            <a:r>
              <a:rPr sz="2000" dirty="0" err="1">
                <a:solidFill>
                  <a:srgbClr val="3E231A"/>
                </a:solidFill>
              </a:rPr>
              <a:t>contro</a:t>
            </a:r>
            <a:r>
              <a:rPr sz="2000" dirty="0">
                <a:solidFill>
                  <a:srgbClr val="3E231A"/>
                </a:solidFill>
              </a:rPr>
              <a:t> le </a:t>
            </a:r>
            <a:r>
              <a:rPr sz="2000" dirty="0" err="1">
                <a:solidFill>
                  <a:srgbClr val="3E231A"/>
                </a:solidFill>
              </a:rPr>
              <a:t>donne</a:t>
            </a:r>
            <a:r>
              <a:rPr sz="2000" dirty="0">
                <a:solidFill>
                  <a:srgbClr val="3E231A"/>
                </a:solidFill>
              </a:rPr>
              <a:t>. La </a:t>
            </a:r>
            <a:r>
              <a:rPr sz="2000" dirty="0" err="1">
                <a:solidFill>
                  <a:srgbClr val="3E231A"/>
                </a:solidFill>
              </a:rPr>
              <a:t>nutrice</a:t>
            </a:r>
            <a:r>
              <a:rPr sz="2000" dirty="0">
                <a:solidFill>
                  <a:srgbClr val="3E231A"/>
                </a:solidFill>
              </a:rPr>
              <a:t> </a:t>
            </a:r>
            <a:r>
              <a:rPr sz="2000" dirty="0" err="1">
                <a:solidFill>
                  <a:srgbClr val="3E231A"/>
                </a:solidFill>
              </a:rPr>
              <a:t>chiede</a:t>
            </a:r>
            <a:r>
              <a:rPr sz="2000" dirty="0">
                <a:solidFill>
                  <a:srgbClr val="3E231A"/>
                </a:solidFill>
              </a:rPr>
              <a:t> </a:t>
            </a:r>
            <a:r>
              <a:rPr sz="2000" dirty="0" err="1">
                <a:solidFill>
                  <a:srgbClr val="3E231A"/>
                </a:solidFill>
              </a:rPr>
              <a:t>perdono</a:t>
            </a:r>
            <a:r>
              <a:rPr sz="2000" dirty="0">
                <a:solidFill>
                  <a:srgbClr val="3E231A"/>
                </a:solidFill>
              </a:rPr>
              <a:t> a </a:t>
            </a:r>
            <a:r>
              <a:rPr sz="2000" dirty="0" err="1">
                <a:solidFill>
                  <a:srgbClr val="3E231A"/>
                </a:solidFill>
              </a:rPr>
              <a:t>Fedra</a:t>
            </a:r>
            <a:r>
              <a:rPr sz="2000" dirty="0">
                <a:solidFill>
                  <a:srgbClr val="3E231A"/>
                </a:solidFill>
              </a:rPr>
              <a:t> per aver </a:t>
            </a:r>
            <a:r>
              <a:rPr sz="2000" dirty="0" err="1">
                <a:solidFill>
                  <a:srgbClr val="3E231A"/>
                </a:solidFill>
              </a:rPr>
              <a:t>svelato</a:t>
            </a:r>
            <a:r>
              <a:rPr sz="2000" dirty="0">
                <a:solidFill>
                  <a:srgbClr val="3E231A"/>
                </a:solidFill>
              </a:rPr>
              <a:t> </a:t>
            </a:r>
            <a:r>
              <a:rPr sz="2000" dirty="0" err="1">
                <a:solidFill>
                  <a:srgbClr val="3E231A"/>
                </a:solidFill>
              </a:rPr>
              <a:t>il</a:t>
            </a:r>
            <a:r>
              <a:rPr sz="2000" dirty="0">
                <a:solidFill>
                  <a:srgbClr val="3E231A"/>
                </a:solidFill>
              </a:rPr>
              <a:t> </a:t>
            </a:r>
            <a:r>
              <a:rPr sz="2000" dirty="0" err="1">
                <a:solidFill>
                  <a:srgbClr val="3E231A"/>
                </a:solidFill>
              </a:rPr>
              <a:t>suo</a:t>
            </a:r>
            <a:r>
              <a:rPr sz="2000" dirty="0">
                <a:solidFill>
                  <a:srgbClr val="3E231A"/>
                </a:solidFill>
              </a:rPr>
              <a:t> </a:t>
            </a:r>
            <a:r>
              <a:rPr sz="2000" dirty="0" err="1">
                <a:solidFill>
                  <a:srgbClr val="3E231A"/>
                </a:solidFill>
              </a:rPr>
              <a:t>segreto</a:t>
            </a:r>
            <a:r>
              <a:rPr sz="2000" dirty="0">
                <a:solidFill>
                  <a:srgbClr val="3E231A"/>
                </a:solidFill>
              </a:rPr>
              <a:t> ad </a:t>
            </a:r>
            <a:r>
              <a:rPr sz="2000" dirty="0" err="1">
                <a:solidFill>
                  <a:srgbClr val="3E231A"/>
                </a:solidFill>
              </a:rPr>
              <a:t>Ippolito</a:t>
            </a:r>
            <a:r>
              <a:rPr sz="2000" dirty="0">
                <a:solidFill>
                  <a:srgbClr val="3E231A"/>
                </a:solidFill>
              </a:rPr>
              <a:t> e </a:t>
            </a:r>
            <a:r>
              <a:rPr sz="2000" dirty="0" err="1">
                <a:solidFill>
                  <a:srgbClr val="3E231A"/>
                </a:solidFill>
              </a:rPr>
              <a:t>Fedra</a:t>
            </a:r>
            <a:r>
              <a:rPr sz="2000" dirty="0">
                <a:solidFill>
                  <a:srgbClr val="3E231A"/>
                </a:solidFill>
              </a:rPr>
              <a:t>, </a:t>
            </a:r>
            <a:r>
              <a:rPr sz="2000" dirty="0" err="1">
                <a:solidFill>
                  <a:srgbClr val="3E231A"/>
                </a:solidFill>
              </a:rPr>
              <a:t>adirata</a:t>
            </a:r>
            <a:r>
              <a:rPr sz="2000" dirty="0">
                <a:solidFill>
                  <a:srgbClr val="3E231A"/>
                </a:solidFill>
              </a:rPr>
              <a:t>, decide di </a:t>
            </a:r>
            <a:r>
              <a:rPr sz="2000" dirty="0" err="1">
                <a:solidFill>
                  <a:srgbClr val="3E231A"/>
                </a:solidFill>
              </a:rPr>
              <a:t>uccidersi</a:t>
            </a:r>
            <a:r>
              <a:rPr sz="2000" dirty="0">
                <a:solidFill>
                  <a:srgbClr val="3E231A"/>
                </a:solidFill>
              </a:rPr>
              <a:t>. </a:t>
            </a:r>
          </a:p>
          <a:p>
            <a:pPr marL="0" lvl="0" indent="0" defTabSz="233679">
              <a:spcBef>
                <a:spcPts val="1200"/>
              </a:spcBef>
              <a:buSzTx/>
              <a:buNone/>
              <a:defRPr sz="1800">
                <a:solidFill>
                  <a:srgbClr val="000000"/>
                </a:solidFill>
              </a:defRPr>
            </a:pPr>
            <a:r>
              <a:rPr sz="2000" dirty="0">
                <a:solidFill>
                  <a:srgbClr val="3E231A"/>
                </a:solidFill>
              </a:rPr>
              <a:t>II </a:t>
            </a:r>
            <a:r>
              <a:rPr sz="2000" dirty="0" err="1">
                <a:solidFill>
                  <a:srgbClr val="3E231A"/>
                </a:solidFill>
              </a:rPr>
              <a:t>stasimo</a:t>
            </a:r>
            <a:r>
              <a:rPr sz="2000" dirty="0">
                <a:solidFill>
                  <a:srgbClr val="3E231A"/>
                </a:solidFill>
              </a:rPr>
              <a:t> (</a:t>
            </a:r>
            <a:r>
              <a:rPr sz="2000" dirty="0" err="1">
                <a:solidFill>
                  <a:srgbClr val="3E231A"/>
                </a:solidFill>
              </a:rPr>
              <a:t>vv</a:t>
            </a:r>
            <a:r>
              <a:rPr sz="2000" dirty="0">
                <a:solidFill>
                  <a:srgbClr val="3E231A"/>
                </a:solidFill>
              </a:rPr>
              <a:t> 732-775) </a:t>
            </a:r>
          </a:p>
          <a:p>
            <a:pPr marL="187960" lvl="0" indent="-187960" defTabSz="233679">
              <a:spcBef>
                <a:spcPts val="1200"/>
              </a:spcBef>
              <a:buBlip>
                <a:blip r:embed="rId2"/>
              </a:buBlip>
              <a:defRPr sz="1800">
                <a:solidFill>
                  <a:srgbClr val="000000"/>
                </a:solidFill>
              </a:defRPr>
            </a:pPr>
            <a:r>
              <a:rPr sz="2000" dirty="0">
                <a:solidFill>
                  <a:srgbClr val="3E231A"/>
                </a:solidFill>
              </a:rPr>
              <a:t>Il </a:t>
            </a:r>
            <a:r>
              <a:rPr sz="2000" dirty="0" err="1">
                <a:solidFill>
                  <a:srgbClr val="3E231A"/>
                </a:solidFill>
              </a:rPr>
              <a:t>coro</a:t>
            </a:r>
            <a:r>
              <a:rPr sz="2000" dirty="0">
                <a:solidFill>
                  <a:srgbClr val="3E231A"/>
                </a:solidFill>
              </a:rPr>
              <a:t> </a:t>
            </a:r>
            <a:r>
              <a:rPr sz="2000" dirty="0" err="1">
                <a:solidFill>
                  <a:srgbClr val="3E231A"/>
                </a:solidFill>
              </a:rPr>
              <a:t>si</a:t>
            </a:r>
            <a:r>
              <a:rPr sz="2000" dirty="0">
                <a:solidFill>
                  <a:srgbClr val="3E231A"/>
                </a:solidFill>
              </a:rPr>
              <a:t> </a:t>
            </a:r>
            <a:r>
              <a:rPr sz="2000" dirty="0" err="1">
                <a:solidFill>
                  <a:srgbClr val="3E231A"/>
                </a:solidFill>
              </a:rPr>
              <a:t>dispera</a:t>
            </a:r>
            <a:r>
              <a:rPr sz="2000" dirty="0">
                <a:solidFill>
                  <a:srgbClr val="3E231A"/>
                </a:solidFill>
              </a:rPr>
              <a:t> e </a:t>
            </a:r>
            <a:r>
              <a:rPr sz="2000" dirty="0" err="1">
                <a:solidFill>
                  <a:srgbClr val="3E231A"/>
                </a:solidFill>
              </a:rPr>
              <a:t>afferma</a:t>
            </a:r>
            <a:r>
              <a:rPr sz="2000" dirty="0">
                <a:solidFill>
                  <a:srgbClr val="3E231A"/>
                </a:solidFill>
              </a:rPr>
              <a:t> </a:t>
            </a:r>
            <a:r>
              <a:rPr sz="2000" dirty="0" err="1">
                <a:solidFill>
                  <a:srgbClr val="3E231A"/>
                </a:solidFill>
              </a:rPr>
              <a:t>che</a:t>
            </a:r>
            <a:r>
              <a:rPr sz="2000" dirty="0">
                <a:solidFill>
                  <a:srgbClr val="3E231A"/>
                </a:solidFill>
              </a:rPr>
              <a:t> </a:t>
            </a:r>
            <a:r>
              <a:rPr sz="2000" dirty="0" err="1">
                <a:solidFill>
                  <a:srgbClr val="3E231A"/>
                </a:solidFill>
              </a:rPr>
              <a:t>sarebbe</a:t>
            </a:r>
            <a:r>
              <a:rPr sz="2000" dirty="0">
                <a:solidFill>
                  <a:srgbClr val="3E231A"/>
                </a:solidFill>
              </a:rPr>
              <a:t> </a:t>
            </a:r>
            <a:r>
              <a:rPr sz="2000" dirty="0" err="1">
                <a:solidFill>
                  <a:srgbClr val="3E231A"/>
                </a:solidFill>
              </a:rPr>
              <a:t>meglio</a:t>
            </a:r>
            <a:r>
              <a:rPr sz="2000" dirty="0">
                <a:solidFill>
                  <a:srgbClr val="3E231A"/>
                </a:solidFill>
              </a:rPr>
              <a:t> </a:t>
            </a:r>
            <a:r>
              <a:rPr sz="2000" dirty="0" err="1">
                <a:solidFill>
                  <a:srgbClr val="3E231A"/>
                </a:solidFill>
              </a:rPr>
              <a:t>fuggire</a:t>
            </a:r>
            <a:r>
              <a:rPr sz="2000" dirty="0">
                <a:solidFill>
                  <a:srgbClr val="3E231A"/>
                </a:solidFill>
              </a:rPr>
              <a:t> in </a:t>
            </a:r>
            <a:r>
              <a:rPr sz="2000" dirty="0" err="1">
                <a:solidFill>
                  <a:srgbClr val="3E231A"/>
                </a:solidFill>
              </a:rPr>
              <a:t>luoghi</a:t>
            </a:r>
            <a:r>
              <a:rPr sz="2000" dirty="0">
                <a:solidFill>
                  <a:srgbClr val="3E231A"/>
                </a:solidFill>
              </a:rPr>
              <a:t> </a:t>
            </a:r>
            <a:r>
              <a:rPr sz="2000" dirty="0" err="1">
                <a:solidFill>
                  <a:srgbClr val="3E231A"/>
                </a:solidFill>
              </a:rPr>
              <a:t>lontani</a:t>
            </a:r>
            <a:r>
              <a:rPr sz="2000" dirty="0">
                <a:solidFill>
                  <a:srgbClr val="3E231A"/>
                </a:solidFill>
              </a:rPr>
              <a:t>. </a:t>
            </a:r>
          </a:p>
          <a:p>
            <a:pPr marL="0" lvl="0" indent="0" defTabSz="233679">
              <a:spcBef>
                <a:spcPts val="1200"/>
              </a:spcBef>
              <a:buSzTx/>
              <a:buNone/>
              <a:defRPr sz="1800">
                <a:solidFill>
                  <a:srgbClr val="000000"/>
                </a:solidFill>
              </a:defRPr>
            </a:pPr>
            <a:r>
              <a:rPr sz="2000" dirty="0">
                <a:solidFill>
                  <a:srgbClr val="3E231A"/>
                </a:solidFill>
              </a:rPr>
              <a:t>III </a:t>
            </a:r>
            <a:r>
              <a:rPr sz="2000" dirty="0" err="1">
                <a:solidFill>
                  <a:srgbClr val="3E231A"/>
                </a:solidFill>
              </a:rPr>
              <a:t>episodio</a:t>
            </a:r>
            <a:r>
              <a:rPr sz="2000" dirty="0">
                <a:solidFill>
                  <a:srgbClr val="3E231A"/>
                </a:solidFill>
              </a:rPr>
              <a:t> (</a:t>
            </a:r>
            <a:r>
              <a:rPr sz="2000" dirty="0" err="1">
                <a:solidFill>
                  <a:srgbClr val="3E231A"/>
                </a:solidFill>
              </a:rPr>
              <a:t>vv</a:t>
            </a:r>
            <a:r>
              <a:rPr sz="2000" dirty="0">
                <a:solidFill>
                  <a:srgbClr val="3E231A"/>
                </a:solidFill>
              </a:rPr>
              <a:t> 776-1101)</a:t>
            </a:r>
          </a:p>
          <a:p>
            <a:pPr marL="187960" lvl="0" indent="-187960" defTabSz="233679">
              <a:spcBef>
                <a:spcPts val="1200"/>
              </a:spcBef>
              <a:buBlip>
                <a:blip r:embed="rId2"/>
              </a:buBlip>
              <a:defRPr sz="1800">
                <a:solidFill>
                  <a:srgbClr val="000000"/>
                </a:solidFill>
              </a:defRPr>
            </a:pPr>
            <a:r>
              <a:rPr sz="2000" dirty="0">
                <a:solidFill>
                  <a:srgbClr val="3E231A"/>
                </a:solidFill>
              </a:rPr>
              <a:t>Le </a:t>
            </a:r>
            <a:r>
              <a:rPr sz="2000" dirty="0" err="1">
                <a:solidFill>
                  <a:srgbClr val="3E231A"/>
                </a:solidFill>
              </a:rPr>
              <a:t>ancelle</a:t>
            </a:r>
            <a:r>
              <a:rPr sz="2000" dirty="0">
                <a:solidFill>
                  <a:srgbClr val="3E231A"/>
                </a:solidFill>
              </a:rPr>
              <a:t> </a:t>
            </a:r>
            <a:r>
              <a:rPr sz="2000" dirty="0" err="1">
                <a:solidFill>
                  <a:srgbClr val="3E231A"/>
                </a:solidFill>
              </a:rPr>
              <a:t>soccorrono</a:t>
            </a:r>
            <a:r>
              <a:rPr sz="2000" dirty="0">
                <a:solidFill>
                  <a:srgbClr val="3E231A"/>
                </a:solidFill>
              </a:rPr>
              <a:t> </a:t>
            </a:r>
            <a:r>
              <a:rPr sz="2000" dirty="0" err="1">
                <a:solidFill>
                  <a:srgbClr val="3E231A"/>
                </a:solidFill>
              </a:rPr>
              <a:t>Fedra</a:t>
            </a:r>
            <a:r>
              <a:rPr sz="2000" dirty="0">
                <a:solidFill>
                  <a:srgbClr val="3E231A"/>
                </a:solidFill>
              </a:rPr>
              <a:t> </a:t>
            </a:r>
            <a:r>
              <a:rPr sz="2000" dirty="0" err="1">
                <a:solidFill>
                  <a:srgbClr val="3E231A"/>
                </a:solidFill>
              </a:rPr>
              <a:t>che</a:t>
            </a:r>
            <a:r>
              <a:rPr sz="2000" dirty="0">
                <a:solidFill>
                  <a:srgbClr val="3E231A"/>
                </a:solidFill>
              </a:rPr>
              <a:t> </a:t>
            </a:r>
            <a:r>
              <a:rPr sz="2000" dirty="0" err="1">
                <a:solidFill>
                  <a:srgbClr val="3E231A"/>
                </a:solidFill>
              </a:rPr>
              <a:t>si</a:t>
            </a:r>
            <a:r>
              <a:rPr sz="2000" dirty="0">
                <a:solidFill>
                  <a:srgbClr val="3E231A"/>
                </a:solidFill>
              </a:rPr>
              <a:t> è </a:t>
            </a:r>
            <a:r>
              <a:rPr sz="2000" dirty="0" err="1">
                <a:solidFill>
                  <a:srgbClr val="3E231A"/>
                </a:solidFill>
              </a:rPr>
              <a:t>impiccata</a:t>
            </a:r>
            <a:r>
              <a:rPr sz="2000" dirty="0">
                <a:solidFill>
                  <a:srgbClr val="3E231A"/>
                </a:solidFill>
              </a:rPr>
              <a:t>. </a:t>
            </a:r>
            <a:r>
              <a:rPr sz="2000" dirty="0" err="1">
                <a:solidFill>
                  <a:srgbClr val="3E231A"/>
                </a:solidFill>
              </a:rPr>
              <a:t>Teseo</a:t>
            </a:r>
            <a:r>
              <a:rPr sz="2000" dirty="0">
                <a:solidFill>
                  <a:srgbClr val="3E231A"/>
                </a:solidFill>
              </a:rPr>
              <a:t> </a:t>
            </a:r>
            <a:r>
              <a:rPr sz="2000" dirty="0" err="1">
                <a:solidFill>
                  <a:srgbClr val="3E231A"/>
                </a:solidFill>
              </a:rPr>
              <a:t>torna</a:t>
            </a:r>
            <a:r>
              <a:rPr sz="2000" dirty="0">
                <a:solidFill>
                  <a:srgbClr val="3E231A"/>
                </a:solidFill>
              </a:rPr>
              <a:t> al palazzo e i </a:t>
            </a:r>
            <a:r>
              <a:rPr sz="2000" dirty="0" err="1">
                <a:solidFill>
                  <a:srgbClr val="3E231A"/>
                </a:solidFill>
              </a:rPr>
              <a:t>servi</a:t>
            </a:r>
            <a:r>
              <a:rPr sz="2000" dirty="0">
                <a:solidFill>
                  <a:srgbClr val="3E231A"/>
                </a:solidFill>
              </a:rPr>
              <a:t> </a:t>
            </a:r>
            <a:r>
              <a:rPr sz="2000" dirty="0" err="1">
                <a:solidFill>
                  <a:srgbClr val="3E231A"/>
                </a:solidFill>
              </a:rPr>
              <a:t>gli</a:t>
            </a:r>
            <a:r>
              <a:rPr sz="2000" dirty="0">
                <a:solidFill>
                  <a:srgbClr val="3E231A"/>
                </a:solidFill>
              </a:rPr>
              <a:t> </a:t>
            </a:r>
            <a:r>
              <a:rPr sz="2000" dirty="0" err="1">
                <a:solidFill>
                  <a:srgbClr val="3E231A"/>
                </a:solidFill>
              </a:rPr>
              <a:t>rivelano</a:t>
            </a:r>
            <a:r>
              <a:rPr sz="2000" dirty="0">
                <a:solidFill>
                  <a:srgbClr val="3E231A"/>
                </a:solidFill>
              </a:rPr>
              <a:t> </a:t>
            </a:r>
            <a:r>
              <a:rPr sz="2000" dirty="0" err="1">
                <a:solidFill>
                  <a:srgbClr val="3E231A"/>
                </a:solidFill>
              </a:rPr>
              <a:t>che</a:t>
            </a:r>
            <a:r>
              <a:rPr sz="2000" dirty="0">
                <a:solidFill>
                  <a:srgbClr val="3E231A"/>
                </a:solidFill>
              </a:rPr>
              <a:t> la </a:t>
            </a:r>
            <a:r>
              <a:rPr sz="2000" dirty="0" err="1">
                <a:solidFill>
                  <a:srgbClr val="3E231A"/>
                </a:solidFill>
              </a:rPr>
              <a:t>moglie</a:t>
            </a:r>
            <a:r>
              <a:rPr sz="2000" dirty="0">
                <a:solidFill>
                  <a:srgbClr val="3E231A"/>
                </a:solidFill>
              </a:rPr>
              <a:t> è </a:t>
            </a:r>
            <a:r>
              <a:rPr sz="2000" dirty="0" err="1">
                <a:solidFill>
                  <a:srgbClr val="3E231A"/>
                </a:solidFill>
              </a:rPr>
              <a:t>morta</a:t>
            </a:r>
            <a:r>
              <a:rPr sz="2000" dirty="0">
                <a:solidFill>
                  <a:srgbClr val="3E231A"/>
                </a:solidFill>
              </a:rPr>
              <a:t>. </a:t>
            </a:r>
            <a:r>
              <a:rPr sz="2000" dirty="0" err="1">
                <a:solidFill>
                  <a:srgbClr val="3E231A"/>
                </a:solidFill>
              </a:rPr>
              <a:t>Teseo</a:t>
            </a:r>
            <a:r>
              <a:rPr sz="2000" dirty="0">
                <a:solidFill>
                  <a:srgbClr val="3E231A"/>
                </a:solidFill>
              </a:rPr>
              <a:t> </a:t>
            </a:r>
            <a:r>
              <a:rPr sz="2000" dirty="0" err="1">
                <a:solidFill>
                  <a:srgbClr val="3E231A"/>
                </a:solidFill>
              </a:rPr>
              <a:t>trova</a:t>
            </a:r>
            <a:r>
              <a:rPr sz="2000" dirty="0">
                <a:solidFill>
                  <a:srgbClr val="3E231A"/>
                </a:solidFill>
              </a:rPr>
              <a:t> </a:t>
            </a:r>
            <a:r>
              <a:rPr sz="2000" dirty="0" err="1">
                <a:solidFill>
                  <a:srgbClr val="3E231A"/>
                </a:solidFill>
              </a:rPr>
              <a:t>una</a:t>
            </a:r>
            <a:r>
              <a:rPr sz="2000" dirty="0">
                <a:solidFill>
                  <a:srgbClr val="3E231A"/>
                </a:solidFill>
              </a:rPr>
              <a:t> </a:t>
            </a:r>
            <a:r>
              <a:rPr sz="2000" dirty="0" err="1">
                <a:solidFill>
                  <a:srgbClr val="3E231A"/>
                </a:solidFill>
              </a:rPr>
              <a:t>lettera</a:t>
            </a:r>
            <a:r>
              <a:rPr sz="2000" dirty="0">
                <a:solidFill>
                  <a:srgbClr val="3E231A"/>
                </a:solidFill>
              </a:rPr>
              <a:t>, in cui </a:t>
            </a:r>
            <a:r>
              <a:rPr sz="2000" dirty="0" err="1">
                <a:solidFill>
                  <a:srgbClr val="3E231A"/>
                </a:solidFill>
              </a:rPr>
              <a:t>Fedra</a:t>
            </a:r>
            <a:r>
              <a:rPr sz="2000" dirty="0">
                <a:solidFill>
                  <a:srgbClr val="3E231A"/>
                </a:solidFill>
              </a:rPr>
              <a:t> </a:t>
            </a:r>
            <a:r>
              <a:rPr sz="2000" dirty="0" err="1">
                <a:solidFill>
                  <a:srgbClr val="3E231A"/>
                </a:solidFill>
              </a:rPr>
              <a:t>scrive</a:t>
            </a:r>
            <a:r>
              <a:rPr sz="2000" dirty="0">
                <a:solidFill>
                  <a:srgbClr val="3E231A"/>
                </a:solidFill>
              </a:rPr>
              <a:t> di aver </a:t>
            </a:r>
            <a:r>
              <a:rPr sz="2000" dirty="0" err="1">
                <a:solidFill>
                  <a:srgbClr val="3E231A"/>
                </a:solidFill>
              </a:rPr>
              <a:t>avuto</a:t>
            </a:r>
            <a:r>
              <a:rPr sz="2000" dirty="0">
                <a:solidFill>
                  <a:srgbClr val="3E231A"/>
                </a:solidFill>
              </a:rPr>
              <a:t> </a:t>
            </a:r>
            <a:r>
              <a:rPr sz="2000" dirty="0" err="1">
                <a:solidFill>
                  <a:srgbClr val="3E231A"/>
                </a:solidFill>
              </a:rPr>
              <a:t>una</a:t>
            </a:r>
            <a:r>
              <a:rPr sz="2000" dirty="0">
                <a:solidFill>
                  <a:srgbClr val="3E231A"/>
                </a:solidFill>
              </a:rPr>
              <a:t> </a:t>
            </a:r>
            <a:r>
              <a:rPr sz="2000" dirty="0" err="1">
                <a:solidFill>
                  <a:srgbClr val="3E231A"/>
                </a:solidFill>
              </a:rPr>
              <a:t>relazione</a:t>
            </a:r>
            <a:r>
              <a:rPr sz="2000" dirty="0">
                <a:solidFill>
                  <a:srgbClr val="3E231A"/>
                </a:solidFill>
              </a:rPr>
              <a:t> con </a:t>
            </a:r>
            <a:r>
              <a:rPr sz="2000" dirty="0" err="1">
                <a:solidFill>
                  <a:srgbClr val="3E231A"/>
                </a:solidFill>
              </a:rPr>
              <a:t>Ippolito</a:t>
            </a:r>
            <a:r>
              <a:rPr sz="2000" dirty="0">
                <a:solidFill>
                  <a:srgbClr val="3E231A"/>
                </a:solidFill>
              </a:rPr>
              <a:t>. </a:t>
            </a:r>
            <a:r>
              <a:rPr sz="2000" dirty="0" err="1">
                <a:solidFill>
                  <a:srgbClr val="3E231A"/>
                </a:solidFill>
              </a:rPr>
              <a:t>Giunge</a:t>
            </a:r>
            <a:r>
              <a:rPr sz="2000" dirty="0">
                <a:solidFill>
                  <a:srgbClr val="3E231A"/>
                </a:solidFill>
              </a:rPr>
              <a:t> </a:t>
            </a:r>
            <a:r>
              <a:rPr sz="2000" dirty="0" err="1">
                <a:solidFill>
                  <a:srgbClr val="3E231A"/>
                </a:solidFill>
              </a:rPr>
              <a:t>Ippolito</a:t>
            </a:r>
            <a:r>
              <a:rPr sz="2000" dirty="0">
                <a:solidFill>
                  <a:srgbClr val="3E231A"/>
                </a:solidFill>
              </a:rPr>
              <a:t> e </a:t>
            </a:r>
            <a:r>
              <a:rPr sz="2000" dirty="0" err="1">
                <a:solidFill>
                  <a:srgbClr val="3E231A"/>
                </a:solidFill>
              </a:rPr>
              <a:t>Teseo</a:t>
            </a:r>
            <a:r>
              <a:rPr sz="2000" dirty="0">
                <a:solidFill>
                  <a:srgbClr val="3E231A"/>
                </a:solidFill>
              </a:rPr>
              <a:t> lo </a:t>
            </a:r>
            <a:r>
              <a:rPr sz="2000" dirty="0" err="1">
                <a:solidFill>
                  <a:srgbClr val="3E231A"/>
                </a:solidFill>
              </a:rPr>
              <a:t>accusa</a:t>
            </a:r>
            <a:r>
              <a:rPr sz="2000" dirty="0">
                <a:solidFill>
                  <a:srgbClr val="3E231A"/>
                </a:solidFill>
              </a:rPr>
              <a:t>. </a:t>
            </a:r>
            <a:r>
              <a:rPr sz="2000" dirty="0" err="1">
                <a:solidFill>
                  <a:srgbClr val="3E231A"/>
                </a:solidFill>
              </a:rPr>
              <a:t>Ippolito</a:t>
            </a:r>
            <a:r>
              <a:rPr sz="2000" dirty="0">
                <a:solidFill>
                  <a:srgbClr val="3E231A"/>
                </a:solidFill>
              </a:rPr>
              <a:t> </a:t>
            </a:r>
            <a:r>
              <a:rPr sz="2000" dirty="0" err="1">
                <a:solidFill>
                  <a:srgbClr val="3E231A"/>
                </a:solidFill>
              </a:rPr>
              <a:t>nega</a:t>
            </a:r>
            <a:r>
              <a:rPr sz="2000" dirty="0">
                <a:solidFill>
                  <a:srgbClr val="3E231A"/>
                </a:solidFill>
              </a:rPr>
              <a:t> di aver </a:t>
            </a:r>
            <a:r>
              <a:rPr sz="2000" dirty="0" err="1">
                <a:solidFill>
                  <a:srgbClr val="3E231A"/>
                </a:solidFill>
              </a:rPr>
              <a:t>abusato</a:t>
            </a:r>
            <a:r>
              <a:rPr sz="2000" dirty="0">
                <a:solidFill>
                  <a:srgbClr val="3E231A"/>
                </a:solidFill>
              </a:rPr>
              <a:t> di </a:t>
            </a:r>
            <a:r>
              <a:rPr sz="2000" dirty="0" err="1">
                <a:solidFill>
                  <a:srgbClr val="3E231A"/>
                </a:solidFill>
              </a:rPr>
              <a:t>Fedra</a:t>
            </a:r>
            <a:r>
              <a:rPr sz="2000" dirty="0">
                <a:solidFill>
                  <a:srgbClr val="3E231A"/>
                </a:solidFill>
              </a:rPr>
              <a:t>. </a:t>
            </a:r>
            <a:r>
              <a:rPr sz="2000" dirty="0" err="1">
                <a:solidFill>
                  <a:srgbClr val="3E231A"/>
                </a:solidFill>
              </a:rPr>
              <a:t>Teseo</a:t>
            </a:r>
            <a:r>
              <a:rPr sz="2000" dirty="0">
                <a:solidFill>
                  <a:srgbClr val="3E231A"/>
                </a:solidFill>
              </a:rPr>
              <a:t> lo </a:t>
            </a:r>
            <a:r>
              <a:rPr sz="2000" dirty="0" err="1">
                <a:solidFill>
                  <a:srgbClr val="3E231A"/>
                </a:solidFill>
              </a:rPr>
              <a:t>vuole</a:t>
            </a:r>
            <a:r>
              <a:rPr sz="2000" dirty="0">
                <a:solidFill>
                  <a:srgbClr val="3E231A"/>
                </a:solidFill>
              </a:rPr>
              <a:t> </a:t>
            </a:r>
            <a:r>
              <a:rPr sz="2000" dirty="0" err="1">
                <a:solidFill>
                  <a:srgbClr val="3E231A"/>
                </a:solidFill>
              </a:rPr>
              <a:t>cacciare</a:t>
            </a:r>
            <a:r>
              <a:rPr sz="2000" dirty="0">
                <a:solidFill>
                  <a:srgbClr val="3E231A"/>
                </a:solidFill>
              </a:rPr>
              <a:t> e </a:t>
            </a:r>
            <a:r>
              <a:rPr sz="2000" dirty="0" err="1">
                <a:solidFill>
                  <a:srgbClr val="3E231A"/>
                </a:solidFill>
              </a:rPr>
              <a:t>ordina</a:t>
            </a:r>
            <a:r>
              <a:rPr sz="2000" dirty="0">
                <a:solidFill>
                  <a:srgbClr val="3E231A"/>
                </a:solidFill>
              </a:rPr>
              <a:t> </a:t>
            </a:r>
            <a:r>
              <a:rPr sz="2000" dirty="0" err="1">
                <a:solidFill>
                  <a:srgbClr val="3E231A"/>
                </a:solidFill>
              </a:rPr>
              <a:t>ai</a:t>
            </a:r>
            <a:r>
              <a:rPr sz="2000" dirty="0">
                <a:solidFill>
                  <a:srgbClr val="3E231A"/>
                </a:solidFill>
              </a:rPr>
              <a:t> </a:t>
            </a:r>
            <a:r>
              <a:rPr sz="2000" dirty="0" err="1">
                <a:solidFill>
                  <a:srgbClr val="3E231A"/>
                </a:solidFill>
              </a:rPr>
              <a:t>suoi</a:t>
            </a:r>
            <a:r>
              <a:rPr sz="2000" dirty="0">
                <a:solidFill>
                  <a:srgbClr val="3E231A"/>
                </a:solidFill>
              </a:rPr>
              <a:t> </a:t>
            </a:r>
            <a:r>
              <a:rPr sz="2000" dirty="0" err="1">
                <a:solidFill>
                  <a:srgbClr val="3E231A"/>
                </a:solidFill>
              </a:rPr>
              <a:t>servi</a:t>
            </a:r>
            <a:r>
              <a:rPr sz="2000" dirty="0">
                <a:solidFill>
                  <a:srgbClr val="3E231A"/>
                </a:solidFill>
              </a:rPr>
              <a:t> di </a:t>
            </a:r>
            <a:r>
              <a:rPr sz="2000" dirty="0" err="1">
                <a:solidFill>
                  <a:srgbClr val="3E231A"/>
                </a:solidFill>
              </a:rPr>
              <a:t>condurlo</a:t>
            </a:r>
            <a:r>
              <a:rPr sz="2000" dirty="0">
                <a:solidFill>
                  <a:srgbClr val="3E231A"/>
                </a:solidFill>
              </a:rPr>
              <a:t> in </a:t>
            </a:r>
            <a:r>
              <a:rPr sz="2000" dirty="0" err="1">
                <a:solidFill>
                  <a:srgbClr val="3E231A"/>
                </a:solidFill>
              </a:rPr>
              <a:t>esilio</a:t>
            </a:r>
            <a:r>
              <a:rPr sz="2000" dirty="0">
                <a:solidFill>
                  <a:srgbClr val="3E231A"/>
                </a:solidFill>
              </a:rPr>
              <a:t>. </a:t>
            </a:r>
          </a:p>
          <a:p>
            <a:pPr marL="0" lvl="0" indent="0" defTabSz="233679">
              <a:spcBef>
                <a:spcPts val="1200"/>
              </a:spcBef>
              <a:buSzTx/>
              <a:buNone/>
              <a:defRPr sz="1800">
                <a:solidFill>
                  <a:srgbClr val="000000"/>
                </a:solidFill>
              </a:defRPr>
            </a:pPr>
            <a:r>
              <a:rPr sz="2000" dirty="0">
                <a:solidFill>
                  <a:srgbClr val="3E231A"/>
                </a:solidFill>
              </a:rPr>
              <a:t>III </a:t>
            </a:r>
            <a:r>
              <a:rPr sz="2000" dirty="0" err="1">
                <a:solidFill>
                  <a:srgbClr val="3E231A"/>
                </a:solidFill>
              </a:rPr>
              <a:t>stasimo</a:t>
            </a:r>
            <a:r>
              <a:rPr sz="2000" dirty="0">
                <a:solidFill>
                  <a:srgbClr val="3E231A"/>
                </a:solidFill>
              </a:rPr>
              <a:t> (</a:t>
            </a:r>
            <a:r>
              <a:rPr sz="2000" dirty="0" err="1">
                <a:solidFill>
                  <a:srgbClr val="3E231A"/>
                </a:solidFill>
              </a:rPr>
              <a:t>vv</a:t>
            </a:r>
            <a:r>
              <a:rPr sz="2000" dirty="0">
                <a:solidFill>
                  <a:srgbClr val="3E231A"/>
                </a:solidFill>
              </a:rPr>
              <a:t> 1102-1150</a:t>
            </a:r>
          </a:p>
          <a:p>
            <a:pPr marL="187960" lvl="0" indent="-187960" defTabSz="233679">
              <a:spcBef>
                <a:spcPts val="1200"/>
              </a:spcBef>
              <a:buBlip>
                <a:blip r:embed="rId2"/>
              </a:buBlip>
              <a:defRPr sz="1800">
                <a:solidFill>
                  <a:srgbClr val="000000"/>
                </a:solidFill>
              </a:defRPr>
            </a:pPr>
            <a:r>
              <a:rPr sz="2000" dirty="0">
                <a:solidFill>
                  <a:srgbClr val="3E231A"/>
                </a:solidFill>
              </a:rPr>
              <a:t> Il </a:t>
            </a:r>
            <a:r>
              <a:rPr sz="2000" dirty="0" err="1">
                <a:solidFill>
                  <a:srgbClr val="3E231A"/>
                </a:solidFill>
              </a:rPr>
              <a:t>coro</a:t>
            </a:r>
            <a:r>
              <a:rPr sz="2000" dirty="0">
                <a:solidFill>
                  <a:srgbClr val="3E231A"/>
                </a:solidFill>
              </a:rPr>
              <a:t> </a:t>
            </a:r>
            <a:r>
              <a:rPr sz="2000" dirty="0" err="1">
                <a:solidFill>
                  <a:srgbClr val="3E231A"/>
                </a:solidFill>
              </a:rPr>
              <a:t>sa</a:t>
            </a:r>
            <a:r>
              <a:rPr sz="2000" dirty="0">
                <a:solidFill>
                  <a:srgbClr val="3E231A"/>
                </a:solidFill>
              </a:rPr>
              <a:t> </a:t>
            </a:r>
            <a:r>
              <a:rPr sz="2000" dirty="0" err="1">
                <a:solidFill>
                  <a:srgbClr val="3E231A"/>
                </a:solidFill>
              </a:rPr>
              <a:t>che</a:t>
            </a:r>
            <a:r>
              <a:rPr sz="2000" dirty="0">
                <a:solidFill>
                  <a:srgbClr val="3E231A"/>
                </a:solidFill>
              </a:rPr>
              <a:t> </a:t>
            </a:r>
            <a:r>
              <a:rPr sz="2000" dirty="0" err="1">
                <a:solidFill>
                  <a:srgbClr val="3E231A"/>
                </a:solidFill>
              </a:rPr>
              <a:t>Ippolito</a:t>
            </a:r>
            <a:r>
              <a:rPr sz="2000" dirty="0">
                <a:solidFill>
                  <a:srgbClr val="3E231A"/>
                </a:solidFill>
              </a:rPr>
              <a:t> è </a:t>
            </a:r>
            <a:r>
              <a:rPr sz="2000" dirty="0" err="1">
                <a:solidFill>
                  <a:srgbClr val="3E231A"/>
                </a:solidFill>
              </a:rPr>
              <a:t>innocente</a:t>
            </a:r>
            <a:r>
              <a:rPr sz="2000" dirty="0">
                <a:solidFill>
                  <a:srgbClr val="3E231A"/>
                </a:solidFill>
              </a:rPr>
              <a:t>. </a:t>
            </a:r>
          </a:p>
          <a:p>
            <a:pPr marL="0" lvl="0" indent="0" defTabSz="233679">
              <a:spcBef>
                <a:spcPts val="1200"/>
              </a:spcBef>
              <a:buSzTx/>
              <a:buNone/>
              <a:defRPr sz="1800">
                <a:solidFill>
                  <a:srgbClr val="000000"/>
                </a:solidFill>
              </a:defRPr>
            </a:pPr>
            <a:r>
              <a:rPr sz="2000" dirty="0">
                <a:solidFill>
                  <a:srgbClr val="3E231A"/>
                </a:solidFill>
              </a:rPr>
              <a:t>IV </a:t>
            </a:r>
            <a:r>
              <a:rPr sz="2000" dirty="0" err="1">
                <a:solidFill>
                  <a:srgbClr val="3E231A"/>
                </a:solidFill>
              </a:rPr>
              <a:t>episodio</a:t>
            </a:r>
            <a:r>
              <a:rPr sz="2000" dirty="0">
                <a:solidFill>
                  <a:srgbClr val="3E231A"/>
                </a:solidFill>
              </a:rPr>
              <a:t> (</a:t>
            </a:r>
            <a:r>
              <a:rPr sz="2000" dirty="0" err="1">
                <a:solidFill>
                  <a:srgbClr val="3E231A"/>
                </a:solidFill>
              </a:rPr>
              <a:t>vv</a:t>
            </a:r>
            <a:r>
              <a:rPr sz="2000" dirty="0">
                <a:solidFill>
                  <a:srgbClr val="3E231A"/>
                </a:solidFill>
              </a:rPr>
              <a:t> 1151-1267) </a:t>
            </a:r>
          </a:p>
          <a:p>
            <a:pPr marL="187960" lvl="0" indent="-187960" defTabSz="233679">
              <a:spcBef>
                <a:spcPts val="1200"/>
              </a:spcBef>
              <a:buBlip>
                <a:blip r:embed="rId2"/>
              </a:buBlip>
              <a:defRPr sz="1800">
                <a:solidFill>
                  <a:srgbClr val="000000"/>
                </a:solidFill>
              </a:defRPr>
            </a:pPr>
            <a:r>
              <a:rPr sz="2000" dirty="0">
                <a:solidFill>
                  <a:srgbClr val="3E231A"/>
                </a:solidFill>
              </a:rPr>
              <a:t>Un </a:t>
            </a:r>
            <a:r>
              <a:rPr sz="2000" dirty="0" err="1">
                <a:solidFill>
                  <a:srgbClr val="3E231A"/>
                </a:solidFill>
              </a:rPr>
              <a:t>messaggero</a:t>
            </a:r>
            <a:r>
              <a:rPr sz="2000" dirty="0">
                <a:solidFill>
                  <a:srgbClr val="3E231A"/>
                </a:solidFill>
              </a:rPr>
              <a:t> </a:t>
            </a:r>
            <a:r>
              <a:rPr sz="2000" dirty="0" err="1">
                <a:solidFill>
                  <a:srgbClr val="3E231A"/>
                </a:solidFill>
              </a:rPr>
              <a:t>annuncia</a:t>
            </a:r>
            <a:r>
              <a:rPr sz="2000" dirty="0">
                <a:solidFill>
                  <a:srgbClr val="3E231A"/>
                </a:solidFill>
              </a:rPr>
              <a:t> a </a:t>
            </a:r>
            <a:r>
              <a:rPr sz="2000" dirty="0" err="1">
                <a:solidFill>
                  <a:srgbClr val="3E231A"/>
                </a:solidFill>
              </a:rPr>
              <a:t>Teseo</a:t>
            </a:r>
            <a:r>
              <a:rPr sz="2000" dirty="0">
                <a:solidFill>
                  <a:srgbClr val="3E231A"/>
                </a:solidFill>
              </a:rPr>
              <a:t> </a:t>
            </a:r>
            <a:r>
              <a:rPr sz="2000" dirty="0" err="1">
                <a:solidFill>
                  <a:srgbClr val="3E231A"/>
                </a:solidFill>
              </a:rPr>
              <a:t>che</a:t>
            </a:r>
            <a:r>
              <a:rPr sz="2000" dirty="0">
                <a:solidFill>
                  <a:srgbClr val="3E231A"/>
                </a:solidFill>
              </a:rPr>
              <a:t> </a:t>
            </a:r>
            <a:r>
              <a:rPr sz="2000" dirty="0" err="1">
                <a:solidFill>
                  <a:srgbClr val="3E231A"/>
                </a:solidFill>
              </a:rPr>
              <a:t>Ippolito</a:t>
            </a:r>
            <a:r>
              <a:rPr sz="2000" dirty="0">
                <a:solidFill>
                  <a:srgbClr val="3E231A"/>
                </a:solidFill>
              </a:rPr>
              <a:t> è in fin di vita, a </a:t>
            </a:r>
            <a:r>
              <a:rPr sz="2000" dirty="0" err="1">
                <a:solidFill>
                  <a:srgbClr val="3E231A"/>
                </a:solidFill>
              </a:rPr>
              <a:t>causa</a:t>
            </a:r>
            <a:r>
              <a:rPr sz="2000" dirty="0">
                <a:solidFill>
                  <a:srgbClr val="3E231A"/>
                </a:solidFill>
              </a:rPr>
              <a:t> di </a:t>
            </a:r>
            <a:r>
              <a:rPr sz="2000" dirty="0" err="1">
                <a:solidFill>
                  <a:srgbClr val="3E231A"/>
                </a:solidFill>
              </a:rPr>
              <a:t>una</a:t>
            </a:r>
            <a:r>
              <a:rPr sz="2000" dirty="0">
                <a:solidFill>
                  <a:srgbClr val="3E231A"/>
                </a:solidFill>
              </a:rPr>
              <a:t> </a:t>
            </a:r>
            <a:r>
              <a:rPr sz="2000" dirty="0" err="1">
                <a:solidFill>
                  <a:srgbClr val="3E231A"/>
                </a:solidFill>
              </a:rPr>
              <a:t>maledizione</a:t>
            </a:r>
            <a:r>
              <a:rPr sz="2000" dirty="0">
                <a:solidFill>
                  <a:srgbClr val="3E231A"/>
                </a:solidFill>
              </a:rPr>
              <a:t> di </a:t>
            </a:r>
            <a:r>
              <a:rPr sz="2000" dirty="0" err="1">
                <a:solidFill>
                  <a:srgbClr val="3E231A"/>
                </a:solidFill>
              </a:rPr>
              <a:t>Poseidone</a:t>
            </a:r>
            <a:r>
              <a:rPr sz="2000" dirty="0">
                <a:solidFill>
                  <a:srgbClr val="3E231A"/>
                </a:solidFill>
              </a:rPr>
              <a:t>, padre di </a:t>
            </a:r>
            <a:r>
              <a:rPr sz="2000" dirty="0" err="1">
                <a:solidFill>
                  <a:srgbClr val="3E231A"/>
                </a:solidFill>
              </a:rPr>
              <a:t>Teseo</a:t>
            </a:r>
            <a:r>
              <a:rPr sz="2000" dirty="0">
                <a:solidFill>
                  <a:srgbClr val="3E231A"/>
                </a:solidFill>
              </a:rPr>
              <a:t>. </a:t>
            </a:r>
          </a:p>
          <a:p>
            <a:pPr marL="0" lvl="0" indent="0" defTabSz="233679">
              <a:spcBef>
                <a:spcPts val="1200"/>
              </a:spcBef>
              <a:buSzTx/>
              <a:buNone/>
              <a:defRPr sz="1800">
                <a:solidFill>
                  <a:srgbClr val="000000"/>
                </a:solidFill>
              </a:defRPr>
            </a:pPr>
            <a:r>
              <a:rPr sz="2000" dirty="0">
                <a:solidFill>
                  <a:srgbClr val="3E231A"/>
                </a:solidFill>
              </a:rPr>
              <a:t>IV </a:t>
            </a:r>
            <a:r>
              <a:rPr sz="2000" dirty="0" err="1">
                <a:solidFill>
                  <a:srgbClr val="3E231A"/>
                </a:solidFill>
              </a:rPr>
              <a:t>stasimo</a:t>
            </a:r>
            <a:r>
              <a:rPr sz="2000" dirty="0">
                <a:solidFill>
                  <a:srgbClr val="3E231A"/>
                </a:solidFill>
              </a:rPr>
              <a:t> (</a:t>
            </a:r>
            <a:r>
              <a:rPr sz="2000" dirty="0" err="1">
                <a:solidFill>
                  <a:srgbClr val="3E231A"/>
                </a:solidFill>
              </a:rPr>
              <a:t>vv</a:t>
            </a:r>
            <a:r>
              <a:rPr sz="2000" dirty="0">
                <a:solidFill>
                  <a:srgbClr val="3E231A"/>
                </a:solidFill>
              </a:rPr>
              <a:t> 1268-1281)</a:t>
            </a:r>
          </a:p>
          <a:p>
            <a:pPr marL="187960" lvl="0" indent="-187960" defTabSz="233679">
              <a:spcBef>
                <a:spcPts val="1200"/>
              </a:spcBef>
              <a:buBlip>
                <a:blip r:embed="rId2"/>
              </a:buBlip>
              <a:defRPr sz="1800">
                <a:solidFill>
                  <a:srgbClr val="000000"/>
                </a:solidFill>
              </a:defRPr>
            </a:pPr>
            <a:r>
              <a:rPr sz="2000" dirty="0">
                <a:solidFill>
                  <a:srgbClr val="3E231A"/>
                </a:solidFill>
              </a:rPr>
              <a:t>È </a:t>
            </a:r>
            <a:r>
              <a:rPr sz="2000" dirty="0" err="1">
                <a:solidFill>
                  <a:srgbClr val="3E231A"/>
                </a:solidFill>
              </a:rPr>
              <a:t>un'ode</a:t>
            </a:r>
            <a:r>
              <a:rPr sz="2000" dirty="0">
                <a:solidFill>
                  <a:srgbClr val="3E231A"/>
                </a:solidFill>
              </a:rPr>
              <a:t> ad </a:t>
            </a:r>
            <a:r>
              <a:rPr sz="2000" dirty="0" err="1">
                <a:solidFill>
                  <a:srgbClr val="3E231A"/>
                </a:solidFill>
              </a:rPr>
              <a:t>Artemide</a:t>
            </a:r>
            <a:r>
              <a:rPr sz="2000" dirty="0">
                <a:solidFill>
                  <a:srgbClr val="3E231A"/>
                </a:solidFill>
              </a:rPr>
              <a:t>. </a:t>
            </a:r>
          </a:p>
          <a:p>
            <a:pPr marL="0" lvl="0" indent="0" defTabSz="233679">
              <a:spcBef>
                <a:spcPts val="1200"/>
              </a:spcBef>
              <a:buSzTx/>
              <a:buNone/>
              <a:defRPr sz="1800">
                <a:solidFill>
                  <a:srgbClr val="000000"/>
                </a:solidFill>
              </a:defRPr>
            </a:pPr>
            <a:r>
              <a:rPr sz="2000" dirty="0" err="1">
                <a:solidFill>
                  <a:srgbClr val="3E231A"/>
                </a:solidFill>
              </a:rPr>
              <a:t>Esodo</a:t>
            </a:r>
            <a:r>
              <a:rPr sz="2000" dirty="0">
                <a:solidFill>
                  <a:srgbClr val="3E231A"/>
                </a:solidFill>
              </a:rPr>
              <a:t> (</a:t>
            </a:r>
            <a:r>
              <a:rPr sz="2000" dirty="0" err="1">
                <a:solidFill>
                  <a:srgbClr val="3E231A"/>
                </a:solidFill>
              </a:rPr>
              <a:t>vv</a:t>
            </a:r>
            <a:r>
              <a:rPr sz="2000" dirty="0">
                <a:solidFill>
                  <a:srgbClr val="3E231A"/>
                </a:solidFill>
              </a:rPr>
              <a:t> 1282-1466) </a:t>
            </a:r>
          </a:p>
          <a:p>
            <a:pPr marL="187960" lvl="0" indent="-187960" defTabSz="233679">
              <a:spcBef>
                <a:spcPts val="1200"/>
              </a:spcBef>
              <a:buBlip>
                <a:blip r:embed="rId2"/>
              </a:buBlip>
              <a:defRPr sz="1800">
                <a:solidFill>
                  <a:srgbClr val="000000"/>
                </a:solidFill>
              </a:defRPr>
            </a:pPr>
            <a:r>
              <a:rPr sz="2000" dirty="0" err="1">
                <a:solidFill>
                  <a:srgbClr val="3E231A"/>
                </a:solidFill>
              </a:rPr>
              <a:t>Artemide</a:t>
            </a:r>
            <a:r>
              <a:rPr sz="2000" dirty="0">
                <a:solidFill>
                  <a:srgbClr val="3E231A"/>
                </a:solidFill>
              </a:rPr>
              <a:t> </a:t>
            </a:r>
            <a:r>
              <a:rPr sz="2000" dirty="0" err="1">
                <a:solidFill>
                  <a:srgbClr val="3E231A"/>
                </a:solidFill>
              </a:rPr>
              <a:t>si</a:t>
            </a:r>
            <a:r>
              <a:rPr sz="2000" dirty="0">
                <a:solidFill>
                  <a:srgbClr val="3E231A"/>
                </a:solidFill>
              </a:rPr>
              <a:t> </a:t>
            </a:r>
            <a:r>
              <a:rPr sz="2000" dirty="0" err="1">
                <a:solidFill>
                  <a:srgbClr val="3E231A"/>
                </a:solidFill>
              </a:rPr>
              <a:t>reca</a:t>
            </a:r>
            <a:r>
              <a:rPr sz="2000" dirty="0">
                <a:solidFill>
                  <a:srgbClr val="3E231A"/>
                </a:solidFill>
              </a:rPr>
              <a:t> da </a:t>
            </a:r>
            <a:r>
              <a:rPr sz="2000" dirty="0" err="1">
                <a:solidFill>
                  <a:srgbClr val="3E231A"/>
                </a:solidFill>
              </a:rPr>
              <a:t>Teseo</a:t>
            </a:r>
            <a:r>
              <a:rPr sz="2000" dirty="0">
                <a:solidFill>
                  <a:srgbClr val="3E231A"/>
                </a:solidFill>
              </a:rPr>
              <a:t> per </a:t>
            </a:r>
            <a:r>
              <a:rPr sz="2000" dirty="0" err="1">
                <a:solidFill>
                  <a:srgbClr val="3E231A"/>
                </a:solidFill>
              </a:rPr>
              <a:t>informarlo</a:t>
            </a:r>
            <a:r>
              <a:rPr sz="2000" dirty="0">
                <a:solidFill>
                  <a:srgbClr val="3E231A"/>
                </a:solidFill>
              </a:rPr>
              <a:t> </a:t>
            </a:r>
            <a:r>
              <a:rPr sz="2000" dirty="0" err="1">
                <a:solidFill>
                  <a:srgbClr val="3E231A"/>
                </a:solidFill>
              </a:rPr>
              <a:t>dell'onestà</a:t>
            </a:r>
            <a:r>
              <a:rPr sz="2000" dirty="0">
                <a:solidFill>
                  <a:srgbClr val="3E231A"/>
                </a:solidFill>
              </a:rPr>
              <a:t> di </a:t>
            </a:r>
            <a:r>
              <a:rPr sz="2000" dirty="0" err="1">
                <a:solidFill>
                  <a:srgbClr val="3E231A"/>
                </a:solidFill>
              </a:rPr>
              <a:t>Ippolito</a:t>
            </a:r>
            <a:r>
              <a:rPr sz="2000" dirty="0">
                <a:solidFill>
                  <a:srgbClr val="3E231A"/>
                </a:solidFill>
              </a:rPr>
              <a:t> e </a:t>
            </a:r>
            <a:r>
              <a:rPr sz="2000" dirty="0" err="1">
                <a:solidFill>
                  <a:srgbClr val="3E231A"/>
                </a:solidFill>
              </a:rPr>
              <a:t>delle</a:t>
            </a:r>
            <a:r>
              <a:rPr sz="2000" dirty="0">
                <a:solidFill>
                  <a:srgbClr val="3E231A"/>
                </a:solidFill>
              </a:rPr>
              <a:t> accuse </a:t>
            </a:r>
            <a:r>
              <a:rPr sz="2000" dirty="0" err="1">
                <a:solidFill>
                  <a:srgbClr val="3E231A"/>
                </a:solidFill>
              </a:rPr>
              <a:t>menzognere</a:t>
            </a:r>
            <a:r>
              <a:rPr sz="2000" dirty="0">
                <a:solidFill>
                  <a:srgbClr val="3E231A"/>
                </a:solidFill>
              </a:rPr>
              <a:t> di </a:t>
            </a:r>
            <a:r>
              <a:rPr sz="2000" dirty="0" err="1">
                <a:solidFill>
                  <a:srgbClr val="3E231A"/>
                </a:solidFill>
              </a:rPr>
              <a:t>Fedra</a:t>
            </a:r>
            <a:r>
              <a:rPr sz="2000" dirty="0">
                <a:solidFill>
                  <a:srgbClr val="3E231A"/>
                </a:solidFill>
              </a:rPr>
              <a:t>. </a:t>
            </a:r>
            <a:r>
              <a:rPr sz="2000" dirty="0" err="1">
                <a:solidFill>
                  <a:srgbClr val="3E231A"/>
                </a:solidFill>
              </a:rPr>
              <a:t>Giunge</a:t>
            </a:r>
            <a:r>
              <a:rPr sz="2000" dirty="0">
                <a:solidFill>
                  <a:srgbClr val="3E231A"/>
                </a:solidFill>
              </a:rPr>
              <a:t> </a:t>
            </a:r>
            <a:r>
              <a:rPr sz="2000" dirty="0" err="1">
                <a:solidFill>
                  <a:srgbClr val="3E231A"/>
                </a:solidFill>
              </a:rPr>
              <a:t>Ippolito</a:t>
            </a:r>
            <a:r>
              <a:rPr sz="2000" dirty="0">
                <a:solidFill>
                  <a:srgbClr val="3E231A"/>
                </a:solidFill>
              </a:rPr>
              <a:t> in fin di vita e </a:t>
            </a:r>
            <a:r>
              <a:rPr sz="2000" dirty="0" err="1">
                <a:solidFill>
                  <a:srgbClr val="3E231A"/>
                </a:solidFill>
              </a:rPr>
              <a:t>Artemide</a:t>
            </a:r>
            <a:r>
              <a:rPr sz="2000" dirty="0">
                <a:solidFill>
                  <a:srgbClr val="3E231A"/>
                </a:solidFill>
              </a:rPr>
              <a:t> </a:t>
            </a:r>
            <a:r>
              <a:rPr sz="2000" dirty="0" err="1">
                <a:solidFill>
                  <a:srgbClr val="3E231A"/>
                </a:solidFill>
              </a:rPr>
              <a:t>gli</a:t>
            </a:r>
            <a:r>
              <a:rPr sz="2000" dirty="0">
                <a:solidFill>
                  <a:srgbClr val="3E231A"/>
                </a:solidFill>
              </a:rPr>
              <a:t> </a:t>
            </a:r>
            <a:r>
              <a:rPr sz="2000" dirty="0" err="1">
                <a:solidFill>
                  <a:srgbClr val="3E231A"/>
                </a:solidFill>
              </a:rPr>
              <a:t>rivela</a:t>
            </a:r>
            <a:r>
              <a:rPr sz="2000" dirty="0">
                <a:solidFill>
                  <a:srgbClr val="3E231A"/>
                </a:solidFill>
              </a:rPr>
              <a:t> le </a:t>
            </a:r>
            <a:r>
              <a:rPr sz="2000" dirty="0" err="1">
                <a:solidFill>
                  <a:srgbClr val="3E231A"/>
                </a:solidFill>
              </a:rPr>
              <a:t>macchinazioni</a:t>
            </a:r>
            <a:r>
              <a:rPr sz="2000" dirty="0">
                <a:solidFill>
                  <a:srgbClr val="3E231A"/>
                </a:solidFill>
              </a:rPr>
              <a:t> di </a:t>
            </a:r>
            <a:r>
              <a:rPr sz="2000" dirty="0" err="1">
                <a:solidFill>
                  <a:srgbClr val="3E231A"/>
                </a:solidFill>
              </a:rPr>
              <a:t>Afrodite</a:t>
            </a:r>
            <a:r>
              <a:rPr sz="2000" dirty="0">
                <a:solidFill>
                  <a:srgbClr val="3E231A"/>
                </a:solidFill>
              </a:rPr>
              <a:t>. </a:t>
            </a:r>
            <a:r>
              <a:rPr sz="2000" dirty="0" err="1">
                <a:solidFill>
                  <a:srgbClr val="3E231A"/>
                </a:solidFill>
              </a:rPr>
              <a:t>Ippolito</a:t>
            </a:r>
            <a:r>
              <a:rPr sz="2000" dirty="0">
                <a:solidFill>
                  <a:srgbClr val="3E231A"/>
                </a:solidFill>
              </a:rPr>
              <a:t> </a:t>
            </a:r>
            <a:r>
              <a:rPr sz="2000" dirty="0" err="1">
                <a:solidFill>
                  <a:srgbClr val="3E231A"/>
                </a:solidFill>
              </a:rPr>
              <a:t>muore</a:t>
            </a:r>
            <a:r>
              <a:rPr sz="2000" dirty="0">
                <a:solidFill>
                  <a:srgbClr val="3E231A"/>
                </a:solidFill>
              </a:rPr>
              <a:t>, </a:t>
            </a:r>
            <a:r>
              <a:rPr sz="2000" dirty="0" err="1">
                <a:solidFill>
                  <a:srgbClr val="3E231A"/>
                </a:solidFill>
              </a:rPr>
              <a:t>perdonando</a:t>
            </a:r>
            <a:r>
              <a:rPr sz="2000" dirty="0">
                <a:solidFill>
                  <a:srgbClr val="3E231A"/>
                </a:solidFill>
              </a:rPr>
              <a:t> al padre di </a:t>
            </a:r>
            <a:r>
              <a:rPr sz="2000" dirty="0" err="1">
                <a:solidFill>
                  <a:srgbClr val="3E231A"/>
                </a:solidFill>
              </a:rPr>
              <a:t>averlo</a:t>
            </a:r>
            <a:r>
              <a:rPr sz="2000" dirty="0">
                <a:solidFill>
                  <a:srgbClr val="3E231A"/>
                </a:solidFill>
              </a:rPr>
              <a:t> </a:t>
            </a:r>
            <a:r>
              <a:rPr sz="2000" dirty="0" err="1">
                <a:solidFill>
                  <a:srgbClr val="3E231A"/>
                </a:solidFill>
              </a:rPr>
              <a:t>esiliato</a:t>
            </a:r>
            <a:r>
              <a:rPr sz="2000" dirty="0">
                <a:solidFill>
                  <a:srgbClr val="3E231A"/>
                </a:solidFill>
              </a:rPr>
              <a:t> e </a:t>
            </a:r>
            <a:r>
              <a:rPr sz="2000" dirty="0" err="1">
                <a:solidFill>
                  <a:srgbClr val="3E231A"/>
                </a:solidFill>
              </a:rPr>
              <a:t>maledetto</a:t>
            </a:r>
            <a:r>
              <a:rPr sz="2000" dirty="0">
                <a:solidFill>
                  <a:srgbClr val="3E231A"/>
                </a:solidFill>
              </a:rPr>
              <a:t>.</a:t>
            </a:r>
          </a:p>
        </p:txBody>
      </p:sp>
    </p:spTree>
  </p:cSld>
  <p:clrMapOvr>
    <a:masterClrMapping/>
  </p:clrMapOvr>
  <p:transition spd="slow">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49</TotalTime>
  <Words>5009</Words>
  <Application>Microsoft Office PowerPoint</Application>
  <PresentationFormat>Personalizzato</PresentationFormat>
  <Paragraphs>248</Paragraphs>
  <Slides>32</Slides>
  <Notes>0</Notes>
  <HiddenSlides>0</HiddenSlides>
  <MMClips>0</MMClips>
  <ScaleCrop>false</ScaleCrop>
  <HeadingPairs>
    <vt:vector size="4" baseType="variant">
      <vt:variant>
        <vt:lpstr>Tema</vt:lpstr>
      </vt:variant>
      <vt:variant>
        <vt:i4>1</vt:i4>
      </vt:variant>
      <vt:variant>
        <vt:lpstr>Titoli diapositive</vt:lpstr>
      </vt:variant>
      <vt:variant>
        <vt:i4>32</vt:i4>
      </vt:variant>
    </vt:vector>
  </HeadingPairs>
  <TitlesOfParts>
    <vt:vector size="33" baseType="lpstr">
      <vt:lpstr>Parchment</vt:lpstr>
      <vt:lpstr>EURIPIDE</vt:lpstr>
      <vt:lpstr>Euripide</vt:lpstr>
      <vt:lpstr>Le innovazioni</vt:lpstr>
      <vt:lpstr>Presentazione standard di PowerPoint</vt:lpstr>
      <vt:lpstr>Lingua e stile</vt:lpstr>
      <vt:lpstr>Euripide fondatore del teatro moderno</vt:lpstr>
      <vt:lpstr>Presentazione standard di PowerPoint</vt:lpstr>
      <vt:lpstr>IPPOLITO PORTATORE DI CORONA - Ἱππóλυτος στεφανηφóρος</vt:lpstr>
      <vt:lpstr>Presentazione standard di PowerPoint</vt:lpstr>
      <vt:lpstr>Presentazione standard di PowerPoint</vt:lpstr>
      <vt:lpstr>Presentazione standard di PowerPoint</vt:lpstr>
      <vt:lpstr>Altre tragedie</vt:lpstr>
      <vt:lpstr>MEDEA - Μήδεια</vt:lpstr>
      <vt:lpstr>Presentazione standard di PowerPoint</vt:lpstr>
      <vt:lpstr>Presentazione standard di PowerPoint</vt:lpstr>
      <vt:lpstr>Medea: eroina moderna</vt:lpstr>
      <vt:lpstr>Presentazione standard di PowerPoint</vt:lpstr>
      <vt:lpstr>L'universo dell'Orestea    L'universo dell' Edipo a Colono   L'universo di Medea</vt:lpstr>
      <vt:lpstr>Le 'Medea'</vt:lpstr>
      <vt:lpstr>Presentazione standard di PowerPoint</vt:lpstr>
      <vt:lpstr>ALCESTI - Ἄλκηστις</vt:lpstr>
      <vt:lpstr>Presentazione standard di PowerPoint</vt:lpstr>
      <vt:lpstr>Presentazione standard di PowerPoint</vt:lpstr>
      <vt:lpstr>Presentazione standard di PowerPoint</vt:lpstr>
      <vt:lpstr>La ripresa del passato</vt:lpstr>
      <vt:lpstr>La figura di Alcesti</vt:lpstr>
      <vt:lpstr>La φιλία</vt:lpstr>
      <vt:lpstr>Il contrasto padre-figlio</vt:lpstr>
      <vt:lpstr>CICLOPE - Κύκλωψ</vt:lpstr>
      <vt:lpstr>Presentazione standard di PowerPoint</vt:lpstr>
      <vt:lpstr>Fonti</vt:lpstr>
      <vt:lpstr>Fine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EURIPIDE</dc:title>
  <cp:lastModifiedBy>aula 117</cp:lastModifiedBy>
  <cp:revision>2</cp:revision>
  <dcterms:modified xsi:type="dcterms:W3CDTF">2014-04-28T07:04:37Z</dcterms:modified>
</cp:coreProperties>
</file>