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363"/>
    <a:srgbClr val="FDF5BB"/>
    <a:srgbClr val="F48C8C"/>
    <a:srgbClr val="FA9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94DF0-7560-47E1-B73F-5DCA262D7717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E648-8897-4473-8435-EF12AF4D2A2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tube.com/" TargetMode="External"/><Relationship Id="rId2" Type="http://schemas.openxmlformats.org/officeDocument/2006/relationships/hyperlink" Target="http://www.wikipedia.i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esiod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389263"/>
            <a:ext cx="3960440" cy="517282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b="1" i="1" dirty="0" smtClean="0">
                <a:solidFill>
                  <a:srgbClr val="E56363"/>
                </a:solidFill>
              </a:rPr>
              <a:t>ESIODO</a:t>
            </a:r>
            <a:endParaRPr lang="it-IT" sz="6000" b="1" i="1" dirty="0">
              <a:solidFill>
                <a:srgbClr val="E56363"/>
              </a:solidFill>
            </a:endParaRPr>
          </a:p>
        </p:txBody>
      </p:sp>
      <p:pic>
        <p:nvPicPr>
          <p:cNvPr id="7" name="Immagine 6" descr="esiod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348880"/>
            <a:ext cx="4120852" cy="3090639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Contenuto “Opere e i giorni”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976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500" dirty="0" smtClean="0"/>
              <a:t>• PROEMIO (</a:t>
            </a:r>
            <a:r>
              <a:rPr lang="it-IT" sz="1500" dirty="0" err="1" smtClean="0"/>
              <a:t>vv</a:t>
            </a:r>
            <a:r>
              <a:rPr lang="it-IT" sz="1500" dirty="0" smtClean="0"/>
              <a:t>. 1-10): Breve </a:t>
            </a:r>
            <a:r>
              <a:rPr lang="it-IT" sz="1500" b="1" dirty="0" smtClean="0"/>
              <a:t>invocazione alle Muse della </a:t>
            </a:r>
            <a:r>
              <a:rPr lang="it-IT" sz="1500" b="1" dirty="0" err="1" smtClean="0"/>
              <a:t>Pieria</a:t>
            </a:r>
            <a:r>
              <a:rPr lang="it-IT" sz="1500" dirty="0" smtClean="0"/>
              <a:t>, la regione montuosa a nord dell’Olimpo. </a:t>
            </a:r>
          </a:p>
          <a:p>
            <a:pPr>
              <a:buNone/>
            </a:pPr>
            <a:r>
              <a:rPr lang="it-IT" sz="1500" dirty="0" smtClean="0"/>
              <a:t>• NARRAZIONE (</a:t>
            </a:r>
            <a:r>
              <a:rPr lang="it-IT" sz="1500" dirty="0" err="1" smtClean="0"/>
              <a:t>vv</a:t>
            </a:r>
            <a:r>
              <a:rPr lang="it-IT" sz="1500" dirty="0" smtClean="0"/>
              <a:t>. 11-764):  </a:t>
            </a:r>
            <a:r>
              <a:rPr lang="it-IT" sz="1500" b="1" dirty="0" smtClean="0"/>
              <a:t>Le due contese</a:t>
            </a:r>
            <a:r>
              <a:rPr lang="it-IT" sz="1500" dirty="0" smtClean="0"/>
              <a:t>: vi è una contesa </a:t>
            </a:r>
            <a:r>
              <a:rPr lang="it-IT" sz="1500" b="1" dirty="0" smtClean="0"/>
              <a:t>buona</a:t>
            </a:r>
            <a:r>
              <a:rPr lang="it-IT" sz="1500" dirty="0" smtClean="0"/>
              <a:t> e una contesa </a:t>
            </a:r>
            <a:r>
              <a:rPr lang="it-IT" sz="1500" b="1" dirty="0" smtClean="0"/>
              <a:t>cattiva</a:t>
            </a:r>
            <a:r>
              <a:rPr lang="it-IT" sz="1500" dirty="0" smtClean="0"/>
              <a:t>. La buona spinge all’emulazione e al lavoro, quella cattiva provoca molti mali . Si tratta sicuramente di una revisione della Teogonia, dove la contesa era solamente cattiva. </a:t>
            </a:r>
          </a:p>
          <a:p>
            <a:pPr>
              <a:buNone/>
            </a:pPr>
            <a:r>
              <a:rPr lang="it-IT" sz="1500" b="1" dirty="0" smtClean="0"/>
              <a:t>• La lite con Perse </a:t>
            </a:r>
            <a:r>
              <a:rPr lang="it-IT" sz="1500" dirty="0" smtClean="0"/>
              <a:t>è introdotta dalla contesa giudiziaria per motivi ereditari fra quest’ultimo ed Esiodo. Segue la </a:t>
            </a:r>
            <a:r>
              <a:rPr lang="it-IT" sz="1500" b="1" dirty="0" smtClean="0"/>
              <a:t>condanna dei re-giudici corrotti</a:t>
            </a:r>
            <a:r>
              <a:rPr lang="it-IT" sz="1500" dirty="0" smtClean="0"/>
              <a:t>. </a:t>
            </a:r>
          </a:p>
          <a:p>
            <a:pPr>
              <a:buNone/>
            </a:pPr>
            <a:r>
              <a:rPr lang="it-IT" sz="1500" dirty="0" smtClean="0"/>
              <a:t>• </a:t>
            </a:r>
            <a:r>
              <a:rPr lang="it-IT" sz="1500" b="1" dirty="0" smtClean="0"/>
              <a:t>Il mito di Pandora</a:t>
            </a:r>
            <a:r>
              <a:rPr lang="it-IT" sz="1500" dirty="0" smtClean="0"/>
              <a:t>: Zeus è adirato con il genere umano per l’inganno ordito da Prometeo (aveva fatto in modo che agli dei venissero date solo le ossa delle vittime sacrificali) . Ha perciò negato agli uomini i viveri e il fuoco. Ma Prometeo ruba il fuoco e Zeus manda come punizione Pandora che dal suo vaso libera tutti i mali e tiene chiusa la speranza. Il mito illustra come alla volontà degli dei non si possa sfuggire.</a:t>
            </a:r>
          </a:p>
          <a:p>
            <a:pPr>
              <a:buNone/>
            </a:pPr>
            <a:r>
              <a:rPr lang="it-IT" sz="1500" dirty="0" smtClean="0"/>
              <a:t> • </a:t>
            </a:r>
            <a:r>
              <a:rPr lang="it-IT" sz="1500" b="1" dirty="0" smtClean="0"/>
              <a:t>Mito delle cinque età</a:t>
            </a:r>
            <a:r>
              <a:rPr lang="it-IT" sz="1500" dirty="0" smtClean="0"/>
              <a:t>: In contrasto con il mito di Pandora, illustra l’infelicità degli uomini: l’età dell’oro, dell’argento, del bronzo, degli eroi e del ferro si susseguono in un crescendo di infelicità eccetto che nell’età degli eroi. </a:t>
            </a:r>
          </a:p>
          <a:p>
            <a:pPr>
              <a:buNone/>
            </a:pPr>
            <a:r>
              <a:rPr lang="it-IT" sz="1500" dirty="0" smtClean="0"/>
              <a:t>• </a:t>
            </a:r>
            <a:r>
              <a:rPr lang="it-IT" sz="1500" b="1" dirty="0" smtClean="0"/>
              <a:t>Favola dello sparviero e dell’usignolo</a:t>
            </a:r>
            <a:r>
              <a:rPr lang="it-IT" sz="1500" dirty="0" smtClean="0"/>
              <a:t>: Finalizzata ad illustrare il tema della giustizia e della sopraffazione. </a:t>
            </a:r>
          </a:p>
          <a:p>
            <a:pPr>
              <a:buNone/>
            </a:pPr>
            <a:r>
              <a:rPr lang="it-IT" sz="1500" dirty="0" smtClean="0"/>
              <a:t>• </a:t>
            </a:r>
            <a:r>
              <a:rPr lang="it-IT" sz="1500" b="1" dirty="0" smtClean="0"/>
              <a:t>Apostrofe di Perse</a:t>
            </a:r>
            <a:r>
              <a:rPr lang="it-IT" sz="1500" dirty="0" smtClean="0"/>
              <a:t>: Si affronta l’argomento del lavoro solo quando Esiodo apostrofa il fratello, mettendo il luce il contrasto fra </a:t>
            </a:r>
            <a:r>
              <a:rPr lang="el-GR" sz="1500" b="1" dirty="0" smtClean="0"/>
              <a:t>Δίκη </a:t>
            </a:r>
            <a:r>
              <a:rPr lang="it-IT" sz="1500" b="1" dirty="0" smtClean="0"/>
              <a:t>e </a:t>
            </a:r>
            <a:r>
              <a:rPr lang="el-GR" sz="1500" b="1" dirty="0" smtClean="0"/>
              <a:t>ὒβριϛ</a:t>
            </a:r>
            <a:r>
              <a:rPr lang="it-IT" sz="1500" dirty="0" smtClean="0"/>
              <a:t>. Sono utilizzati tantissimi termini con radice </a:t>
            </a:r>
            <a:r>
              <a:rPr lang="el-GR" sz="1500" b="1" dirty="0" smtClean="0"/>
              <a:t>εργ-</a:t>
            </a:r>
            <a:r>
              <a:rPr lang="el-GR" sz="1500" dirty="0" smtClean="0"/>
              <a:t> </a:t>
            </a:r>
            <a:r>
              <a:rPr lang="it-IT" sz="1500" dirty="0" smtClean="0"/>
              <a:t>(da</a:t>
            </a:r>
            <a:r>
              <a:rPr lang="el-GR" sz="1500" dirty="0" smtClean="0"/>
              <a:t> </a:t>
            </a:r>
            <a:r>
              <a:rPr lang="el-GR" sz="1500" b="1" dirty="0" smtClean="0"/>
              <a:t>ἐργάζομαι</a:t>
            </a:r>
            <a:r>
              <a:rPr lang="it-IT" sz="1500" dirty="0" smtClean="0"/>
              <a:t>) Lavori nei campi: Sono scanditi secondo un calendario astronomico </a:t>
            </a:r>
          </a:p>
          <a:p>
            <a:pPr>
              <a:buNone/>
            </a:pPr>
            <a:r>
              <a:rPr lang="it-IT" sz="1500" dirty="0" smtClean="0"/>
              <a:t>• CONCLUSIONE (VV765-828): </a:t>
            </a:r>
            <a:r>
              <a:rPr lang="it-IT" sz="1500" b="1" dirty="0" smtClean="0"/>
              <a:t>i giorni: </a:t>
            </a:r>
            <a:r>
              <a:rPr lang="it-IT" sz="1500" dirty="0" smtClean="0"/>
              <a:t>la sezione finale del poema è dedicata ai giorni </a:t>
            </a:r>
            <a:r>
              <a:rPr lang="it-IT" sz="1500" b="1" dirty="0" smtClean="0"/>
              <a:t>del mese</a:t>
            </a:r>
            <a:r>
              <a:rPr lang="it-IT" sz="1500" dirty="0" smtClean="0"/>
              <a:t>: vi si forniscono indicazioni su quali siano le attività giuste da intraprendere in ciascun giorno e quali siano i momenti della giornata più appropriati per svolgere i diversi lavori. Alcuni studiosi hanno definito questa parte </a:t>
            </a:r>
            <a:r>
              <a:rPr lang="it-IT" sz="1500" b="1" dirty="0" smtClean="0"/>
              <a:t>spuria</a:t>
            </a:r>
            <a:r>
              <a:rPr lang="it-IT" sz="1500" dirty="0" smtClean="0"/>
              <a:t>.</a:t>
            </a:r>
            <a:endParaRPr lang="it-IT" sz="15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E56363"/>
                </a:solidFill>
              </a:rPr>
              <a:t>Tecnica compositiva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Composizione avvenuta con l’ausilio della scrittura in fase compositiva: </a:t>
            </a:r>
          </a:p>
          <a:p>
            <a:pPr>
              <a:buNone/>
            </a:pPr>
            <a:r>
              <a:rPr lang="it-IT" dirty="0" smtClean="0"/>
              <a:t>• La </a:t>
            </a:r>
            <a:r>
              <a:rPr lang="it-IT" b="1" dirty="0" smtClean="0"/>
              <a:t>scrittura</a:t>
            </a:r>
            <a:r>
              <a:rPr lang="it-IT" dirty="0" smtClean="0"/>
              <a:t> era ormai utilizzata comunemente</a:t>
            </a:r>
          </a:p>
          <a:p>
            <a:pPr>
              <a:buNone/>
            </a:pPr>
            <a:r>
              <a:rPr lang="it-IT" dirty="0" smtClean="0"/>
              <a:t>• Le “Opere e i giorni” è un </a:t>
            </a:r>
            <a:r>
              <a:rPr lang="it-IT" b="1" dirty="0" smtClean="0"/>
              <a:t>poema innovativo</a:t>
            </a:r>
            <a:r>
              <a:rPr lang="it-IT" dirty="0" smtClean="0"/>
              <a:t>, quindi il contenuto non può essere ripreso da opere di tradizione orale. </a:t>
            </a:r>
          </a:p>
          <a:p>
            <a:pPr>
              <a:buNone/>
            </a:pPr>
            <a:r>
              <a:rPr lang="it-IT" dirty="0" smtClean="0"/>
              <a:t>• Alcune sezioni vengono ripetute.</a:t>
            </a:r>
          </a:p>
          <a:p>
            <a:pPr>
              <a:buNone/>
            </a:pPr>
            <a:r>
              <a:rPr lang="it-IT" dirty="0" smtClean="0"/>
              <a:t>• Si nota un processo di </a:t>
            </a:r>
            <a:r>
              <a:rPr lang="it-IT" b="1" dirty="0" smtClean="0"/>
              <a:t>“</a:t>
            </a:r>
            <a:r>
              <a:rPr lang="it-IT" b="1" i="1" dirty="0" err="1" smtClean="0"/>
              <a:t>labor</a:t>
            </a:r>
            <a:r>
              <a:rPr lang="it-IT" b="1" i="1" dirty="0" smtClean="0"/>
              <a:t> </a:t>
            </a:r>
            <a:r>
              <a:rPr lang="it-IT" b="1" i="1" dirty="0" err="1" smtClean="0"/>
              <a:t>limae</a:t>
            </a:r>
            <a:r>
              <a:rPr lang="it-IT" b="1" dirty="0" smtClean="0"/>
              <a:t>”.</a:t>
            </a:r>
            <a:endParaRPr lang="it-IT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E56363"/>
                </a:solidFill>
              </a:rPr>
              <a:t>Lingua, stile e metrica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Lingua</a:t>
            </a:r>
            <a:r>
              <a:rPr lang="it-IT" dirty="0" smtClean="0"/>
              <a:t>: è quella dell’epos. Vi sono, eccezionalmente, alcune forme dialettali (eolismi e qualche dorismo), specialmente nelle “Opere e i giorni”: ad esempio, mentre in Omero i numerali non sono declinabili, in Esiodo è possibile trovarli declinati.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b="1" dirty="0" smtClean="0"/>
              <a:t>• Stile</a:t>
            </a:r>
            <a:r>
              <a:rPr lang="it-IT" dirty="0" smtClean="0"/>
              <a:t>: Nella Teogonia è maggiore la dipendenza dal’epica rispetto alle “Opere e i giorni” dove lo stile alle volte è più arcaico che in Omero stesso. 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Metrica</a:t>
            </a:r>
            <a:r>
              <a:rPr lang="it-IT" dirty="0" smtClean="0"/>
              <a:t>: è ripreso da Omero l’uso dell’esametro.</a:t>
            </a:r>
            <a:endParaRPr lang="it-IT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E56363"/>
                </a:solidFill>
              </a:rPr>
              <a:t>Occasione e pubblico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• “Teogonia”: destinata alle recitazioni dell’</a:t>
            </a:r>
            <a:r>
              <a:rPr lang="it-IT" b="1" dirty="0" smtClean="0"/>
              <a:t>epos </a:t>
            </a:r>
          </a:p>
          <a:p>
            <a:pPr>
              <a:buNone/>
            </a:pPr>
            <a:r>
              <a:rPr lang="it-IT" dirty="0" smtClean="0"/>
              <a:t>• “Opere e i giorni”: viene definita “enciclopedia tribale” perché sembra essere un collettore delle conoscenze tradizionali. </a:t>
            </a:r>
          </a:p>
          <a:p>
            <a:pPr>
              <a:buNone/>
            </a:pPr>
            <a:r>
              <a:rPr lang="it-IT" dirty="0" smtClean="0"/>
              <a:t> 1. Agoni locali o panellenici</a:t>
            </a:r>
          </a:p>
          <a:p>
            <a:pPr>
              <a:buNone/>
            </a:pPr>
            <a:r>
              <a:rPr lang="it-IT" dirty="0" smtClean="0"/>
              <a:t> 2. Feste contadine nei villaggi della Beozia</a:t>
            </a:r>
            <a:endParaRPr lang="it-IT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E56363"/>
                </a:solidFill>
              </a:rPr>
              <a:t>Corpus esiodeo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t-IT" dirty="0" smtClean="0"/>
              <a:t>Essendo Esiodo una grande personalità poetica, attirò a sé moltissime opere: 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“Catalogo delle donne” o “</a:t>
            </a:r>
            <a:r>
              <a:rPr lang="it-IT" b="1" dirty="0" err="1" smtClean="0"/>
              <a:t>Eoie</a:t>
            </a:r>
            <a:r>
              <a:rPr lang="it-IT" b="1" dirty="0" smtClean="0"/>
              <a:t>”</a:t>
            </a:r>
            <a:r>
              <a:rPr lang="it-IT" dirty="0" smtClean="0"/>
              <a:t>: narra le genealogie di donne mortali che si erano unite agli dei. Ne restano solo frammenti. 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“Scudo di Eracle”: </a:t>
            </a:r>
            <a:r>
              <a:rPr lang="it-IT" dirty="0" smtClean="0"/>
              <a:t>l’eroina celebrata è </a:t>
            </a:r>
            <a:r>
              <a:rPr lang="it-IT" dirty="0" err="1" smtClean="0"/>
              <a:t>Alcmena</a:t>
            </a:r>
            <a:r>
              <a:rPr lang="it-IT" dirty="0" smtClean="0"/>
              <a:t>, madre di Eracle. La narrazione continua con la battaglia di Eracle contro </a:t>
            </a:r>
            <a:r>
              <a:rPr lang="it-IT" dirty="0" err="1" smtClean="0"/>
              <a:t>Cicno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• I </a:t>
            </a:r>
            <a:r>
              <a:rPr lang="it-IT" b="1" dirty="0" smtClean="0"/>
              <a:t>“Precetti di </a:t>
            </a:r>
            <a:r>
              <a:rPr lang="it-IT" b="1" dirty="0" err="1" smtClean="0"/>
              <a:t>Chirone</a:t>
            </a:r>
            <a:r>
              <a:rPr lang="it-IT" b="1" dirty="0" smtClean="0"/>
              <a:t>”: </a:t>
            </a:r>
            <a:r>
              <a:rPr lang="it-IT" dirty="0" smtClean="0"/>
              <a:t>insegnamenti dati dal saggio centauro ad Achille. </a:t>
            </a:r>
          </a:p>
          <a:p>
            <a:pPr>
              <a:buNone/>
            </a:pPr>
            <a:r>
              <a:rPr lang="it-IT" dirty="0" smtClean="0"/>
              <a:t>• L’ </a:t>
            </a:r>
            <a:r>
              <a:rPr lang="it-IT" b="1" dirty="0" smtClean="0"/>
              <a:t>“Astronomia”: </a:t>
            </a:r>
            <a:r>
              <a:rPr lang="it-IT" dirty="0" smtClean="0"/>
              <a:t>riempie una grande lacuna delle “Opere e i giorni” dedicata alla navigazione. </a:t>
            </a:r>
          </a:p>
          <a:p>
            <a:pPr>
              <a:buNone/>
            </a:pPr>
            <a:r>
              <a:rPr lang="it-IT" dirty="0" smtClean="0"/>
              <a:t>• L’ </a:t>
            </a:r>
            <a:r>
              <a:rPr lang="it-IT" b="1" dirty="0" smtClean="0"/>
              <a:t>“</a:t>
            </a:r>
            <a:r>
              <a:rPr lang="it-IT" b="1" dirty="0" err="1" smtClean="0"/>
              <a:t>Aigimos</a:t>
            </a:r>
            <a:r>
              <a:rPr lang="it-IT" b="1" dirty="0" smtClean="0"/>
              <a:t>”</a:t>
            </a:r>
            <a:r>
              <a:rPr lang="it-IT" dirty="0" smtClean="0"/>
              <a:t> : imprese di Eracle a fianco del figlio di Doro. </a:t>
            </a:r>
          </a:p>
          <a:p>
            <a:pPr>
              <a:buNone/>
            </a:pPr>
            <a:r>
              <a:rPr lang="it-IT" dirty="0" smtClean="0"/>
              <a:t>• La </a:t>
            </a:r>
            <a:r>
              <a:rPr lang="it-IT" b="1" dirty="0" smtClean="0"/>
              <a:t>“</a:t>
            </a:r>
            <a:r>
              <a:rPr lang="it-IT" b="1" dirty="0" err="1" smtClean="0"/>
              <a:t>Melampodia</a:t>
            </a:r>
            <a:r>
              <a:rPr lang="it-IT" b="1" dirty="0" smtClean="0"/>
              <a:t>”: </a:t>
            </a:r>
            <a:r>
              <a:rPr lang="it-IT" dirty="0" smtClean="0"/>
              <a:t>traeva il titolo dall’indovino </a:t>
            </a:r>
            <a:r>
              <a:rPr lang="it-IT" dirty="0" err="1" smtClean="0"/>
              <a:t>Melandro</a:t>
            </a:r>
            <a:r>
              <a:rPr lang="it-IT" dirty="0" smtClean="0"/>
              <a:t>. </a:t>
            </a:r>
          </a:p>
          <a:p>
            <a:pPr>
              <a:buNone/>
            </a:pPr>
            <a:r>
              <a:rPr lang="it-IT" dirty="0" smtClean="0"/>
              <a:t>• La </a:t>
            </a:r>
            <a:r>
              <a:rPr lang="it-IT" b="1" dirty="0" smtClean="0"/>
              <a:t>“Discesa all’Ade di </a:t>
            </a:r>
            <a:r>
              <a:rPr lang="it-IT" b="1" dirty="0" err="1" smtClean="0"/>
              <a:t>Piritoo</a:t>
            </a:r>
            <a:r>
              <a:rPr lang="it-IT" b="1" dirty="0" smtClean="0"/>
              <a:t>”: </a:t>
            </a:r>
            <a:r>
              <a:rPr lang="it-IT" dirty="0" smtClean="0"/>
              <a:t>narrava dell’impresa da questi compiuta insieme a Teseo. 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“Le nozze di </a:t>
            </a:r>
            <a:r>
              <a:rPr lang="it-IT" b="1" dirty="0" err="1" smtClean="0"/>
              <a:t>Ceice</a:t>
            </a:r>
            <a:r>
              <a:rPr lang="it-IT" b="1" dirty="0" smtClean="0"/>
              <a:t>”: </a:t>
            </a:r>
            <a:r>
              <a:rPr lang="it-IT" dirty="0" smtClean="0"/>
              <a:t>forse appartenevano al Catalogo. 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“Dattili Idei” 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“Grandi opere” </a:t>
            </a:r>
          </a:p>
          <a:p>
            <a:pPr>
              <a:buNone/>
            </a:pPr>
            <a:r>
              <a:rPr lang="it-IT" dirty="0" smtClean="0"/>
              <a:t>• </a:t>
            </a:r>
            <a:r>
              <a:rPr lang="it-IT" b="1" dirty="0" smtClean="0"/>
              <a:t>“</a:t>
            </a:r>
            <a:r>
              <a:rPr lang="it-IT" b="1" dirty="0" err="1" smtClean="0"/>
              <a:t>Ornithomanteia</a:t>
            </a:r>
            <a:r>
              <a:rPr lang="it-IT" b="1" dirty="0" smtClean="0"/>
              <a:t>”</a:t>
            </a:r>
            <a:endParaRPr lang="it-IT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Fonti utilizzate: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solidFill>
                  <a:srgbClr val="E56363"/>
                </a:solidFill>
                <a:hlinkClick r:id="rId2"/>
              </a:rPr>
              <a:t>www.wikipedia.it</a:t>
            </a:r>
            <a:endParaRPr lang="it-IT" dirty="0" smtClean="0">
              <a:solidFill>
                <a:srgbClr val="E56363"/>
              </a:solidFill>
            </a:endParaRPr>
          </a:p>
          <a:p>
            <a:pPr algn="ctr">
              <a:buNone/>
            </a:pPr>
            <a:r>
              <a:rPr lang="it-IT" dirty="0" smtClean="0">
                <a:solidFill>
                  <a:srgbClr val="E56363"/>
                </a:solidFill>
                <a:hlinkClick r:id="rId3"/>
              </a:rPr>
              <a:t>www.inftub.com</a:t>
            </a:r>
            <a:r>
              <a:rPr lang="it-IT" dirty="0" smtClean="0">
                <a:solidFill>
                  <a:srgbClr val="E56363"/>
                </a:solidFill>
              </a:rPr>
              <a:t> </a:t>
            </a:r>
          </a:p>
          <a:p>
            <a:pPr algn="ctr">
              <a:buNone/>
            </a:pPr>
            <a:r>
              <a:rPr lang="it-IT" dirty="0" smtClean="0">
                <a:solidFill>
                  <a:srgbClr val="E56363"/>
                </a:solidFill>
              </a:rPr>
              <a:t>“Polis 1” Eva </a:t>
            </a:r>
            <a:r>
              <a:rPr lang="it-IT" dirty="0" err="1" smtClean="0">
                <a:solidFill>
                  <a:srgbClr val="E56363"/>
                </a:solidFill>
              </a:rPr>
              <a:t>Cantarella</a:t>
            </a:r>
            <a:r>
              <a:rPr lang="it-IT" dirty="0" smtClean="0">
                <a:solidFill>
                  <a:srgbClr val="E56363"/>
                </a:solidFill>
              </a:rPr>
              <a:t>, Einaudi Scuola</a:t>
            </a:r>
          </a:p>
          <a:p>
            <a:pPr algn="ctr">
              <a:buNone/>
            </a:pPr>
            <a:r>
              <a:rPr lang="it-IT" dirty="0" smtClean="0">
                <a:solidFill>
                  <a:srgbClr val="E56363"/>
                </a:solidFill>
              </a:rPr>
              <a:t>“</a:t>
            </a:r>
            <a:r>
              <a:rPr lang="el-GR" dirty="0" smtClean="0">
                <a:solidFill>
                  <a:srgbClr val="E56363"/>
                </a:solidFill>
              </a:rPr>
              <a:t>Συμπόσιον</a:t>
            </a:r>
            <a:r>
              <a:rPr lang="it-IT" dirty="0" smtClean="0">
                <a:solidFill>
                  <a:srgbClr val="E56363"/>
                </a:solidFill>
              </a:rPr>
              <a:t>” </a:t>
            </a:r>
            <a:r>
              <a:rPr lang="it-IT" dirty="0" err="1" smtClean="0">
                <a:solidFill>
                  <a:srgbClr val="E56363"/>
                </a:solidFill>
              </a:rPr>
              <a:t>L.E.</a:t>
            </a:r>
            <a:r>
              <a:rPr lang="it-IT" dirty="0" smtClean="0">
                <a:solidFill>
                  <a:srgbClr val="E56363"/>
                </a:solidFill>
              </a:rPr>
              <a:t> Rossi, </a:t>
            </a:r>
            <a:r>
              <a:rPr lang="it-IT" dirty="0" err="1" smtClean="0">
                <a:solidFill>
                  <a:srgbClr val="E56363"/>
                </a:solidFill>
              </a:rPr>
              <a:t>R.Nicolai</a:t>
            </a:r>
            <a:endParaRPr lang="it-IT" dirty="0" smtClean="0">
              <a:solidFill>
                <a:srgbClr val="E56363"/>
              </a:solidFill>
            </a:endParaRPr>
          </a:p>
          <a:p>
            <a:pPr algn="ctr">
              <a:buNone/>
            </a:pPr>
            <a:endParaRPr lang="it-IT" dirty="0" smtClean="0">
              <a:solidFill>
                <a:srgbClr val="E56363"/>
              </a:solidFill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Lavoro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E56363"/>
                </a:solidFill>
              </a:rPr>
              <a:t>realizzato da: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400" dirty="0" smtClean="0">
                <a:solidFill>
                  <a:srgbClr val="E56363"/>
                </a:solidFill>
              </a:rPr>
              <a:t>Valeria Ricciuti</a:t>
            </a:r>
          </a:p>
          <a:p>
            <a:pPr algn="ctr">
              <a:buNone/>
            </a:pPr>
            <a:r>
              <a:rPr lang="it-IT" sz="4400" dirty="0" smtClean="0">
                <a:solidFill>
                  <a:srgbClr val="E56363"/>
                </a:solidFill>
              </a:rPr>
              <a:t>Maddalena </a:t>
            </a:r>
            <a:r>
              <a:rPr lang="it-IT" sz="4400" dirty="0" err="1" smtClean="0">
                <a:solidFill>
                  <a:srgbClr val="E56363"/>
                </a:solidFill>
              </a:rPr>
              <a:t>Fogacci</a:t>
            </a:r>
            <a:r>
              <a:rPr lang="it-IT" sz="4400" dirty="0" smtClean="0">
                <a:solidFill>
                  <a:srgbClr val="E56363"/>
                </a:solidFill>
              </a:rPr>
              <a:t> Celi</a:t>
            </a:r>
            <a:endParaRPr lang="it-IT" sz="8800" dirty="0" smtClean="0">
              <a:solidFill>
                <a:srgbClr val="E56363"/>
              </a:solidFill>
            </a:endParaRPr>
          </a:p>
          <a:p>
            <a:pPr algn="ctr">
              <a:buNone/>
            </a:pPr>
            <a:r>
              <a:rPr lang="it-IT" sz="8800" dirty="0" smtClean="0">
                <a:solidFill>
                  <a:srgbClr val="E56363"/>
                </a:solidFill>
              </a:rPr>
              <a:t>2G</a:t>
            </a:r>
          </a:p>
          <a:p>
            <a:pPr algn="ctr">
              <a:buNone/>
            </a:pPr>
            <a:r>
              <a:rPr lang="it-IT" sz="7200" dirty="0" smtClean="0">
                <a:solidFill>
                  <a:srgbClr val="E56363"/>
                </a:solidFill>
              </a:rPr>
              <a:t>2013-2014</a:t>
            </a:r>
            <a:endParaRPr lang="it-IT" sz="7200" dirty="0">
              <a:solidFill>
                <a:srgbClr val="E56363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Contesto storico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Pochissimo si sa delle vicende accadute in Beozia tra l’VIII-VII secolo a.C. Per quanto riguarda tutta la Grecia vi sono sviluppi storici interessanti: </a:t>
            </a:r>
          </a:p>
          <a:p>
            <a:r>
              <a:rPr lang="it-IT" dirty="0" smtClean="0"/>
              <a:t>Nascita delle</a:t>
            </a:r>
            <a:r>
              <a:rPr lang="el-GR" dirty="0" smtClean="0"/>
              <a:t> </a:t>
            </a:r>
            <a:r>
              <a:rPr lang="el-GR" b="1" dirty="0" smtClean="0"/>
              <a:t>πόλειϛ</a:t>
            </a:r>
            <a:r>
              <a:rPr lang="it-IT" b="1" dirty="0" smtClean="0"/>
              <a:t>.</a:t>
            </a:r>
          </a:p>
          <a:p>
            <a:pPr>
              <a:buNone/>
            </a:pPr>
            <a:r>
              <a:rPr lang="it-IT" dirty="0" smtClean="0"/>
              <a:t>-</a:t>
            </a:r>
            <a:r>
              <a:rPr lang="it-IT" b="1" dirty="0" smtClean="0"/>
              <a:t>Incremento demografico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-Gran numero di </a:t>
            </a:r>
            <a:r>
              <a:rPr lang="it-IT" b="1" dirty="0" smtClean="0"/>
              <a:t>città autonome </a:t>
            </a:r>
            <a:r>
              <a:rPr lang="it-IT" dirty="0" smtClean="0"/>
              <a:t>con costumi ed ordinamenti politici variegati ma culture, religione e lingue affini. </a:t>
            </a:r>
          </a:p>
          <a:p>
            <a:r>
              <a:rPr lang="it-IT" dirty="0" smtClean="0"/>
              <a:t>Rivoluzione economica e militare: esercito coeso di </a:t>
            </a:r>
            <a:r>
              <a:rPr lang="it-IT" b="1" dirty="0" smtClean="0"/>
              <a:t>opliti </a:t>
            </a:r>
            <a:r>
              <a:rPr lang="it-IT" dirty="0" smtClean="0"/>
              <a:t>con a capo il </a:t>
            </a:r>
            <a:r>
              <a:rPr lang="el-GR" b="1" dirty="0" smtClean="0"/>
              <a:t>βασιλεύϛ</a:t>
            </a:r>
            <a:r>
              <a:rPr lang="it-IT" b="1" dirty="0" smtClean="0"/>
              <a:t>. </a:t>
            </a:r>
            <a:r>
              <a:rPr lang="it-IT" dirty="0" smtClean="0"/>
              <a:t>Il consiglio degli anziani (</a:t>
            </a:r>
            <a:r>
              <a:rPr lang="el-GR" b="1" dirty="0" smtClean="0"/>
              <a:t>γερουσία</a:t>
            </a:r>
            <a:r>
              <a:rPr lang="it-IT" dirty="0" smtClean="0"/>
              <a:t>)</a:t>
            </a:r>
            <a:endParaRPr lang="it-IT" b="1" dirty="0" smtClean="0"/>
          </a:p>
          <a:p>
            <a:r>
              <a:rPr lang="it-IT" dirty="0" smtClean="0"/>
              <a:t>Colonizzazione dell’Italia meridionale, della Sicilia, di parte del litorale dell’Africa e delle coste della Francia.</a:t>
            </a:r>
          </a:p>
          <a:p>
            <a:r>
              <a:rPr lang="it-IT" b="1" dirty="0" smtClean="0"/>
              <a:t>Soluzione</a:t>
            </a:r>
            <a:r>
              <a:rPr lang="it-IT" dirty="0" smtClean="0"/>
              <a:t> dell’instabilità creata dai conflitti tra gli aristocratici, ceti emergenti e contadini : nascita delle </a:t>
            </a:r>
            <a:r>
              <a:rPr lang="it-IT" b="1" dirty="0" smtClean="0"/>
              <a:t>tirannidi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La vita di Esiodo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200" dirty="0" smtClean="0"/>
              <a:t>La </a:t>
            </a:r>
            <a:r>
              <a:rPr lang="it-IT" sz="2200" dirty="0"/>
              <a:t>biografia di Esiodo può essere ricostruita sulla base dei </a:t>
            </a:r>
            <a:r>
              <a:rPr lang="it-IT" sz="2200" dirty="0" smtClean="0"/>
              <a:t>dettagli </a:t>
            </a:r>
            <a:r>
              <a:rPr lang="it-IT" sz="2200" dirty="0"/>
              <a:t>anagrafici che il poeta ha disseminato all’interno delle sue opere (specialmente nelle “Opere e i giorni”)</a:t>
            </a:r>
          </a:p>
          <a:p>
            <a:pPr>
              <a:buNone/>
            </a:pPr>
            <a:r>
              <a:rPr lang="it-IT" sz="2200" dirty="0"/>
              <a:t>• LE DATE: </a:t>
            </a:r>
            <a:r>
              <a:rPr lang="it-IT" sz="2200" b="1" dirty="0" smtClean="0"/>
              <a:t>VIII-VII </a:t>
            </a:r>
            <a:r>
              <a:rPr lang="it-IT" sz="2200" b="1" dirty="0"/>
              <a:t>secolo a.C</a:t>
            </a:r>
            <a:r>
              <a:rPr lang="it-IT" sz="2200" dirty="0"/>
              <a:t>. </a:t>
            </a:r>
            <a:endParaRPr lang="it-IT" sz="2200" dirty="0" smtClean="0"/>
          </a:p>
          <a:p>
            <a:pPr marL="514350" indent="-514350">
              <a:buNone/>
            </a:pPr>
            <a:r>
              <a:rPr lang="it-IT" sz="2200" dirty="0" smtClean="0"/>
              <a:t>• </a:t>
            </a:r>
            <a:r>
              <a:rPr lang="it-IT" sz="2200" dirty="0"/>
              <a:t>I LUOGHI: </a:t>
            </a:r>
            <a:endParaRPr lang="it-IT" sz="2200" dirty="0" smtClean="0"/>
          </a:p>
          <a:p>
            <a:pPr marL="514350" indent="-514350">
              <a:buNone/>
            </a:pPr>
            <a:r>
              <a:rPr lang="it-IT" sz="2200" dirty="0" err="1" smtClean="0"/>
              <a:t>-</a:t>
            </a:r>
            <a:r>
              <a:rPr lang="it-IT" sz="2200" b="1" dirty="0" err="1"/>
              <a:t>Cuma</a:t>
            </a:r>
            <a:r>
              <a:rPr lang="it-IT" sz="2200" dirty="0"/>
              <a:t> (colonia eolica sulle coste dell’Asia Minore), la città di provenienza della </a:t>
            </a:r>
            <a:r>
              <a:rPr lang="it-IT" sz="2200" dirty="0" smtClean="0"/>
              <a:t>famiglia. </a:t>
            </a:r>
          </a:p>
          <a:p>
            <a:pPr marL="514350" indent="-514350">
              <a:buNone/>
            </a:pPr>
            <a:r>
              <a:rPr lang="it-IT" sz="2200" dirty="0" err="1" smtClean="0"/>
              <a:t>-</a:t>
            </a:r>
            <a:r>
              <a:rPr lang="it-IT" sz="2200" b="1" dirty="0" err="1" smtClean="0"/>
              <a:t>Ascra</a:t>
            </a:r>
            <a:r>
              <a:rPr lang="it-IT" sz="2200" dirty="0" smtClean="0"/>
              <a:t> </a:t>
            </a:r>
            <a:r>
              <a:rPr lang="it-IT" sz="2200" dirty="0"/>
              <a:t>(in Beozia) la patria di </a:t>
            </a:r>
            <a:r>
              <a:rPr lang="it-IT" sz="2200" dirty="0" smtClean="0"/>
              <a:t>Esiodo.</a:t>
            </a:r>
          </a:p>
          <a:p>
            <a:pPr marL="514350" indent="-514350">
              <a:buNone/>
            </a:pPr>
            <a:r>
              <a:rPr lang="it-IT" sz="2200" dirty="0" err="1" smtClean="0"/>
              <a:t>-</a:t>
            </a:r>
            <a:r>
              <a:rPr lang="it-IT" sz="2200" b="1" dirty="0" err="1" smtClean="0"/>
              <a:t>Calcide</a:t>
            </a:r>
            <a:r>
              <a:rPr lang="it-IT" sz="2200" dirty="0" smtClean="0"/>
              <a:t> </a:t>
            </a:r>
            <a:r>
              <a:rPr lang="it-IT" sz="2200" dirty="0"/>
              <a:t>(in </a:t>
            </a:r>
            <a:r>
              <a:rPr lang="it-IT" sz="2200" dirty="0" err="1"/>
              <a:t>Eubea</a:t>
            </a:r>
            <a:r>
              <a:rPr lang="it-IT" sz="2200" dirty="0"/>
              <a:t>), unico viaggio del poeta, sede dell’agone nelle </a:t>
            </a:r>
            <a:r>
              <a:rPr lang="it-IT" sz="2200" dirty="0" smtClean="0"/>
              <a:t>feste per </a:t>
            </a:r>
            <a:r>
              <a:rPr lang="it-IT" sz="2200" dirty="0" err="1"/>
              <a:t>Anfidamante</a:t>
            </a:r>
            <a:r>
              <a:rPr lang="it-IT" sz="2200" dirty="0"/>
              <a:t> cui prende </a:t>
            </a:r>
            <a:r>
              <a:rPr lang="it-IT" sz="2200" dirty="0" smtClean="0"/>
              <a:t>parte.</a:t>
            </a:r>
          </a:p>
          <a:p>
            <a:pPr>
              <a:buNone/>
            </a:pPr>
            <a:r>
              <a:rPr lang="it-IT" sz="2200" dirty="0" smtClean="0"/>
              <a:t>• </a:t>
            </a:r>
            <a:r>
              <a:rPr lang="it-IT" sz="2200" dirty="0"/>
              <a:t>ANEDDOTI BIOGRAFICI: </a:t>
            </a:r>
            <a:endParaRPr lang="it-IT" sz="2200" dirty="0" smtClean="0"/>
          </a:p>
          <a:p>
            <a:pPr>
              <a:buNone/>
            </a:pPr>
            <a:r>
              <a:rPr lang="it-IT" sz="2200" dirty="0" smtClean="0"/>
              <a:t>-</a:t>
            </a:r>
            <a:r>
              <a:rPr lang="it-IT" sz="2200" b="1" dirty="0"/>
              <a:t>Lite</a:t>
            </a:r>
            <a:r>
              <a:rPr lang="it-IT" sz="2200" dirty="0"/>
              <a:t> con suo fratello Perse per problemi di eredità (“Opere e i giorni</a:t>
            </a:r>
            <a:r>
              <a:rPr lang="it-IT" sz="2200" dirty="0" smtClean="0"/>
              <a:t>”). </a:t>
            </a:r>
          </a:p>
          <a:p>
            <a:pPr>
              <a:buNone/>
            </a:pPr>
            <a:r>
              <a:rPr lang="it-IT" sz="2200" dirty="0" smtClean="0"/>
              <a:t>-Piccolo </a:t>
            </a:r>
            <a:r>
              <a:rPr lang="it-IT" sz="2200" b="1" dirty="0"/>
              <a:t>possidente </a:t>
            </a:r>
            <a:r>
              <a:rPr lang="it-IT" sz="2200" dirty="0"/>
              <a:t>in Beozia (“Opere e i giorni</a:t>
            </a:r>
            <a:r>
              <a:rPr lang="it-IT" sz="2200" dirty="0" smtClean="0"/>
              <a:t>”).</a:t>
            </a:r>
          </a:p>
          <a:p>
            <a:pPr>
              <a:buNone/>
            </a:pPr>
            <a:r>
              <a:rPr lang="it-IT" sz="2200" dirty="0" smtClean="0"/>
              <a:t>-</a:t>
            </a:r>
            <a:r>
              <a:rPr lang="it-IT" sz="2200" b="1" dirty="0"/>
              <a:t>Agone</a:t>
            </a:r>
            <a:r>
              <a:rPr lang="it-IT" sz="2200" dirty="0"/>
              <a:t> a </a:t>
            </a:r>
            <a:r>
              <a:rPr lang="it-IT" sz="2200" dirty="0" err="1"/>
              <a:t>Calcide</a:t>
            </a:r>
            <a:r>
              <a:rPr lang="it-IT" sz="2200" dirty="0"/>
              <a:t>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grecia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125" y="404664"/>
            <a:ext cx="8319515" cy="5976664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>
                <a:solidFill>
                  <a:srgbClr val="E56363"/>
                </a:solidFill>
              </a:rPr>
              <a:t>Confronto tra i due poeti</a:t>
            </a:r>
            <a:endParaRPr lang="it-IT" dirty="0">
              <a:solidFill>
                <a:srgbClr val="E56363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5306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5924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OMERO</a:t>
                      </a:r>
                      <a:endParaRPr lang="it-IT" dirty="0"/>
                    </a:p>
                  </a:txBody>
                  <a:tcPr>
                    <a:solidFill>
                      <a:srgbClr val="FA90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ESIODO</a:t>
                      </a:r>
                      <a:endParaRPr lang="it-IT" dirty="0"/>
                    </a:p>
                  </a:txBody>
                  <a:tcPr>
                    <a:solidFill>
                      <a:srgbClr val="FA9093"/>
                    </a:solidFill>
                  </a:tcPr>
                </a:tc>
              </a:tr>
              <a:tr h="4940811">
                <a:tc>
                  <a:txBody>
                    <a:bodyPr/>
                    <a:lstStyle/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  Non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 sono pervenute notizie della sua reale esistenza.</a:t>
                      </a:r>
                    </a:p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  Definito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cantore della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guerra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della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violenza. </a:t>
                      </a:r>
                    </a:p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  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lang="it-IT" sz="1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poeta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rimane nell’anonimato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il cantore epico tendeva a nascondere la propria esperienza autobiografica.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 poemi omerici affiorano idee nuove ed innegabile è la convinzione di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cantare "il vero"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grazie all'assistenza della Musa. Ma essenziale è per il poeta la </a:t>
                      </a:r>
                      <a:r>
                        <a:rPr lang="el-GR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τέρψιϛ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il diletto che si trae dal canto. La poesia omerica inoltre, idealizza un passato favoloso, e la realtà che l'aedo vive vi fa solo brevissime apparizioni.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DF5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  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Alcune notizie biografiche: nacque probabilmente ad </a:t>
                      </a:r>
                      <a:r>
                        <a:rPr lang="it-IT" sz="16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Ascra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,in Beozia, ma non si conosce con esattezza l'epoca in cui visse,forse fu contemporaneo di Omero(come vuole la leggenda del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agone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poetico disputato dai due cantori)</a:t>
                      </a:r>
                    </a:p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 Poeta del lavoro e della pace, occupa nella poesia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didascalica e gnomica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lo stesso posto che Omero occupa nella poesia epica.</a:t>
                      </a:r>
                    </a:p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Esiodo esce dall'anonimato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non esita a parlare di se stesso e a raccontare le vicende della sua vita.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lui la poesia greca diventa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creazione</a:t>
                      </a:r>
                      <a:r>
                        <a:rPr lang="it-IT" sz="1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autonoma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utilizzando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lingua e stile omerici. Il canto di Esiodo si radica saldamente in una consapevolezza della vita, riflette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umori e speranze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 un determinato ambiente.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DF5B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39552" y="260648"/>
          <a:ext cx="8229600" cy="61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3917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OMERO</a:t>
                      </a:r>
                      <a:endParaRPr lang="it-IT" dirty="0"/>
                    </a:p>
                  </a:txBody>
                  <a:tcPr>
                    <a:solidFill>
                      <a:srgbClr val="F48C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ESIODO</a:t>
                      </a:r>
                      <a:endParaRPr lang="it-IT" dirty="0"/>
                    </a:p>
                  </a:txBody>
                  <a:tcPr>
                    <a:solidFill>
                      <a:srgbClr val="F48C8C"/>
                    </a:solidFill>
                  </a:tcPr>
                </a:tc>
              </a:tr>
              <a:tr h="574676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Struttura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politico-sociale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Il re che esercitava il potere (il </a:t>
                      </a:r>
                      <a:r>
                        <a:rPr lang="it-IT" sz="16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wanax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miceneo) era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giudice, capo militare,</a:t>
                      </a:r>
                      <a:r>
                        <a:rPr lang="it-IT" sz="16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legislatore.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L'ideale di uomo valente è incarnata dall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'eroe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al quale deve interessare soprattutto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acquistare una buona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fama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  Alla donna viene dato un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ruolo subordinato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accorta nella sua fedeltà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nutre sentimenti per il marito.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mondo divino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presenza di potenze divine è avvertita costantemente. Si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tratta di una religione caratterizzata da un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politeismo antropomorfo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Zeus si fa da garante della stabilità della società umana. Nell' Iliade, il divino è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superiore all'uomo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 è soggetto alle passioni.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Nell' Odissea, l'idea della divinità si lega alla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morale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gli dei non ingannano quasi più gli uomini.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 sono onnipotenti,infatti il loro potere è fortemente limitato dallo stesso destino(</a:t>
                      </a:r>
                      <a:r>
                        <a:rPr lang="el-GR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μοίρα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che condiziona la vita degli uomini.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DF5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Struttura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politico-sociale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sono subentrati (</a:t>
                      </a:r>
                      <a:r>
                        <a:rPr lang="el-GR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βασιλεἷϛ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 esponenti di un'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aristocrazia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locale che detiene il governo in base alle </a:t>
                      </a:r>
                      <a:r>
                        <a:rPr lang="el-GR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θεμίστεϛ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("sentenze").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Derivano il loro potere da Zeus,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 possono anche lasciarsi corrompere per troppa avidità. Riguardo alla donna,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Esiodo è condizionato sia da una tradizione mitica che vedeva nella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donna la causa di tutti i mali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sia dalle caratteristiche della vita contadina di quel tempo,dove la moglie  non può avere un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ruolo produttivo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pari a quello maschile (cfr. “il Catalogo delle donne)</a:t>
                      </a:r>
                      <a:endParaRPr lang="it-IT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  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mondo divino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gli dei sono 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"giudici giusti"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Diversamente da Omero,  gli dei son consapevoli del loro ruolo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Zeus è il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sovrano incontrastato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Anche in Esiodo gli uomini, come gli dei,  sono sottomessi al Destino ineluttabile, ma </a:t>
                      </a:r>
                      <a:r>
                        <a:rPr lang="it-IT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posso riscattarsi 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lavorando onestamente.</a:t>
                      </a:r>
                      <a:r>
                        <a:rPr lang="it-IT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it-IT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nfatti solo così si renderanno cari agli dei.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DF5B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Proemio “Teogonia”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l-GR" sz="4000" dirty="0" smtClean="0"/>
              <a:t>Μουσάων Ἑλικωνιάδων ἀρχώμεθ᾽ ἀείδειν,</a:t>
            </a:r>
          </a:p>
          <a:p>
            <a:pPr>
              <a:buNone/>
            </a:pPr>
            <a:r>
              <a:rPr lang="el-GR" sz="4000" dirty="0" smtClean="0"/>
              <a:t>αἵ θ᾽ Ἑλικῶνος ἔχουσιν ὄρος μέγα τε ζάθεόν τε</a:t>
            </a:r>
          </a:p>
          <a:p>
            <a:pPr>
              <a:buNone/>
            </a:pPr>
            <a:r>
              <a:rPr lang="el-GR" sz="4000" dirty="0" smtClean="0"/>
              <a:t>καί τε περὶ κρήνην ἰοειδέα πόσσ᾽ ἁπαλοῖσιν</a:t>
            </a:r>
          </a:p>
          <a:p>
            <a:pPr>
              <a:buNone/>
            </a:pPr>
            <a:r>
              <a:rPr lang="el-GR" sz="4000" dirty="0" smtClean="0"/>
              <a:t>ὀρχεῦνται καὶ βωμὸν ἐρισθενέος Κρονίωνος·</a:t>
            </a:r>
          </a:p>
          <a:p>
            <a:pPr>
              <a:buNone/>
            </a:pPr>
            <a:r>
              <a:rPr lang="el-GR" sz="4000" dirty="0" smtClean="0"/>
              <a:t> καί τε λοεσσάμεναι τέρενα χρόα Περμησσοῖο               </a:t>
            </a:r>
            <a:r>
              <a:rPr lang="it-IT" sz="4000" dirty="0" smtClean="0"/>
              <a:t>  </a:t>
            </a:r>
            <a:r>
              <a:rPr lang="el-GR" sz="4000" dirty="0" smtClean="0"/>
              <a:t>                 </a:t>
            </a:r>
            <a:r>
              <a:rPr lang="it-IT" sz="4000" dirty="0" smtClean="0"/>
              <a:t>     </a:t>
            </a:r>
            <a:r>
              <a:rPr lang="el-GR" sz="4000" dirty="0" smtClean="0"/>
              <a:t> 5</a:t>
            </a:r>
          </a:p>
          <a:p>
            <a:pPr>
              <a:buNone/>
            </a:pPr>
            <a:r>
              <a:rPr lang="el-GR" sz="4000" dirty="0" smtClean="0"/>
              <a:t>ἢ Ἵππου κρήνης ἢ Ὀλμειοῦ ζαθέοιο</a:t>
            </a:r>
            <a:r>
              <a:rPr lang="it-IT" sz="4000" dirty="0" smtClean="0"/>
              <a:t> </a:t>
            </a:r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ἀκροτάτῳ Ἑλικῶνι χοροὺς ἐνεποιήσαντο</a:t>
            </a:r>
          </a:p>
          <a:p>
            <a:pPr>
              <a:buNone/>
            </a:pPr>
            <a:r>
              <a:rPr lang="el-GR" sz="4000" dirty="0" smtClean="0"/>
              <a:t>καλούς, ἱμερόεντας· ἐπερρώσαντο δὲ ποσσίν.</a:t>
            </a:r>
          </a:p>
          <a:p>
            <a:pPr>
              <a:buNone/>
            </a:pPr>
            <a:r>
              <a:rPr lang="el-GR" sz="4000" dirty="0" smtClean="0"/>
              <a:t>Ἔνθεν ἀπορνύμεναι, κεκαλυμμέναι ἠέρι πολλῇ,</a:t>
            </a:r>
          </a:p>
          <a:p>
            <a:pPr>
              <a:buNone/>
            </a:pPr>
            <a:r>
              <a:rPr lang="el-GR" sz="4000" dirty="0" smtClean="0"/>
              <a:t>ἐννύχιαι στεῖχον περικαλλέα ὄσσαν ἱεῖσαι,                                            10</a:t>
            </a:r>
          </a:p>
          <a:p>
            <a:pPr>
              <a:buNone/>
            </a:pPr>
            <a:r>
              <a:rPr lang="el-GR" sz="4000" dirty="0" smtClean="0"/>
              <a:t>ὑμνεῦσαι Δία τ᾽ αἰγίοχον καὶ πότνιαν Ἥρην</a:t>
            </a:r>
          </a:p>
          <a:p>
            <a:pPr>
              <a:buNone/>
            </a:pPr>
            <a:r>
              <a:rPr lang="el-GR" sz="4000" dirty="0" smtClean="0"/>
              <a:t>Ἀργεΐην, χρυσέοισι πεδίλοις ἐμβεβαυῖαν,</a:t>
            </a:r>
          </a:p>
          <a:p>
            <a:pPr>
              <a:buNone/>
            </a:pPr>
            <a:r>
              <a:rPr lang="el-GR" sz="4000" dirty="0" smtClean="0"/>
              <a:t>κούρην τ᾽ αἰγιόχοιο Διὸς γλαυκῶπιν Ἀθήνην</a:t>
            </a:r>
          </a:p>
          <a:p>
            <a:pPr>
              <a:buNone/>
            </a:pPr>
            <a:r>
              <a:rPr lang="el-GR" sz="4000" dirty="0" smtClean="0"/>
              <a:t>Φοῖβόν τ᾽ Ἀπόλλωνα καὶ Ἄρτεμιν ἰοχέαιραν</a:t>
            </a:r>
          </a:p>
          <a:p>
            <a:pPr>
              <a:buNone/>
            </a:pPr>
            <a:r>
              <a:rPr lang="el-GR" sz="4000" dirty="0" smtClean="0"/>
              <a:t>ἠδὲ Ποσειδάωνα γαιήοχον, ἐννοσίγαιον,                                              15</a:t>
            </a:r>
          </a:p>
          <a:p>
            <a:pPr>
              <a:buNone/>
            </a:pPr>
            <a:r>
              <a:rPr lang="el-GR" sz="4000" dirty="0" smtClean="0"/>
              <a:t>καὶ Θέμιν αἰδοίην ἑλικοβλέφαρόν τ᾽ Ἀφροδίτην</a:t>
            </a:r>
          </a:p>
          <a:p>
            <a:pPr>
              <a:buNone/>
            </a:pPr>
            <a:r>
              <a:rPr lang="el-GR" sz="4000" dirty="0" smtClean="0"/>
              <a:t>Ἥβην τε χρυσοστέφανον καλήν τε Διώνην</a:t>
            </a:r>
          </a:p>
          <a:p>
            <a:pPr>
              <a:buNone/>
            </a:pPr>
            <a:r>
              <a:rPr lang="el-GR" sz="4000" dirty="0" smtClean="0"/>
              <a:t>Λητώ τ᾽ Ἰαπετόν τε ἰδὲ Κρόνον ἀγκυλομήτην</a:t>
            </a:r>
          </a:p>
          <a:p>
            <a:pPr>
              <a:buNone/>
            </a:pPr>
            <a:r>
              <a:rPr lang="el-GR" sz="4000" dirty="0" smtClean="0"/>
              <a:t>Ἠῶ τ᾽ Ἠέλιόν τε μέγαν λαμπράν τε Σελήνην</a:t>
            </a:r>
          </a:p>
          <a:p>
            <a:pPr>
              <a:buNone/>
            </a:pPr>
            <a:r>
              <a:rPr lang="el-GR" sz="4000" dirty="0" smtClean="0"/>
              <a:t>Γαῖάν τ᾽ Ὠκεανόν τε μέγαν καὶ Νύκτα μέλαιναν                                  20</a:t>
            </a:r>
          </a:p>
          <a:p>
            <a:pPr>
              <a:buNone/>
            </a:pPr>
            <a:r>
              <a:rPr lang="el-GR" sz="4000" dirty="0" smtClean="0"/>
              <a:t>ἄλλων τ᾽ ἀθανάτων ἱερὸν γένος αἰὲν ἐόντων.</a:t>
            </a:r>
          </a:p>
          <a:p>
            <a:pPr>
              <a:buNone/>
            </a:pPr>
            <a:r>
              <a:rPr lang="el-GR" sz="4000" dirty="0" smtClean="0"/>
              <a:t>Αἵ νύ ποθ᾽ Ἡσίοδον καλὴν ἐδίδαξαν ἀοιδήν,</a:t>
            </a:r>
          </a:p>
          <a:p>
            <a:pPr>
              <a:buNone/>
            </a:pPr>
            <a:r>
              <a:rPr lang="el-GR" sz="4000" dirty="0" smtClean="0"/>
              <a:t>ἄρνας ποιμαίνονθ᾽ Ἑλικῶνος ὕπο ζαθέοιο.</a:t>
            </a:r>
          </a:p>
          <a:p>
            <a:pPr>
              <a:buNone/>
            </a:pPr>
            <a:r>
              <a:rPr lang="el-GR" sz="4000" dirty="0" smtClean="0"/>
              <a:t>Τόνδε δέ με πρώτιστα θεαὶ πρὸς μῦθον ἔειπον,</a:t>
            </a:r>
          </a:p>
          <a:p>
            <a:pPr>
              <a:buNone/>
            </a:pPr>
            <a:r>
              <a:rPr lang="el-GR" sz="4000" dirty="0" smtClean="0"/>
              <a:t>   Μοῦσαι Ὀλυμπιάδες, κοῦραι Διὸς αἰγιόχοιο·  </a:t>
            </a:r>
            <a:r>
              <a:rPr lang="it-IT" sz="4000" dirty="0" smtClean="0"/>
              <a:t>                              25</a:t>
            </a:r>
          </a:p>
          <a:p>
            <a:pPr>
              <a:buNone/>
            </a:pPr>
            <a:r>
              <a:rPr lang="el-GR" sz="4000" dirty="0" smtClean="0"/>
              <a:t>  «Ποιμένες ἄγραυλοι, κάκ᾽ ἐλέγχεα, γαστέρες οἶον,                              </a:t>
            </a:r>
          </a:p>
          <a:p>
            <a:pPr>
              <a:buNone/>
            </a:pPr>
            <a:r>
              <a:rPr lang="el-GR" sz="4000" dirty="0" smtClean="0"/>
              <a:t>ἴδμεν ψεύδεα πολλὰ λέγειν ἐτύμοισιν ὁμοῖα,</a:t>
            </a:r>
          </a:p>
          <a:p>
            <a:pPr>
              <a:buNone/>
            </a:pPr>
            <a:r>
              <a:rPr lang="el-GR" sz="4000" dirty="0" smtClean="0"/>
              <a:t>ἴδμεν δ᾽, εὖτ᾽ ἐθέλωμεν, ἀληθέα γηρύσασθαι.»</a:t>
            </a:r>
          </a:p>
          <a:p>
            <a:pPr>
              <a:buNone/>
            </a:pPr>
            <a:r>
              <a:rPr lang="el-GR" sz="4000" dirty="0" smtClean="0"/>
              <a:t>    Ὥς ἔφασαν κοῦραι μεγάλου Διὸς ἀρτιέπειαι·</a:t>
            </a:r>
          </a:p>
          <a:p>
            <a:pPr>
              <a:buNone/>
            </a:pPr>
            <a:r>
              <a:rPr lang="el-GR" sz="4000" dirty="0" smtClean="0"/>
              <a:t>καί μοι σκῆπτρον ἔδον δάφνης ἐριθηλέος</a:t>
            </a:r>
            <a:r>
              <a:rPr lang="it-IT" sz="4000" dirty="0"/>
              <a:t> </a:t>
            </a:r>
            <a:r>
              <a:rPr lang="el-GR" sz="4000" dirty="0" smtClean="0"/>
              <a:t>ὄζον       </a:t>
            </a:r>
            <a:r>
              <a:rPr lang="it-IT" sz="4000" dirty="0" smtClean="0"/>
              <a:t>                  </a:t>
            </a:r>
            <a:r>
              <a:rPr lang="el-GR" sz="4000" dirty="0" smtClean="0"/>
              <a:t>                                         </a:t>
            </a:r>
          </a:p>
          <a:p>
            <a:pPr>
              <a:buNone/>
            </a:pPr>
            <a:r>
              <a:rPr lang="el-GR" sz="4000" dirty="0" smtClean="0"/>
              <a:t>δρέψασαι, θηητόν· ἐνέπνευσαν δέ μοι ἀοιδὴν</a:t>
            </a:r>
          </a:p>
          <a:p>
            <a:pPr>
              <a:buNone/>
            </a:pPr>
            <a:r>
              <a:rPr lang="el-GR" sz="4000" dirty="0" smtClean="0"/>
              <a:t>θέσπιν, ἵνα κλείοιμι τά τ᾽ ἐσσόμενα πρό τ᾽ ἐόντα.</a:t>
            </a:r>
          </a:p>
          <a:p>
            <a:pPr>
              <a:buNone/>
            </a:pPr>
            <a:r>
              <a:rPr lang="el-GR" sz="4000" dirty="0" smtClean="0"/>
              <a:t>Καί μ᾽ ἐκέλονθ᾽ ὑμνεῖν μακάρων γένος αἰὲν ἐόντων,</a:t>
            </a:r>
          </a:p>
          <a:p>
            <a:pPr>
              <a:buNone/>
            </a:pPr>
            <a:r>
              <a:rPr lang="el-GR" sz="4000" dirty="0" smtClean="0"/>
              <a:t>σφᾶς δ᾽ αὐτὰς πρῶτόν τε καὶ ὕστατον αἰὲν ἀείδειν.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4008" y="908720"/>
            <a:ext cx="4100264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050" dirty="0" smtClean="0"/>
              <a:t>            Cominciamo </a:t>
            </a:r>
            <a:r>
              <a:rPr lang="it-IT" sz="1050" dirty="0"/>
              <a:t>il canto dalle Muse eliconie   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che di </a:t>
            </a:r>
            <a:r>
              <a:rPr lang="it-IT" sz="1050" dirty="0" err="1"/>
              <a:t>Elicona</a:t>
            </a:r>
            <a:r>
              <a:rPr lang="it-IT" sz="1050" dirty="0"/>
              <a:t> possiedono il monte grande e divino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intorno alla fonte scura, coi teneri piedi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danzano, e all'altare del forte figlio di Crono;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bagnate le delicate membra nel Permesso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nell'</a:t>
            </a:r>
            <a:r>
              <a:rPr lang="it-IT" sz="1050" dirty="0" err="1"/>
              <a:t>Ippocrene</a:t>
            </a:r>
            <a:r>
              <a:rPr lang="it-IT" sz="1050" dirty="0"/>
              <a:t> o nell'</a:t>
            </a:r>
            <a:r>
              <a:rPr lang="it-IT" sz="1050" dirty="0" err="1"/>
              <a:t>Olmeio</a:t>
            </a:r>
            <a:r>
              <a:rPr lang="it-IT" sz="1050" dirty="0"/>
              <a:t> divino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sul più alto dell'</a:t>
            </a:r>
            <a:r>
              <a:rPr lang="it-IT" sz="1050" dirty="0" err="1"/>
              <a:t>Elicona</a:t>
            </a:r>
            <a:r>
              <a:rPr lang="it-IT" sz="1050" dirty="0"/>
              <a:t> intrecciavano danze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belle e soavi, e si muovevano con piedi veloci.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Di lì levatesi, nascoste da molta nebbia,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notturne andavano, levando la loro bella voce;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celebrando l'egioco Zeus e Era signora,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argiva, dagli aurei calzari,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la figlia dell'egioco Zeus, Atena occhi-azzurri,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</a:t>
            </a:r>
            <a:r>
              <a:rPr lang="it-IT" sz="1050" dirty="0" err="1"/>
              <a:t>Febo</a:t>
            </a:r>
            <a:r>
              <a:rPr lang="it-IT" sz="1050" dirty="0"/>
              <a:t> Apollo, e Artemide saettatrice,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</a:t>
            </a:r>
            <a:r>
              <a:rPr lang="it-IT" sz="1050" dirty="0" err="1"/>
              <a:t>Posidone</a:t>
            </a:r>
            <a:r>
              <a:rPr lang="it-IT" sz="1050" dirty="0"/>
              <a:t>, signore della terra, scuotitore del suolo,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 Temi ["precedente"] veneranda, e Afrodite dagli occhi guizzanti,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</a:t>
            </a:r>
            <a:r>
              <a:rPr lang="it-IT" sz="1050" dirty="0" err="1"/>
              <a:t>Ebe</a:t>
            </a:r>
            <a:r>
              <a:rPr lang="it-IT" sz="1050" dirty="0"/>
              <a:t> dall'aurea corona, e la bella </a:t>
            </a:r>
            <a:r>
              <a:rPr lang="it-IT" sz="1050" dirty="0" err="1"/>
              <a:t>Dione</a:t>
            </a:r>
            <a:r>
              <a:rPr lang="it-IT" sz="1050" dirty="0"/>
              <a:t>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</a:t>
            </a:r>
            <a:r>
              <a:rPr lang="it-IT" sz="1050" dirty="0" err="1"/>
              <a:t>Leto</a:t>
            </a:r>
            <a:r>
              <a:rPr lang="it-IT" sz="1050" dirty="0"/>
              <a:t> e </a:t>
            </a:r>
            <a:r>
              <a:rPr lang="it-IT" sz="1050" dirty="0" err="1"/>
              <a:t>Iapeto</a:t>
            </a:r>
            <a:r>
              <a:rPr lang="it-IT" sz="1050" dirty="0"/>
              <a:t> e Crono dai torti pensieri,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Aurora, e Sole grande e Luna splendente,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Gaia, e il grande Oceano, e la nera Notte,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degli altri immortali, sempre viventi, la sacra stirpe.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Esse una volta a Esiodo </a:t>
            </a:r>
            <a:r>
              <a:rPr lang="it-IT" sz="1050" dirty="0" smtClean="0"/>
              <a:t>insegnarono un </a:t>
            </a:r>
            <a:r>
              <a:rPr lang="it-IT" sz="1050" dirty="0"/>
              <a:t>canto bello,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mentre pasceva gli armenti sotto il divino </a:t>
            </a:r>
            <a:r>
              <a:rPr lang="it-IT" sz="1050" dirty="0" err="1"/>
              <a:t>Elicona</a:t>
            </a:r>
            <a:r>
              <a:rPr lang="it-IT" sz="1050" dirty="0"/>
              <a:t>;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questo </a:t>
            </a:r>
            <a:r>
              <a:rPr lang="it-IT" sz="1050" dirty="0" err="1"/>
              <a:t>mythos</a:t>
            </a:r>
            <a:r>
              <a:rPr lang="it-IT" sz="1050" dirty="0"/>
              <a:t>, per primo, a me dissero le dee,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le Muse d'Olimpo, figlie dell'egioco Zeus: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"O pastori, cui la campagna è casa, mala genia, solo ventre,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noi sappiamo dire molte menzogne simili al vero,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ma sappiamo anche, quando vogliamo, il vero cantare".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Così dissero le figlie del grande Zeus, abili nel parlare [lett.:nell'epos],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come scettro mi diedero un ramo d'alloro fiorito,           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dopo averlo staccato, meraviglioso; e mi ispirarono il canto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divino, perché cantassi ciò che sarà e ciò che è,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e mi ordinarono di cantare le stirpi dei beati, sempre viventi;</a:t>
            </a:r>
            <a:r>
              <a:rPr lang="it-IT" sz="1050" dirty="0" smtClean="0"/>
              <a:t/>
            </a:r>
            <a:br>
              <a:rPr lang="it-IT" sz="1050" dirty="0" smtClean="0"/>
            </a:br>
            <a:r>
              <a:rPr lang="it-IT" sz="1050" dirty="0"/>
              <a:t>ma esse per prime, e alla fine, sempre.</a:t>
            </a:r>
          </a:p>
        </p:txBody>
      </p:sp>
      <p:pic>
        <p:nvPicPr>
          <p:cNvPr id="7" name="Immagine 6" descr="esiod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8640"/>
            <a:ext cx="1008112" cy="909864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70609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Proemio “Opere e i giorni”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179512" y="2564904"/>
            <a:ext cx="40324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400" dirty="0"/>
              <a:t>Μοῦσαι Πιερίηθεν ἀοιδῇσι κλείουσαι</a:t>
            </a:r>
            <a:r>
              <a:rPr lang="el-GR" sz="1400" dirty="0" smtClean="0"/>
              <a:t>,</a:t>
            </a:r>
            <a:endParaRPr lang="it-IT" sz="1400" dirty="0" smtClean="0"/>
          </a:p>
          <a:p>
            <a:pPr>
              <a:buNone/>
            </a:pPr>
            <a:r>
              <a:rPr lang="el-GR" sz="1400" dirty="0" smtClean="0"/>
              <a:t> </a:t>
            </a:r>
            <a:r>
              <a:rPr lang="el-GR" sz="1400" dirty="0"/>
              <a:t>δεῦτε Δί' ἐννέπετε, σφέτερον πατέρ' ὑμνείουσαι. </a:t>
            </a:r>
            <a:endParaRPr lang="it-IT" sz="1400" dirty="0" smtClean="0"/>
          </a:p>
          <a:p>
            <a:pPr>
              <a:buNone/>
            </a:pPr>
            <a:r>
              <a:rPr lang="el-GR" sz="1400" dirty="0" smtClean="0"/>
              <a:t>ὅν </a:t>
            </a:r>
            <a:r>
              <a:rPr lang="el-GR" sz="1400" dirty="0"/>
              <a:t>τε διὰ βροτοὶ ἄνδρες ὁμῶς ἄφατοί τε φατοί τε, </a:t>
            </a:r>
            <a:endParaRPr lang="it-IT" sz="1400" dirty="0" smtClean="0"/>
          </a:p>
          <a:p>
            <a:pPr>
              <a:buNone/>
            </a:pPr>
            <a:r>
              <a:rPr lang="el-GR" sz="1400" dirty="0" smtClean="0"/>
              <a:t>ῥητοί </a:t>
            </a:r>
            <a:r>
              <a:rPr lang="el-GR" sz="1400" dirty="0"/>
              <a:t>τ' ἄρρητοί τε Διὸς μεγάλοιο ἕκητι.   </a:t>
            </a:r>
            <a:endParaRPr lang="it-IT" sz="1400" dirty="0" smtClean="0"/>
          </a:p>
          <a:p>
            <a:pPr>
              <a:buNone/>
            </a:pPr>
            <a:r>
              <a:rPr lang="el-GR" sz="1400" dirty="0"/>
              <a:t> ῥέα μὲν γὰρ βριάει, ῥέα δὲ βριάοντα χαλέπτει, </a:t>
            </a:r>
            <a:endParaRPr lang="it-IT" sz="1400" dirty="0" smtClean="0"/>
          </a:p>
          <a:p>
            <a:pPr>
              <a:buNone/>
            </a:pPr>
            <a:r>
              <a:rPr lang="el-GR" sz="1400" dirty="0" smtClean="0"/>
              <a:t>ῥεῖα </a:t>
            </a:r>
            <a:r>
              <a:rPr lang="el-GR" sz="1400" dirty="0"/>
              <a:t>δ' ἀρίζηλον μινύθει καὶ ἄδηλον ἀέξει, </a:t>
            </a:r>
            <a:endParaRPr lang="it-IT" sz="1400" dirty="0" smtClean="0"/>
          </a:p>
          <a:p>
            <a:pPr>
              <a:buNone/>
            </a:pPr>
            <a:r>
              <a:rPr lang="el-GR" sz="1400" dirty="0" smtClean="0"/>
              <a:t>ῥεῖα </a:t>
            </a:r>
            <a:r>
              <a:rPr lang="el-GR" sz="1400" dirty="0"/>
              <a:t>δέ τ' ἰθύνει σκολιὸν καὶ ἀγήνορα </a:t>
            </a:r>
            <a:r>
              <a:rPr lang="el-GR" sz="1400" dirty="0" smtClean="0"/>
              <a:t>κάρφει</a:t>
            </a:r>
            <a:endParaRPr lang="it-IT" sz="1400" dirty="0" smtClean="0"/>
          </a:p>
          <a:p>
            <a:pPr>
              <a:buNone/>
            </a:pPr>
            <a:r>
              <a:rPr lang="el-GR" sz="1400" dirty="0" smtClean="0"/>
              <a:t> </a:t>
            </a:r>
            <a:r>
              <a:rPr lang="el-GR" sz="1400" dirty="0"/>
              <a:t>Ζεὺς ὑψιβρεμέτης, ὃς ὑπέρτατα δώματα ναίει. </a:t>
            </a:r>
            <a:endParaRPr lang="it-IT" sz="1400" dirty="0" smtClean="0"/>
          </a:p>
          <a:p>
            <a:pPr>
              <a:buNone/>
            </a:pPr>
            <a:r>
              <a:rPr lang="el-GR" sz="1400" dirty="0" smtClean="0"/>
              <a:t>κλῦθι </a:t>
            </a:r>
            <a:r>
              <a:rPr lang="el-GR" sz="1400" dirty="0"/>
              <a:t>ἰδὼν ἀίων τε, δίκῃ δ' ἴθυνε θέμιστας  </a:t>
            </a:r>
            <a:endParaRPr lang="it-IT" sz="1400" dirty="0" smtClean="0"/>
          </a:p>
          <a:p>
            <a:pPr>
              <a:buNone/>
            </a:pPr>
            <a:r>
              <a:rPr lang="el-GR" sz="1400" dirty="0"/>
              <a:t> 0τύνη· ἐγὼ δέ κε Πέρσῃ ἐτήτυμα μυθησαίμ</a:t>
            </a:r>
            <a:r>
              <a:rPr lang="el-GR" sz="1600" dirty="0"/>
              <a:t>η</a:t>
            </a:r>
            <a:r>
              <a:rPr lang="el-GR" sz="1400" dirty="0"/>
              <a:t>ν.</a:t>
            </a:r>
            <a:endParaRPr lang="it-IT" sz="1400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4067944" y="2132856"/>
            <a:ext cx="48245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400" dirty="0"/>
              <a:t>Muse di </a:t>
            </a:r>
            <a:r>
              <a:rPr lang="it-IT" sz="1400" dirty="0" err="1"/>
              <a:t>Pieria</a:t>
            </a:r>
            <a:r>
              <a:rPr lang="it-IT" sz="1400" dirty="0"/>
              <a:t>, che date la gloria coi canti,</a:t>
            </a:r>
          </a:p>
          <a:p>
            <a:pPr>
              <a:buNone/>
            </a:pPr>
            <a:r>
              <a:rPr lang="it-IT" sz="1400" dirty="0"/>
              <a:t>Zeus qui ora cantate, al padre vostro inneggiando:</a:t>
            </a:r>
          </a:p>
          <a:p>
            <a:pPr>
              <a:buNone/>
            </a:pPr>
            <a:r>
              <a:rPr lang="it-IT" sz="1400" dirty="0"/>
              <a:t>per opera sua gli uomini sono illustri e oscuri,</a:t>
            </a:r>
          </a:p>
          <a:p>
            <a:pPr>
              <a:buNone/>
            </a:pPr>
            <a:r>
              <a:rPr lang="it-IT" sz="1400" dirty="0"/>
              <a:t>noti e ignoti, a piacimento di Zeus grande.</a:t>
            </a:r>
          </a:p>
          <a:p>
            <a:pPr>
              <a:buNone/>
            </a:pPr>
            <a:r>
              <a:rPr lang="it-IT" sz="1400" dirty="0"/>
              <a:t>Facilmente egli dona la forza, facilmente abbatte </a:t>
            </a:r>
            <a:r>
              <a:rPr lang="it-IT" sz="1400" dirty="0" smtClean="0"/>
              <a:t>che è </a:t>
            </a:r>
            <a:r>
              <a:rPr lang="it-IT" sz="1400" dirty="0"/>
              <a:t>forte,</a:t>
            </a:r>
          </a:p>
          <a:p>
            <a:pPr>
              <a:buNone/>
            </a:pPr>
            <a:r>
              <a:rPr lang="it-IT" sz="1400" dirty="0"/>
              <a:t>facilmente umilia chi è grande e l'umile esalta,</a:t>
            </a:r>
          </a:p>
          <a:p>
            <a:pPr>
              <a:buNone/>
            </a:pPr>
            <a:r>
              <a:rPr lang="it-IT" sz="1400" dirty="0"/>
              <a:t>facilmente raddrizza chi è storto e dissecca chi è florido,</a:t>
            </a:r>
          </a:p>
          <a:p>
            <a:pPr>
              <a:buNone/>
            </a:pPr>
            <a:r>
              <a:rPr lang="it-IT" sz="1400" dirty="0"/>
              <a:t>Zeus che tuona profondo ed abita le eccelse dimore.</a:t>
            </a:r>
          </a:p>
          <a:p>
            <a:pPr>
              <a:buNone/>
            </a:pPr>
            <a:r>
              <a:rPr lang="it-IT" sz="1400" dirty="0"/>
              <a:t>Ascoltami, a me guardando e porgendo l'orecchio: con giustizia le sentenze raddrizza,</a:t>
            </a:r>
          </a:p>
          <a:p>
            <a:pPr>
              <a:buNone/>
            </a:pPr>
            <a:r>
              <a:rPr lang="it-IT" sz="1400" dirty="0"/>
              <a:t>tu; io a Perse voglio alcune verità raccontare.</a:t>
            </a:r>
          </a:p>
          <a:p>
            <a:pPr>
              <a:buNone/>
            </a:pPr>
            <a:endParaRPr lang="it-IT" sz="1400" dirty="0"/>
          </a:p>
        </p:txBody>
      </p:sp>
      <p:pic>
        <p:nvPicPr>
          <p:cNvPr id="5" name="Immagine 4" descr="esiodo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2016224" cy="2141586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E56363"/>
                </a:solidFill>
              </a:rPr>
              <a:t>Contenuto “Teogonia”</a:t>
            </a:r>
            <a:endParaRPr lang="it-IT" dirty="0">
              <a:solidFill>
                <a:srgbClr val="E56363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55000" lnSpcReduction="20000"/>
          </a:bodyPr>
          <a:lstStyle/>
          <a:p>
            <a:r>
              <a:rPr lang="it-IT" sz="3500" dirty="0" smtClean="0"/>
              <a:t>PROEMIO (</a:t>
            </a:r>
            <a:r>
              <a:rPr lang="it-IT" sz="3500" dirty="0" err="1" smtClean="0"/>
              <a:t>vv</a:t>
            </a:r>
            <a:r>
              <a:rPr lang="it-IT" sz="3500" dirty="0" smtClean="0"/>
              <a:t>. 1-103): </a:t>
            </a:r>
            <a:r>
              <a:rPr lang="it-IT" sz="3500" b="1" dirty="0" smtClean="0"/>
              <a:t>Inno alle Muse </a:t>
            </a:r>
            <a:r>
              <a:rPr lang="it-IT" sz="3500" dirty="0" smtClean="0"/>
              <a:t>nel solco della tradizione epica ; </a:t>
            </a:r>
            <a:r>
              <a:rPr lang="it-IT" sz="3500" b="1" dirty="0" smtClean="0"/>
              <a:t>Investitura poetica: </a:t>
            </a:r>
            <a:r>
              <a:rPr lang="it-IT" sz="3500" dirty="0" smtClean="0"/>
              <a:t>racconto autobiografico dell’investitura poetica  che le Muse della </a:t>
            </a:r>
            <a:r>
              <a:rPr lang="it-IT" sz="3500" dirty="0" err="1" smtClean="0"/>
              <a:t>Pieria</a:t>
            </a:r>
            <a:r>
              <a:rPr lang="it-IT" sz="3500" dirty="0" smtClean="0"/>
              <a:t> conferiscono al poeta sul monte dell’</a:t>
            </a:r>
            <a:r>
              <a:rPr lang="it-IT" sz="3500" dirty="0" err="1" smtClean="0"/>
              <a:t>Elicona</a:t>
            </a:r>
            <a:r>
              <a:rPr lang="it-IT" sz="3500" dirty="0" smtClean="0"/>
              <a:t>.</a:t>
            </a:r>
          </a:p>
          <a:p>
            <a:r>
              <a:rPr lang="it-IT" sz="3500" dirty="0" smtClean="0"/>
              <a:t>INVOCAZIONE ALLE MUSE (</a:t>
            </a:r>
            <a:r>
              <a:rPr lang="it-IT" sz="3500" dirty="0" err="1" smtClean="0"/>
              <a:t>vv</a:t>
            </a:r>
            <a:r>
              <a:rPr lang="it-IT" sz="3500" dirty="0" smtClean="0"/>
              <a:t>. 104-115): Tema dell’opera: </a:t>
            </a:r>
            <a:r>
              <a:rPr lang="it-IT" sz="3500" b="1" dirty="0" smtClean="0"/>
              <a:t>L’invocazione alle dee</a:t>
            </a:r>
            <a:r>
              <a:rPr lang="it-IT" sz="3500" dirty="0" smtClean="0"/>
              <a:t>, contiene anche l’esposizione della tematica. </a:t>
            </a:r>
          </a:p>
          <a:p>
            <a:r>
              <a:rPr lang="it-IT" sz="3500" dirty="0" smtClean="0"/>
              <a:t>NARRAZIONE (</a:t>
            </a:r>
            <a:r>
              <a:rPr lang="it-IT" sz="3500" dirty="0" err="1" smtClean="0"/>
              <a:t>vv</a:t>
            </a:r>
            <a:r>
              <a:rPr lang="it-IT" sz="3500" dirty="0" smtClean="0"/>
              <a:t>. 116-1018): </a:t>
            </a:r>
            <a:r>
              <a:rPr lang="it-IT" sz="3500" b="1" dirty="0" smtClean="0"/>
              <a:t>Le prime genealogie</a:t>
            </a:r>
            <a:r>
              <a:rPr lang="it-IT" sz="3500" dirty="0" smtClean="0"/>
              <a:t>: </a:t>
            </a:r>
            <a:r>
              <a:rPr lang="it-IT" sz="3500" dirty="0" err="1" smtClean="0"/>
              <a:t>Chaos</a:t>
            </a:r>
            <a:r>
              <a:rPr lang="it-IT" sz="3500" dirty="0" smtClean="0"/>
              <a:t>, </a:t>
            </a:r>
            <a:r>
              <a:rPr lang="it-IT" sz="3500" dirty="0" err="1" smtClean="0"/>
              <a:t>Ouranos</a:t>
            </a:r>
            <a:r>
              <a:rPr lang="it-IT" sz="3500" dirty="0"/>
              <a:t> </a:t>
            </a:r>
            <a:r>
              <a:rPr lang="it-IT" sz="3500" dirty="0" smtClean="0"/>
              <a:t>e </a:t>
            </a:r>
            <a:r>
              <a:rPr lang="it-IT" sz="3500" dirty="0" err="1" smtClean="0"/>
              <a:t>Kronos</a:t>
            </a:r>
            <a:r>
              <a:rPr lang="it-IT" sz="3500" dirty="0" smtClean="0"/>
              <a:t>: elementi cosmologici primordiali: da </a:t>
            </a:r>
            <a:r>
              <a:rPr lang="it-IT" sz="3500" dirty="0" err="1" smtClean="0"/>
              <a:t>Chaos</a:t>
            </a:r>
            <a:r>
              <a:rPr lang="it-IT" sz="3500" dirty="0" smtClean="0"/>
              <a:t> nascono Notte ed Erebo e da Gaia nasce </a:t>
            </a:r>
            <a:r>
              <a:rPr lang="it-IT" sz="3500" dirty="0" err="1" smtClean="0"/>
              <a:t>Ouranos</a:t>
            </a:r>
            <a:r>
              <a:rPr lang="it-IT" sz="3500" dirty="0" smtClean="0"/>
              <a:t>, </a:t>
            </a:r>
            <a:r>
              <a:rPr lang="it-IT" sz="3500" dirty="0" err="1" smtClean="0"/>
              <a:t>capostipide</a:t>
            </a:r>
            <a:r>
              <a:rPr lang="it-IT" sz="3500" dirty="0" smtClean="0"/>
              <a:t> degli Olimpi. </a:t>
            </a:r>
            <a:r>
              <a:rPr lang="it-IT" sz="3500" dirty="0" err="1" smtClean="0"/>
              <a:t>Kronos</a:t>
            </a:r>
            <a:r>
              <a:rPr lang="it-IT" sz="3500" dirty="0" smtClean="0"/>
              <a:t>, ultimogenito di </a:t>
            </a:r>
            <a:r>
              <a:rPr lang="it-IT" sz="3500" dirty="0" err="1" smtClean="0"/>
              <a:t>Ouranos</a:t>
            </a:r>
            <a:r>
              <a:rPr lang="it-IT" sz="3500" dirty="0" smtClean="0"/>
              <a:t>, lo evira con un inganno e prende il potere.</a:t>
            </a:r>
          </a:p>
          <a:p>
            <a:r>
              <a:rPr lang="it-IT" sz="3500" b="1" dirty="0" smtClean="0"/>
              <a:t>Altre genealogie</a:t>
            </a:r>
            <a:r>
              <a:rPr lang="it-IT" sz="3500" dirty="0" smtClean="0"/>
              <a:t>: lunga sezione interrotta dalle lodi di </a:t>
            </a:r>
            <a:r>
              <a:rPr lang="it-IT" sz="3500" dirty="0" err="1" smtClean="0"/>
              <a:t>Hecate</a:t>
            </a:r>
            <a:r>
              <a:rPr lang="it-IT" sz="3500" dirty="0" smtClean="0"/>
              <a:t>, la serie di successioni al potere supremo riprende. Zeus, figlio di </a:t>
            </a:r>
            <a:r>
              <a:rPr lang="it-IT" sz="3500" dirty="0" err="1" smtClean="0"/>
              <a:t>Kronos</a:t>
            </a:r>
            <a:r>
              <a:rPr lang="it-IT" sz="3500" dirty="0" smtClean="0"/>
              <a:t> e Rea, riesce a spodestare il padre e si impossessa del potere. </a:t>
            </a:r>
          </a:p>
          <a:p>
            <a:r>
              <a:rPr lang="it-IT" sz="3500" b="1" dirty="0" smtClean="0"/>
              <a:t>Digressione su Prometeo</a:t>
            </a:r>
            <a:r>
              <a:rPr lang="it-IT" sz="3500" dirty="0" smtClean="0"/>
              <a:t>: le astuzie di Prometeo contro gli Dei vengono punite da Zeus con l’invio della prima donna nel mondo, Pandora. </a:t>
            </a:r>
          </a:p>
          <a:p>
            <a:r>
              <a:rPr lang="it-IT" sz="3500" b="1" dirty="0" smtClean="0"/>
              <a:t>Lotta contro i Titani e definitiva ascesa di Zeus al potere</a:t>
            </a:r>
            <a:r>
              <a:rPr lang="it-IT" sz="3500" dirty="0" smtClean="0"/>
              <a:t>: Zeus e gli altri figli di </a:t>
            </a:r>
            <a:r>
              <a:rPr lang="it-IT" sz="3500" dirty="0" err="1" smtClean="0"/>
              <a:t>Kronos</a:t>
            </a:r>
            <a:r>
              <a:rPr lang="it-IT" sz="3500" dirty="0" smtClean="0"/>
              <a:t>  vincono in battaglia </a:t>
            </a:r>
            <a:r>
              <a:rPr lang="it-IT" sz="3500" dirty="0" err="1" smtClean="0"/>
              <a:t>Kronos</a:t>
            </a:r>
            <a:r>
              <a:rPr lang="it-IT" sz="3500" dirty="0" smtClean="0"/>
              <a:t> e i Titani e li relegano nel </a:t>
            </a:r>
            <a:r>
              <a:rPr lang="it-IT" sz="3500" dirty="0" err="1" smtClean="0"/>
              <a:t>Tartano</a:t>
            </a:r>
            <a:r>
              <a:rPr lang="it-IT" sz="3500" dirty="0" smtClean="0"/>
              <a:t>. Il potere di Zeus è definitivo dopo la vittoria sul mostro </a:t>
            </a:r>
            <a:r>
              <a:rPr lang="it-IT" sz="3500" dirty="0" err="1" smtClean="0"/>
              <a:t>Tifeo</a:t>
            </a:r>
            <a:r>
              <a:rPr lang="it-IT" sz="3500" dirty="0" smtClean="0"/>
              <a:t>, figlio di Gaia. </a:t>
            </a:r>
          </a:p>
          <a:p>
            <a:r>
              <a:rPr lang="it-IT" sz="3500" b="1" dirty="0" smtClean="0"/>
              <a:t>Genealogie spurie</a:t>
            </a:r>
            <a:r>
              <a:rPr lang="it-IT" sz="3500" dirty="0" smtClean="0"/>
              <a:t>: sezioni finali considerate non autentiche : genealogia di Zeus e </a:t>
            </a:r>
            <a:r>
              <a:rPr lang="it-IT" sz="3500" dirty="0" err="1" smtClean="0"/>
              <a:t>Metis</a:t>
            </a:r>
            <a:r>
              <a:rPr lang="it-IT" sz="3500" dirty="0" smtClean="0"/>
              <a:t>, di altre divinità olimpiche e di figli di dee e uomini mortali</a:t>
            </a:r>
          </a:p>
          <a:p>
            <a:r>
              <a:rPr lang="it-IT" sz="3500" dirty="0" smtClean="0"/>
              <a:t>CONCLUSIONE (</a:t>
            </a:r>
            <a:r>
              <a:rPr lang="it-IT" sz="3500" dirty="0" err="1" smtClean="0"/>
              <a:t>vv</a:t>
            </a:r>
            <a:r>
              <a:rPr lang="it-IT" sz="3500" dirty="0" smtClean="0"/>
              <a:t>. 1019-1022) : Versi di raccordo al </a:t>
            </a:r>
            <a:r>
              <a:rPr lang="it-IT" sz="3500" u="sng" dirty="0" smtClean="0"/>
              <a:t>“Catalogo delle donne”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1501</Words>
  <Application>Microsoft Office PowerPoint</Application>
  <PresentationFormat>Presentazione su schermo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ESIODO</vt:lpstr>
      <vt:lpstr>Contesto storico</vt:lpstr>
      <vt:lpstr>La vita di Esiodo</vt:lpstr>
      <vt:lpstr>Presentazione standard di PowerPoint</vt:lpstr>
      <vt:lpstr>Confronto tra i due poeti</vt:lpstr>
      <vt:lpstr>Presentazione standard di PowerPoint</vt:lpstr>
      <vt:lpstr>Proemio “Teogonia”</vt:lpstr>
      <vt:lpstr>Proemio “Opere e i giorni”</vt:lpstr>
      <vt:lpstr>Contenuto “Teogonia”</vt:lpstr>
      <vt:lpstr>Contenuto “Opere e i giorni”</vt:lpstr>
      <vt:lpstr>Tecnica compositiva</vt:lpstr>
      <vt:lpstr>Lingua, stile e metrica</vt:lpstr>
      <vt:lpstr>Occasione e pubblico</vt:lpstr>
      <vt:lpstr>Corpus esiodeo</vt:lpstr>
      <vt:lpstr>Fonti utilizzate:</vt:lpstr>
      <vt:lpstr>Lavoro realizzato da: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ESIODO</dc:title>
  <dc:creator>alessandra</dc:creator>
  <cp:lastModifiedBy>aula 103</cp:lastModifiedBy>
  <cp:revision>70</cp:revision>
  <dcterms:created xsi:type="dcterms:W3CDTF">2014-02-04T14:41:50Z</dcterms:created>
  <dcterms:modified xsi:type="dcterms:W3CDTF">2014-02-07T09:57:22Z</dcterms:modified>
</cp:coreProperties>
</file>