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56" r:id="rId5"/>
    <p:sldId id="259" r:id="rId6"/>
    <p:sldId id="258" r:id="rId7"/>
    <p:sldId id="269" r:id="rId8"/>
    <p:sldId id="262" r:id="rId9"/>
    <p:sldId id="261" r:id="rId10"/>
    <p:sldId id="263" r:id="rId11"/>
    <p:sldId id="264" r:id="rId12"/>
    <p:sldId id="274" r:id="rId13"/>
    <p:sldId id="275" r:id="rId14"/>
    <p:sldId id="276" r:id="rId15"/>
    <p:sldId id="265" r:id="rId16"/>
    <p:sldId id="266" r:id="rId17"/>
    <p:sldId id="267" r:id="rId18"/>
    <p:sldId id="268" r:id="rId19"/>
    <p:sldId id="273"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AFADBDA-85F0-4C4E-8D06-6ABFFE155A09}" type="datetimeFigureOut">
              <a:rPr lang="it-IT" smtClean="0"/>
              <a:pPr/>
              <a:t>18/01/2014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D3A4287-6A79-4362-B0F0-355E2009656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ADBDA-85F0-4C4E-8D06-6ABFFE155A09}" type="datetimeFigureOut">
              <a:rPr lang="it-IT" smtClean="0"/>
              <a:pPr/>
              <a:t>18/01/2014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A4287-6A79-4362-B0F0-355E2009656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endParaRPr lang="it-IT"/>
          </a:p>
        </p:txBody>
      </p:sp>
      <p:pic>
        <p:nvPicPr>
          <p:cNvPr id="19458" name="Picture 2" descr="http://upload.wikimedia.org/wikipedia/pms/0/0a/Teatro_d'Epidauro.jpe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Elaborazione 4"/>
          <p:cNvSpPr/>
          <p:nvPr/>
        </p:nvSpPr>
        <p:spPr>
          <a:xfrm>
            <a:off x="1043608" y="2420888"/>
            <a:ext cx="7344816" cy="1368152"/>
          </a:xfrm>
          <a:prstGeom prst="flowChartProcess">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cap="small" dirty="0" smtClean="0">
                <a:ln w="10541" cmpd="sng">
                  <a:solidFill>
                    <a:schemeClr val="tx2">
                      <a:lumMod val="50000"/>
                    </a:schemeClr>
                  </a:solidFill>
                  <a:prstDash val="solid"/>
                </a:ln>
                <a:solidFill>
                  <a:schemeClr val="tx1"/>
                </a:solidFill>
                <a:latin typeface="Arial" pitchFamily="34" charset="0"/>
                <a:cs typeface="Arial" pitchFamily="34" charset="0"/>
              </a:rPr>
              <a:t>Le Tragedie di Eschilo</a:t>
            </a:r>
            <a:endParaRPr lang="it-IT" sz="4800" b="1" cap="small" dirty="0">
              <a:ln w="10541" cmpd="sng">
                <a:solidFill>
                  <a:schemeClr val="tx2">
                    <a:lumMod val="50000"/>
                  </a:schemeClr>
                </a:solidFill>
                <a:prstDash val="solid"/>
              </a:ln>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332656"/>
            <a:ext cx="8352928" cy="1080120"/>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pPr>
            <a:r>
              <a:rPr lang="it-IT" sz="1300" b="1" dirty="0" smtClean="0">
                <a:solidFill>
                  <a:schemeClr val="tx1"/>
                </a:solidFill>
                <a:latin typeface="Arial" pitchFamily="34" charset="0"/>
                <a:ea typeface="Calibri"/>
                <a:cs typeface="Arial" pitchFamily="34" charset="0"/>
              </a:rPr>
              <a:t>Ha suscitato maggiori problemi per collocazione nella trilogia, per l’ attribuzione e l’ interpretazione: </a:t>
            </a:r>
          </a:p>
          <a:p>
            <a:pPr marL="342900" lvl="0" indent="-342900" algn="ctr">
              <a:lnSpc>
                <a:spcPct val="115000"/>
              </a:lnSpc>
              <a:spcAft>
                <a:spcPts val="0"/>
              </a:spcAft>
            </a:pPr>
            <a:endParaRPr lang="it-IT" sz="1400" b="1" u="sng" dirty="0" smtClean="0">
              <a:solidFill>
                <a:schemeClr val="tx1"/>
              </a:solidFill>
              <a:latin typeface="Symbol"/>
              <a:ea typeface="Calibri"/>
              <a:cs typeface="Times New Roman"/>
            </a:endParaRPr>
          </a:p>
          <a:p>
            <a:pPr marL="342900" indent="-342900" algn="ctr">
              <a:lnSpc>
                <a:spcPct val="115000"/>
              </a:lnSpc>
            </a:pPr>
            <a:r>
              <a:rPr lang="el-GR" sz="1600" b="1" u="sng" dirty="0" smtClean="0">
                <a:solidFill>
                  <a:schemeClr val="tx1"/>
                </a:solidFill>
                <a:latin typeface="Arial" pitchFamily="34" charset="0"/>
                <a:cs typeface="Arial" pitchFamily="34" charset="0"/>
              </a:rPr>
              <a:t>Προμηθεύς </a:t>
            </a:r>
            <a:r>
              <a:rPr lang="el-GR" sz="1600" b="1" u="sng" dirty="0" smtClean="0">
                <a:solidFill>
                  <a:schemeClr val="tx1"/>
                </a:solidFill>
                <a:latin typeface="Arial"/>
                <a:cs typeface="Arial"/>
              </a:rPr>
              <a:t>Δ</a:t>
            </a:r>
            <a:r>
              <a:rPr lang="el-GR" sz="1600" b="1" u="sng" dirty="0" smtClean="0">
                <a:solidFill>
                  <a:schemeClr val="tx1"/>
                </a:solidFill>
                <a:latin typeface="Arial" pitchFamily="34" charset="0"/>
                <a:cs typeface="Arial" pitchFamily="34" charset="0"/>
              </a:rPr>
              <a:t>εσμώτης</a:t>
            </a:r>
            <a:r>
              <a:rPr lang="it-IT" sz="1400" b="1" u="sng" dirty="0" smtClean="0">
                <a:solidFill>
                  <a:schemeClr val="tx1"/>
                </a:solidFill>
                <a:latin typeface="Symbol"/>
                <a:ea typeface="Calibri"/>
                <a:cs typeface="Times New Roman"/>
              </a:rPr>
              <a:t>, </a:t>
            </a:r>
            <a:r>
              <a:rPr lang="el-GR" sz="1600" b="1" u="sng" dirty="0" smtClean="0">
                <a:solidFill>
                  <a:schemeClr val="tx1"/>
                </a:solidFill>
                <a:latin typeface="Arial" pitchFamily="34" charset="0"/>
                <a:cs typeface="Arial" pitchFamily="34" charset="0"/>
              </a:rPr>
              <a:t>Προμηθεὺς Λυόμενος</a:t>
            </a:r>
            <a:r>
              <a:rPr lang="it-IT" sz="1600" b="1" u="sng" dirty="0" smtClean="0">
                <a:solidFill>
                  <a:schemeClr val="tx1"/>
                </a:solidFill>
                <a:latin typeface="Arial" pitchFamily="34" charset="0"/>
                <a:ea typeface="Calibri"/>
                <a:cs typeface="Arial" pitchFamily="34" charset="0"/>
              </a:rPr>
              <a:t> </a:t>
            </a:r>
            <a:r>
              <a:rPr lang="it-IT" sz="1400" b="1" u="sng" dirty="0" smtClean="0">
                <a:solidFill>
                  <a:schemeClr val="tx1"/>
                </a:solidFill>
                <a:latin typeface="Symbol"/>
                <a:ea typeface="Calibri"/>
                <a:cs typeface="Times New Roman"/>
              </a:rPr>
              <a:t>, </a:t>
            </a:r>
            <a:r>
              <a:rPr lang="el-GR" sz="1600" b="1" u="sng" dirty="0" smtClean="0">
                <a:solidFill>
                  <a:srgbClr val="000000"/>
                </a:solidFill>
                <a:latin typeface="Arial"/>
              </a:rPr>
              <a:t>Προμηθεύς Πυρφόρος</a:t>
            </a:r>
            <a:r>
              <a:rPr lang="it-IT" sz="1400" b="1" u="sng" dirty="0" smtClean="0">
                <a:solidFill>
                  <a:schemeClr val="tx1"/>
                </a:solidFill>
                <a:latin typeface="Symbol"/>
                <a:ea typeface="Calibri"/>
                <a:cs typeface="Times New Roman"/>
              </a:rPr>
              <a:t>.</a:t>
            </a:r>
            <a:r>
              <a:rPr lang="it-IT" sz="1400" b="1" u="sng" dirty="0" smtClean="0">
                <a:solidFill>
                  <a:schemeClr val="tx1"/>
                </a:solidFill>
                <a:latin typeface="Times New Roman"/>
                <a:ea typeface="Calibri"/>
                <a:cs typeface="Times New Roman"/>
              </a:rPr>
              <a:t> </a:t>
            </a:r>
            <a:endParaRPr lang="it-IT" sz="1400" b="1" u="sng" dirty="0" smtClean="0">
              <a:solidFill>
                <a:schemeClr val="tx1"/>
              </a:solidFill>
              <a:ea typeface="Calibri"/>
              <a:cs typeface="Times New Roman"/>
            </a:endParaRPr>
          </a:p>
          <a:p>
            <a:pPr algn="ctr"/>
            <a:endParaRPr lang="it-IT" dirty="0"/>
          </a:p>
        </p:txBody>
      </p:sp>
      <p:sp>
        <p:nvSpPr>
          <p:cNvPr id="3" name="Rettangolo 2"/>
          <p:cNvSpPr/>
          <p:nvPr/>
        </p:nvSpPr>
        <p:spPr>
          <a:xfrm>
            <a:off x="539552" y="1700808"/>
            <a:ext cx="8352928" cy="1296144"/>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0"/>
              </a:spcAft>
            </a:pPr>
            <a:r>
              <a:rPr lang="it-IT" sz="1200" b="1" i="1" u="sng" dirty="0" smtClean="0">
                <a:solidFill>
                  <a:schemeClr val="tx1"/>
                </a:solidFill>
                <a:latin typeface="Arial" pitchFamily="34" charset="0"/>
                <a:ea typeface="Calibri"/>
                <a:cs typeface="Arial" pitchFamily="34" charset="0"/>
              </a:rPr>
              <a:t>COLLOCAZIONE </a:t>
            </a:r>
          </a:p>
          <a:p>
            <a:pPr marL="457200">
              <a:lnSpc>
                <a:spcPct val="115000"/>
              </a:lnSpc>
              <a:spcAft>
                <a:spcPts val="0"/>
              </a:spcAft>
            </a:pPr>
            <a:r>
              <a:rPr lang="it-IT" sz="1200" b="1" dirty="0" smtClean="0">
                <a:solidFill>
                  <a:schemeClr val="tx1"/>
                </a:solidFill>
                <a:latin typeface="Arial" pitchFamily="34" charset="0"/>
                <a:ea typeface="Calibri"/>
                <a:cs typeface="Arial" pitchFamily="34" charset="0"/>
              </a:rPr>
              <a:t>Al primo posto nella trilogia doveva figurare il Prometeo portatore di fuoco, in cui avveniva il furto del fuoco e la condanna di Prometeo. Secondo altri, che traducono il titolo </a:t>
            </a:r>
            <a:r>
              <a:rPr lang="it-IT" sz="1200" b="1" i="1" dirty="0" smtClean="0">
                <a:solidFill>
                  <a:schemeClr val="tx1"/>
                </a:solidFill>
                <a:latin typeface="Arial" pitchFamily="34" charset="0"/>
                <a:ea typeface="Calibri"/>
                <a:cs typeface="Arial" pitchFamily="34" charset="0"/>
              </a:rPr>
              <a:t>Prometeo portatore di fiaccole</a:t>
            </a:r>
            <a:r>
              <a:rPr lang="it-IT" sz="1200" b="1" dirty="0" smtClean="0">
                <a:solidFill>
                  <a:schemeClr val="tx1"/>
                </a:solidFill>
                <a:latin typeface="Arial" pitchFamily="34" charset="0"/>
                <a:ea typeface="Calibri"/>
                <a:cs typeface="Arial" pitchFamily="34" charset="0"/>
              </a:rPr>
              <a:t>, questa sarebbe non la prima ma la terza tragedia; la tragedia sarebbe interamente dedicata all’istituzione dei </a:t>
            </a:r>
            <a:r>
              <a:rPr lang="it-IT" sz="1200" b="1" dirty="0" err="1" smtClean="0">
                <a:solidFill>
                  <a:schemeClr val="tx1"/>
                </a:solidFill>
                <a:latin typeface="Arial" pitchFamily="34" charset="0"/>
                <a:ea typeface="Calibri"/>
                <a:cs typeface="Arial" pitchFamily="34" charset="0"/>
              </a:rPr>
              <a:t>Promhteia</a:t>
            </a:r>
            <a:r>
              <a:rPr lang="it-IT" sz="1200" b="1" dirty="0" smtClean="0">
                <a:solidFill>
                  <a:schemeClr val="tx1"/>
                </a:solidFill>
                <a:latin typeface="Arial" pitchFamily="34" charset="0"/>
                <a:ea typeface="Calibri"/>
                <a:cs typeface="Arial" pitchFamily="34" charset="0"/>
              </a:rPr>
              <a:t>, dove le fiaccole erano portate in una gara di corsa a staffetta.</a:t>
            </a:r>
          </a:p>
          <a:p>
            <a:pPr algn="ctr"/>
            <a:endParaRPr lang="it-IT" dirty="0"/>
          </a:p>
        </p:txBody>
      </p:sp>
      <p:sp>
        <p:nvSpPr>
          <p:cNvPr id="4" name="Rettangolo 3"/>
          <p:cNvSpPr/>
          <p:nvPr/>
        </p:nvSpPr>
        <p:spPr>
          <a:xfrm>
            <a:off x="539552" y="3068960"/>
            <a:ext cx="8352928" cy="1296144"/>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0"/>
              </a:spcAft>
            </a:pPr>
            <a:endParaRPr lang="it-IT" sz="1200" b="1" dirty="0" smtClean="0">
              <a:solidFill>
                <a:schemeClr val="tx1"/>
              </a:solidFill>
              <a:latin typeface="Arial" pitchFamily="34" charset="0"/>
              <a:ea typeface="Calibri"/>
              <a:cs typeface="Arial" pitchFamily="34" charset="0"/>
            </a:endParaRPr>
          </a:p>
          <a:p>
            <a:pPr marL="457200">
              <a:lnSpc>
                <a:spcPct val="115000"/>
              </a:lnSpc>
              <a:spcAft>
                <a:spcPts val="0"/>
              </a:spcAft>
            </a:pPr>
            <a:r>
              <a:rPr lang="it-IT" sz="1200" b="1" u="sng" dirty="0" smtClean="0">
                <a:solidFill>
                  <a:schemeClr val="tx1"/>
                </a:solidFill>
                <a:latin typeface="Arial" pitchFamily="34" charset="0"/>
                <a:ea typeface="Calibri"/>
                <a:cs typeface="Arial" pitchFamily="34" charset="0"/>
              </a:rPr>
              <a:t>ATTRIBUZIONE</a:t>
            </a:r>
          </a:p>
          <a:p>
            <a:pPr marL="457200">
              <a:lnSpc>
                <a:spcPct val="115000"/>
              </a:lnSpc>
              <a:spcAft>
                <a:spcPts val="0"/>
              </a:spcAft>
            </a:pPr>
            <a:r>
              <a:rPr lang="it-IT" sz="1200" b="1" dirty="0" smtClean="0">
                <a:solidFill>
                  <a:schemeClr val="tx1"/>
                </a:solidFill>
                <a:latin typeface="Arial" pitchFamily="34" charset="0"/>
                <a:ea typeface="Calibri"/>
                <a:cs typeface="Arial" pitchFamily="34" charset="0"/>
              </a:rPr>
              <a:t>Mentre per gli antichi la tragedia era sicuramente di Eschilo, la filologia moderna ne ha dubitato per ragioni stilistiche , lessicali e metriche oltre che per motivi di tecnica compositiva. Inoltre , è sembrata non eschilea la concezione di Zeus vendicatore, dal momento che in Eschilo è sempre celebrato come supremo garante di giustizia.</a:t>
            </a:r>
          </a:p>
          <a:p>
            <a:pPr algn="ctr"/>
            <a:endParaRPr lang="it-IT" dirty="0"/>
          </a:p>
        </p:txBody>
      </p:sp>
      <p:sp>
        <p:nvSpPr>
          <p:cNvPr id="6" name="Rettangolo 5"/>
          <p:cNvSpPr/>
          <p:nvPr/>
        </p:nvSpPr>
        <p:spPr>
          <a:xfrm>
            <a:off x="539552" y="4509120"/>
            <a:ext cx="8352928" cy="2160240"/>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0"/>
              </a:spcAft>
            </a:pPr>
            <a:endParaRPr lang="it-IT" sz="1200" b="1" dirty="0" smtClean="0">
              <a:solidFill>
                <a:schemeClr val="tx1"/>
              </a:solidFill>
              <a:latin typeface="Arial" pitchFamily="34" charset="0"/>
              <a:ea typeface="Calibri"/>
              <a:cs typeface="Arial" pitchFamily="34" charset="0"/>
            </a:endParaRPr>
          </a:p>
          <a:p>
            <a:pPr marL="457200">
              <a:lnSpc>
                <a:spcPct val="115000"/>
              </a:lnSpc>
              <a:spcAft>
                <a:spcPts val="0"/>
              </a:spcAft>
            </a:pPr>
            <a:r>
              <a:rPr lang="it-IT" sz="1200" b="1" i="1" u="sng" dirty="0" smtClean="0">
                <a:solidFill>
                  <a:schemeClr val="tx1"/>
                </a:solidFill>
                <a:latin typeface="Arial" pitchFamily="34" charset="0"/>
                <a:ea typeface="Calibri"/>
                <a:cs typeface="Arial" pitchFamily="34" charset="0"/>
              </a:rPr>
              <a:t>INTERPRETAZIONE</a:t>
            </a:r>
          </a:p>
          <a:p>
            <a:pPr marL="457200">
              <a:lnSpc>
                <a:spcPct val="115000"/>
              </a:lnSpc>
              <a:spcAft>
                <a:spcPts val="1000"/>
              </a:spcAft>
            </a:pPr>
            <a:r>
              <a:rPr lang="it-IT" sz="1200" b="1" dirty="0" smtClean="0">
                <a:solidFill>
                  <a:schemeClr val="tx1"/>
                </a:solidFill>
                <a:latin typeface="Arial" pitchFamily="34" charset="0"/>
                <a:ea typeface="Calibri"/>
                <a:cs typeface="Arial" pitchFamily="34" charset="0"/>
              </a:rPr>
              <a:t>Quest’ultima obiezione non è però del tutto convincente : contrariamente a quanti hanno interpretato il </a:t>
            </a:r>
            <a:r>
              <a:rPr lang="it-IT" sz="1200" b="1" i="1" dirty="0" smtClean="0">
                <a:solidFill>
                  <a:schemeClr val="tx1"/>
                </a:solidFill>
                <a:latin typeface="Arial" pitchFamily="34" charset="0"/>
                <a:ea typeface="Calibri"/>
                <a:cs typeface="Arial" pitchFamily="34" charset="0"/>
              </a:rPr>
              <a:t>Prometeo</a:t>
            </a:r>
            <a:r>
              <a:rPr lang="it-IT" sz="1200" b="1" dirty="0" smtClean="0">
                <a:solidFill>
                  <a:schemeClr val="tx1"/>
                </a:solidFill>
                <a:latin typeface="Arial" pitchFamily="34" charset="0"/>
                <a:ea typeface="Calibri"/>
                <a:cs typeface="Arial" pitchFamily="34" charset="0"/>
              </a:rPr>
              <a:t> come la disperata volontà di autodeterminazione di Prometeo contro la tirannide di Zeus, la tragedia sembra orientata in un’altra direzione: mostrare come su tutto e tutti domini Zeus. Il dramma mira alla costituzione di un modello di comportamento regolato dalla moderazione e dall’accettazione delle leggi di Zeus. Si può supporre che l’orientamento etico qui proposto acquistasse evidenza con il </a:t>
            </a:r>
            <a:r>
              <a:rPr lang="it-IT" sz="1200" b="1" i="1" dirty="0" smtClean="0">
                <a:solidFill>
                  <a:schemeClr val="tx1"/>
                </a:solidFill>
                <a:latin typeface="Arial" pitchFamily="34" charset="0"/>
                <a:ea typeface="Calibri"/>
                <a:cs typeface="Arial" pitchFamily="34" charset="0"/>
              </a:rPr>
              <a:t>Prometeo liberato</a:t>
            </a:r>
            <a:r>
              <a:rPr lang="it-IT" sz="1200" b="1" dirty="0" smtClean="0">
                <a:solidFill>
                  <a:schemeClr val="tx1"/>
                </a:solidFill>
                <a:latin typeface="Arial" pitchFamily="34" charset="0"/>
                <a:ea typeface="Calibri"/>
                <a:cs typeface="Arial" pitchFamily="34" charset="0"/>
              </a:rPr>
              <a:t>: qui il titano rivelava il significato della sua profezia in cambio della liberazione. In modo analogo all’</a:t>
            </a:r>
            <a:r>
              <a:rPr lang="it-IT" sz="1200" b="1" dirty="0" err="1" smtClean="0">
                <a:solidFill>
                  <a:schemeClr val="tx1"/>
                </a:solidFill>
                <a:latin typeface="Arial" pitchFamily="34" charset="0"/>
                <a:ea typeface="Calibri"/>
                <a:cs typeface="Arial" pitchFamily="34" charset="0"/>
              </a:rPr>
              <a:t>Orestea</a:t>
            </a:r>
            <a:r>
              <a:rPr lang="it-IT" sz="1200" b="1" dirty="0" smtClean="0">
                <a:solidFill>
                  <a:schemeClr val="tx1"/>
                </a:solidFill>
                <a:latin typeface="Arial" pitchFamily="34" charset="0"/>
                <a:ea typeface="Calibri"/>
                <a:cs typeface="Arial" pitchFamily="34" charset="0"/>
              </a:rPr>
              <a:t> , alla soluzione del conflitto seguiva la consacrazione , costituita in questo caso dall’istituzione delle feste in onore di Prometeo.</a:t>
            </a:r>
          </a:p>
          <a:p>
            <a:pPr algn="ct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ppt_x"/>
                                          </p:val>
                                        </p:tav>
                                        <p:tav tm="100000">
                                          <p:val>
                                            <p:strVal val="#ppt_x"/>
                                          </p:val>
                                        </p:tav>
                                      </p:tavLst>
                                    </p:anim>
                                    <p:anim calcmode="lin" valueType="num">
                                      <p:cBhvr additive="base">
                                        <p:cTn id="2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556792"/>
            <a:ext cx="8640960" cy="518457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solidFill>
                  <a:schemeClr val="tx1"/>
                </a:solidFill>
                <a:latin typeface="Arial" pitchFamily="34" charset="0"/>
                <a:ea typeface="Times New Roman"/>
                <a:cs typeface="Arial" pitchFamily="34" charset="0"/>
              </a:rPr>
              <a:t>Secondo Eschilo, infatti, il castigo degli dei non colpisce più gli uomini in modo arbitrar iato e per pura ostilità </a:t>
            </a:r>
            <a:r>
              <a:rPr lang="it-IT" sz="1400" dirty="0" smtClean="0">
                <a:solidFill>
                  <a:schemeClr val="tx1"/>
                </a:solidFill>
                <a:latin typeface="Times New Roman"/>
                <a:ea typeface="Times New Roman"/>
              </a:rPr>
              <a:t>(</a:t>
            </a:r>
            <a:r>
              <a:rPr lang="it-IT" sz="1400" dirty="0" err="1" smtClean="0">
                <a:solidFill>
                  <a:schemeClr val="tx1"/>
                </a:solidFill>
                <a:latin typeface="Symbol"/>
                <a:ea typeface="Times New Roman"/>
              </a:rPr>
              <a:t>fqonoV</a:t>
            </a:r>
            <a:r>
              <a:rPr lang="it-IT" sz="1400" dirty="0" smtClean="0">
                <a:solidFill>
                  <a:schemeClr val="tx1"/>
                </a:solidFill>
                <a:latin typeface="Symbol"/>
                <a:ea typeface="Times New Roman"/>
              </a:rPr>
              <a:t> </a:t>
            </a:r>
            <a:r>
              <a:rPr lang="it-IT" sz="1400" dirty="0" err="1" smtClean="0">
                <a:solidFill>
                  <a:schemeClr val="tx1"/>
                </a:solidFill>
                <a:latin typeface="Symbol"/>
                <a:ea typeface="Times New Roman"/>
              </a:rPr>
              <a:t>qevn</a:t>
            </a:r>
            <a:r>
              <a:rPr lang="it-IT" sz="1400" dirty="0" smtClean="0">
                <a:solidFill>
                  <a:schemeClr val="tx1"/>
                </a:solidFill>
                <a:latin typeface="Symbol"/>
                <a:ea typeface="Times New Roman"/>
              </a:rPr>
              <a:t>)</a:t>
            </a:r>
            <a:r>
              <a:rPr lang="it-IT" sz="1400" dirty="0" smtClean="0">
                <a:solidFill>
                  <a:schemeClr val="tx1"/>
                </a:solidFill>
                <a:latin typeface="Times New Roman"/>
                <a:ea typeface="Times New Roman"/>
              </a:rPr>
              <a:t> </a:t>
            </a:r>
            <a:r>
              <a:rPr lang="it-IT" sz="1400" dirty="0" smtClean="0">
                <a:solidFill>
                  <a:schemeClr val="tx1"/>
                </a:solidFill>
                <a:latin typeface="Arial" pitchFamily="34" charset="0"/>
                <a:ea typeface="Times New Roman"/>
                <a:cs typeface="Arial" pitchFamily="34" charset="0"/>
              </a:rPr>
              <a:t>ma è una conseguenza di una precedente colpa dell’uomo, che tende a perdere il senso di misura e limite macchiandosi di </a:t>
            </a:r>
            <a:r>
              <a:rPr lang="it-IT" sz="1400" dirty="0" err="1" smtClean="0">
                <a:solidFill>
                  <a:schemeClr val="tx1"/>
                </a:solidFill>
                <a:latin typeface="Symbol"/>
                <a:ea typeface="Times New Roman"/>
              </a:rPr>
              <a:t>ubriV</a:t>
            </a:r>
            <a:r>
              <a:rPr lang="it-IT" sz="1400" dirty="0" smtClean="0">
                <a:solidFill>
                  <a:schemeClr val="tx1"/>
                </a:solidFill>
                <a:latin typeface="Symbol"/>
                <a:ea typeface="Times New Roman"/>
              </a:rPr>
              <a:t>. </a:t>
            </a:r>
            <a:r>
              <a:rPr lang="it-IT" sz="1400" dirty="0" smtClean="0">
                <a:solidFill>
                  <a:schemeClr val="tx1"/>
                </a:solidFill>
                <a:latin typeface="Arial" pitchFamily="34" charset="0"/>
                <a:ea typeface="Times New Roman"/>
                <a:cs typeface="Arial" pitchFamily="34" charset="0"/>
              </a:rPr>
              <a:t>la sofferenza che impongono gli dei ,perciò, è didatticamente orientata poiché induce gli uomini a non ripetere l’errore commesso. La sofferenza produce la conoscenza: l’uomo attraverso il dolore apprende a operare le sue scelte con saggezza. Garante superiore dell’ordine cosmico è Zeus. Intorno alla figura di Zeus Eschilo costruisce la sua teodicea , giustificando la presenza del male nel mondo: Zeus assegna agli uomini mali e sofferenze secondo un progetto universale; ma all’uomo  è riservato l’esercizio del libero arbitrio attraverso la possibilità della scelta. È questo il tentativo di Eschilo: integrare determinismo teologico e libero arbitrio in modo razionalmente coerente e drammaticamente convincente. La catastrofe della vita dell'uomo è piuttosto effetto della sua </a:t>
            </a:r>
            <a:r>
              <a:rPr lang="it-IT" sz="1400" i="1" dirty="0" err="1" smtClean="0">
                <a:solidFill>
                  <a:schemeClr val="tx1"/>
                </a:solidFill>
                <a:latin typeface="Arial" pitchFamily="34" charset="0"/>
                <a:ea typeface="Times New Roman"/>
                <a:cs typeface="Arial" pitchFamily="34" charset="0"/>
              </a:rPr>
              <a:t>hýbris</a:t>
            </a:r>
            <a:r>
              <a:rPr lang="it-IT" sz="1400" dirty="0" smtClean="0">
                <a:solidFill>
                  <a:schemeClr val="tx1"/>
                </a:solidFill>
                <a:latin typeface="Arial" pitchFamily="34" charset="0"/>
                <a:ea typeface="Times New Roman"/>
                <a:cs typeface="Arial" pitchFamily="34" charset="0"/>
              </a:rPr>
              <a:t> (trasgressione, tracotanza), </a:t>
            </a:r>
            <a:r>
              <a:rPr lang="it-IT" sz="1400" b="1" dirty="0" smtClean="0">
                <a:solidFill>
                  <a:schemeClr val="tx1"/>
                </a:solidFill>
                <a:latin typeface="Arial" pitchFamily="34" charset="0"/>
                <a:ea typeface="Times New Roman"/>
                <a:cs typeface="Arial" pitchFamily="34" charset="0"/>
              </a:rPr>
              <a:t>intesa come superamento del limite consentito.</a:t>
            </a:r>
            <a:r>
              <a:rPr lang="it-IT" sz="1400" dirty="0" smtClean="0">
                <a:solidFill>
                  <a:schemeClr val="tx1"/>
                </a:solidFill>
                <a:latin typeface="Arial" pitchFamily="34" charset="0"/>
                <a:ea typeface="Times New Roman"/>
                <a:cs typeface="Arial" pitchFamily="34" charset="0"/>
              </a:rPr>
              <a:t> </a:t>
            </a:r>
            <a:r>
              <a:rPr lang="it-IT" sz="1400" i="1" dirty="0" err="1" smtClean="0">
                <a:solidFill>
                  <a:schemeClr val="tx1"/>
                </a:solidFill>
                <a:latin typeface="Arial" pitchFamily="34" charset="0"/>
                <a:ea typeface="Times New Roman"/>
                <a:cs typeface="Arial" pitchFamily="34" charset="0"/>
              </a:rPr>
              <a:t>Hybristés</a:t>
            </a:r>
            <a:r>
              <a:rPr lang="it-IT" sz="1400" dirty="0" smtClean="0">
                <a:solidFill>
                  <a:schemeClr val="tx1"/>
                </a:solidFill>
                <a:latin typeface="Arial" pitchFamily="34" charset="0"/>
                <a:ea typeface="Times New Roman"/>
                <a:cs typeface="Arial" pitchFamily="34" charset="0"/>
              </a:rPr>
              <a:t>, cioè superbo e violento, </a:t>
            </a:r>
            <a:r>
              <a:rPr lang="it-IT" sz="1400" b="1" dirty="0" smtClean="0">
                <a:solidFill>
                  <a:schemeClr val="tx1"/>
                </a:solidFill>
                <a:latin typeface="Arial" pitchFamily="34" charset="0"/>
                <a:ea typeface="Times New Roman"/>
                <a:cs typeface="Arial" pitchFamily="34" charset="0"/>
              </a:rPr>
              <a:t>è </a:t>
            </a:r>
            <a:r>
              <a:rPr lang="it-IT" sz="1400" b="1" dirty="0" err="1" smtClean="0">
                <a:solidFill>
                  <a:schemeClr val="tx1"/>
                </a:solidFill>
                <a:latin typeface="Arial" pitchFamily="34" charset="0"/>
                <a:ea typeface="Times New Roman"/>
                <a:cs typeface="Arial" pitchFamily="34" charset="0"/>
              </a:rPr>
              <a:t>Serse</a:t>
            </a:r>
            <a:r>
              <a:rPr lang="it-IT" sz="1400" dirty="0" smtClean="0">
                <a:solidFill>
                  <a:schemeClr val="tx1"/>
                </a:solidFill>
                <a:latin typeface="Arial" pitchFamily="34" charset="0"/>
                <a:ea typeface="Times New Roman"/>
                <a:cs typeface="Arial" pitchFamily="34" charset="0"/>
              </a:rPr>
              <a:t> nel suo dissennato disegno di dominio; </a:t>
            </a:r>
            <a:r>
              <a:rPr lang="it-IT" sz="1400" b="1" dirty="0" smtClean="0">
                <a:solidFill>
                  <a:schemeClr val="tx1"/>
                </a:solidFill>
                <a:latin typeface="Arial" pitchFamily="34" charset="0"/>
                <a:ea typeface="Times New Roman"/>
                <a:cs typeface="Arial" pitchFamily="34" charset="0"/>
              </a:rPr>
              <a:t>Prometeo</a:t>
            </a:r>
            <a:r>
              <a:rPr lang="it-IT" sz="1400" dirty="0" smtClean="0">
                <a:solidFill>
                  <a:schemeClr val="tx1"/>
                </a:solidFill>
                <a:latin typeface="Arial" pitchFamily="34" charset="0"/>
                <a:ea typeface="Times New Roman"/>
                <a:cs typeface="Arial" pitchFamily="34" charset="0"/>
              </a:rPr>
              <a:t> oltrepassa il limite posto da Zeus per il cammino di civiltà dell'uomo; </a:t>
            </a:r>
            <a:r>
              <a:rPr lang="it-IT" sz="1400" b="1" dirty="0" smtClean="0">
                <a:solidFill>
                  <a:schemeClr val="tx1"/>
                </a:solidFill>
                <a:latin typeface="Arial" pitchFamily="34" charset="0"/>
                <a:ea typeface="Times New Roman"/>
                <a:cs typeface="Arial" pitchFamily="34" charset="0"/>
              </a:rPr>
              <a:t>Agamennone</a:t>
            </a:r>
            <a:r>
              <a:rPr lang="it-IT" sz="1400" dirty="0" smtClean="0">
                <a:solidFill>
                  <a:schemeClr val="tx1"/>
                </a:solidFill>
                <a:latin typeface="Arial" pitchFamily="34" charset="0"/>
                <a:ea typeface="Times New Roman"/>
                <a:cs typeface="Arial" pitchFamily="34" charset="0"/>
              </a:rPr>
              <a:t> per avere intrapreso la guerra di Troia sacrificando a essa addirittura la vita della figlia. Ma </a:t>
            </a:r>
            <a:r>
              <a:rPr lang="it-IT" sz="1400" b="1" dirty="0" smtClean="0">
                <a:solidFill>
                  <a:schemeClr val="tx1"/>
                </a:solidFill>
                <a:latin typeface="Arial" pitchFamily="34" charset="0"/>
                <a:ea typeface="Times New Roman"/>
                <a:cs typeface="Arial" pitchFamily="34" charset="0"/>
              </a:rPr>
              <a:t>la tracotanza dell'individuo nelle sue personali scelte è in alcuni casi correlata a una radice di male più profonda e lontana</a:t>
            </a:r>
            <a:r>
              <a:rPr lang="it-IT" sz="1400" dirty="0" smtClean="0">
                <a:solidFill>
                  <a:schemeClr val="tx1"/>
                </a:solidFill>
                <a:latin typeface="Arial" pitchFamily="34" charset="0"/>
                <a:ea typeface="Times New Roman"/>
                <a:cs typeface="Arial" pitchFamily="34" charset="0"/>
              </a:rPr>
              <a:t>, frutto di una eredità di colpe che risalgono a un passato precedente la sua esistenza: </a:t>
            </a:r>
            <a:r>
              <a:rPr lang="it-IT" sz="1400" b="1" dirty="0" smtClean="0">
                <a:solidFill>
                  <a:schemeClr val="tx1"/>
                </a:solidFill>
                <a:latin typeface="Arial" pitchFamily="34" charset="0"/>
                <a:ea typeface="Times New Roman"/>
                <a:cs typeface="Arial" pitchFamily="34" charset="0"/>
              </a:rPr>
              <a:t>la catena delle maledizioni risale allora alle origini remote della stirpe,</a:t>
            </a:r>
            <a:r>
              <a:rPr lang="it-IT" sz="1400" dirty="0" smtClean="0">
                <a:solidFill>
                  <a:schemeClr val="tx1"/>
                </a:solidFill>
                <a:latin typeface="Arial" pitchFamily="34" charset="0"/>
                <a:ea typeface="Times New Roman"/>
                <a:cs typeface="Arial" pitchFamily="34" charset="0"/>
              </a:rPr>
              <a:t> per riproporsi ineluttabile nel corso delle generazioni: da </a:t>
            </a:r>
            <a:r>
              <a:rPr lang="it-IT" sz="1400" dirty="0" err="1" smtClean="0">
                <a:solidFill>
                  <a:schemeClr val="tx1"/>
                </a:solidFill>
                <a:latin typeface="Arial" pitchFamily="34" charset="0"/>
                <a:ea typeface="Times New Roman"/>
                <a:cs typeface="Arial" pitchFamily="34" charset="0"/>
              </a:rPr>
              <a:t>Atreo</a:t>
            </a:r>
            <a:r>
              <a:rPr lang="it-IT" sz="1400" dirty="0" smtClean="0">
                <a:solidFill>
                  <a:schemeClr val="tx1"/>
                </a:solidFill>
                <a:latin typeface="Arial" pitchFamily="34" charset="0"/>
                <a:ea typeface="Times New Roman"/>
                <a:cs typeface="Arial" pitchFamily="34" charset="0"/>
              </a:rPr>
              <a:t> ad Agamennone, a Oreste; da </a:t>
            </a:r>
            <a:r>
              <a:rPr lang="it-IT" sz="1400" dirty="0" err="1" smtClean="0">
                <a:solidFill>
                  <a:schemeClr val="tx1"/>
                </a:solidFill>
                <a:latin typeface="Arial" pitchFamily="34" charset="0"/>
                <a:ea typeface="Times New Roman"/>
                <a:cs typeface="Arial" pitchFamily="34" charset="0"/>
              </a:rPr>
              <a:t>Laio</a:t>
            </a:r>
            <a:r>
              <a:rPr lang="it-IT" sz="1400" dirty="0" smtClean="0">
                <a:solidFill>
                  <a:schemeClr val="tx1"/>
                </a:solidFill>
                <a:latin typeface="Arial" pitchFamily="34" charset="0"/>
                <a:ea typeface="Times New Roman"/>
                <a:cs typeface="Arial" pitchFamily="34" charset="0"/>
              </a:rPr>
              <a:t> a Edipo, a </a:t>
            </a:r>
            <a:r>
              <a:rPr lang="it-IT" sz="1400" dirty="0" err="1" smtClean="0">
                <a:solidFill>
                  <a:schemeClr val="tx1"/>
                </a:solidFill>
                <a:latin typeface="Arial" pitchFamily="34" charset="0"/>
                <a:ea typeface="Times New Roman"/>
                <a:cs typeface="Arial" pitchFamily="34" charset="0"/>
              </a:rPr>
              <a:t>Eteocle</a:t>
            </a:r>
            <a:r>
              <a:rPr lang="it-IT" sz="1400" dirty="0" smtClean="0">
                <a:solidFill>
                  <a:schemeClr val="tx1"/>
                </a:solidFill>
                <a:latin typeface="Arial" pitchFamily="34" charset="0"/>
                <a:ea typeface="Times New Roman"/>
                <a:cs typeface="Arial" pitchFamily="34" charset="0"/>
              </a:rPr>
              <a:t>.</a:t>
            </a:r>
          </a:p>
          <a:p>
            <a:r>
              <a:rPr lang="it-IT" sz="1400" dirty="0" smtClean="0">
                <a:solidFill>
                  <a:schemeClr val="tx1"/>
                </a:solidFill>
                <a:latin typeface="Arial" pitchFamily="34" charset="0"/>
                <a:ea typeface="Times New Roman"/>
                <a:cs typeface="Arial" pitchFamily="34" charset="0"/>
              </a:rPr>
              <a:t>Posto davanti a un destino che lo trascende, </a:t>
            </a:r>
            <a:r>
              <a:rPr lang="it-IT" sz="1400" b="1" dirty="0" smtClean="0">
                <a:solidFill>
                  <a:schemeClr val="tx1"/>
                </a:solidFill>
                <a:latin typeface="Arial" pitchFamily="34" charset="0"/>
                <a:ea typeface="Times New Roman"/>
                <a:cs typeface="Arial" pitchFamily="34" charset="0"/>
              </a:rPr>
              <a:t>l'eroe tragico trova un margine esiguo per realizzare la propria libertà</a:t>
            </a:r>
            <a:r>
              <a:rPr lang="it-IT" sz="1400" dirty="0" smtClean="0">
                <a:solidFill>
                  <a:schemeClr val="tx1"/>
                </a:solidFill>
                <a:latin typeface="Arial" pitchFamily="34" charset="0"/>
                <a:ea typeface="Times New Roman"/>
                <a:cs typeface="Arial" pitchFamily="34" charset="0"/>
              </a:rPr>
              <a:t>: quello cioè di </a:t>
            </a:r>
            <a:r>
              <a:rPr lang="it-IT" sz="1400" b="1" dirty="0" smtClean="0">
                <a:solidFill>
                  <a:schemeClr val="tx1"/>
                </a:solidFill>
                <a:latin typeface="Arial" pitchFamily="34" charset="0"/>
                <a:ea typeface="Times New Roman"/>
                <a:cs typeface="Arial" pitchFamily="34" charset="0"/>
              </a:rPr>
              <a:t>adeguarsi con responsabile consapevolezza al proprio destino</a:t>
            </a:r>
            <a:r>
              <a:rPr lang="it-IT" sz="1400" dirty="0" smtClean="0">
                <a:solidFill>
                  <a:schemeClr val="tx1"/>
                </a:solidFill>
                <a:latin typeface="Arial" pitchFamily="34" charset="0"/>
                <a:ea typeface="Times New Roman"/>
                <a:cs typeface="Arial" pitchFamily="34" charset="0"/>
              </a:rPr>
              <a:t>. La legge della vita è, in definitiva, il dolore: ma in esso è anche il riscatto della dignità umana, oltre che l'unico veicolo possibile della conoscenza.</a:t>
            </a:r>
          </a:p>
          <a:p>
            <a:pPr algn="ctr"/>
            <a:r>
              <a:rPr lang="it-IT" sz="1400" i="1" dirty="0" smtClean="0">
                <a:solidFill>
                  <a:schemeClr val="tx1"/>
                </a:solidFill>
                <a:latin typeface="Arial" pitchFamily="34" charset="0"/>
                <a:ea typeface="Times New Roman"/>
                <a:cs typeface="Arial" pitchFamily="34" charset="0"/>
              </a:rPr>
              <a:t>Solo il vero sapere ha potere sul dolore .</a:t>
            </a:r>
            <a:r>
              <a:rPr lang="it-IT" sz="1400" dirty="0" smtClean="0">
                <a:solidFill>
                  <a:schemeClr val="tx1"/>
                </a:solidFill>
                <a:latin typeface="Arial" pitchFamily="34" charset="0"/>
                <a:ea typeface="Times New Roman"/>
                <a:cs typeface="Arial" pitchFamily="34" charset="0"/>
              </a:rPr>
              <a:t>  </a:t>
            </a:r>
            <a:r>
              <a:rPr lang="it-IT" sz="1400" dirty="0" err="1" smtClean="0">
                <a:solidFill>
                  <a:schemeClr val="tx1"/>
                </a:solidFill>
                <a:latin typeface="Arial" pitchFamily="34" charset="0"/>
                <a:ea typeface="Times New Roman"/>
                <a:cs typeface="Arial" pitchFamily="34" charset="0"/>
              </a:rPr>
              <a:t>-Eschilo</a:t>
            </a:r>
            <a:r>
              <a:rPr lang="it-IT" sz="1400" dirty="0" smtClean="0">
                <a:solidFill>
                  <a:schemeClr val="tx1"/>
                </a:solidFill>
                <a:latin typeface="Arial" pitchFamily="34" charset="0"/>
                <a:ea typeface="Times New Roman"/>
                <a:cs typeface="Arial" pitchFamily="34" charset="0"/>
              </a:rPr>
              <a:t>, Agamennone.</a:t>
            </a:r>
            <a:endParaRPr lang="it-IT" sz="1400" dirty="0">
              <a:solidFill>
                <a:schemeClr val="tx1"/>
              </a:solidFill>
              <a:latin typeface="Arial" pitchFamily="34" charset="0"/>
              <a:cs typeface="Arial" pitchFamily="34" charset="0"/>
            </a:endParaRPr>
          </a:p>
        </p:txBody>
      </p:sp>
      <p:sp>
        <p:nvSpPr>
          <p:cNvPr id="4" name="Rettangolo 3"/>
          <p:cNvSpPr/>
          <p:nvPr/>
        </p:nvSpPr>
        <p:spPr>
          <a:xfrm>
            <a:off x="251520" y="188640"/>
            <a:ext cx="8640960" cy="1296144"/>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a:lnSpc>
                <a:spcPct val="115000"/>
              </a:lnSpc>
            </a:pPr>
            <a:endParaRPr lang="it-IT" sz="1400" b="1" i="1" u="sng" dirty="0" smtClean="0">
              <a:solidFill>
                <a:prstClr val="black"/>
              </a:solidFill>
              <a:latin typeface="Arial" pitchFamily="34" charset="0"/>
              <a:ea typeface="Calibri"/>
              <a:cs typeface="Arial" pitchFamily="34" charset="0"/>
            </a:endParaRPr>
          </a:p>
          <a:p>
            <a:pPr marL="457200" lvl="0">
              <a:lnSpc>
                <a:spcPct val="115000"/>
              </a:lnSpc>
            </a:pPr>
            <a:endParaRPr lang="it-IT" sz="1400" b="1" i="1" u="sng" dirty="0" smtClean="0">
              <a:solidFill>
                <a:prstClr val="black"/>
              </a:solidFill>
              <a:latin typeface="Arial" pitchFamily="34" charset="0"/>
              <a:ea typeface="Calibri"/>
              <a:cs typeface="Arial" pitchFamily="34" charset="0"/>
            </a:endParaRPr>
          </a:p>
          <a:p>
            <a:pPr marL="457200" lvl="0">
              <a:lnSpc>
                <a:spcPct val="115000"/>
              </a:lnSpc>
            </a:pPr>
            <a:r>
              <a:rPr lang="it-IT" sz="1400" b="1" i="1" u="sng" dirty="0" smtClean="0">
                <a:solidFill>
                  <a:prstClr val="black"/>
                </a:solidFill>
                <a:latin typeface="Arial" pitchFamily="34" charset="0"/>
                <a:ea typeface="Calibri"/>
                <a:cs typeface="Arial" pitchFamily="34" charset="0"/>
              </a:rPr>
              <a:t>LA PUNZIONE DIVINA </a:t>
            </a:r>
          </a:p>
          <a:p>
            <a:pPr marL="457200" lvl="0">
              <a:lnSpc>
                <a:spcPct val="115000"/>
              </a:lnSpc>
              <a:spcAft>
                <a:spcPts val="1000"/>
              </a:spcAft>
            </a:pPr>
            <a:r>
              <a:rPr lang="it-IT" sz="1400" dirty="0" smtClean="0">
                <a:solidFill>
                  <a:prstClr val="black"/>
                </a:solidFill>
                <a:latin typeface="Arial" pitchFamily="34" charset="0"/>
                <a:ea typeface="Calibri"/>
                <a:cs typeface="Arial" pitchFamily="34" charset="0"/>
              </a:rPr>
              <a:t>Nelle tragedie di Eschilo torna con particolare insistenza il sofferto esame del rapporto tra la decisione libera e autonoma e il determinismo teologico : se da una parte è compito dell’uomo uniformarsi con la sua scelta al disegno divino , dal’altra sono proprio gli dei a portare o meno a felice compimento alla scelta umana , rivelandone l’adeguatezza nell’esito dell’azione che la scelta comporta.</a:t>
            </a:r>
          </a:p>
          <a:p>
            <a:pPr algn="ctr"/>
            <a:endParaRPr lang="it-IT" dirty="0"/>
          </a:p>
        </p:txBody>
      </p:sp>
      <p:sp>
        <p:nvSpPr>
          <p:cNvPr id="5" name="Rettangolo 4"/>
          <p:cNvSpPr/>
          <p:nvPr/>
        </p:nvSpPr>
        <p:spPr>
          <a:xfrm>
            <a:off x="251520" y="2204864"/>
            <a:ext cx="8640960" cy="4032448"/>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15000"/>
              </a:lnSpc>
              <a:spcAft>
                <a:spcPts val="0"/>
              </a:spcAft>
            </a:pPr>
            <a:endParaRPr lang="it-IT" sz="1200" b="1" dirty="0" smtClean="0">
              <a:solidFill>
                <a:schemeClr val="tx1"/>
              </a:solidFill>
              <a:latin typeface="Arial" pitchFamily="34" charset="0"/>
              <a:ea typeface="Calibri"/>
              <a:cs typeface="Arial" pitchFamily="34" charset="0"/>
            </a:endParaRPr>
          </a:p>
          <a:p>
            <a:r>
              <a:rPr lang="it-IT" sz="1600" dirty="0" smtClean="0">
                <a:solidFill>
                  <a:schemeClr val="tx1"/>
                </a:solidFill>
                <a:latin typeface="Arial" pitchFamily="34" charset="0"/>
                <a:cs typeface="Arial" pitchFamily="34" charset="0"/>
              </a:rPr>
              <a:t>”La libertà nei confronti della natura , in cui si esprime l’essere della tecnica, è qui indicata come rimedio al dolore. Per il greco il dolore è tale quando si mostra alla mente e la possiede fino a renderla folle. Nella follia non c’è rimedio al dolore. In greco follia , dolore sono indicati dal termine </a:t>
            </a:r>
            <a:r>
              <a:rPr lang="it-IT" sz="1600" b="1" dirty="0" err="1" smtClean="0">
                <a:solidFill>
                  <a:schemeClr val="tx1"/>
                </a:solidFill>
                <a:latin typeface="Symbol" pitchFamily="18" charset="2"/>
                <a:cs typeface="Arial" pitchFamily="34" charset="0"/>
              </a:rPr>
              <a:t>math</a:t>
            </a:r>
            <a:r>
              <a:rPr lang="it-IT" sz="1600" dirty="0" smtClean="0">
                <a:solidFill>
                  <a:schemeClr val="tx1"/>
                </a:solidFill>
                <a:latin typeface="Arial" pitchFamily="34" charset="0"/>
                <a:cs typeface="Arial" pitchFamily="34" charset="0"/>
              </a:rPr>
              <a:t>, lo stesso impiegato per riferirsi a ciò che è inutile e vano. Dunque il dolore è frutto del vaneggiare della mente intorno a ciò che è vano. Sarà dunque sufficiente recuperare la mente per gettare via veramente il peso del dolore. Cosi parla la tragedia greca , che non esita a stabilire un nesso rigoroso tra dolore e errore della mente , per cui è sufficiente padroneggiare la mente per porre rimedio al dolore. Donando la tecnica agli uomini, Prometeo li rende “da infanti quali erano, razionali e padroni della loro </a:t>
            </a:r>
            <a:r>
              <a:rPr lang="it-IT" sz="1600" dirty="0" err="1" smtClean="0">
                <a:solidFill>
                  <a:schemeClr val="tx1"/>
                </a:solidFill>
                <a:latin typeface="Arial" pitchFamily="34" charset="0"/>
                <a:cs typeface="Arial" pitchFamily="34" charset="0"/>
              </a:rPr>
              <a:t>mente.la</a:t>
            </a:r>
            <a:r>
              <a:rPr lang="it-IT" sz="1600" dirty="0" smtClean="0">
                <a:solidFill>
                  <a:schemeClr val="tx1"/>
                </a:solidFill>
                <a:latin typeface="Arial" pitchFamily="34" charset="0"/>
                <a:cs typeface="Arial" pitchFamily="34" charset="0"/>
              </a:rPr>
              <a:t> tecnica quindi è pensata dal greco come quella razionalità che consente , a chi è padrone della propria mente, di allontanare il dolore , quell’elemento vano che turba chi vaneggia, chi non sa disporre della propria mente”.</a:t>
            </a:r>
          </a:p>
          <a:p>
            <a:endParaRPr lang="it-IT" sz="1600" dirty="0" smtClean="0">
              <a:solidFill>
                <a:schemeClr val="tx1"/>
              </a:solidFill>
              <a:latin typeface="Arial" pitchFamily="34" charset="0"/>
              <a:cs typeface="Arial" pitchFamily="34" charset="0"/>
            </a:endParaRPr>
          </a:p>
          <a:p>
            <a:r>
              <a:rPr lang="it-IT" sz="1600" dirty="0" smtClean="0">
                <a:solidFill>
                  <a:schemeClr val="tx1"/>
                </a:solidFill>
                <a:latin typeface="Arial" pitchFamily="34" charset="0"/>
                <a:cs typeface="Arial" pitchFamily="34" charset="0"/>
              </a:rPr>
              <a:t>(Umberto </a:t>
            </a:r>
            <a:r>
              <a:rPr lang="it-IT" sz="1600" dirty="0" err="1" smtClean="0">
                <a:solidFill>
                  <a:schemeClr val="tx1"/>
                </a:solidFill>
                <a:latin typeface="Arial" pitchFamily="34" charset="0"/>
                <a:cs typeface="Arial" pitchFamily="34" charset="0"/>
              </a:rPr>
              <a:t>Galimberti</a:t>
            </a:r>
            <a:r>
              <a:rPr lang="it-IT" sz="1600" dirty="0" smtClean="0">
                <a:solidFill>
                  <a:schemeClr val="tx1"/>
                </a:solidFill>
                <a:latin typeface="Arial" pitchFamily="34" charset="0"/>
                <a:cs typeface="Arial" pitchFamily="34" charset="0"/>
              </a:rPr>
              <a:t>, </a:t>
            </a:r>
            <a:r>
              <a:rPr lang="it-IT" sz="1600" i="1" dirty="0" smtClean="0">
                <a:solidFill>
                  <a:schemeClr val="tx1"/>
                </a:solidFill>
                <a:latin typeface="Arial" pitchFamily="34" charset="0"/>
                <a:cs typeface="Arial" pitchFamily="34" charset="0"/>
              </a:rPr>
              <a:t>Psiche e </a:t>
            </a:r>
            <a:r>
              <a:rPr lang="it-IT" sz="1600" i="1" dirty="0" err="1" smtClean="0">
                <a:solidFill>
                  <a:schemeClr val="tx1"/>
                </a:solidFill>
                <a:latin typeface="Arial" pitchFamily="34" charset="0"/>
                <a:cs typeface="Arial" pitchFamily="34" charset="0"/>
              </a:rPr>
              <a:t>techne</a:t>
            </a:r>
            <a:r>
              <a:rPr lang="it-IT" sz="1600" dirty="0" smtClean="0">
                <a:solidFill>
                  <a:schemeClr val="tx1"/>
                </a:solidFill>
                <a:latin typeface="Arial" pitchFamily="34" charset="0"/>
                <a:cs typeface="Arial" pitchFamily="34" charset="0"/>
              </a:rPr>
              <a:t>)</a:t>
            </a:r>
          </a:p>
          <a:p>
            <a:pPr algn="ct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2000"/>
                                        <p:tgtEl>
                                          <p:spTgt spid="3"/>
                                        </p:tgtEl>
                                        <p:attrNameLst>
                                          <p:attrName>ppt_x</p:attrName>
                                        </p:attrNameLst>
                                      </p:cBhvr>
                                      <p:tavLst>
                                        <p:tav tm="0">
                                          <p:val>
                                            <p:strVal val="ppt_x"/>
                                          </p:val>
                                        </p:tav>
                                        <p:tav tm="100000">
                                          <p:val>
                                            <p:strVal val="ppt_x"/>
                                          </p:val>
                                        </p:tav>
                                      </p:tavLst>
                                    </p:anim>
                                    <p:anim calcmode="lin" valueType="num">
                                      <p:cBhvr additive="base">
                                        <p:cTn id="19" dur="2000"/>
                                        <p:tgtEl>
                                          <p:spTgt spid="3"/>
                                        </p:tgtEl>
                                        <p:attrNameLst>
                                          <p:attrName>ppt_y</p:attrName>
                                        </p:attrNameLst>
                                      </p:cBhvr>
                                      <p:tavLst>
                                        <p:tav tm="0">
                                          <p:val>
                                            <p:strVal val="ppt_y"/>
                                          </p:val>
                                        </p:tav>
                                        <p:tav tm="100000">
                                          <p:val>
                                            <p:strVal val="1+ppt_h/2"/>
                                          </p:val>
                                        </p:tav>
                                      </p:tavLst>
                                    </p:anim>
                                    <p:set>
                                      <p:cBhvr>
                                        <p:cTn id="20" dur="1" fill="hold">
                                          <p:stCondLst>
                                            <p:cond delay="19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1+#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ile:Giovanni Battista Tiepolo 027.jpg"/>
          <p:cNvPicPr>
            <a:picLocks noChangeAspect="1" noChangeArrowheads="1"/>
          </p:cNvPicPr>
          <p:nvPr/>
        </p:nvPicPr>
        <p:blipFill>
          <a:blip r:embed="rId2" cstate="print"/>
          <a:srcRect t="30014" b="3746"/>
          <a:stretch>
            <a:fillRect/>
          </a:stretch>
        </p:blipFill>
        <p:spPr bwMode="auto">
          <a:xfrm>
            <a:off x="0" y="0"/>
            <a:ext cx="9144000" cy="6858000"/>
          </a:xfrm>
          <a:prstGeom prst="rect">
            <a:avLst/>
          </a:prstGeom>
          <a:noFill/>
        </p:spPr>
      </p:pic>
      <p:sp>
        <p:nvSpPr>
          <p:cNvPr id="6" name="Rettangolo 5"/>
          <p:cNvSpPr/>
          <p:nvPr/>
        </p:nvSpPr>
        <p:spPr>
          <a:xfrm>
            <a:off x="1763688" y="404664"/>
            <a:ext cx="5400600" cy="1008112"/>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t> </a:t>
            </a:r>
            <a:r>
              <a:rPr lang="el-GR" sz="4000" b="1" dirty="0" smtClean="0">
                <a:solidFill>
                  <a:schemeClr val="tx1"/>
                </a:solidFill>
                <a:latin typeface="Arial" pitchFamily="34" charset="0"/>
                <a:cs typeface="Arial" pitchFamily="34" charset="0"/>
              </a:rPr>
              <a:t>Ἑπτὰ ἐπὶ Θήβας </a:t>
            </a:r>
            <a:endParaRPr lang="it-IT" sz="4000" b="1" dirty="0" smtClean="0">
              <a:solidFill>
                <a:schemeClr val="tx1"/>
              </a:solidFill>
              <a:latin typeface="Arial" pitchFamily="34" charset="0"/>
              <a:cs typeface="Arial" pitchFamily="34" charset="0"/>
            </a:endParaRPr>
          </a:p>
          <a:p>
            <a:pPr algn="ctr"/>
            <a:r>
              <a:rPr lang="it-IT" sz="3200" i="1" dirty="0" smtClean="0">
                <a:solidFill>
                  <a:schemeClr val="tx1"/>
                </a:solidFill>
                <a:latin typeface="Arial" pitchFamily="34" charset="0"/>
                <a:cs typeface="Arial" pitchFamily="34" charset="0"/>
              </a:rPr>
              <a:t>I Sette contro Tebe </a:t>
            </a:r>
            <a:endParaRPr lang="it-IT" sz="24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971600" y="1844824"/>
            <a:ext cx="7822752" cy="3816424"/>
            <a:chOff x="2728407" y="2288851"/>
            <a:chExt cx="5060221" cy="1354182"/>
          </a:xfrm>
        </p:grpSpPr>
        <p:sp>
          <p:nvSpPr>
            <p:cNvPr id="3" name="Figura a mano libera 2"/>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400" b="1" i="1" u="sng" dirty="0" smtClean="0">
                  <a:solidFill>
                    <a:schemeClr val="tx1"/>
                  </a:solidFill>
                  <a:latin typeface="Arial" pitchFamily="34" charset="0"/>
                  <a:cs typeface="Arial" pitchFamily="34" charset="0"/>
                </a:rPr>
                <a:t>Prologo </a:t>
              </a:r>
              <a:r>
                <a:rPr lang="it-IT" sz="1200" b="1" dirty="0" smtClean="0">
                  <a:solidFill>
                    <a:schemeClr val="tx1"/>
                  </a:solidFill>
                  <a:latin typeface="Arial" pitchFamily="34" charset="0"/>
                  <a:cs typeface="Arial" pitchFamily="34" charset="0"/>
                </a:rPr>
                <a:t>                                                                                      </a:t>
              </a:r>
            </a:p>
            <a:p>
              <a:pPr marL="352425" indent="3175" algn="ctr">
                <a:buNone/>
              </a:pPr>
              <a:r>
                <a:rPr lang="it-IT" sz="1200" dirty="0" err="1" smtClean="0">
                  <a:solidFill>
                    <a:schemeClr val="tx1"/>
                  </a:solidFill>
                  <a:latin typeface="Arial" pitchFamily="34" charset="0"/>
                  <a:cs typeface="Arial" pitchFamily="34" charset="0"/>
                </a:rPr>
                <a:t>Eteocle</a:t>
              </a:r>
              <a:r>
                <a:rPr lang="it-IT" sz="1200" dirty="0" smtClean="0">
                  <a:solidFill>
                    <a:schemeClr val="tx1"/>
                  </a:solidFill>
                  <a:latin typeface="Arial" pitchFamily="34" charset="0"/>
                  <a:cs typeface="Arial" pitchFamily="34" charset="0"/>
                </a:rPr>
                <a:t> rincuora la popolazione preoccupata per l’imminente arrivo dell’esercito nemico e incita i Tebani a combattere. Giunge un messaggero, che informa che gli uomini di </a:t>
              </a:r>
              <a:r>
                <a:rPr lang="it-IT" sz="1200" dirty="0" err="1" smtClean="0">
                  <a:solidFill>
                    <a:schemeClr val="tx1"/>
                  </a:solidFill>
                  <a:latin typeface="Arial" pitchFamily="34" charset="0"/>
                  <a:cs typeface="Arial" pitchFamily="34" charset="0"/>
                </a:rPr>
                <a:t>Polinice</a:t>
              </a:r>
              <a:r>
                <a:rPr lang="it-IT" sz="1200" dirty="0" smtClean="0">
                  <a:solidFill>
                    <a:schemeClr val="tx1"/>
                  </a:solidFill>
                  <a:latin typeface="Arial" pitchFamily="34" charset="0"/>
                  <a:cs typeface="Arial" pitchFamily="34" charset="0"/>
                </a:rPr>
                <a:t> sono nei pressi della città, ed hanno deciso di presidiare le sette porte della città di Tebe con sette dei loro più forti guerrieri. È quindi necessario che </a:t>
              </a:r>
              <a:r>
                <a:rPr lang="it-IT" sz="1200" dirty="0" err="1" smtClean="0">
                  <a:solidFill>
                    <a:schemeClr val="tx1"/>
                  </a:solidFill>
                  <a:latin typeface="Arial" pitchFamily="34" charset="0"/>
                  <a:cs typeface="Arial" pitchFamily="34" charset="0"/>
                </a:rPr>
                <a:t>Eteocle</a:t>
              </a:r>
              <a:r>
                <a:rPr lang="it-IT" sz="1200" dirty="0" smtClean="0">
                  <a:solidFill>
                    <a:schemeClr val="tx1"/>
                  </a:solidFill>
                  <a:latin typeface="Arial" pitchFamily="34" charset="0"/>
                  <a:cs typeface="Arial" pitchFamily="34" charset="0"/>
                </a:rPr>
                <a:t> scelga a sua volta sette guerrieri da contrapporre a quelli nemici, ognuno a difendere una porta. </a:t>
              </a:r>
            </a:p>
            <a:p>
              <a:pPr algn="ctr"/>
              <a:r>
                <a:rPr lang="it-IT" sz="1400" b="1" i="1" u="sng" dirty="0" err="1" smtClean="0">
                  <a:solidFill>
                    <a:schemeClr val="tx1"/>
                  </a:solidFill>
                  <a:latin typeface="Arial" pitchFamily="34" charset="0"/>
                  <a:cs typeface="Arial" pitchFamily="34" charset="0"/>
                </a:rPr>
                <a:t>Parodo</a:t>
              </a:r>
              <a:r>
                <a:rPr lang="it-IT" sz="1400" b="1" i="1" u="sng" dirty="0" smtClean="0">
                  <a:solidFill>
                    <a:schemeClr val="tx1"/>
                  </a:solidFill>
                  <a:latin typeface="Arial" pitchFamily="34" charset="0"/>
                  <a:cs typeface="Arial" pitchFamily="34" charset="0"/>
                </a:rPr>
                <a:t>     </a:t>
              </a:r>
              <a:r>
                <a:rPr lang="it-IT" sz="1200" b="1" dirty="0" smtClean="0">
                  <a:solidFill>
                    <a:schemeClr val="tx1"/>
                  </a:solidFill>
                  <a:latin typeface="Arial" pitchFamily="34" charset="0"/>
                  <a:cs typeface="Arial" pitchFamily="34" charset="0"/>
                </a:rPr>
                <a:t>                                                                                       </a:t>
              </a:r>
            </a:p>
            <a:p>
              <a:pPr indent="12700" algn="ctr">
                <a:buNone/>
              </a:pPr>
              <a:r>
                <a:rPr lang="it-IT" sz="1200" dirty="0" smtClean="0">
                  <a:solidFill>
                    <a:schemeClr val="tx1"/>
                  </a:solidFill>
                  <a:latin typeface="Arial" pitchFamily="34" charset="0"/>
                  <a:cs typeface="Arial" pitchFamily="34" charset="0"/>
                </a:rPr>
                <a:t>Ricevuta la notizia, il coro di giovani fanciulle tebane reagisce con paura e terrorizzate dalle armate nemiche pregano ogni divinità.</a:t>
              </a:r>
            </a:p>
            <a:p>
              <a:pPr algn="ctr" defTabSz="266700">
                <a:lnSpc>
                  <a:spcPct val="90000"/>
                </a:lnSpc>
                <a:spcBef>
                  <a:spcPct val="0"/>
                </a:spcBef>
                <a:spcAft>
                  <a:spcPct val="35000"/>
                </a:spcAft>
              </a:pPr>
              <a:endParaRPr lang="it-IT" sz="600" b="1" kern="1200" dirty="0">
                <a:solidFill>
                  <a:schemeClr val="tx1"/>
                </a:solidFill>
              </a:endParaRPr>
            </a:p>
          </p:txBody>
        </p:sp>
        <p:sp>
          <p:nvSpPr>
            <p:cNvPr id="4" name="Figura a mano libera 3"/>
            <p:cNvSpPr/>
            <p:nvPr/>
          </p:nvSpPr>
          <p:spPr>
            <a:xfrm>
              <a:off x="2728407"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600" b="1" i="1" u="sng" dirty="0" smtClean="0">
                  <a:solidFill>
                    <a:schemeClr val="tx1"/>
                  </a:solidFill>
                  <a:latin typeface="Arial" pitchFamily="34" charset="0"/>
                  <a:cs typeface="Arial" pitchFamily="34" charset="0"/>
                </a:rPr>
                <a:t>Antefatto della vicenda</a:t>
              </a:r>
            </a:p>
            <a:p>
              <a:pPr algn="ctr"/>
              <a:r>
                <a:rPr lang="it-IT" sz="1600" b="1" i="1" u="sng" dirty="0" smtClean="0">
                  <a:solidFill>
                    <a:schemeClr val="tx1"/>
                  </a:solidFill>
                  <a:latin typeface="Arial" pitchFamily="34" charset="0"/>
                  <a:cs typeface="Arial" pitchFamily="34" charset="0"/>
                </a:rPr>
                <a:t>                                                                             </a:t>
              </a:r>
            </a:p>
            <a:p>
              <a:pPr indent="12700" algn="ctr">
                <a:buNone/>
              </a:pPr>
              <a:r>
                <a:rPr lang="it-IT" sz="1600" dirty="0" err="1" smtClean="0">
                  <a:solidFill>
                    <a:schemeClr val="tx1"/>
                  </a:solidFill>
                  <a:latin typeface="Arial" pitchFamily="34" charset="0"/>
                  <a:cs typeface="Arial" pitchFamily="34" charset="0"/>
                </a:rPr>
                <a:t>Eteocle</a:t>
              </a:r>
              <a:r>
                <a:rPr lang="it-IT" sz="1600" dirty="0" smtClean="0">
                  <a:solidFill>
                    <a:schemeClr val="tx1"/>
                  </a:solidFill>
                  <a:latin typeface="Arial" pitchFamily="34" charset="0"/>
                  <a:cs typeface="Arial" pitchFamily="34" charset="0"/>
                </a:rPr>
                <a:t> e </a:t>
              </a:r>
              <a:r>
                <a:rPr lang="it-IT" sz="1600" dirty="0" err="1" smtClean="0">
                  <a:solidFill>
                    <a:schemeClr val="tx1"/>
                  </a:solidFill>
                  <a:latin typeface="Arial" pitchFamily="34" charset="0"/>
                  <a:cs typeface="Arial" pitchFamily="34" charset="0"/>
                </a:rPr>
                <a:t>Polinice</a:t>
              </a:r>
              <a:r>
                <a:rPr lang="it-IT" sz="1600" dirty="0" smtClean="0">
                  <a:solidFill>
                    <a:schemeClr val="tx1"/>
                  </a:solidFill>
                  <a:latin typeface="Arial" pitchFamily="34" charset="0"/>
                  <a:cs typeface="Arial" pitchFamily="34" charset="0"/>
                </a:rPr>
                <a:t>, figli di Edipo, si erano accordati per spartirsi il potere sulla città di Tebe; avrebbero regnato un anno a testa, alternandosi sul trono. </a:t>
              </a:r>
              <a:r>
                <a:rPr lang="it-IT" sz="1600" dirty="0" err="1" smtClean="0">
                  <a:solidFill>
                    <a:schemeClr val="tx1"/>
                  </a:solidFill>
                  <a:latin typeface="Arial" pitchFamily="34" charset="0"/>
                  <a:cs typeface="Arial" pitchFamily="34" charset="0"/>
                </a:rPr>
                <a:t>Eteocle</a:t>
              </a:r>
              <a:r>
                <a:rPr lang="it-IT" sz="1600" dirty="0" smtClean="0">
                  <a:solidFill>
                    <a:schemeClr val="tx1"/>
                  </a:solidFill>
                  <a:latin typeface="Arial" pitchFamily="34" charset="0"/>
                  <a:cs typeface="Arial" pitchFamily="34" charset="0"/>
                </a:rPr>
                <a:t> tuttavia allo scadere del proprio anno non aveva voluto lasciare il proprio posto, sicché </a:t>
              </a:r>
              <a:r>
                <a:rPr lang="it-IT" sz="1600" dirty="0" err="1" smtClean="0">
                  <a:solidFill>
                    <a:schemeClr val="tx1"/>
                  </a:solidFill>
                  <a:latin typeface="Arial" pitchFamily="34" charset="0"/>
                  <a:cs typeface="Arial" pitchFamily="34" charset="0"/>
                </a:rPr>
                <a:t>Polinice</a:t>
              </a:r>
              <a:r>
                <a:rPr lang="it-IT" sz="1600" dirty="0" smtClean="0">
                  <a:solidFill>
                    <a:schemeClr val="tx1"/>
                  </a:solidFill>
                  <a:latin typeface="Arial" pitchFamily="34" charset="0"/>
                  <a:cs typeface="Arial" pitchFamily="34" charset="0"/>
                </a:rPr>
                <a:t>, con l’appoggio del re di Argo </a:t>
              </a:r>
              <a:r>
                <a:rPr lang="it-IT" sz="1600" dirty="0" err="1" smtClean="0">
                  <a:solidFill>
                    <a:schemeClr val="tx1"/>
                  </a:solidFill>
                  <a:latin typeface="Arial" pitchFamily="34" charset="0"/>
                  <a:cs typeface="Arial" pitchFamily="34" charset="0"/>
                </a:rPr>
                <a:t>Adrasto</a:t>
              </a:r>
              <a:r>
                <a:rPr lang="it-IT" sz="1600" dirty="0" smtClean="0">
                  <a:solidFill>
                    <a:schemeClr val="tx1"/>
                  </a:solidFill>
                  <a:latin typeface="Arial" pitchFamily="34" charset="0"/>
                  <a:cs typeface="Arial" pitchFamily="34" charset="0"/>
                </a:rPr>
                <a:t>, aveva dichiarato guerra al proprio fratello ed alla propria patria.</a:t>
              </a:r>
            </a:p>
            <a:p>
              <a:pPr algn="ctr"/>
              <a:endParaRPr lang="it-IT" sz="1400" b="1" kern="1200" dirty="0">
                <a:solidFill>
                  <a:schemeClr val="tx1"/>
                </a:solidFill>
                <a:latin typeface="Arial" pitchFamily="34" charset="0"/>
                <a:cs typeface="Arial" pitchFamily="34" charset="0"/>
              </a:endParaRPr>
            </a:p>
          </p:txBody>
        </p:sp>
      </p:grpSp>
      <p:grpSp>
        <p:nvGrpSpPr>
          <p:cNvPr id="5" name="Gruppo 4"/>
          <p:cNvGrpSpPr/>
          <p:nvPr/>
        </p:nvGrpSpPr>
        <p:grpSpPr>
          <a:xfrm>
            <a:off x="1115616" y="1700808"/>
            <a:ext cx="7812360" cy="3816424"/>
            <a:chOff x="2735129" y="2288851"/>
            <a:chExt cx="5053499" cy="1354182"/>
          </a:xfrm>
        </p:grpSpPr>
        <p:sp>
          <p:nvSpPr>
            <p:cNvPr id="6" name="Figura a mano libera 5"/>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400" b="1" i="1" u="sng" dirty="0" smtClean="0">
                  <a:solidFill>
                    <a:schemeClr val="tx1"/>
                  </a:solidFill>
                  <a:latin typeface="Arial" pitchFamily="34" charset="0"/>
                  <a:cs typeface="Arial" pitchFamily="34" charset="0"/>
                </a:rPr>
                <a:t>Esodo</a:t>
              </a:r>
              <a:r>
                <a:rPr lang="it-IT" sz="1400" dirty="0" smtClean="0">
                  <a:solidFill>
                    <a:schemeClr val="tx1"/>
                  </a:solidFill>
                  <a:latin typeface="Arial" pitchFamily="34" charset="0"/>
                  <a:cs typeface="Arial" pitchFamily="34" charset="0"/>
                </a:rPr>
                <a:t>                                                                                            </a:t>
              </a:r>
            </a:p>
            <a:p>
              <a:pPr algn="ctr" defTabSz="266700">
                <a:lnSpc>
                  <a:spcPct val="90000"/>
                </a:lnSpc>
                <a:spcBef>
                  <a:spcPct val="0"/>
                </a:spcBef>
                <a:spcAft>
                  <a:spcPct val="35000"/>
                </a:spcAft>
              </a:pPr>
              <a:r>
                <a:rPr lang="it-IT" sz="1400" dirty="0" smtClean="0">
                  <a:solidFill>
                    <a:schemeClr val="tx1"/>
                  </a:solidFill>
                  <a:latin typeface="Arial" pitchFamily="34" charset="0"/>
                  <a:cs typeface="Arial" pitchFamily="34" charset="0"/>
                </a:rPr>
                <a:t>Il Coro, Antigone e </a:t>
              </a:r>
              <a:r>
                <a:rPr lang="it-IT" sz="1400" dirty="0" err="1" smtClean="0">
                  <a:solidFill>
                    <a:schemeClr val="tx1"/>
                  </a:solidFill>
                  <a:latin typeface="Arial" pitchFamily="34" charset="0"/>
                  <a:cs typeface="Arial" pitchFamily="34" charset="0"/>
                </a:rPr>
                <a:t>Ismene</a:t>
              </a:r>
              <a:r>
                <a:rPr lang="it-IT" sz="1400" dirty="0" smtClean="0">
                  <a:solidFill>
                    <a:schemeClr val="tx1"/>
                  </a:solidFill>
                  <a:latin typeface="Arial" pitchFamily="34" charset="0"/>
                  <a:cs typeface="Arial" pitchFamily="34" charset="0"/>
                </a:rPr>
                <a:t> piangono i fratelli morti e la loro triste sorte. Entra in scena un araldo  annunciando che il nuovo re di Tebe, </a:t>
              </a:r>
              <a:r>
                <a:rPr lang="it-IT" sz="1400" dirty="0" err="1" smtClean="0">
                  <a:solidFill>
                    <a:schemeClr val="tx1"/>
                  </a:solidFill>
                  <a:latin typeface="Arial" pitchFamily="34" charset="0"/>
                  <a:cs typeface="Arial" pitchFamily="34" charset="0"/>
                </a:rPr>
                <a:t>Creonte</a:t>
              </a:r>
              <a:r>
                <a:rPr lang="it-IT" sz="1400" dirty="0" smtClean="0">
                  <a:solidFill>
                    <a:schemeClr val="tx1"/>
                  </a:solidFill>
                  <a:latin typeface="Arial" pitchFamily="34" charset="0"/>
                  <a:cs typeface="Arial" pitchFamily="34" charset="0"/>
                </a:rPr>
                <a:t>, ha deciso di dare sepoltura al corpo di </a:t>
              </a:r>
              <a:r>
                <a:rPr lang="it-IT" sz="1400" dirty="0" err="1" smtClean="0">
                  <a:solidFill>
                    <a:schemeClr val="tx1"/>
                  </a:solidFill>
                  <a:latin typeface="Arial" pitchFamily="34" charset="0"/>
                  <a:cs typeface="Arial" pitchFamily="34" charset="0"/>
                </a:rPr>
                <a:t>Eteocle</a:t>
              </a:r>
              <a:r>
                <a:rPr lang="it-IT" sz="1400" dirty="0" smtClean="0">
                  <a:solidFill>
                    <a:schemeClr val="tx1"/>
                  </a:solidFill>
                  <a:latin typeface="Arial" pitchFamily="34" charset="0"/>
                  <a:cs typeface="Arial" pitchFamily="34" charset="0"/>
                </a:rPr>
                <a:t>, ma  non a quello di </a:t>
              </a:r>
              <a:r>
                <a:rPr lang="it-IT" sz="1400" dirty="0" err="1" smtClean="0">
                  <a:solidFill>
                    <a:schemeClr val="tx1"/>
                  </a:solidFill>
                  <a:latin typeface="Arial" pitchFamily="34" charset="0"/>
                  <a:cs typeface="Arial" pitchFamily="34" charset="0"/>
                </a:rPr>
                <a:t>Polinice</a:t>
              </a:r>
              <a:r>
                <a:rPr lang="it-IT" sz="1400" dirty="0" smtClean="0">
                  <a:solidFill>
                    <a:schemeClr val="tx1"/>
                  </a:solidFill>
                  <a:latin typeface="Arial" pitchFamily="34" charset="0"/>
                  <a:cs typeface="Arial" pitchFamily="34" charset="0"/>
                </a:rPr>
                <a:t> in quanto traditore della patria. Nonostante ciò Antigone dichiara che farà di tutto perché anche l’altro fratello abbia degna sepoltura. Così il Coro si divide: un semicoro decide di scortare </a:t>
              </a:r>
              <a:r>
                <a:rPr lang="it-IT" sz="1400" dirty="0" err="1" smtClean="0">
                  <a:solidFill>
                    <a:schemeClr val="tx1"/>
                  </a:solidFill>
                  <a:latin typeface="Arial" pitchFamily="34" charset="0"/>
                  <a:cs typeface="Arial" pitchFamily="34" charset="0"/>
                </a:rPr>
                <a:t>Eteocle</a:t>
              </a:r>
              <a:r>
                <a:rPr lang="it-IT" sz="1400" dirty="0" smtClean="0">
                  <a:solidFill>
                    <a:schemeClr val="tx1"/>
                  </a:solidFill>
                  <a:latin typeface="Arial" pitchFamily="34" charset="0"/>
                  <a:cs typeface="Arial" pitchFamily="34" charset="0"/>
                </a:rPr>
                <a:t>, l’altro di aiutare Antigone nella sepoltura di </a:t>
              </a:r>
              <a:r>
                <a:rPr lang="it-IT" sz="1400" dirty="0" err="1" smtClean="0">
                  <a:solidFill>
                    <a:schemeClr val="tx1"/>
                  </a:solidFill>
                  <a:latin typeface="Arial" pitchFamily="34" charset="0"/>
                  <a:cs typeface="Arial" pitchFamily="34" charset="0"/>
                </a:rPr>
                <a:t>Polinice</a:t>
              </a:r>
              <a:r>
                <a:rPr lang="it-IT" sz="1400" dirty="0" smtClean="0">
                  <a:solidFill>
                    <a:schemeClr val="tx1"/>
                  </a:solidFill>
                  <a:latin typeface="Arial" pitchFamily="34" charset="0"/>
                  <a:cs typeface="Arial" pitchFamily="34" charset="0"/>
                </a:rPr>
                <a:t>.</a:t>
              </a:r>
            </a:p>
            <a:p>
              <a:pPr algn="ctr" defTabSz="266700">
                <a:lnSpc>
                  <a:spcPct val="90000"/>
                </a:lnSpc>
                <a:spcBef>
                  <a:spcPct val="0"/>
                </a:spcBef>
                <a:spcAft>
                  <a:spcPct val="35000"/>
                </a:spcAft>
              </a:pPr>
              <a:endParaRPr lang="it-IT" sz="600" b="1" kern="1200" dirty="0"/>
            </a:p>
          </p:txBody>
        </p:sp>
        <p:sp>
          <p:nvSpPr>
            <p:cNvPr id="7" name="Figura a mano libera 6"/>
            <p:cNvSpPr/>
            <p:nvPr/>
          </p:nvSpPr>
          <p:spPr>
            <a:xfrm>
              <a:off x="2735129"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600" b="1" i="1" u="sng" dirty="0" smtClean="0">
                  <a:solidFill>
                    <a:schemeClr val="tx1"/>
                  </a:solidFill>
                  <a:latin typeface="Arial" pitchFamily="34" charset="0"/>
                  <a:cs typeface="Arial" pitchFamily="34" charset="0"/>
                </a:rPr>
                <a:t>Terzo episodio</a:t>
              </a:r>
              <a:r>
                <a:rPr lang="it-IT" sz="1400" b="1" dirty="0" smtClean="0">
                  <a:solidFill>
                    <a:schemeClr val="tx1"/>
                  </a:solidFill>
                  <a:latin typeface="Arial" pitchFamily="34" charset="0"/>
                  <a:cs typeface="Arial" pitchFamily="34" charset="0"/>
                </a:rPr>
                <a:t>                                                                                </a:t>
              </a:r>
            </a:p>
            <a:p>
              <a:pPr algn="ctr"/>
              <a:r>
                <a:rPr lang="it-IT" sz="1400" dirty="0" smtClean="0">
                  <a:solidFill>
                    <a:schemeClr val="tx1"/>
                  </a:solidFill>
                  <a:latin typeface="Arial" pitchFamily="34" charset="0"/>
                  <a:cs typeface="Arial" pitchFamily="34" charset="0"/>
                </a:rPr>
                <a:t>Il messaggero informa che sei delle sette porte di Tebe hanno tenuto, dunque l’attacco è stato respinto. Alla settima porta però i due fratelli </a:t>
              </a:r>
              <a:r>
                <a:rPr lang="it-IT" sz="1400" dirty="0" err="1" smtClean="0">
                  <a:solidFill>
                    <a:schemeClr val="tx1"/>
                  </a:solidFill>
                  <a:latin typeface="Arial" pitchFamily="34" charset="0"/>
                  <a:cs typeface="Arial" pitchFamily="34" charset="0"/>
                </a:rPr>
                <a:t>Eteocle</a:t>
              </a:r>
              <a:r>
                <a:rPr lang="it-IT" sz="1400" dirty="0" smtClean="0">
                  <a:solidFill>
                    <a:schemeClr val="tx1"/>
                  </a:solidFill>
                  <a:latin typeface="Arial" pitchFamily="34" charset="0"/>
                  <a:cs typeface="Arial" pitchFamily="34" charset="0"/>
                </a:rPr>
                <a:t> e </a:t>
              </a:r>
              <a:r>
                <a:rPr lang="it-IT" sz="1400" dirty="0" err="1" smtClean="0">
                  <a:solidFill>
                    <a:schemeClr val="tx1"/>
                  </a:solidFill>
                  <a:latin typeface="Arial" pitchFamily="34" charset="0"/>
                  <a:cs typeface="Arial" pitchFamily="34" charset="0"/>
                </a:rPr>
                <a:t>Polinice</a:t>
              </a:r>
              <a:r>
                <a:rPr lang="it-IT" sz="1400" dirty="0" smtClean="0">
                  <a:solidFill>
                    <a:schemeClr val="tx1"/>
                  </a:solidFill>
                  <a:latin typeface="Arial" pitchFamily="34" charset="0"/>
                  <a:cs typeface="Arial" pitchFamily="34" charset="0"/>
                </a:rPr>
                <a:t> si sono dati la morte l'un l'altro, com'era timore di tutti. </a:t>
              </a:r>
            </a:p>
            <a:p>
              <a:pPr algn="ctr"/>
              <a:r>
                <a:rPr lang="it-IT" sz="1600" b="1" i="1" u="sng" dirty="0" smtClean="0">
                  <a:solidFill>
                    <a:schemeClr val="tx1"/>
                  </a:solidFill>
                  <a:latin typeface="Arial" pitchFamily="34" charset="0"/>
                  <a:cs typeface="Arial" pitchFamily="34" charset="0"/>
                </a:rPr>
                <a:t>Terzo stasimo                                                                                 </a:t>
              </a:r>
            </a:p>
            <a:p>
              <a:pPr algn="ctr"/>
              <a:r>
                <a:rPr lang="it-IT" sz="1400" dirty="0" smtClean="0">
                  <a:solidFill>
                    <a:schemeClr val="tx1"/>
                  </a:solidFill>
                  <a:latin typeface="Arial" pitchFamily="34" charset="0"/>
                  <a:cs typeface="Arial" pitchFamily="34" charset="0"/>
                </a:rPr>
                <a:t>Di fronte a questa notizia, la felicità per la battaglia vinta passa in secondo piano: vengono portati i corpi dei due fratelli, seguiti dalle sorelle, Antigone e </a:t>
              </a:r>
              <a:r>
                <a:rPr lang="it-IT" sz="1400" dirty="0" err="1" smtClean="0">
                  <a:solidFill>
                    <a:schemeClr val="tx1"/>
                  </a:solidFill>
                  <a:latin typeface="Arial" pitchFamily="34" charset="0"/>
                  <a:cs typeface="Arial" pitchFamily="34" charset="0"/>
                </a:rPr>
                <a:t>Ismene</a:t>
              </a:r>
              <a:r>
                <a:rPr lang="it-IT" sz="1400" dirty="0" smtClean="0">
                  <a:solidFill>
                    <a:schemeClr val="tx1"/>
                  </a:solidFill>
                  <a:latin typeface="Arial" pitchFamily="34" charset="0"/>
                  <a:cs typeface="Arial" pitchFamily="34" charset="0"/>
                </a:rPr>
                <a:t>, e il coro compone un lamento funebre.</a:t>
              </a:r>
            </a:p>
            <a:p>
              <a:pPr algn="ctr"/>
              <a:endParaRPr lang="it-IT" sz="1400" b="1" kern="1200" dirty="0">
                <a:solidFill>
                  <a:schemeClr val="tx1"/>
                </a:solidFill>
                <a:latin typeface="Arial" pitchFamily="34" charset="0"/>
                <a:cs typeface="Arial" pitchFamily="34" charset="0"/>
              </a:endParaRPr>
            </a:p>
          </p:txBody>
        </p:sp>
      </p:grpSp>
      <p:grpSp>
        <p:nvGrpSpPr>
          <p:cNvPr id="8" name="Gruppo 7"/>
          <p:cNvGrpSpPr/>
          <p:nvPr/>
        </p:nvGrpSpPr>
        <p:grpSpPr>
          <a:xfrm>
            <a:off x="1043608" y="1772816"/>
            <a:ext cx="7966769" cy="3816424"/>
            <a:chOff x="2635248" y="2288851"/>
            <a:chExt cx="5153380" cy="1354182"/>
          </a:xfrm>
        </p:grpSpPr>
        <p:sp>
          <p:nvSpPr>
            <p:cNvPr id="9" name="Figura a mano libera 8"/>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400" b="1" i="1" u="sng" dirty="0" smtClean="0">
                  <a:solidFill>
                    <a:schemeClr val="tx1"/>
                  </a:solidFill>
                  <a:latin typeface="Arial" pitchFamily="34" charset="0"/>
                  <a:cs typeface="Arial" pitchFamily="34" charset="0"/>
                </a:rPr>
                <a:t>Secondo episodio                                                                                       </a:t>
              </a:r>
            </a:p>
            <a:p>
              <a:pPr indent="12700" algn="ctr">
                <a:buNone/>
              </a:pPr>
              <a:r>
                <a:rPr lang="it-IT" sz="1100" dirty="0" smtClean="0">
                  <a:solidFill>
                    <a:schemeClr val="tx1"/>
                  </a:solidFill>
                  <a:latin typeface="Arial" pitchFamily="34" charset="0"/>
                  <a:cs typeface="Arial" pitchFamily="34" charset="0"/>
                </a:rPr>
                <a:t>Torna il messaggero informando </a:t>
              </a:r>
              <a:r>
                <a:rPr lang="it-IT" sz="1100" dirty="0" err="1" smtClean="0">
                  <a:solidFill>
                    <a:schemeClr val="tx1"/>
                  </a:solidFill>
                  <a:latin typeface="Arial" pitchFamily="34" charset="0"/>
                  <a:cs typeface="Arial" pitchFamily="34" charset="0"/>
                </a:rPr>
                <a:t>Eteocle</a:t>
              </a:r>
              <a:r>
                <a:rPr lang="it-IT" sz="1100" dirty="0" smtClean="0">
                  <a:solidFill>
                    <a:schemeClr val="tx1"/>
                  </a:solidFill>
                  <a:latin typeface="Arial" pitchFamily="34" charset="0"/>
                  <a:cs typeface="Arial" pitchFamily="34" charset="0"/>
                </a:rPr>
                <a:t> sul nome e le caratteristiche principali di ognuno dei sette argivi schierati, e ad essi contrappone un proprio guerriero. Quando il messaggero nomina il settimo guerriero, che è il fratello </a:t>
              </a:r>
              <a:r>
                <a:rPr lang="it-IT" sz="1100" dirty="0" err="1" smtClean="0">
                  <a:solidFill>
                    <a:schemeClr val="tx1"/>
                  </a:solidFill>
                  <a:latin typeface="Arial" pitchFamily="34" charset="0"/>
                  <a:cs typeface="Arial" pitchFamily="34" charset="0"/>
                </a:rPr>
                <a:t>Polinice</a:t>
              </a:r>
              <a:r>
                <a:rPr lang="it-IT" sz="1100" dirty="0" smtClean="0">
                  <a:solidFill>
                    <a:schemeClr val="tx1"/>
                  </a:solidFill>
                  <a:latin typeface="Arial" pitchFamily="34" charset="0"/>
                  <a:cs typeface="Arial" pitchFamily="34" charset="0"/>
                </a:rPr>
                <a:t>, </a:t>
              </a:r>
              <a:r>
                <a:rPr lang="it-IT" sz="1100" dirty="0" err="1" smtClean="0">
                  <a:solidFill>
                    <a:schemeClr val="tx1"/>
                  </a:solidFill>
                  <a:latin typeface="Arial" pitchFamily="34" charset="0"/>
                  <a:cs typeface="Arial" pitchFamily="34" charset="0"/>
                </a:rPr>
                <a:t>Eteocle</a:t>
              </a:r>
              <a:r>
                <a:rPr lang="it-IT" sz="1100" dirty="0" smtClean="0">
                  <a:solidFill>
                    <a:schemeClr val="tx1"/>
                  </a:solidFill>
                  <a:latin typeface="Arial" pitchFamily="34" charset="0"/>
                  <a:cs typeface="Arial" pitchFamily="34" charset="0"/>
                </a:rPr>
                <a:t> capisce di essere predestinato allo scontro con lui, e che probabilmente nessuno dei due ne uscirà vivo. Tuttavia non si tira indietro, nonostante i tentativi del coro di dissuaderlo. </a:t>
              </a:r>
            </a:p>
            <a:p>
              <a:pPr algn="ctr"/>
              <a:r>
                <a:rPr lang="it-IT" sz="1400" b="1" i="1" u="sng" dirty="0" smtClean="0">
                  <a:solidFill>
                    <a:schemeClr val="tx1"/>
                  </a:solidFill>
                  <a:latin typeface="Arial" pitchFamily="34" charset="0"/>
                  <a:cs typeface="Arial" pitchFamily="34" charset="0"/>
                </a:rPr>
                <a:t>Secondo stasimo </a:t>
              </a:r>
              <a:r>
                <a:rPr lang="it-IT" sz="1400" b="1" dirty="0" smtClean="0">
                  <a:solidFill>
                    <a:schemeClr val="tx1"/>
                  </a:solidFill>
                  <a:latin typeface="Arial" pitchFamily="34" charset="0"/>
                  <a:cs typeface="Arial" pitchFamily="34" charset="0"/>
                </a:rPr>
                <a:t>                                                                              </a:t>
              </a:r>
            </a:p>
            <a:p>
              <a:pPr indent="12700" algn="ctr">
                <a:buNone/>
              </a:pPr>
              <a:r>
                <a:rPr lang="it-IT" sz="1100" dirty="0" smtClean="0">
                  <a:solidFill>
                    <a:schemeClr val="tx1"/>
                  </a:solidFill>
                  <a:latin typeface="Arial" pitchFamily="34" charset="0"/>
                  <a:cs typeface="Arial" pitchFamily="34" charset="0"/>
                </a:rPr>
                <a:t>Le giovani donne del coro, in attesa di notizie sull’esito della battaglia, raccontano la maledizione di Edipo, intonando un canto pieno di paura, al termine del quale arriva il messaggero.</a:t>
              </a:r>
            </a:p>
            <a:p>
              <a:pPr algn="ctr" defTabSz="266700">
                <a:lnSpc>
                  <a:spcPct val="90000"/>
                </a:lnSpc>
                <a:spcBef>
                  <a:spcPct val="0"/>
                </a:spcBef>
                <a:spcAft>
                  <a:spcPct val="35000"/>
                </a:spcAft>
              </a:pPr>
              <a:endParaRPr lang="it-IT" sz="600" b="1" kern="1200" dirty="0"/>
            </a:p>
          </p:txBody>
        </p:sp>
        <p:sp>
          <p:nvSpPr>
            <p:cNvPr id="10" name="Figura a mano libera 9"/>
            <p:cNvSpPr/>
            <p:nvPr/>
          </p:nvSpPr>
          <p:spPr>
            <a:xfrm>
              <a:off x="2635248"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600" b="1" i="1" u="sng" dirty="0" smtClean="0">
                  <a:solidFill>
                    <a:schemeClr val="tx1"/>
                  </a:solidFill>
                  <a:latin typeface="Arial" pitchFamily="34" charset="0"/>
                  <a:cs typeface="Arial" pitchFamily="34" charset="0"/>
                </a:rPr>
                <a:t>Primo episodio                                                                               </a:t>
              </a:r>
            </a:p>
            <a:p>
              <a:pPr algn="ctr"/>
              <a:r>
                <a:rPr lang="it-IT" sz="1600" b="1" dirty="0" err="1" smtClean="0">
                  <a:solidFill>
                    <a:schemeClr val="tx1"/>
                  </a:solidFill>
                  <a:latin typeface="Arial" pitchFamily="34" charset="0"/>
                  <a:cs typeface="Arial" pitchFamily="34" charset="0"/>
                </a:rPr>
                <a:t>Eteocle</a:t>
              </a:r>
              <a:r>
                <a:rPr lang="it-IT" sz="1600" b="1" dirty="0" smtClean="0">
                  <a:solidFill>
                    <a:schemeClr val="tx1"/>
                  </a:solidFill>
                  <a:latin typeface="Arial" pitchFamily="34" charset="0"/>
                  <a:cs typeface="Arial" pitchFamily="34" charset="0"/>
                </a:rPr>
                <a:t> rimprovera aspramente le donne, perché con il loro comportamento spaventano e gli uomini che devono combattere. </a:t>
              </a:r>
            </a:p>
            <a:p>
              <a:pPr algn="ctr"/>
              <a:endParaRPr lang="it-IT" sz="1600" b="1" dirty="0" smtClean="0">
                <a:solidFill>
                  <a:schemeClr val="tx1"/>
                </a:solidFill>
                <a:latin typeface="Arial" pitchFamily="34" charset="0"/>
                <a:cs typeface="Arial" pitchFamily="34" charset="0"/>
              </a:endParaRPr>
            </a:p>
            <a:p>
              <a:pPr algn="ctr"/>
              <a:r>
                <a:rPr lang="it-IT" sz="1600" b="1" i="1" u="sng" dirty="0" smtClean="0">
                  <a:solidFill>
                    <a:schemeClr val="tx1"/>
                  </a:solidFill>
                  <a:latin typeface="Arial" pitchFamily="34" charset="0"/>
                  <a:cs typeface="Arial" pitchFamily="34" charset="0"/>
                </a:rPr>
                <a:t>Primo stasimo                                                                                   </a:t>
              </a:r>
            </a:p>
            <a:p>
              <a:pPr algn="ctr"/>
              <a:r>
                <a:rPr lang="it-IT" sz="1600" b="1" dirty="0" smtClean="0">
                  <a:solidFill>
                    <a:schemeClr val="tx1"/>
                  </a:solidFill>
                  <a:latin typeface="Arial" pitchFamily="34" charset="0"/>
                  <a:cs typeface="Arial" pitchFamily="34" charset="0"/>
                </a:rPr>
                <a:t>Il coro invoca i guerrieri tebani e ne celebra la semenza divina (mito </a:t>
              </a:r>
              <a:r>
                <a:rPr lang="it-IT" sz="1600" b="1" dirty="0" err="1" smtClean="0">
                  <a:solidFill>
                    <a:schemeClr val="tx1"/>
                  </a:solidFill>
                  <a:latin typeface="Arial" pitchFamily="34" charset="0"/>
                  <a:cs typeface="Arial" pitchFamily="34" charset="0"/>
                </a:rPr>
                <a:t>Cadmo</a:t>
              </a:r>
              <a:r>
                <a:rPr lang="it-IT" sz="1600" b="1" dirty="0" smtClean="0">
                  <a:solidFill>
                    <a:schemeClr val="tx1"/>
                  </a:solidFill>
                  <a:latin typeface="Arial" pitchFamily="34" charset="0"/>
                  <a:cs typeface="Arial" pitchFamily="34" charset="0"/>
                </a:rPr>
                <a:t>)</a:t>
              </a:r>
            </a:p>
            <a:p>
              <a:pPr algn="ctr"/>
              <a:endParaRPr lang="it-IT" sz="1400" b="1" kern="1200" dirty="0">
                <a:solidFill>
                  <a:schemeClr val="tx1"/>
                </a:solidFill>
                <a:latin typeface="Arial" pitchFamily="34" charset="0"/>
                <a:cs typeface="Arial" pitchFamily="34" charset="0"/>
              </a:endParaRPr>
            </a:p>
          </p:txBody>
        </p:sp>
      </p:grpSp>
      <p:sp>
        <p:nvSpPr>
          <p:cNvPr id="11" name="Titolo 13"/>
          <p:cNvSpPr txBox="1">
            <a:spLocks/>
          </p:cNvSpPr>
          <p:nvPr/>
        </p:nvSpPr>
        <p:spPr>
          <a:xfrm>
            <a:off x="457200" y="274638"/>
            <a:ext cx="8229600" cy="99412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Arial" pitchFamily="34" charset="0"/>
                <a:ea typeface="+mj-ea"/>
                <a:cs typeface="Arial" pitchFamily="34" charset="0"/>
              </a:rPr>
              <a:t>TRAMA DELL’ OPERA</a:t>
            </a:r>
            <a:endParaRPr kumimoji="0" lang="it-IT"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3000"/>
                                        <p:tgtEl>
                                          <p:spTgt spid="2"/>
                                        </p:tgtEl>
                                        <p:attrNameLst>
                                          <p:attrName>ppt_x</p:attrName>
                                        </p:attrNameLst>
                                      </p:cBhvr>
                                      <p:tavLst>
                                        <p:tav tm="0">
                                          <p:val>
                                            <p:strVal val="ppt_x"/>
                                          </p:val>
                                        </p:tav>
                                        <p:tav tm="100000">
                                          <p:val>
                                            <p:strVal val="0-ppt_w/2"/>
                                          </p:val>
                                        </p:tav>
                                      </p:tavLst>
                                    </p:anim>
                                    <p:anim calcmode="lin" valueType="num">
                                      <p:cBhvr additive="base">
                                        <p:cTn id="13" dur="3000"/>
                                        <p:tgtEl>
                                          <p:spTgt spid="2"/>
                                        </p:tgtEl>
                                        <p:attrNameLst>
                                          <p:attrName>ppt_y</p:attrName>
                                        </p:attrNameLst>
                                      </p:cBhvr>
                                      <p:tavLst>
                                        <p:tav tm="0">
                                          <p:val>
                                            <p:strVal val="ppt_y"/>
                                          </p:val>
                                        </p:tav>
                                        <p:tav tm="100000">
                                          <p:val>
                                            <p:strVal val="ppt_y"/>
                                          </p:val>
                                        </p:tav>
                                      </p:tavLst>
                                    </p:anim>
                                    <p:set>
                                      <p:cBhvr>
                                        <p:cTn id="14" dur="1" fill="hold">
                                          <p:stCondLst>
                                            <p:cond delay="2999"/>
                                          </p:stCondLst>
                                        </p:cTn>
                                        <p:tgtEl>
                                          <p:spTgt spid="2"/>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1+#ppt_w/2"/>
                                          </p:val>
                                        </p:tav>
                                        <p:tav tm="100000">
                                          <p:val>
                                            <p:strVal val="#ppt_x"/>
                                          </p:val>
                                        </p:tav>
                                      </p:tavLst>
                                    </p:anim>
                                    <p:anim calcmode="lin" valueType="num">
                                      <p:cBhvr additive="base">
                                        <p:cTn id="1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nodeType="clickEffect">
                                  <p:stCondLst>
                                    <p:cond delay="0"/>
                                  </p:stCondLst>
                                  <p:childTnLst>
                                    <p:anim calcmode="lin" valueType="num">
                                      <p:cBhvr additive="base">
                                        <p:cTn id="22" dur="3000"/>
                                        <p:tgtEl>
                                          <p:spTgt spid="8"/>
                                        </p:tgtEl>
                                        <p:attrNameLst>
                                          <p:attrName>ppt_x</p:attrName>
                                        </p:attrNameLst>
                                      </p:cBhvr>
                                      <p:tavLst>
                                        <p:tav tm="0">
                                          <p:val>
                                            <p:strVal val="ppt_x"/>
                                          </p:val>
                                        </p:tav>
                                        <p:tav tm="100000">
                                          <p:val>
                                            <p:strVal val="0-ppt_w/2"/>
                                          </p:val>
                                        </p:tav>
                                      </p:tavLst>
                                    </p:anim>
                                    <p:anim calcmode="lin" valueType="num">
                                      <p:cBhvr additive="base">
                                        <p:cTn id="23" dur="3000"/>
                                        <p:tgtEl>
                                          <p:spTgt spid="8"/>
                                        </p:tgtEl>
                                        <p:attrNameLst>
                                          <p:attrName>ppt_y</p:attrName>
                                        </p:attrNameLst>
                                      </p:cBhvr>
                                      <p:tavLst>
                                        <p:tav tm="0">
                                          <p:val>
                                            <p:strVal val="ppt_y"/>
                                          </p:val>
                                        </p:tav>
                                        <p:tav tm="100000">
                                          <p:val>
                                            <p:strVal val="ppt_y"/>
                                          </p:val>
                                        </p:tav>
                                      </p:tavLst>
                                    </p:anim>
                                    <p:set>
                                      <p:cBhvr>
                                        <p:cTn id="24" dur="1" fill="hold">
                                          <p:stCondLst>
                                            <p:cond delay="2999"/>
                                          </p:stCondLst>
                                        </p:cTn>
                                        <p:tgtEl>
                                          <p:spTgt spid="8"/>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3000" fill="hold"/>
                                        <p:tgtEl>
                                          <p:spTgt spid="5"/>
                                        </p:tgtEl>
                                        <p:attrNameLst>
                                          <p:attrName>ppt_x</p:attrName>
                                        </p:attrNameLst>
                                      </p:cBhvr>
                                      <p:tavLst>
                                        <p:tav tm="0">
                                          <p:val>
                                            <p:strVal val="1+#ppt_w/2"/>
                                          </p:val>
                                        </p:tav>
                                        <p:tav tm="100000">
                                          <p:val>
                                            <p:strVal val="#ppt_x"/>
                                          </p:val>
                                        </p:tav>
                                      </p:tavLst>
                                    </p:anim>
                                    <p:anim calcmode="lin" valueType="num">
                                      <p:cBhvr additive="base">
                                        <p:cTn id="2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3000"/>
                                        <p:tgtEl>
                                          <p:spTgt spid="5"/>
                                        </p:tgtEl>
                                        <p:attrNameLst>
                                          <p:attrName>ppt_x</p:attrName>
                                        </p:attrNameLst>
                                      </p:cBhvr>
                                      <p:tavLst>
                                        <p:tav tm="0">
                                          <p:val>
                                            <p:strVal val="ppt_x"/>
                                          </p:val>
                                        </p:tav>
                                        <p:tav tm="100000">
                                          <p:val>
                                            <p:strVal val="0-ppt_w/2"/>
                                          </p:val>
                                        </p:tav>
                                      </p:tavLst>
                                    </p:anim>
                                    <p:anim calcmode="lin" valueType="num">
                                      <p:cBhvr additive="base">
                                        <p:cTn id="33" dur="3000"/>
                                        <p:tgtEl>
                                          <p:spTgt spid="5"/>
                                        </p:tgtEl>
                                        <p:attrNameLst>
                                          <p:attrName>ppt_y</p:attrName>
                                        </p:attrNameLst>
                                      </p:cBhvr>
                                      <p:tavLst>
                                        <p:tav tm="0">
                                          <p:val>
                                            <p:strVal val="ppt_y"/>
                                          </p:val>
                                        </p:tav>
                                        <p:tav tm="100000">
                                          <p:val>
                                            <p:strVal val="ppt_y"/>
                                          </p:val>
                                        </p:tav>
                                      </p:tavLst>
                                    </p:anim>
                                    <p:set>
                                      <p:cBhvr>
                                        <p:cTn id="34"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1556792"/>
            <a:ext cx="1656184" cy="792088"/>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solidFill>
                  <a:prstClr val="black"/>
                </a:solidFill>
                <a:latin typeface="Arial" pitchFamily="34" charset="0"/>
                <a:cs typeface="Arial" pitchFamily="34" charset="0"/>
              </a:rPr>
              <a:t>γένος</a:t>
            </a:r>
            <a:endParaRPr lang="it-IT" dirty="0">
              <a:latin typeface="Arial" pitchFamily="34" charset="0"/>
              <a:cs typeface="Arial" pitchFamily="34" charset="0"/>
            </a:endParaRPr>
          </a:p>
        </p:txBody>
      </p:sp>
      <p:sp>
        <p:nvSpPr>
          <p:cNvPr id="4" name="Rettangolo 3"/>
          <p:cNvSpPr/>
          <p:nvPr/>
        </p:nvSpPr>
        <p:spPr>
          <a:xfrm>
            <a:off x="179512" y="5085184"/>
            <a:ext cx="1656184" cy="792088"/>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Arial" pitchFamily="34" charset="0"/>
                <a:cs typeface="Arial" pitchFamily="34" charset="0"/>
              </a:rPr>
              <a:t>Labdaco</a:t>
            </a:r>
            <a:endParaRPr lang="it-IT" dirty="0"/>
          </a:p>
        </p:txBody>
      </p:sp>
      <p:sp>
        <p:nvSpPr>
          <p:cNvPr id="5" name="Rettangolo 4"/>
          <p:cNvSpPr/>
          <p:nvPr/>
        </p:nvSpPr>
        <p:spPr>
          <a:xfrm>
            <a:off x="827584" y="4077072"/>
            <a:ext cx="1656184" cy="792088"/>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Arial" pitchFamily="34" charset="0"/>
                <a:cs typeface="Arial" pitchFamily="34" charset="0"/>
              </a:rPr>
              <a:t>Polidoro</a:t>
            </a:r>
            <a:r>
              <a:rPr lang="it-IT" dirty="0" smtClean="0">
                <a:solidFill>
                  <a:schemeClr val="tx1"/>
                </a:solidFill>
                <a:latin typeface="Arial" pitchFamily="34" charset="0"/>
                <a:cs typeface="Arial" pitchFamily="34" charset="0"/>
              </a:rPr>
              <a:t> </a:t>
            </a:r>
          </a:p>
          <a:p>
            <a:pPr algn="ctr"/>
            <a:r>
              <a:rPr lang="it-IT" dirty="0" err="1" smtClean="0">
                <a:solidFill>
                  <a:schemeClr val="tx1"/>
                </a:solidFill>
                <a:latin typeface="Arial" pitchFamily="34" charset="0"/>
                <a:cs typeface="Arial" pitchFamily="34" charset="0"/>
              </a:rPr>
              <a:t>Nitteide</a:t>
            </a:r>
            <a:endParaRPr lang="it-IT" dirty="0">
              <a:solidFill>
                <a:schemeClr val="tx1"/>
              </a:solidFill>
              <a:latin typeface="Arial" pitchFamily="34" charset="0"/>
              <a:cs typeface="Arial" pitchFamily="34" charset="0"/>
            </a:endParaRPr>
          </a:p>
        </p:txBody>
      </p:sp>
      <p:sp>
        <p:nvSpPr>
          <p:cNvPr id="6" name="Rettangolo 5"/>
          <p:cNvSpPr/>
          <p:nvPr/>
        </p:nvSpPr>
        <p:spPr>
          <a:xfrm>
            <a:off x="323528" y="548680"/>
            <a:ext cx="1656184" cy="792088"/>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Arial" pitchFamily="34" charset="0"/>
                <a:cs typeface="Arial" pitchFamily="34" charset="0"/>
              </a:rPr>
              <a:t>Colpa</a:t>
            </a:r>
            <a:endParaRPr lang="it-IT" b="1" dirty="0">
              <a:solidFill>
                <a:schemeClr val="tx1"/>
              </a:solidFill>
              <a:latin typeface="Arial" pitchFamily="34" charset="0"/>
              <a:cs typeface="Arial" pitchFamily="34" charset="0"/>
            </a:endParaRPr>
          </a:p>
        </p:txBody>
      </p:sp>
      <p:sp>
        <p:nvSpPr>
          <p:cNvPr id="7" name="Rettangolo 6"/>
          <p:cNvSpPr/>
          <p:nvPr/>
        </p:nvSpPr>
        <p:spPr>
          <a:xfrm>
            <a:off x="3203848" y="1124744"/>
            <a:ext cx="3312368" cy="792088"/>
          </a:xfrm>
          <a:prstGeom prst="rect">
            <a:avLst/>
          </a:prstGeom>
          <a:solidFill>
            <a:srgbClr val="FF0000">
              <a:alpha val="4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Arial" pitchFamily="34" charset="0"/>
                <a:cs typeface="Arial" pitchFamily="34" charset="0"/>
              </a:rPr>
              <a:t>Origini: stirpe dei </a:t>
            </a:r>
            <a:r>
              <a:rPr lang="it-IT" b="1" dirty="0" err="1" smtClean="0">
                <a:solidFill>
                  <a:schemeClr val="tx1"/>
                </a:solidFill>
                <a:latin typeface="Arial" pitchFamily="34" charset="0"/>
                <a:cs typeface="Arial" pitchFamily="34" charset="0"/>
              </a:rPr>
              <a:t>Labdacidi</a:t>
            </a:r>
            <a:endParaRPr lang="it-IT" b="1" dirty="0">
              <a:solidFill>
                <a:schemeClr val="tx1"/>
              </a:solidFill>
              <a:latin typeface="Arial" pitchFamily="34" charset="0"/>
              <a:cs typeface="Arial" pitchFamily="34" charset="0"/>
            </a:endParaRPr>
          </a:p>
        </p:txBody>
      </p:sp>
      <p:sp>
        <p:nvSpPr>
          <p:cNvPr id="8" name="Rettangolo 7"/>
          <p:cNvSpPr/>
          <p:nvPr/>
        </p:nvSpPr>
        <p:spPr>
          <a:xfrm>
            <a:off x="1331640" y="3068960"/>
            <a:ext cx="1656184" cy="792088"/>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Arial" pitchFamily="34" charset="0"/>
                <a:cs typeface="Arial" pitchFamily="34" charset="0"/>
              </a:rPr>
              <a:t>Armonia</a:t>
            </a:r>
          </a:p>
          <a:p>
            <a:pPr algn="ctr"/>
            <a:r>
              <a:rPr lang="it-IT" dirty="0" err="1" smtClean="0">
                <a:solidFill>
                  <a:schemeClr val="tx1"/>
                </a:solidFill>
                <a:latin typeface="Arial" pitchFamily="34" charset="0"/>
                <a:cs typeface="Arial" pitchFamily="34" charset="0"/>
              </a:rPr>
              <a:t>Cadmo</a:t>
            </a:r>
            <a:endParaRPr lang="it-IT" dirty="0">
              <a:solidFill>
                <a:schemeClr val="tx1"/>
              </a:solidFill>
              <a:latin typeface="Arial" pitchFamily="34" charset="0"/>
              <a:cs typeface="Arial" pitchFamily="34" charset="0"/>
            </a:endParaRPr>
          </a:p>
        </p:txBody>
      </p:sp>
      <p:sp>
        <p:nvSpPr>
          <p:cNvPr id="9" name="Freccia a destra 8"/>
          <p:cNvSpPr/>
          <p:nvPr/>
        </p:nvSpPr>
        <p:spPr>
          <a:xfrm>
            <a:off x="2267744" y="1196752"/>
            <a:ext cx="576064" cy="576064"/>
          </a:xfrm>
          <a:prstGeom prst="rightArrow">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7886105">
            <a:off x="2860010" y="2273640"/>
            <a:ext cx="978408" cy="484632"/>
          </a:xfrm>
          <a:prstGeom prst="rightArrow">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4788024" y="4869160"/>
            <a:ext cx="1656184" cy="792088"/>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solidFill>
                  <a:schemeClr val="tx1"/>
                </a:solidFill>
                <a:latin typeface="Arial" pitchFamily="34" charset="0"/>
                <a:cs typeface="Arial" pitchFamily="34" charset="0"/>
              </a:rPr>
              <a:t>Giocasta</a:t>
            </a:r>
            <a:endParaRPr lang="it-IT" dirty="0"/>
          </a:p>
        </p:txBody>
      </p:sp>
      <p:sp>
        <p:nvSpPr>
          <p:cNvPr id="12" name="Rettangolo 11"/>
          <p:cNvSpPr/>
          <p:nvPr/>
        </p:nvSpPr>
        <p:spPr>
          <a:xfrm>
            <a:off x="7020272" y="4869160"/>
            <a:ext cx="1656184" cy="1800200"/>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Arial" pitchFamily="34" charset="0"/>
                <a:cs typeface="Arial" pitchFamily="34" charset="0"/>
              </a:rPr>
              <a:t>Eteocle</a:t>
            </a:r>
            <a:endParaRPr lang="it-IT" dirty="0" smtClean="0">
              <a:solidFill>
                <a:schemeClr val="tx1"/>
              </a:solidFill>
              <a:latin typeface="Arial" pitchFamily="34" charset="0"/>
              <a:cs typeface="Arial" pitchFamily="34" charset="0"/>
            </a:endParaRPr>
          </a:p>
          <a:p>
            <a:pPr algn="ctr"/>
            <a:r>
              <a:rPr lang="it-IT" dirty="0" err="1" smtClean="0">
                <a:solidFill>
                  <a:schemeClr val="tx1"/>
                </a:solidFill>
                <a:latin typeface="Arial" pitchFamily="34" charset="0"/>
                <a:cs typeface="Arial" pitchFamily="34" charset="0"/>
              </a:rPr>
              <a:t>Polinice</a:t>
            </a:r>
            <a:endParaRPr lang="it-IT" dirty="0" smtClean="0">
              <a:solidFill>
                <a:schemeClr val="tx1"/>
              </a:solidFill>
              <a:latin typeface="Arial" pitchFamily="34" charset="0"/>
              <a:cs typeface="Arial" pitchFamily="34" charset="0"/>
            </a:endParaRPr>
          </a:p>
          <a:p>
            <a:pPr algn="ctr"/>
            <a:r>
              <a:rPr lang="it-IT" dirty="0" err="1" smtClean="0">
                <a:solidFill>
                  <a:schemeClr val="tx1"/>
                </a:solidFill>
                <a:latin typeface="Arial" pitchFamily="34" charset="0"/>
                <a:cs typeface="Arial" pitchFamily="34" charset="0"/>
              </a:rPr>
              <a:t>Ismene</a:t>
            </a:r>
            <a:r>
              <a:rPr lang="it-IT" dirty="0" smtClean="0">
                <a:solidFill>
                  <a:schemeClr val="tx1"/>
                </a:solidFill>
                <a:latin typeface="Arial" pitchFamily="34" charset="0"/>
                <a:cs typeface="Arial" pitchFamily="34" charset="0"/>
              </a:rPr>
              <a:t> </a:t>
            </a:r>
          </a:p>
          <a:p>
            <a:pPr algn="ctr"/>
            <a:r>
              <a:rPr lang="it-IT" dirty="0" smtClean="0">
                <a:solidFill>
                  <a:schemeClr val="tx1"/>
                </a:solidFill>
                <a:latin typeface="Arial" pitchFamily="34" charset="0"/>
                <a:cs typeface="Arial" pitchFamily="34" charset="0"/>
              </a:rPr>
              <a:t>Antigone</a:t>
            </a:r>
            <a:endParaRPr lang="it-IT" dirty="0">
              <a:solidFill>
                <a:schemeClr val="tx1"/>
              </a:solidFill>
              <a:latin typeface="Arial" pitchFamily="34" charset="0"/>
              <a:cs typeface="Arial" pitchFamily="34" charset="0"/>
            </a:endParaRPr>
          </a:p>
        </p:txBody>
      </p:sp>
      <p:sp>
        <p:nvSpPr>
          <p:cNvPr id="13" name="Rettangolo 12"/>
          <p:cNvSpPr/>
          <p:nvPr/>
        </p:nvSpPr>
        <p:spPr>
          <a:xfrm>
            <a:off x="3059832" y="4869160"/>
            <a:ext cx="1656184" cy="792088"/>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solidFill>
                  <a:schemeClr val="tx1"/>
                </a:solidFill>
                <a:latin typeface="Arial" pitchFamily="34" charset="0"/>
                <a:cs typeface="Arial" pitchFamily="34" charset="0"/>
              </a:rPr>
              <a:t>Laio</a:t>
            </a:r>
            <a:endParaRPr lang="it-IT" dirty="0"/>
          </a:p>
        </p:txBody>
      </p:sp>
      <p:sp>
        <p:nvSpPr>
          <p:cNvPr id="14" name="Rettangolo 13"/>
          <p:cNvSpPr/>
          <p:nvPr/>
        </p:nvSpPr>
        <p:spPr>
          <a:xfrm>
            <a:off x="3923928" y="6065912"/>
            <a:ext cx="1656184" cy="792088"/>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Arial" pitchFamily="34" charset="0"/>
                <a:cs typeface="Arial" pitchFamily="34" charset="0"/>
              </a:rPr>
              <a:t>Edipo</a:t>
            </a:r>
            <a:endParaRPr lang="it-IT" dirty="0">
              <a:solidFill>
                <a:schemeClr val="tx1"/>
              </a:solidFill>
              <a:latin typeface="Arial" pitchFamily="34" charset="0"/>
              <a:cs typeface="Arial" pitchFamily="34" charset="0"/>
            </a:endParaRPr>
          </a:p>
        </p:txBody>
      </p:sp>
      <p:sp>
        <p:nvSpPr>
          <p:cNvPr id="16" name="Freccia a destra 15"/>
          <p:cNvSpPr/>
          <p:nvPr/>
        </p:nvSpPr>
        <p:spPr>
          <a:xfrm>
            <a:off x="2051720" y="5157192"/>
            <a:ext cx="936104" cy="576064"/>
          </a:xfrm>
          <a:prstGeom prst="rightArrow">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rot="5400000">
            <a:off x="4572000" y="5589240"/>
            <a:ext cx="288032" cy="576064"/>
          </a:xfrm>
          <a:prstGeom prst="rightArrow">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Parentesi graffa chiusa 18"/>
          <p:cNvSpPr/>
          <p:nvPr/>
        </p:nvSpPr>
        <p:spPr>
          <a:xfrm>
            <a:off x="6516216" y="4869160"/>
            <a:ext cx="432048" cy="1988840"/>
          </a:xfrm>
          <a:prstGeom prst="rightBrace">
            <a:avLst>
              <a:gd name="adj1" fmla="val 8333"/>
              <a:gd name="adj2" fmla="val 5113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Rettangolo 19"/>
          <p:cNvSpPr/>
          <p:nvPr/>
        </p:nvSpPr>
        <p:spPr>
          <a:xfrm>
            <a:off x="3995936" y="2204864"/>
            <a:ext cx="4680520" cy="244827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err="1" smtClean="0">
                <a:solidFill>
                  <a:schemeClr val="tx1"/>
                </a:solidFill>
                <a:latin typeface="Arial" pitchFamily="34" charset="0"/>
                <a:cs typeface="Arial" pitchFamily="34" charset="0"/>
              </a:rPr>
              <a:t>Eteocle</a:t>
            </a:r>
            <a:r>
              <a:rPr lang="it-IT" sz="2000" b="1" dirty="0" smtClean="0">
                <a:solidFill>
                  <a:schemeClr val="tx1"/>
                </a:solidFill>
                <a:latin typeface="Arial" pitchFamily="34" charset="0"/>
                <a:cs typeface="Arial" pitchFamily="34" charset="0"/>
              </a:rPr>
              <a:t> ha una doppia personalità</a:t>
            </a:r>
            <a:r>
              <a:rPr lang="it-IT" sz="2000" dirty="0" smtClean="0">
                <a:solidFill>
                  <a:schemeClr val="tx1"/>
                </a:solidFill>
                <a:latin typeface="Arial" pitchFamily="34" charset="0"/>
                <a:cs typeface="Arial" pitchFamily="34" charset="0"/>
              </a:rPr>
              <a:t>:</a:t>
            </a:r>
          </a:p>
          <a:p>
            <a:r>
              <a:rPr lang="it-IT" sz="2000" dirty="0" smtClean="0">
                <a:solidFill>
                  <a:schemeClr val="tx1"/>
                </a:solidFill>
                <a:latin typeface="Arial" pitchFamily="34" charset="0"/>
                <a:cs typeface="Arial" pitchFamily="34" charset="0"/>
              </a:rPr>
              <a:t>Diviso tra </a:t>
            </a:r>
            <a:r>
              <a:rPr lang="el-GR" sz="2000" dirty="0" smtClean="0">
                <a:solidFill>
                  <a:prstClr val="black"/>
                </a:solidFill>
                <a:latin typeface="Arial" pitchFamily="34" charset="0"/>
                <a:cs typeface="Arial" pitchFamily="34" charset="0"/>
              </a:rPr>
              <a:t>γένος</a:t>
            </a:r>
            <a:r>
              <a:rPr lang="it-IT" sz="2000" dirty="0" smtClean="0">
                <a:solidFill>
                  <a:prstClr val="black"/>
                </a:solidFill>
                <a:latin typeface="Arial" pitchFamily="34" charset="0"/>
                <a:cs typeface="Arial" pitchFamily="34" charset="0"/>
              </a:rPr>
              <a:t> e </a:t>
            </a:r>
            <a:r>
              <a:rPr lang="el-GR" sz="2000" dirty="0" smtClean="0">
                <a:solidFill>
                  <a:prstClr val="black"/>
                </a:solidFill>
                <a:latin typeface="Arial" pitchFamily="34" charset="0"/>
                <a:cs typeface="Arial" pitchFamily="34" charset="0"/>
              </a:rPr>
              <a:t>πόλις</a:t>
            </a:r>
            <a:r>
              <a:rPr lang="it-IT" sz="2000" dirty="0" smtClean="0">
                <a:solidFill>
                  <a:prstClr val="black"/>
                </a:solidFill>
                <a:latin typeface="Arial" pitchFamily="34" charset="0"/>
                <a:cs typeface="Arial" pitchFamily="34" charset="0"/>
              </a:rPr>
              <a:t>, e tra fato e volontà.</a:t>
            </a:r>
          </a:p>
          <a:p>
            <a:r>
              <a:rPr lang="it-IT" sz="2000" dirty="0" smtClean="0">
                <a:solidFill>
                  <a:prstClr val="black"/>
                </a:solidFill>
                <a:latin typeface="Arial" pitchFamily="34" charset="0"/>
                <a:cs typeface="Arial" pitchFamily="34" charset="0"/>
              </a:rPr>
              <a:t>Egli è il primo personaggio drammatico nella storia del teatro.</a:t>
            </a:r>
          </a:p>
          <a:p>
            <a:pPr algn="ctr"/>
            <a:r>
              <a:rPr lang="it-IT" sz="2000" dirty="0" smtClean="0">
                <a:solidFill>
                  <a:prstClr val="black"/>
                </a:solidFill>
                <a:latin typeface="Arial" pitchFamily="34" charset="0"/>
                <a:cs typeface="Arial" pitchFamily="34" charset="0"/>
              </a:rPr>
              <a:t> </a:t>
            </a:r>
            <a:endParaRPr lang="it-IT" sz="2000" dirty="0" smtClean="0">
              <a:latin typeface="Arial" pitchFamily="34" charset="0"/>
              <a:cs typeface="Arial" pitchFamily="34" charset="0"/>
            </a:endParaRPr>
          </a:p>
          <a:p>
            <a:pPr algn="ctr"/>
            <a:r>
              <a:rPr lang="it-IT" sz="2000" dirty="0" smtClean="0">
                <a:solidFill>
                  <a:schemeClr val="tx1"/>
                </a:solidFill>
                <a:latin typeface="Arial" pitchFamily="34" charset="0"/>
                <a:cs typeface="Arial" pitchFamily="34" charset="0"/>
              </a:rPr>
              <a:t> </a:t>
            </a:r>
            <a:r>
              <a:rPr lang="it-IT" dirty="0" smtClean="0"/>
              <a:t>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slide(fromBottom)">
                                      <p:cBhvr>
                                        <p:cTn id="6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50px-Danaides_Waterhouse_1903.jpg"/>
          <p:cNvPicPr>
            <a:picLocks noChangeAspect="1"/>
          </p:cNvPicPr>
          <p:nvPr/>
        </p:nvPicPr>
        <p:blipFill>
          <a:blip r:embed="rId2" cstate="print"/>
          <a:stretch>
            <a:fillRect/>
          </a:stretch>
        </p:blipFill>
        <p:spPr>
          <a:xfrm>
            <a:off x="0" y="45775"/>
            <a:ext cx="9144000" cy="6831543"/>
          </a:xfrm>
          <a:prstGeom prst="rect">
            <a:avLst/>
          </a:prstGeom>
        </p:spPr>
      </p:pic>
      <p:sp>
        <p:nvSpPr>
          <p:cNvPr id="3" name="Rettangolo 2"/>
          <p:cNvSpPr/>
          <p:nvPr/>
        </p:nvSpPr>
        <p:spPr>
          <a:xfrm>
            <a:off x="1763688" y="404664"/>
            <a:ext cx="5400600" cy="1008112"/>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solidFill>
                  <a:schemeClr val="tx1"/>
                </a:solidFill>
                <a:latin typeface="Arial" pitchFamily="34" charset="0"/>
                <a:cs typeface="Arial" pitchFamily="34" charset="0"/>
              </a:rPr>
              <a:t>Ίκὲτιδες</a:t>
            </a:r>
            <a:r>
              <a:rPr lang="el-GR" sz="4000" dirty="0" smtClean="0">
                <a:solidFill>
                  <a:schemeClr val="tx1"/>
                </a:solidFill>
              </a:rPr>
              <a:t> </a:t>
            </a:r>
            <a:endParaRPr lang="it-IT" sz="4000" dirty="0" smtClean="0">
              <a:solidFill>
                <a:schemeClr val="tx1"/>
              </a:solidFill>
            </a:endParaRPr>
          </a:p>
          <a:p>
            <a:pPr algn="ctr"/>
            <a:r>
              <a:rPr lang="it-IT" sz="3200" i="1" dirty="0" smtClean="0">
                <a:solidFill>
                  <a:schemeClr val="tx1"/>
                </a:solidFill>
                <a:latin typeface="Arial" pitchFamily="34" charset="0"/>
                <a:cs typeface="Arial" pitchFamily="34" charset="0"/>
              </a:rPr>
              <a:t>Supplici</a:t>
            </a:r>
            <a:endParaRPr lang="it-IT" sz="24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igura a mano libera 3"/>
          <p:cNvSpPr/>
          <p:nvPr/>
        </p:nvSpPr>
        <p:spPr>
          <a:xfrm>
            <a:off x="2699792" y="1700808"/>
            <a:ext cx="4309183" cy="3816424"/>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600" b="1" i="1" u="sng" dirty="0" smtClean="0">
                <a:solidFill>
                  <a:schemeClr val="tx1"/>
                </a:solidFill>
                <a:latin typeface="Arial" pitchFamily="34" charset="0"/>
                <a:cs typeface="Arial" pitchFamily="34" charset="0"/>
              </a:rPr>
              <a:t>ESODO</a:t>
            </a:r>
          </a:p>
          <a:p>
            <a:pPr algn="ctr"/>
            <a:r>
              <a:rPr lang="it-IT" sz="1600" dirty="0" smtClean="0">
                <a:solidFill>
                  <a:schemeClr val="tx1"/>
                </a:solidFill>
                <a:latin typeface="Arial" pitchFamily="34" charset="0"/>
                <a:cs typeface="Arial" pitchFamily="34" charset="0"/>
              </a:rPr>
              <a:t>Il Coro loda Argo.</a:t>
            </a:r>
          </a:p>
          <a:p>
            <a:pPr algn="ctr"/>
            <a:endParaRPr lang="it-IT" sz="1600" dirty="0" smtClean="0">
              <a:solidFill>
                <a:schemeClr val="tx1"/>
              </a:solidFill>
              <a:latin typeface="Arial" pitchFamily="34" charset="0"/>
              <a:cs typeface="Arial" pitchFamily="34" charset="0"/>
            </a:endParaRPr>
          </a:p>
          <a:p>
            <a:pPr algn="ctr"/>
            <a:r>
              <a:rPr lang="it-IT" sz="1600" b="1" i="1" u="sng" dirty="0" smtClean="0">
                <a:solidFill>
                  <a:schemeClr val="tx1"/>
                </a:solidFill>
                <a:latin typeface="Arial" pitchFamily="34" charset="0"/>
                <a:cs typeface="Arial" pitchFamily="34" charset="0"/>
              </a:rPr>
              <a:t>CORO </a:t>
            </a:r>
            <a:r>
              <a:rPr lang="it-IT" sz="1600" b="1" i="1" u="sng" dirty="0" err="1" smtClean="0">
                <a:solidFill>
                  <a:schemeClr val="tx1"/>
                </a:solidFill>
                <a:latin typeface="Arial" pitchFamily="34" charset="0"/>
                <a:cs typeface="Arial" pitchFamily="34" charset="0"/>
              </a:rPr>
              <a:t>DI</a:t>
            </a:r>
            <a:r>
              <a:rPr lang="it-IT" sz="1600" b="1" i="1" u="sng" dirty="0" smtClean="0">
                <a:solidFill>
                  <a:schemeClr val="tx1"/>
                </a:solidFill>
                <a:latin typeface="Arial" pitchFamily="34" charset="0"/>
                <a:cs typeface="Arial" pitchFamily="34" charset="0"/>
              </a:rPr>
              <a:t> ANCELLE</a:t>
            </a:r>
          </a:p>
          <a:p>
            <a:pPr algn="ctr"/>
            <a:r>
              <a:rPr lang="it-IT" sz="1600" dirty="0" smtClean="0">
                <a:solidFill>
                  <a:schemeClr val="tx1"/>
                </a:solidFill>
                <a:latin typeface="Arial" pitchFamily="34" charset="0"/>
                <a:cs typeface="Arial" pitchFamily="34" charset="0"/>
              </a:rPr>
              <a:t>Esse esprimono la loro insicurezza per come potrà andare a finire. Il Coro invoca Zeus che le salvi dalle nozze e che </a:t>
            </a:r>
            <a:r>
              <a:rPr lang="it-IT" sz="1600" dirty="0" err="1" smtClean="0">
                <a:solidFill>
                  <a:schemeClr val="tx1"/>
                </a:solidFill>
                <a:latin typeface="Arial" pitchFamily="34" charset="0"/>
                <a:cs typeface="Arial" pitchFamily="34" charset="0"/>
              </a:rPr>
              <a:t>dìa</a:t>
            </a:r>
            <a:r>
              <a:rPr lang="it-IT" sz="1600" dirty="0" smtClean="0">
                <a:solidFill>
                  <a:schemeClr val="tx1"/>
                </a:solidFill>
                <a:latin typeface="Arial" pitchFamily="34" charset="0"/>
                <a:cs typeface="Arial" pitchFamily="34" charset="0"/>
              </a:rPr>
              <a:t> loro la vittoria.</a:t>
            </a:r>
            <a:endParaRPr lang="it-IT" sz="1600" b="1" kern="1200" dirty="0">
              <a:solidFill>
                <a:schemeClr val="tx1"/>
              </a:solidFill>
              <a:latin typeface="Arial" pitchFamily="34" charset="0"/>
              <a:cs typeface="Arial" pitchFamily="34" charset="0"/>
            </a:endParaRPr>
          </a:p>
        </p:txBody>
      </p:sp>
      <p:grpSp>
        <p:nvGrpSpPr>
          <p:cNvPr id="5" name="Gruppo 4"/>
          <p:cNvGrpSpPr/>
          <p:nvPr/>
        </p:nvGrpSpPr>
        <p:grpSpPr>
          <a:xfrm>
            <a:off x="755576" y="1700808"/>
            <a:ext cx="7812360" cy="3816424"/>
            <a:chOff x="2735129" y="2288851"/>
            <a:chExt cx="5053499" cy="1354182"/>
          </a:xfrm>
        </p:grpSpPr>
        <p:sp>
          <p:nvSpPr>
            <p:cNvPr id="6" name="Figura a mano libera 5"/>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200" b="1" i="1" u="sng" dirty="0" smtClean="0">
                  <a:solidFill>
                    <a:schemeClr val="tx1"/>
                  </a:solidFill>
                  <a:latin typeface="Arial" pitchFamily="34" charset="0"/>
                  <a:cs typeface="Arial" pitchFamily="34" charset="0"/>
                </a:rPr>
                <a:t>PRIMO STASIMO</a:t>
              </a:r>
            </a:p>
            <a:p>
              <a:pPr algn="ctr" defTabSz="266700">
                <a:lnSpc>
                  <a:spcPct val="90000"/>
                </a:lnSpc>
                <a:spcBef>
                  <a:spcPct val="0"/>
                </a:spcBef>
                <a:spcAft>
                  <a:spcPct val="35000"/>
                </a:spcAft>
              </a:pPr>
              <a:r>
                <a:rPr lang="it-IT" sz="1200" dirty="0" smtClean="0">
                  <a:solidFill>
                    <a:schemeClr val="tx1"/>
                  </a:solidFill>
                  <a:latin typeface="Arial" pitchFamily="34" charset="0"/>
                  <a:cs typeface="Arial" pitchFamily="34" charset="0"/>
                </a:rPr>
                <a:t>Le Danaidi pregano </a:t>
              </a:r>
              <a:r>
                <a:rPr lang="it-IT" sz="1200" dirty="0" err="1" smtClean="0">
                  <a:solidFill>
                    <a:schemeClr val="tx1"/>
                  </a:solidFill>
                  <a:latin typeface="Arial" pitchFamily="34" charset="0"/>
                  <a:cs typeface="Arial" pitchFamily="34" charset="0"/>
                </a:rPr>
                <a:t>Epafo</a:t>
              </a:r>
              <a:r>
                <a:rPr lang="it-IT" sz="1200" dirty="0" smtClean="0">
                  <a:solidFill>
                    <a:schemeClr val="tx1"/>
                  </a:solidFill>
                  <a:latin typeface="Arial" pitchFamily="34" charset="0"/>
                  <a:cs typeface="Arial" pitchFamily="34" charset="0"/>
                </a:rPr>
                <a:t>. </a:t>
              </a:r>
              <a:r>
                <a:rPr lang="it-IT" sz="1200" dirty="0" err="1" smtClean="0">
                  <a:solidFill>
                    <a:schemeClr val="tx1"/>
                  </a:solidFill>
                  <a:latin typeface="Arial" pitchFamily="34" charset="0"/>
                  <a:cs typeface="Arial" pitchFamily="34" charset="0"/>
                </a:rPr>
                <a:t>Danao</a:t>
              </a:r>
              <a:r>
                <a:rPr lang="it-IT" sz="1200" dirty="0" smtClean="0">
                  <a:solidFill>
                    <a:schemeClr val="tx1"/>
                  </a:solidFill>
                  <a:latin typeface="Arial" pitchFamily="34" charset="0"/>
                  <a:cs typeface="Arial" pitchFamily="34" charset="0"/>
                </a:rPr>
                <a:t> dice alle figlie di mettersi nel recinto sacro e di tenere in vista le insegne dei supplici devoti a Zeus, perché sta arrivando gente. Dice loro di mostrarsi umili e addolorate. Il Coro ubbidisce e così si comporta. Inizia a far </a:t>
              </a:r>
              <a:r>
                <a:rPr lang="it-IT" sz="1200" dirty="0" err="1" smtClean="0">
                  <a:solidFill>
                    <a:schemeClr val="tx1"/>
                  </a:solidFill>
                  <a:latin typeface="Arial" pitchFamily="34" charset="0"/>
                  <a:cs typeface="Arial" pitchFamily="34" charset="0"/>
                </a:rPr>
                <a:t>vòti</a:t>
              </a:r>
              <a:r>
                <a:rPr lang="it-IT" sz="1200" dirty="0" smtClean="0">
                  <a:solidFill>
                    <a:schemeClr val="tx1"/>
                  </a:solidFill>
                  <a:latin typeface="Arial" pitchFamily="34" charset="0"/>
                  <a:cs typeface="Arial" pitchFamily="34" charset="0"/>
                </a:rPr>
                <a:t> agli déi del rialzo, che sono: Apollo, </a:t>
              </a:r>
              <a:r>
                <a:rPr lang="it-IT" sz="1200" dirty="0" err="1" smtClean="0">
                  <a:solidFill>
                    <a:schemeClr val="tx1"/>
                  </a:solidFill>
                  <a:latin typeface="Arial" pitchFamily="34" charset="0"/>
                  <a:cs typeface="Arial" pitchFamily="34" charset="0"/>
                </a:rPr>
                <a:t>Poseidone</a:t>
              </a:r>
              <a:r>
                <a:rPr lang="it-IT" sz="1200" dirty="0" smtClean="0">
                  <a:solidFill>
                    <a:schemeClr val="tx1"/>
                  </a:solidFill>
                  <a:latin typeface="Arial" pitchFamily="34" charset="0"/>
                  <a:cs typeface="Arial" pitchFamily="34" charset="0"/>
                </a:rPr>
                <a:t> ed Hermes. </a:t>
              </a:r>
              <a:r>
                <a:rPr lang="it-IT" sz="1200" dirty="0" err="1" smtClean="0">
                  <a:solidFill>
                    <a:schemeClr val="tx1"/>
                  </a:solidFill>
                  <a:latin typeface="Arial" pitchFamily="34" charset="0"/>
                  <a:cs typeface="Arial" pitchFamily="34" charset="0"/>
                </a:rPr>
                <a:t>Danao</a:t>
              </a:r>
              <a:r>
                <a:rPr lang="it-IT" sz="1200" dirty="0" smtClean="0">
                  <a:solidFill>
                    <a:schemeClr val="tx1"/>
                  </a:solidFill>
                  <a:latin typeface="Arial" pitchFamily="34" charset="0"/>
                  <a:cs typeface="Arial" pitchFamily="34" charset="0"/>
                </a:rPr>
                <a:t> chiama Apollo ‘dio fuggiasco dal cielo’ perché esso aveva abbattuto i Ciclopi ed era esule. Il Coro afferma che Apollo può capire la loro condizione di esuli. Appare </a:t>
              </a:r>
              <a:r>
                <a:rPr lang="it-IT" sz="1200" dirty="0" err="1" smtClean="0">
                  <a:solidFill>
                    <a:schemeClr val="tx1"/>
                  </a:solidFill>
                  <a:latin typeface="Arial" pitchFamily="34" charset="0"/>
                  <a:cs typeface="Arial" pitchFamily="34" charset="0"/>
                </a:rPr>
                <a:t>Pelasgo</a:t>
              </a:r>
              <a:r>
                <a:rPr lang="it-IT" sz="1200" dirty="0" smtClean="0">
                  <a:solidFill>
                    <a:schemeClr val="tx1"/>
                  </a:solidFill>
                  <a:latin typeface="Arial" pitchFamily="34" charset="0"/>
                  <a:cs typeface="Arial" pitchFamily="34" charset="0"/>
                </a:rPr>
                <a:t>, re di Argo, con guerrieri e cavalli. Chiede chi siano quelle persone e si meraviglia che non abbiano una scorta. Il Coro , essendosi presentato ,e </a:t>
              </a:r>
              <a:r>
                <a:rPr lang="it-IT" sz="1200" dirty="0" err="1" smtClean="0">
                  <a:solidFill>
                    <a:schemeClr val="tx1"/>
                  </a:solidFill>
                  <a:latin typeface="Arial" pitchFamily="34" charset="0"/>
                  <a:cs typeface="Arial" pitchFamily="34" charset="0"/>
                </a:rPr>
                <a:t>Pelasgo</a:t>
              </a:r>
              <a:r>
                <a:rPr lang="it-IT" sz="1200" dirty="0" smtClean="0">
                  <a:solidFill>
                    <a:schemeClr val="tx1"/>
                  </a:solidFill>
                  <a:latin typeface="Arial" pitchFamily="34" charset="0"/>
                  <a:cs typeface="Arial" pitchFamily="34" charset="0"/>
                </a:rPr>
                <a:t> si scambiano informazioni su </a:t>
              </a:r>
              <a:r>
                <a:rPr lang="it-IT" sz="1200" dirty="0" err="1" smtClean="0">
                  <a:solidFill>
                    <a:schemeClr val="tx1"/>
                  </a:solidFill>
                  <a:latin typeface="Arial" pitchFamily="34" charset="0"/>
                  <a:cs typeface="Arial" pitchFamily="34" charset="0"/>
                </a:rPr>
                <a:t>Iò</a:t>
              </a:r>
              <a:r>
                <a:rPr lang="it-IT" sz="1200" dirty="0" smtClean="0">
                  <a:solidFill>
                    <a:schemeClr val="tx1"/>
                  </a:solidFill>
                  <a:latin typeface="Arial" pitchFamily="34" charset="0"/>
                  <a:cs typeface="Arial" pitchFamily="34" charset="0"/>
                </a:rPr>
                <a:t> e sulla sua discendenza, </a:t>
              </a:r>
              <a:r>
                <a:rPr lang="it-IT" sz="1200" dirty="0" err="1" smtClean="0">
                  <a:solidFill>
                    <a:schemeClr val="tx1"/>
                  </a:solidFill>
                  <a:latin typeface="Arial" pitchFamily="34" charset="0"/>
                  <a:cs typeface="Arial" pitchFamily="34" charset="0"/>
                </a:rPr>
                <a:t>finchè</a:t>
              </a:r>
              <a:r>
                <a:rPr lang="it-IT" sz="1200" dirty="0" smtClean="0">
                  <a:solidFill>
                    <a:schemeClr val="tx1"/>
                  </a:solidFill>
                  <a:latin typeface="Arial" pitchFamily="34" charset="0"/>
                  <a:cs typeface="Arial" pitchFamily="34" charset="0"/>
                </a:rPr>
                <a:t> si giunge ai due gemelli, </a:t>
              </a:r>
              <a:r>
                <a:rPr lang="it-IT" sz="1200" dirty="0" err="1" smtClean="0">
                  <a:solidFill>
                    <a:schemeClr val="tx1"/>
                  </a:solidFill>
                  <a:latin typeface="Arial" pitchFamily="34" charset="0"/>
                  <a:cs typeface="Arial" pitchFamily="34" charset="0"/>
                </a:rPr>
                <a:t>Danao</a:t>
              </a:r>
              <a:r>
                <a:rPr lang="it-IT" sz="1200" dirty="0" smtClean="0">
                  <a:solidFill>
                    <a:schemeClr val="tx1"/>
                  </a:solidFill>
                  <a:latin typeface="Arial" pitchFamily="34" charset="0"/>
                  <a:cs typeface="Arial" pitchFamily="34" charset="0"/>
                </a:rPr>
                <a:t> ed Egitto. Il Coro presenta il primo come suo padre, e spiega che sono fuggite per non sposare i cugini, figli del secondo gemello.</a:t>
              </a:r>
            </a:p>
            <a:p>
              <a:pPr algn="ctr" defTabSz="266700">
                <a:lnSpc>
                  <a:spcPct val="90000"/>
                </a:lnSpc>
                <a:spcBef>
                  <a:spcPct val="0"/>
                </a:spcBef>
                <a:spcAft>
                  <a:spcPct val="35000"/>
                </a:spcAft>
              </a:pPr>
              <a:endParaRPr lang="it-IT" sz="600" b="1" kern="1200" dirty="0"/>
            </a:p>
          </p:txBody>
        </p:sp>
        <p:sp>
          <p:nvSpPr>
            <p:cNvPr id="7" name="Figura a mano libera 6"/>
            <p:cNvSpPr/>
            <p:nvPr/>
          </p:nvSpPr>
          <p:spPr>
            <a:xfrm>
              <a:off x="2735129"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600" b="1" i="1" u="sng" dirty="0" smtClean="0">
                  <a:solidFill>
                    <a:schemeClr val="tx1"/>
                  </a:solidFill>
                  <a:latin typeface="Arial" pitchFamily="34" charset="0"/>
                  <a:cs typeface="Arial" pitchFamily="34" charset="0"/>
                </a:rPr>
                <a:t>PARODO</a:t>
              </a:r>
            </a:p>
            <a:p>
              <a:pPr algn="ctr"/>
              <a:endParaRPr lang="it-IT" sz="1600" b="1" dirty="0" smtClean="0">
                <a:solidFill>
                  <a:schemeClr val="tx1"/>
                </a:solidFill>
                <a:latin typeface="Arial" pitchFamily="34" charset="0"/>
                <a:cs typeface="Arial" pitchFamily="34" charset="0"/>
              </a:endParaRPr>
            </a:p>
            <a:p>
              <a:pPr algn="ctr"/>
              <a:r>
                <a:rPr lang="it-IT" sz="1600" dirty="0" smtClean="0">
                  <a:solidFill>
                    <a:schemeClr val="tx1"/>
                  </a:solidFill>
                  <a:latin typeface="Arial" pitchFamily="34" charset="0"/>
                  <a:cs typeface="Arial" pitchFamily="34" charset="0"/>
                </a:rPr>
                <a:t>Il coro (le Danaidi) non vogliono sposarsi con i cugini </a:t>
              </a:r>
              <a:r>
                <a:rPr lang="it-IT" sz="1600" dirty="0" err="1" smtClean="0">
                  <a:solidFill>
                    <a:schemeClr val="tx1"/>
                  </a:solidFill>
                  <a:latin typeface="Arial" pitchFamily="34" charset="0"/>
                  <a:cs typeface="Arial" pitchFamily="34" charset="0"/>
                </a:rPr>
                <a:t>Egizii</a:t>
              </a:r>
              <a:r>
                <a:rPr lang="it-IT" sz="1600" dirty="0" smtClean="0">
                  <a:solidFill>
                    <a:schemeClr val="tx1"/>
                  </a:solidFill>
                  <a:latin typeface="Arial" pitchFamily="34" charset="0"/>
                  <a:cs typeface="Arial" pitchFamily="34" charset="0"/>
                </a:rPr>
                <a:t>. </a:t>
              </a:r>
              <a:r>
                <a:rPr lang="it-IT" sz="1600" dirty="0" err="1" smtClean="0">
                  <a:solidFill>
                    <a:schemeClr val="tx1"/>
                  </a:solidFill>
                  <a:latin typeface="Arial" pitchFamily="34" charset="0"/>
                  <a:cs typeface="Arial" pitchFamily="34" charset="0"/>
                </a:rPr>
                <a:t>Danao</a:t>
              </a:r>
              <a:r>
                <a:rPr lang="it-IT" sz="1600" dirty="0" smtClean="0">
                  <a:solidFill>
                    <a:schemeClr val="tx1"/>
                  </a:solidFill>
                  <a:latin typeface="Arial" pitchFamily="34" charset="0"/>
                  <a:cs typeface="Arial" pitchFamily="34" charset="0"/>
                </a:rPr>
                <a:t> trova come soluzione la fuga e </a:t>
              </a:r>
              <a:r>
                <a:rPr lang="it-IT" sz="1600" dirty="0" err="1" smtClean="0">
                  <a:solidFill>
                    <a:schemeClr val="tx1"/>
                  </a:solidFill>
                  <a:latin typeface="Arial" pitchFamily="34" charset="0"/>
                  <a:cs typeface="Arial" pitchFamily="34" charset="0"/>
                </a:rPr>
                <a:t>giungion</a:t>
              </a:r>
              <a:r>
                <a:rPr lang="it-IT" sz="1600" dirty="0" smtClean="0">
                  <a:solidFill>
                    <a:schemeClr val="tx1"/>
                  </a:solidFill>
                  <a:latin typeface="Arial" pitchFamily="34" charset="0"/>
                  <a:cs typeface="Arial" pitchFamily="34" charset="0"/>
                </a:rPr>
                <a:t> ad Argo che è la loro patria d’origine, perché vi nacque Io.</a:t>
              </a:r>
            </a:p>
            <a:p>
              <a:pPr algn="ctr"/>
              <a:endParaRPr lang="it-IT" sz="1400" b="1" kern="1200" dirty="0">
                <a:solidFill>
                  <a:schemeClr val="tx1"/>
                </a:solidFill>
                <a:latin typeface="Arial" pitchFamily="34" charset="0"/>
                <a:cs typeface="Arial" pitchFamily="34" charset="0"/>
              </a:endParaRPr>
            </a:p>
          </p:txBody>
        </p:sp>
      </p:grpSp>
      <p:grpSp>
        <p:nvGrpSpPr>
          <p:cNvPr id="8" name="Gruppo 7"/>
          <p:cNvGrpSpPr/>
          <p:nvPr/>
        </p:nvGrpSpPr>
        <p:grpSpPr>
          <a:xfrm>
            <a:off x="755576" y="1700808"/>
            <a:ext cx="7822752" cy="3816424"/>
            <a:chOff x="2728407" y="2288851"/>
            <a:chExt cx="5060221" cy="1354182"/>
          </a:xfrm>
        </p:grpSpPr>
        <p:sp>
          <p:nvSpPr>
            <p:cNvPr id="9" name="Figura a mano libera 8"/>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600" b="1" i="1" u="sng" dirty="0" smtClean="0">
                  <a:solidFill>
                    <a:schemeClr val="tx1"/>
                  </a:solidFill>
                  <a:latin typeface="Arial" pitchFamily="34" charset="0"/>
                  <a:cs typeface="Arial" pitchFamily="34" charset="0"/>
                </a:rPr>
                <a:t>QUARTO STASIMO</a:t>
              </a:r>
            </a:p>
            <a:p>
              <a:pPr algn="ctr"/>
              <a:r>
                <a:rPr lang="it-IT" sz="1600" dirty="0" smtClean="0">
                  <a:solidFill>
                    <a:schemeClr val="tx1"/>
                  </a:solidFill>
                  <a:latin typeface="Arial" pitchFamily="34" charset="0"/>
                  <a:cs typeface="Arial" pitchFamily="34" charset="0"/>
                </a:rPr>
                <a:t>Il Coro vuol morire, piuttosto che sposarsi.</a:t>
              </a:r>
            </a:p>
            <a:p>
              <a:pPr algn="ctr"/>
              <a:endParaRPr lang="it-IT" sz="1600" dirty="0" smtClean="0">
                <a:solidFill>
                  <a:schemeClr val="tx1"/>
                </a:solidFill>
                <a:latin typeface="Arial" pitchFamily="34" charset="0"/>
                <a:cs typeface="Arial" pitchFamily="34" charset="0"/>
              </a:endParaRPr>
            </a:p>
            <a:p>
              <a:pPr algn="ctr"/>
              <a:r>
                <a:rPr lang="it-IT" sz="1600" b="1" i="1" u="sng" dirty="0" smtClean="0">
                  <a:solidFill>
                    <a:schemeClr val="tx1"/>
                  </a:solidFill>
                  <a:latin typeface="Arial" pitchFamily="34" charset="0"/>
                  <a:cs typeface="Arial" pitchFamily="34" charset="0"/>
                </a:rPr>
                <a:t>QUARTO EPISODIO</a:t>
              </a:r>
            </a:p>
            <a:p>
              <a:pPr algn="ctr"/>
              <a:r>
                <a:rPr lang="it-IT" sz="1600" dirty="0" smtClean="0">
                  <a:solidFill>
                    <a:schemeClr val="tx1"/>
                  </a:solidFill>
                  <a:latin typeface="Arial" pitchFamily="34" charset="0"/>
                  <a:cs typeface="Arial" pitchFamily="34" charset="0"/>
                </a:rPr>
                <a:t>Giunge un araldo egizio che </a:t>
              </a:r>
              <a:r>
                <a:rPr lang="it-IT" sz="1600" dirty="0" err="1" smtClean="0">
                  <a:solidFill>
                    <a:schemeClr val="tx1"/>
                  </a:solidFill>
                  <a:latin typeface="Arial" pitchFamily="34" charset="0"/>
                  <a:cs typeface="Arial" pitchFamily="34" charset="0"/>
                </a:rPr>
                <a:t>Pelasgo</a:t>
              </a:r>
              <a:r>
                <a:rPr lang="it-IT" sz="1600" dirty="0" smtClean="0">
                  <a:solidFill>
                    <a:schemeClr val="tx1"/>
                  </a:solidFill>
                  <a:latin typeface="Arial" pitchFamily="34" charset="0"/>
                  <a:cs typeface="Arial" pitchFamily="34" charset="0"/>
                </a:rPr>
                <a:t> caccia.</a:t>
              </a:r>
            </a:p>
            <a:p>
              <a:pPr algn="ctr" defTabSz="266700">
                <a:lnSpc>
                  <a:spcPct val="90000"/>
                </a:lnSpc>
                <a:spcBef>
                  <a:spcPct val="0"/>
                </a:spcBef>
                <a:spcAft>
                  <a:spcPct val="35000"/>
                </a:spcAft>
              </a:pPr>
              <a:endParaRPr lang="it-IT" sz="600" b="1" kern="1200" dirty="0"/>
            </a:p>
          </p:txBody>
        </p:sp>
        <p:sp>
          <p:nvSpPr>
            <p:cNvPr id="10" name="Figura a mano libera 9"/>
            <p:cNvSpPr/>
            <p:nvPr/>
          </p:nvSpPr>
          <p:spPr>
            <a:xfrm>
              <a:off x="2728407"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400" b="1" i="1" u="sng" dirty="0" smtClean="0">
                  <a:solidFill>
                    <a:schemeClr val="tx1"/>
                  </a:solidFill>
                  <a:latin typeface="Arial" pitchFamily="34" charset="0"/>
                  <a:cs typeface="Arial" pitchFamily="34" charset="0"/>
                </a:rPr>
                <a:t>TERZO STASIMO</a:t>
              </a:r>
            </a:p>
            <a:p>
              <a:pPr algn="ctr"/>
              <a:r>
                <a:rPr lang="it-IT" sz="1400" dirty="0" smtClean="0">
                  <a:solidFill>
                    <a:schemeClr val="tx1"/>
                  </a:solidFill>
                  <a:latin typeface="Arial" pitchFamily="34" charset="0"/>
                  <a:cs typeface="Arial" pitchFamily="34" charset="0"/>
                </a:rPr>
                <a:t>Il Coro ora prega per la città di Argo, perché le ha accolte anche se sotto la minaccia delle ritorsioni di Zeus. </a:t>
              </a:r>
            </a:p>
            <a:p>
              <a:pPr algn="ctr"/>
              <a:endParaRPr lang="it-IT" sz="1400" dirty="0" smtClean="0">
                <a:solidFill>
                  <a:schemeClr val="tx1"/>
                </a:solidFill>
                <a:latin typeface="Arial" pitchFamily="34" charset="0"/>
                <a:cs typeface="Arial" pitchFamily="34" charset="0"/>
              </a:endParaRPr>
            </a:p>
            <a:p>
              <a:pPr algn="ctr">
                <a:buNone/>
              </a:pPr>
              <a:r>
                <a:rPr lang="it-IT" sz="1400" b="1" i="1" u="sng" dirty="0" smtClean="0">
                  <a:solidFill>
                    <a:schemeClr val="tx1"/>
                  </a:solidFill>
                  <a:latin typeface="Arial" pitchFamily="34" charset="0"/>
                  <a:cs typeface="Arial" pitchFamily="34" charset="0"/>
                </a:rPr>
                <a:t> TERZO EPISODIO</a:t>
              </a:r>
            </a:p>
            <a:p>
              <a:pPr algn="ctr">
                <a:buNone/>
              </a:pPr>
              <a:r>
                <a:rPr lang="it-IT" sz="1400" dirty="0" err="1" smtClean="0">
                  <a:solidFill>
                    <a:schemeClr val="tx1"/>
                  </a:solidFill>
                  <a:latin typeface="Arial" pitchFamily="34" charset="0"/>
                  <a:cs typeface="Arial" pitchFamily="34" charset="0"/>
                </a:rPr>
                <a:t>Danao</a:t>
              </a:r>
              <a:r>
                <a:rPr lang="it-IT" sz="1400" dirty="0" smtClean="0">
                  <a:solidFill>
                    <a:schemeClr val="tx1"/>
                  </a:solidFill>
                  <a:latin typeface="Arial" pitchFamily="34" charset="0"/>
                  <a:cs typeface="Arial" pitchFamily="34" charset="0"/>
                </a:rPr>
                <a:t> vede arrivare gli Egizi per mare e dice al Coro di stare calme. Va a cercare aiuto. Le donne rimangono sole ed hanno paura.</a:t>
              </a:r>
            </a:p>
            <a:p>
              <a:pPr algn="ctr"/>
              <a:endParaRPr lang="it-IT" sz="1400" b="1" kern="1200" dirty="0">
                <a:solidFill>
                  <a:schemeClr val="tx1"/>
                </a:solidFill>
                <a:latin typeface="Arial" pitchFamily="34" charset="0"/>
                <a:cs typeface="Arial" pitchFamily="34" charset="0"/>
              </a:endParaRPr>
            </a:p>
          </p:txBody>
        </p:sp>
      </p:grpSp>
      <p:grpSp>
        <p:nvGrpSpPr>
          <p:cNvPr id="11" name="Gruppo 10"/>
          <p:cNvGrpSpPr/>
          <p:nvPr/>
        </p:nvGrpSpPr>
        <p:grpSpPr>
          <a:xfrm>
            <a:off x="755576" y="1700808"/>
            <a:ext cx="7822752" cy="3816424"/>
            <a:chOff x="2728407" y="2288851"/>
            <a:chExt cx="5060221" cy="1354182"/>
          </a:xfrm>
        </p:grpSpPr>
        <p:sp>
          <p:nvSpPr>
            <p:cNvPr id="12" name="Figura a mano libera 11"/>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600" b="1" i="1" u="sng" dirty="0" smtClean="0">
                  <a:solidFill>
                    <a:schemeClr val="tx1"/>
                  </a:solidFill>
                  <a:latin typeface="Arial" pitchFamily="34" charset="0"/>
                  <a:cs typeface="Arial" pitchFamily="34" charset="0"/>
                </a:rPr>
                <a:t>SECONDO STASIMO</a:t>
              </a:r>
            </a:p>
            <a:p>
              <a:pPr algn="ctr"/>
              <a:r>
                <a:rPr lang="it-IT" sz="1600" dirty="0" smtClean="0">
                  <a:solidFill>
                    <a:schemeClr val="tx1"/>
                  </a:solidFill>
                  <a:latin typeface="Arial" pitchFamily="34" charset="0"/>
                  <a:cs typeface="Arial" pitchFamily="34" charset="0"/>
                </a:rPr>
                <a:t> Inno a Zeus, e mito di </a:t>
              </a:r>
              <a:r>
                <a:rPr lang="it-IT" sz="1600" dirty="0" err="1" smtClean="0">
                  <a:solidFill>
                    <a:schemeClr val="tx1"/>
                  </a:solidFill>
                  <a:latin typeface="Arial" pitchFamily="34" charset="0"/>
                  <a:cs typeface="Arial" pitchFamily="34" charset="0"/>
                </a:rPr>
                <a:t>Iò</a:t>
              </a:r>
              <a:r>
                <a:rPr lang="it-IT" sz="1600" dirty="0" smtClean="0">
                  <a:solidFill>
                    <a:schemeClr val="tx1"/>
                  </a:solidFill>
                  <a:latin typeface="Arial" pitchFamily="34" charset="0"/>
                  <a:cs typeface="Arial" pitchFamily="34" charset="0"/>
                </a:rPr>
                <a:t>.</a:t>
              </a:r>
            </a:p>
            <a:p>
              <a:pPr algn="ctr"/>
              <a:endParaRPr lang="it-IT" sz="1600" b="1" dirty="0" smtClean="0">
                <a:solidFill>
                  <a:schemeClr val="tx1"/>
                </a:solidFill>
                <a:latin typeface="Arial" pitchFamily="34" charset="0"/>
                <a:cs typeface="Arial" pitchFamily="34" charset="0"/>
              </a:endParaRPr>
            </a:p>
            <a:p>
              <a:pPr algn="ctr"/>
              <a:r>
                <a:rPr lang="it-IT" sz="1600" b="1" i="1" u="sng" dirty="0" smtClean="0">
                  <a:solidFill>
                    <a:schemeClr val="tx1"/>
                  </a:solidFill>
                  <a:latin typeface="Arial" pitchFamily="34" charset="0"/>
                  <a:cs typeface="Arial" pitchFamily="34" charset="0"/>
                </a:rPr>
                <a:t>SECONDO EPISODIO</a:t>
              </a:r>
              <a:endParaRPr lang="it-IT" sz="1600" b="1" dirty="0" smtClean="0">
                <a:solidFill>
                  <a:schemeClr val="tx1"/>
                </a:solidFill>
                <a:latin typeface="Arial" pitchFamily="34" charset="0"/>
                <a:cs typeface="Arial" pitchFamily="34" charset="0"/>
              </a:endParaRPr>
            </a:p>
            <a:p>
              <a:pPr algn="ctr"/>
              <a:r>
                <a:rPr lang="it-IT" sz="1600" dirty="0" smtClean="0">
                  <a:solidFill>
                    <a:schemeClr val="tx1"/>
                  </a:solidFill>
                  <a:latin typeface="Arial" pitchFamily="34" charset="0"/>
                  <a:cs typeface="Arial" pitchFamily="34" charset="0"/>
                </a:rPr>
                <a:t>Il popolo è favorevole</a:t>
              </a:r>
            </a:p>
            <a:p>
              <a:pPr algn="ctr" defTabSz="266700">
                <a:lnSpc>
                  <a:spcPct val="90000"/>
                </a:lnSpc>
                <a:spcBef>
                  <a:spcPct val="0"/>
                </a:spcBef>
                <a:spcAft>
                  <a:spcPct val="35000"/>
                </a:spcAft>
              </a:pPr>
              <a:endParaRPr lang="it-IT" sz="600" b="1" kern="1200" dirty="0"/>
            </a:p>
          </p:txBody>
        </p:sp>
        <p:sp>
          <p:nvSpPr>
            <p:cNvPr id="13" name="Figura a mano libera 12"/>
            <p:cNvSpPr/>
            <p:nvPr/>
          </p:nvSpPr>
          <p:spPr>
            <a:xfrm>
              <a:off x="2728407"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400" b="1" i="1" dirty="0" smtClean="0">
                  <a:solidFill>
                    <a:schemeClr val="tx1"/>
                  </a:solidFill>
                  <a:latin typeface="Arial" pitchFamily="34" charset="0"/>
                  <a:cs typeface="Arial" pitchFamily="34" charset="0"/>
                </a:rPr>
                <a:t>[ </a:t>
              </a:r>
              <a:r>
                <a:rPr lang="it-IT" sz="1400" b="1" i="1" u="sng" dirty="0" smtClean="0">
                  <a:solidFill>
                    <a:schemeClr val="tx1"/>
                  </a:solidFill>
                  <a:latin typeface="Arial" pitchFamily="34" charset="0"/>
                  <a:cs typeface="Arial" pitchFamily="34" charset="0"/>
                </a:rPr>
                <a:t>COMMO</a:t>
              </a:r>
              <a:r>
                <a:rPr lang="it-IT" sz="1400" b="1" i="1" dirty="0" smtClean="0">
                  <a:solidFill>
                    <a:schemeClr val="tx1"/>
                  </a:solidFill>
                  <a:latin typeface="Arial" pitchFamily="34" charset="0"/>
                  <a:cs typeface="Arial" pitchFamily="34" charset="0"/>
                </a:rPr>
                <a:t> ]</a:t>
              </a:r>
            </a:p>
            <a:p>
              <a:pPr algn="ctr"/>
              <a:endParaRPr lang="it-IT" sz="1400" i="1" u="sng" dirty="0" smtClean="0">
                <a:solidFill>
                  <a:schemeClr val="tx1"/>
                </a:solidFill>
                <a:latin typeface="Arial" pitchFamily="34" charset="0"/>
                <a:cs typeface="Arial" pitchFamily="34" charset="0"/>
              </a:endParaRPr>
            </a:p>
            <a:p>
              <a:pPr algn="ctr"/>
              <a:r>
                <a:rPr lang="it-IT" sz="1400" b="1" i="1" u="sng" dirty="0" smtClean="0">
                  <a:solidFill>
                    <a:schemeClr val="tx1"/>
                  </a:solidFill>
                  <a:latin typeface="Arial" pitchFamily="34" charset="0"/>
                  <a:cs typeface="Arial" pitchFamily="34" charset="0"/>
                </a:rPr>
                <a:t>DIALOGO CORO-ATTORI</a:t>
              </a:r>
              <a:endParaRPr lang="it-IT" sz="1400" b="1" dirty="0" smtClean="0">
                <a:solidFill>
                  <a:schemeClr val="tx1"/>
                </a:solidFill>
                <a:latin typeface="Arial" pitchFamily="34" charset="0"/>
                <a:cs typeface="Arial" pitchFamily="34" charset="0"/>
              </a:endParaRPr>
            </a:p>
            <a:p>
              <a:pPr algn="ctr"/>
              <a:r>
                <a:rPr lang="it-IT" sz="1400" dirty="0" err="1" smtClean="0">
                  <a:solidFill>
                    <a:schemeClr val="tx1"/>
                  </a:solidFill>
                  <a:latin typeface="Arial" pitchFamily="34" charset="0"/>
                  <a:cs typeface="Arial" pitchFamily="34" charset="0"/>
                </a:rPr>
                <a:t>Pelasgo</a:t>
              </a:r>
              <a:r>
                <a:rPr lang="it-IT" sz="1400" dirty="0" smtClean="0">
                  <a:solidFill>
                    <a:schemeClr val="tx1"/>
                  </a:solidFill>
                  <a:latin typeface="Arial" pitchFamily="34" charset="0"/>
                  <a:cs typeface="Arial" pitchFamily="34" charset="0"/>
                </a:rPr>
                <a:t> è perplesso. Il re si rende conto che se non aiuta le donne, va incontro all’ira di Zeus, che lo perseguiterebbe anche dopo morto, per non aver accolto un supplice. </a:t>
              </a:r>
              <a:r>
                <a:rPr lang="it-IT" sz="1400" dirty="0" err="1" smtClean="0">
                  <a:solidFill>
                    <a:schemeClr val="tx1"/>
                  </a:solidFill>
                  <a:latin typeface="Arial" pitchFamily="34" charset="0"/>
                  <a:cs typeface="Arial" pitchFamily="34" charset="0"/>
                </a:rPr>
                <a:t>Pelasgo</a:t>
              </a:r>
              <a:r>
                <a:rPr lang="it-IT" sz="1400" dirty="0" smtClean="0">
                  <a:solidFill>
                    <a:schemeClr val="tx1"/>
                  </a:solidFill>
                  <a:latin typeface="Arial" pitchFamily="34" charset="0"/>
                  <a:cs typeface="Arial" pitchFamily="34" charset="0"/>
                </a:rPr>
                <a:t> dice a </a:t>
              </a:r>
              <a:r>
                <a:rPr lang="it-IT" sz="1400" dirty="0" err="1" smtClean="0">
                  <a:solidFill>
                    <a:schemeClr val="tx1"/>
                  </a:solidFill>
                  <a:latin typeface="Arial" pitchFamily="34" charset="0"/>
                  <a:cs typeface="Arial" pitchFamily="34" charset="0"/>
                </a:rPr>
                <a:t>Danao</a:t>
              </a:r>
              <a:r>
                <a:rPr lang="it-IT" sz="1400" dirty="0" smtClean="0">
                  <a:solidFill>
                    <a:schemeClr val="tx1"/>
                  </a:solidFill>
                  <a:latin typeface="Arial" pitchFamily="34" charset="0"/>
                  <a:cs typeface="Arial" pitchFamily="34" charset="0"/>
                </a:rPr>
                <a:t> di seguirlo in città, per assistere all’assemblea.</a:t>
              </a:r>
            </a:p>
            <a:p>
              <a:pPr algn="ctr"/>
              <a:endParaRPr lang="it-IT" sz="1400" b="1" kern="1200" dirty="0">
                <a:solidFill>
                  <a:schemeClr val="tx1"/>
                </a:solidFill>
                <a:latin typeface="Arial" pitchFamily="34" charset="0"/>
                <a:cs typeface="Arial" pitchFamily="34" charset="0"/>
              </a:endParaRPr>
            </a:p>
          </p:txBody>
        </p:sp>
      </p:grpSp>
      <p:sp>
        <p:nvSpPr>
          <p:cNvPr id="15" name="Titolo 13"/>
          <p:cNvSpPr txBox="1">
            <a:spLocks/>
          </p:cNvSpPr>
          <p:nvPr/>
        </p:nvSpPr>
        <p:spPr>
          <a:xfrm>
            <a:off x="457200" y="274638"/>
            <a:ext cx="8229600" cy="99412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Arial" pitchFamily="34" charset="0"/>
                <a:ea typeface="+mj-ea"/>
                <a:cs typeface="Arial" pitchFamily="34" charset="0"/>
              </a:rPr>
              <a:t>TRAMA DELL’ OPERA</a:t>
            </a:r>
            <a:endParaRPr kumimoji="0" lang="it-IT"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3000"/>
                                        <p:tgtEl>
                                          <p:spTgt spid="5"/>
                                        </p:tgtEl>
                                        <p:attrNameLst>
                                          <p:attrName>ppt_x</p:attrName>
                                        </p:attrNameLst>
                                      </p:cBhvr>
                                      <p:tavLst>
                                        <p:tav tm="0">
                                          <p:val>
                                            <p:strVal val="ppt_x"/>
                                          </p:val>
                                        </p:tav>
                                        <p:tav tm="100000">
                                          <p:val>
                                            <p:strVal val="0-ppt_w/2"/>
                                          </p:val>
                                        </p:tav>
                                      </p:tavLst>
                                    </p:anim>
                                    <p:anim calcmode="lin" valueType="num">
                                      <p:cBhvr additive="base">
                                        <p:cTn id="13" dur="3000"/>
                                        <p:tgtEl>
                                          <p:spTgt spid="5"/>
                                        </p:tgtEl>
                                        <p:attrNameLst>
                                          <p:attrName>ppt_y</p:attrName>
                                        </p:attrNameLst>
                                      </p:cBhvr>
                                      <p:tavLst>
                                        <p:tav tm="0">
                                          <p:val>
                                            <p:strVal val="ppt_y"/>
                                          </p:val>
                                        </p:tav>
                                        <p:tav tm="100000">
                                          <p:val>
                                            <p:strVal val="ppt_y"/>
                                          </p:val>
                                        </p:tav>
                                      </p:tavLst>
                                    </p:anim>
                                    <p:set>
                                      <p:cBhvr>
                                        <p:cTn id="14" dur="1" fill="hold">
                                          <p:stCondLst>
                                            <p:cond delay="2999"/>
                                          </p:stCondLst>
                                        </p:cTn>
                                        <p:tgtEl>
                                          <p:spTgt spid="5"/>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000" fill="hold"/>
                                        <p:tgtEl>
                                          <p:spTgt spid="11"/>
                                        </p:tgtEl>
                                        <p:attrNameLst>
                                          <p:attrName>ppt_x</p:attrName>
                                        </p:attrNameLst>
                                      </p:cBhvr>
                                      <p:tavLst>
                                        <p:tav tm="0">
                                          <p:val>
                                            <p:strVal val="1+#ppt_w/2"/>
                                          </p:val>
                                        </p:tav>
                                        <p:tav tm="100000">
                                          <p:val>
                                            <p:strVal val="#ppt_x"/>
                                          </p:val>
                                        </p:tav>
                                      </p:tavLst>
                                    </p:anim>
                                    <p:anim calcmode="lin" valueType="num">
                                      <p:cBhvr additive="base">
                                        <p:cTn id="18"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nodeType="clickEffect">
                                  <p:stCondLst>
                                    <p:cond delay="0"/>
                                  </p:stCondLst>
                                  <p:childTnLst>
                                    <p:anim calcmode="lin" valueType="num">
                                      <p:cBhvr additive="base">
                                        <p:cTn id="22" dur="3000"/>
                                        <p:tgtEl>
                                          <p:spTgt spid="11"/>
                                        </p:tgtEl>
                                        <p:attrNameLst>
                                          <p:attrName>ppt_x</p:attrName>
                                        </p:attrNameLst>
                                      </p:cBhvr>
                                      <p:tavLst>
                                        <p:tav tm="0">
                                          <p:val>
                                            <p:strVal val="ppt_x"/>
                                          </p:val>
                                        </p:tav>
                                        <p:tav tm="100000">
                                          <p:val>
                                            <p:strVal val="0-ppt_w/2"/>
                                          </p:val>
                                        </p:tav>
                                      </p:tavLst>
                                    </p:anim>
                                    <p:anim calcmode="lin" valueType="num">
                                      <p:cBhvr additive="base">
                                        <p:cTn id="23" dur="3000"/>
                                        <p:tgtEl>
                                          <p:spTgt spid="11"/>
                                        </p:tgtEl>
                                        <p:attrNameLst>
                                          <p:attrName>ppt_y</p:attrName>
                                        </p:attrNameLst>
                                      </p:cBhvr>
                                      <p:tavLst>
                                        <p:tav tm="0">
                                          <p:val>
                                            <p:strVal val="ppt_y"/>
                                          </p:val>
                                        </p:tav>
                                        <p:tav tm="100000">
                                          <p:val>
                                            <p:strVal val="ppt_y"/>
                                          </p:val>
                                        </p:tav>
                                      </p:tavLst>
                                    </p:anim>
                                    <p:set>
                                      <p:cBhvr>
                                        <p:cTn id="24" dur="1" fill="hold">
                                          <p:stCondLst>
                                            <p:cond delay="2999"/>
                                          </p:stCondLst>
                                        </p:cTn>
                                        <p:tgtEl>
                                          <p:spTgt spid="11"/>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0" fill="hold"/>
                                        <p:tgtEl>
                                          <p:spTgt spid="8"/>
                                        </p:tgtEl>
                                        <p:attrNameLst>
                                          <p:attrName>ppt_x</p:attrName>
                                        </p:attrNameLst>
                                      </p:cBhvr>
                                      <p:tavLst>
                                        <p:tav tm="0">
                                          <p:val>
                                            <p:strVal val="1+#ppt_w/2"/>
                                          </p:val>
                                        </p:tav>
                                        <p:tav tm="100000">
                                          <p:val>
                                            <p:strVal val="#ppt_x"/>
                                          </p:val>
                                        </p:tav>
                                      </p:tavLst>
                                    </p:anim>
                                    <p:anim calcmode="lin" valueType="num">
                                      <p:cBhvr additive="base">
                                        <p:cTn id="2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3000"/>
                                        <p:tgtEl>
                                          <p:spTgt spid="8"/>
                                        </p:tgtEl>
                                        <p:attrNameLst>
                                          <p:attrName>ppt_x</p:attrName>
                                        </p:attrNameLst>
                                      </p:cBhvr>
                                      <p:tavLst>
                                        <p:tav tm="0">
                                          <p:val>
                                            <p:strVal val="ppt_x"/>
                                          </p:val>
                                        </p:tav>
                                        <p:tav tm="100000">
                                          <p:val>
                                            <p:strVal val="0-ppt_w/2"/>
                                          </p:val>
                                        </p:tav>
                                      </p:tavLst>
                                    </p:anim>
                                    <p:anim calcmode="lin" valueType="num">
                                      <p:cBhvr additive="base">
                                        <p:cTn id="33" dur="3000"/>
                                        <p:tgtEl>
                                          <p:spTgt spid="8"/>
                                        </p:tgtEl>
                                        <p:attrNameLst>
                                          <p:attrName>ppt_y</p:attrName>
                                        </p:attrNameLst>
                                      </p:cBhvr>
                                      <p:tavLst>
                                        <p:tav tm="0">
                                          <p:val>
                                            <p:strVal val="ppt_y"/>
                                          </p:val>
                                        </p:tav>
                                        <p:tav tm="100000">
                                          <p:val>
                                            <p:strVal val="ppt_y"/>
                                          </p:val>
                                        </p:tav>
                                      </p:tavLst>
                                    </p:anim>
                                    <p:set>
                                      <p:cBhvr>
                                        <p:cTn id="34" dur="1" fill="hold">
                                          <p:stCondLst>
                                            <p:cond delay="2999"/>
                                          </p:stCondLst>
                                        </p:cTn>
                                        <p:tgtEl>
                                          <p:spTgt spid="8"/>
                                        </p:tgtEl>
                                        <p:attrNameLst>
                                          <p:attrName>style.visibility</p:attrName>
                                        </p:attrNameLst>
                                      </p:cBhvr>
                                      <p:to>
                                        <p:strVal val="hidden"/>
                                      </p:to>
                                    </p:set>
                                  </p:childTnLst>
                                </p:cTn>
                              </p:par>
                              <p:par>
                                <p:cTn id="35" presetID="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0" fill="hold"/>
                                        <p:tgtEl>
                                          <p:spTgt spid="4"/>
                                        </p:tgtEl>
                                        <p:attrNameLst>
                                          <p:attrName>ppt_x</p:attrName>
                                        </p:attrNameLst>
                                      </p:cBhvr>
                                      <p:tavLst>
                                        <p:tav tm="0">
                                          <p:val>
                                            <p:strVal val="1+#ppt_w/2"/>
                                          </p:val>
                                        </p:tav>
                                        <p:tav tm="100000">
                                          <p:val>
                                            <p:strVal val="#ppt_x"/>
                                          </p:val>
                                        </p:tav>
                                      </p:tavLst>
                                    </p:anim>
                                    <p:anim calcmode="lin" valueType="num">
                                      <p:cBhvr additive="base">
                                        <p:cTn id="38"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grpId="1" nodeType="clickEffect">
                                  <p:stCondLst>
                                    <p:cond delay="0"/>
                                  </p:stCondLst>
                                  <p:childTnLst>
                                    <p:anim calcmode="lin" valueType="num">
                                      <p:cBhvr additive="base">
                                        <p:cTn id="42" dur="3000"/>
                                        <p:tgtEl>
                                          <p:spTgt spid="4"/>
                                        </p:tgtEl>
                                        <p:attrNameLst>
                                          <p:attrName>ppt_x</p:attrName>
                                        </p:attrNameLst>
                                      </p:cBhvr>
                                      <p:tavLst>
                                        <p:tav tm="0">
                                          <p:val>
                                            <p:strVal val="ppt_x"/>
                                          </p:val>
                                        </p:tav>
                                        <p:tav tm="100000">
                                          <p:val>
                                            <p:strVal val="0-ppt_w/2"/>
                                          </p:val>
                                        </p:tav>
                                      </p:tavLst>
                                    </p:anim>
                                    <p:anim calcmode="lin" valueType="num">
                                      <p:cBhvr additive="base">
                                        <p:cTn id="43" dur="3000"/>
                                        <p:tgtEl>
                                          <p:spTgt spid="4"/>
                                        </p:tgtEl>
                                        <p:attrNameLst>
                                          <p:attrName>ppt_y</p:attrName>
                                        </p:attrNameLst>
                                      </p:cBhvr>
                                      <p:tavLst>
                                        <p:tav tm="0">
                                          <p:val>
                                            <p:strVal val="ppt_y"/>
                                          </p:val>
                                        </p:tav>
                                        <p:tav tm="100000">
                                          <p:val>
                                            <p:strVal val="ppt_y"/>
                                          </p:val>
                                        </p:tav>
                                      </p:tavLst>
                                    </p:anim>
                                    <p:set>
                                      <p:cBhvr>
                                        <p:cTn id="44"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411760" y="908720"/>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1"/>
                </a:solidFill>
                <a:latin typeface="Arial" pitchFamily="34" charset="0"/>
                <a:cs typeface="Arial" pitchFamily="34" charset="0"/>
              </a:rPr>
              <a:t>Zeus</a:t>
            </a:r>
            <a:endParaRPr lang="it-IT" sz="3200" b="1" dirty="0">
              <a:solidFill>
                <a:schemeClr val="tx1"/>
              </a:solidFill>
              <a:latin typeface="Arial" pitchFamily="34" charset="0"/>
              <a:cs typeface="Arial" pitchFamily="34" charset="0"/>
            </a:endParaRPr>
          </a:p>
        </p:txBody>
      </p:sp>
      <p:sp>
        <p:nvSpPr>
          <p:cNvPr id="13" name="Rettangolo 12"/>
          <p:cNvSpPr/>
          <p:nvPr/>
        </p:nvSpPr>
        <p:spPr>
          <a:xfrm>
            <a:off x="4572000" y="908720"/>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1"/>
                </a:solidFill>
                <a:latin typeface="Arial" pitchFamily="34" charset="0"/>
                <a:cs typeface="Arial" pitchFamily="34" charset="0"/>
              </a:rPr>
              <a:t>Io</a:t>
            </a:r>
            <a:endParaRPr lang="it-IT" sz="3200" b="1" dirty="0">
              <a:solidFill>
                <a:schemeClr val="tx1"/>
              </a:solidFill>
              <a:latin typeface="Arial" pitchFamily="34" charset="0"/>
              <a:cs typeface="Arial" pitchFamily="34" charset="0"/>
            </a:endParaRPr>
          </a:p>
        </p:txBody>
      </p:sp>
      <p:sp>
        <p:nvSpPr>
          <p:cNvPr id="14" name="Rettangolo 13"/>
          <p:cNvSpPr/>
          <p:nvPr/>
        </p:nvSpPr>
        <p:spPr>
          <a:xfrm>
            <a:off x="3563888" y="1988840"/>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err="1" smtClean="0">
                <a:solidFill>
                  <a:schemeClr val="tx1"/>
                </a:solidFill>
                <a:latin typeface="Arial" pitchFamily="34" charset="0"/>
                <a:cs typeface="Arial" pitchFamily="34" charset="0"/>
              </a:rPr>
              <a:t>Epafo</a:t>
            </a:r>
            <a:endParaRPr lang="it-IT" sz="3200" b="1" dirty="0">
              <a:solidFill>
                <a:schemeClr val="tx1"/>
              </a:solidFill>
              <a:latin typeface="Arial" pitchFamily="34" charset="0"/>
              <a:cs typeface="Arial" pitchFamily="34" charset="0"/>
            </a:endParaRPr>
          </a:p>
        </p:txBody>
      </p:sp>
      <p:sp>
        <p:nvSpPr>
          <p:cNvPr id="15" name="Rettangolo 14"/>
          <p:cNvSpPr/>
          <p:nvPr/>
        </p:nvSpPr>
        <p:spPr>
          <a:xfrm>
            <a:off x="3563888" y="4077072"/>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1"/>
                </a:solidFill>
                <a:latin typeface="Arial" pitchFamily="34" charset="0"/>
                <a:cs typeface="Arial" pitchFamily="34" charset="0"/>
              </a:rPr>
              <a:t>Belo</a:t>
            </a:r>
            <a:endParaRPr lang="it-IT" sz="3200" b="1" dirty="0">
              <a:solidFill>
                <a:schemeClr val="tx1"/>
              </a:solidFill>
              <a:latin typeface="Arial" pitchFamily="34" charset="0"/>
              <a:cs typeface="Arial" pitchFamily="34" charset="0"/>
            </a:endParaRPr>
          </a:p>
        </p:txBody>
      </p:sp>
      <p:sp>
        <p:nvSpPr>
          <p:cNvPr id="16" name="Rettangolo 15"/>
          <p:cNvSpPr/>
          <p:nvPr/>
        </p:nvSpPr>
        <p:spPr>
          <a:xfrm>
            <a:off x="3563888" y="3068960"/>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1"/>
                </a:solidFill>
                <a:latin typeface="Arial" pitchFamily="34" charset="0"/>
                <a:cs typeface="Arial" pitchFamily="34" charset="0"/>
              </a:rPr>
              <a:t>Libia</a:t>
            </a:r>
            <a:endParaRPr lang="it-IT" sz="3200" b="1" dirty="0">
              <a:solidFill>
                <a:schemeClr val="tx1"/>
              </a:solidFill>
              <a:latin typeface="Arial" pitchFamily="34" charset="0"/>
              <a:cs typeface="Arial" pitchFamily="34" charset="0"/>
            </a:endParaRPr>
          </a:p>
        </p:txBody>
      </p:sp>
      <p:sp>
        <p:nvSpPr>
          <p:cNvPr id="17" name="Freccia in giù 16"/>
          <p:cNvSpPr/>
          <p:nvPr/>
        </p:nvSpPr>
        <p:spPr>
          <a:xfrm>
            <a:off x="4211960" y="1556792"/>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giù 17"/>
          <p:cNvSpPr/>
          <p:nvPr/>
        </p:nvSpPr>
        <p:spPr>
          <a:xfrm>
            <a:off x="4283968" y="2636912"/>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p:cNvSpPr/>
          <p:nvPr/>
        </p:nvSpPr>
        <p:spPr>
          <a:xfrm>
            <a:off x="4283968" y="3717032"/>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2555776" y="4941168"/>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err="1" smtClean="0">
                <a:solidFill>
                  <a:schemeClr val="tx1"/>
                </a:solidFill>
                <a:latin typeface="Arial" pitchFamily="34" charset="0"/>
                <a:cs typeface="Arial" pitchFamily="34" charset="0"/>
              </a:rPr>
              <a:t>Danao</a:t>
            </a:r>
            <a:endParaRPr lang="it-IT" sz="3200" b="1" dirty="0">
              <a:solidFill>
                <a:schemeClr val="tx1"/>
              </a:solidFill>
              <a:latin typeface="Arial" pitchFamily="34" charset="0"/>
              <a:cs typeface="Arial" pitchFamily="34" charset="0"/>
            </a:endParaRPr>
          </a:p>
        </p:txBody>
      </p:sp>
      <p:sp>
        <p:nvSpPr>
          <p:cNvPr id="21" name="Rettangolo 20"/>
          <p:cNvSpPr/>
          <p:nvPr/>
        </p:nvSpPr>
        <p:spPr>
          <a:xfrm>
            <a:off x="4716016" y="4941168"/>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1"/>
                </a:solidFill>
                <a:latin typeface="Arial" pitchFamily="34" charset="0"/>
                <a:cs typeface="Arial" pitchFamily="34" charset="0"/>
              </a:rPr>
              <a:t>Egitto</a:t>
            </a:r>
            <a:endParaRPr lang="it-IT" sz="3200" b="1" dirty="0">
              <a:solidFill>
                <a:schemeClr val="tx1"/>
              </a:solidFill>
              <a:latin typeface="Arial" pitchFamily="34" charset="0"/>
              <a:cs typeface="Arial" pitchFamily="34" charset="0"/>
            </a:endParaRPr>
          </a:p>
        </p:txBody>
      </p:sp>
      <p:sp>
        <p:nvSpPr>
          <p:cNvPr id="22" name="Freccia in giù 21"/>
          <p:cNvSpPr/>
          <p:nvPr/>
        </p:nvSpPr>
        <p:spPr>
          <a:xfrm>
            <a:off x="4355976" y="4725144"/>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251520" y="1556792"/>
            <a:ext cx="2952328"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it-IT" sz="1400" dirty="0" smtClean="0">
              <a:solidFill>
                <a:schemeClr val="tx1"/>
              </a:solidFill>
              <a:latin typeface="Arial" pitchFamily="34" charset="0"/>
              <a:cs typeface="Arial" pitchFamily="34" charset="0"/>
            </a:endParaRPr>
          </a:p>
          <a:p>
            <a:r>
              <a:rPr lang="it-IT" sz="1400" b="1" i="1" u="sng" dirty="0" smtClean="0">
                <a:solidFill>
                  <a:schemeClr val="tx1"/>
                </a:solidFill>
                <a:latin typeface="Arial" pitchFamily="34" charset="0"/>
                <a:cs typeface="Arial" pitchFamily="34" charset="0"/>
              </a:rPr>
              <a:t>DANAIDI</a:t>
            </a:r>
          </a:p>
          <a:p>
            <a:pPr>
              <a:buFont typeface="Wingdings" pitchFamily="2" charset="2"/>
              <a:buChar char="Ø"/>
            </a:pPr>
            <a:r>
              <a:rPr lang="it-IT" sz="1400" dirty="0" smtClean="0">
                <a:solidFill>
                  <a:schemeClr val="tx1"/>
                </a:solidFill>
                <a:latin typeface="Arial" pitchFamily="34" charset="0"/>
                <a:cs typeface="Arial" pitchFamily="34" charset="0"/>
              </a:rPr>
              <a:t>Caratterizzate da tratti tipicamente maschili</a:t>
            </a:r>
          </a:p>
          <a:p>
            <a:pPr>
              <a:buFont typeface="Wingdings" pitchFamily="2" charset="2"/>
              <a:buChar char="Ø"/>
            </a:pPr>
            <a:r>
              <a:rPr lang="it-IT" sz="1400" dirty="0" smtClean="0">
                <a:solidFill>
                  <a:schemeClr val="tx1"/>
                </a:solidFill>
                <a:latin typeface="Arial" pitchFamily="34" charset="0"/>
                <a:cs typeface="Arial" pitchFamily="34" charset="0"/>
              </a:rPr>
              <a:t>Assimilate alle Amazzoni </a:t>
            </a:r>
          </a:p>
          <a:p>
            <a:pPr>
              <a:buFont typeface="Wingdings" pitchFamily="2" charset="2"/>
              <a:buChar char="Ø"/>
            </a:pPr>
            <a:r>
              <a:rPr lang="it-IT" sz="1400" dirty="0" smtClean="0">
                <a:solidFill>
                  <a:schemeClr val="tx1"/>
                </a:solidFill>
                <a:latin typeface="Arial" pitchFamily="34" charset="0"/>
                <a:cs typeface="Arial" pitchFamily="34" charset="0"/>
              </a:rPr>
              <a:t>Rifiutano ruoli istituzionali di mogli e madri.</a:t>
            </a:r>
          </a:p>
          <a:p>
            <a:pPr>
              <a:buFont typeface="Wingdings" pitchFamily="2" charset="2"/>
              <a:buChar char="Ø"/>
            </a:pPr>
            <a:r>
              <a:rPr lang="it-IT" sz="1400" dirty="0" smtClean="0">
                <a:solidFill>
                  <a:schemeClr val="tx1"/>
                </a:solidFill>
                <a:latin typeface="Arial" pitchFamily="34" charset="0"/>
                <a:cs typeface="Arial" pitchFamily="34" charset="0"/>
              </a:rPr>
              <a:t>Non hanno l’ aspetto né di donne greche ,né un corpo femminile, si dedicano ad occupazioni prettamente maschili (</a:t>
            </a:r>
            <a:r>
              <a:rPr lang="it-IT" sz="1400" dirty="0" err="1" smtClean="0">
                <a:solidFill>
                  <a:schemeClr val="tx1"/>
                </a:solidFill>
                <a:latin typeface="Arial" pitchFamily="34" charset="0"/>
                <a:cs typeface="Arial" pitchFamily="34" charset="0"/>
              </a:rPr>
              <a:t>Melanippide</a:t>
            </a:r>
            <a:r>
              <a:rPr lang="it-IT" sz="1400" dirty="0" smtClean="0">
                <a:solidFill>
                  <a:schemeClr val="tx1"/>
                </a:solidFill>
                <a:latin typeface="Arial" pitchFamily="34" charset="0"/>
                <a:cs typeface="Arial" pitchFamily="34" charset="0"/>
              </a:rPr>
              <a:t>)</a:t>
            </a:r>
          </a:p>
          <a:p>
            <a:pPr>
              <a:buFont typeface="Wingdings" pitchFamily="2" charset="2"/>
              <a:buChar char="Ø"/>
            </a:pPr>
            <a:r>
              <a:rPr lang="it-IT" sz="1400" dirty="0" smtClean="0">
                <a:solidFill>
                  <a:schemeClr val="tx1"/>
                </a:solidFill>
                <a:latin typeface="Arial" pitchFamily="34" charset="0"/>
                <a:cs typeface="Arial" pitchFamily="34" charset="0"/>
              </a:rPr>
              <a:t>Si rivelano astute e calcolatrici</a:t>
            </a:r>
          </a:p>
          <a:p>
            <a:pPr>
              <a:buFont typeface="Wingdings" pitchFamily="2" charset="2"/>
              <a:buChar char="Ø"/>
            </a:pPr>
            <a:r>
              <a:rPr lang="it-IT" sz="1400" dirty="0" smtClean="0">
                <a:solidFill>
                  <a:schemeClr val="tx1"/>
                </a:solidFill>
                <a:latin typeface="Arial" pitchFamily="34" charset="0"/>
                <a:cs typeface="Arial" pitchFamily="34" charset="0"/>
              </a:rPr>
              <a:t>Nonostante di origini greche hanno un ritratto invaso da elementi di frattura rispetto alla norma antropologica greca</a:t>
            </a:r>
          </a:p>
          <a:p>
            <a:pPr algn="ctr">
              <a:buFont typeface="Wingdings" pitchFamily="2" charset="2"/>
              <a:buChar char="Ø"/>
            </a:pPr>
            <a:endParaRPr lang="it-IT" dirty="0"/>
          </a:p>
        </p:txBody>
      </p:sp>
      <p:sp>
        <p:nvSpPr>
          <p:cNvPr id="24" name="Freccia angolare in su 23"/>
          <p:cNvSpPr/>
          <p:nvPr/>
        </p:nvSpPr>
        <p:spPr>
          <a:xfrm flipH="1">
            <a:off x="1763688" y="4869160"/>
            <a:ext cx="648072" cy="576064"/>
          </a:xfrm>
          <a:prstGeom prst="bentUpArrow">
            <a:avLst>
              <a:gd name="adj1" fmla="val 25000"/>
              <a:gd name="adj2" fmla="val 21865"/>
              <a:gd name="adj3" fmla="val 43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ngolare in su 24"/>
          <p:cNvSpPr/>
          <p:nvPr/>
        </p:nvSpPr>
        <p:spPr>
          <a:xfrm>
            <a:off x="6588224" y="4869160"/>
            <a:ext cx="576064" cy="576064"/>
          </a:xfrm>
          <a:prstGeom prst="bentUpArrow">
            <a:avLst>
              <a:gd name="adj1" fmla="val 25000"/>
              <a:gd name="adj2" fmla="val 21865"/>
              <a:gd name="adj3" fmla="val 43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5796136" y="1556792"/>
            <a:ext cx="2952328"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it-IT" sz="1400" dirty="0" smtClean="0">
              <a:solidFill>
                <a:schemeClr val="tx1"/>
              </a:solidFill>
              <a:latin typeface="Arial" pitchFamily="34" charset="0"/>
              <a:cs typeface="Arial" pitchFamily="34" charset="0"/>
            </a:endParaRPr>
          </a:p>
          <a:p>
            <a:r>
              <a:rPr lang="it-IT" sz="1400" b="1" i="1" u="sng" dirty="0" smtClean="0">
                <a:solidFill>
                  <a:schemeClr val="tx1"/>
                </a:solidFill>
                <a:latin typeface="Arial" pitchFamily="34" charset="0"/>
                <a:cs typeface="Arial" pitchFamily="34" charset="0"/>
              </a:rPr>
              <a:t>EGIZI</a:t>
            </a:r>
          </a:p>
          <a:p>
            <a:pPr>
              <a:buFont typeface="Wingdings" pitchFamily="2" charset="2"/>
              <a:buChar char="Ø"/>
            </a:pPr>
            <a:r>
              <a:rPr lang="it-IT" sz="1400" dirty="0" smtClean="0">
                <a:solidFill>
                  <a:schemeClr val="tx1"/>
                </a:solidFill>
                <a:latin typeface="Arial" pitchFamily="34" charset="0"/>
                <a:cs typeface="Arial" pitchFamily="34" charset="0"/>
              </a:rPr>
              <a:t>Descritti dalle Danaidi come uomini terribili</a:t>
            </a:r>
          </a:p>
          <a:p>
            <a:pPr>
              <a:buFont typeface="Wingdings" pitchFamily="2" charset="2"/>
              <a:buChar char="Ø"/>
            </a:pPr>
            <a:r>
              <a:rPr lang="it-IT" sz="1400" dirty="0" smtClean="0">
                <a:solidFill>
                  <a:schemeClr val="tx1"/>
                </a:solidFill>
                <a:latin typeface="Arial" pitchFamily="34" charset="0"/>
                <a:cs typeface="Arial" pitchFamily="34" charset="0"/>
              </a:rPr>
              <a:t>Eguagliati a dei rapitori (</a:t>
            </a:r>
            <a:r>
              <a:rPr lang="el-GR" sz="1400" dirty="0" smtClean="0">
                <a:solidFill>
                  <a:schemeClr val="tx1"/>
                </a:solidFill>
                <a:latin typeface="Arial" pitchFamily="34" charset="0"/>
                <a:cs typeface="Arial" pitchFamily="34" charset="0"/>
              </a:rPr>
              <a:t>μὰρπις </a:t>
            </a:r>
            <a:r>
              <a:rPr lang="it-IT" sz="1400" dirty="0" smtClean="0">
                <a:solidFill>
                  <a:schemeClr val="tx1"/>
                </a:solidFill>
                <a:latin typeface="Arial" pitchFamily="34" charset="0"/>
                <a:cs typeface="Arial" pitchFamily="34" charset="0"/>
              </a:rPr>
              <a:t>) laddove le Danaidi si presentano come prede indifese (</a:t>
            </a:r>
            <a:r>
              <a:rPr lang="el-GR" sz="1400" dirty="0" smtClean="0">
                <a:solidFill>
                  <a:schemeClr val="tx1"/>
                </a:solidFill>
                <a:latin typeface="Arial" pitchFamily="34" charset="0"/>
                <a:cs typeface="Arial" pitchFamily="34" charset="0"/>
              </a:rPr>
              <a:t>ἓλωρα</a:t>
            </a:r>
            <a:r>
              <a:rPr lang="it-IT" sz="1400" dirty="0" smtClean="0">
                <a:solidFill>
                  <a:schemeClr val="tx1"/>
                </a:solidFill>
                <a:latin typeface="Arial" pitchFamily="34" charset="0"/>
                <a:cs typeface="Arial" pitchFamily="34" charset="0"/>
              </a:rPr>
              <a:t>)</a:t>
            </a:r>
          </a:p>
          <a:p>
            <a:pPr>
              <a:buFont typeface="Wingdings" pitchFamily="2" charset="2"/>
              <a:buChar char="Ø"/>
            </a:pPr>
            <a:r>
              <a:rPr lang="it-IT" sz="1400" dirty="0" smtClean="0">
                <a:solidFill>
                  <a:schemeClr val="tx1"/>
                </a:solidFill>
                <a:latin typeface="Arial" pitchFamily="34" charset="0"/>
                <a:cs typeface="Arial" pitchFamily="34" charset="0"/>
              </a:rPr>
              <a:t>Caratterizzati da </a:t>
            </a:r>
            <a:r>
              <a:rPr lang="el-GR" sz="1400" dirty="0" smtClean="0">
                <a:solidFill>
                  <a:schemeClr val="tx1"/>
                </a:solidFill>
                <a:latin typeface="Arial" pitchFamily="34" charset="0"/>
                <a:cs typeface="Arial" pitchFamily="34" charset="0"/>
              </a:rPr>
              <a:t>ὓβρις </a:t>
            </a:r>
            <a:endParaRPr lang="it-IT" sz="1400" dirty="0" smtClean="0">
              <a:solidFill>
                <a:schemeClr val="tx1"/>
              </a:solidFill>
              <a:latin typeface="Arial" pitchFamily="34" charset="0"/>
              <a:cs typeface="Arial" pitchFamily="34" charset="0"/>
            </a:endParaRPr>
          </a:p>
          <a:p>
            <a:pPr>
              <a:buFont typeface="Wingdings" pitchFamily="2" charset="2"/>
              <a:buChar char="Ø"/>
            </a:pPr>
            <a:r>
              <a:rPr lang="it-IT" sz="1400" dirty="0" smtClean="0">
                <a:solidFill>
                  <a:schemeClr val="tx1"/>
                </a:solidFill>
                <a:latin typeface="Arial" pitchFamily="34" charset="0"/>
                <a:cs typeface="Arial" pitchFamily="34" charset="0"/>
              </a:rPr>
              <a:t>Negano a priori la </a:t>
            </a:r>
            <a:r>
              <a:rPr lang="el-GR" sz="1400" dirty="0" smtClean="0">
                <a:solidFill>
                  <a:schemeClr val="tx1"/>
                </a:solidFill>
                <a:latin typeface="Arial" pitchFamily="34" charset="0"/>
                <a:cs typeface="Arial" pitchFamily="34" charset="0"/>
              </a:rPr>
              <a:t>πειθὼ</a:t>
            </a:r>
            <a:r>
              <a:rPr lang="it-IT" sz="1400" dirty="0" smtClean="0">
                <a:solidFill>
                  <a:schemeClr val="tx1"/>
                </a:solidFill>
                <a:latin typeface="Arial" pitchFamily="34" charset="0"/>
                <a:cs typeface="Arial" pitchFamily="34" charset="0"/>
              </a:rPr>
              <a:t> , sono uomini in preda ad un desiderio bestiale che si concreta nella loro ignoranza delle regole del corteggiamento</a:t>
            </a:r>
          </a:p>
          <a:p>
            <a:pPr>
              <a:buFont typeface="Wingdings" pitchFamily="2" charset="2"/>
              <a:buChar char="Ø"/>
            </a:pPr>
            <a:r>
              <a:rPr lang="it-IT" sz="1400" dirty="0" smtClean="0">
                <a:solidFill>
                  <a:schemeClr val="tx1"/>
                </a:solidFill>
                <a:latin typeface="Arial" pitchFamily="34" charset="0"/>
                <a:cs typeface="Arial" pitchFamily="34" charset="0"/>
              </a:rPr>
              <a:t>Rapporto tra marito e moglie come padrone e schiavo</a:t>
            </a:r>
          </a:p>
          <a:p>
            <a:pPr algn="ctr">
              <a:buFont typeface="Wingdings" pitchFamily="2" charset="2"/>
              <a:buChar char="Ø"/>
            </a:pPr>
            <a:endParaRPr lang="it-IT" dirty="0"/>
          </a:p>
        </p:txBody>
      </p:sp>
      <p:sp>
        <p:nvSpPr>
          <p:cNvPr id="27" name="Rettangolo 26"/>
          <p:cNvSpPr/>
          <p:nvPr/>
        </p:nvSpPr>
        <p:spPr>
          <a:xfrm>
            <a:off x="2483768" y="260648"/>
            <a:ext cx="4104456" cy="360040"/>
          </a:xfrm>
          <a:prstGeom prst="rect">
            <a:avLst/>
          </a:prstGeom>
          <a:solidFill>
            <a:srgbClr val="FF000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latin typeface="Arial" pitchFamily="34" charset="0"/>
                <a:cs typeface="Arial" pitchFamily="34" charset="0"/>
              </a:rPr>
              <a:t>Origini delle Danaidi e degli Egizi</a:t>
            </a:r>
            <a:endParaRPr lang="it-IT"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randombar(horizontal)">
                                      <p:cBhvr>
                                        <p:cTn id="58" dur="500"/>
                                        <p:tgtEl>
                                          <p:spTgt spid="25"/>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5"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randombar(vertical)">
                                      <p:cBhvr>
                                        <p:cTn id="66" dur="500"/>
                                        <p:tgtEl>
                                          <p:spTgt spid="23"/>
                                        </p:tgtEl>
                                      </p:cBhvr>
                                    </p:animEffect>
                                  </p:childTnLst>
                                </p:cTn>
                              </p:par>
                              <p:par>
                                <p:cTn id="67" presetID="14" presetClass="entr" presetSubtype="5"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randombar(vertical)">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48680"/>
            <a:ext cx="8496944" cy="1080120"/>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t-IT" dirty="0" smtClean="0">
                <a:solidFill>
                  <a:schemeClr val="tx1"/>
                </a:solidFill>
                <a:latin typeface="Arial" pitchFamily="34" charset="0"/>
                <a:cs typeface="Arial" pitchFamily="34" charset="0"/>
              </a:rPr>
              <a:t>Rifiutano la possibilità di unione all’interno del </a:t>
            </a:r>
            <a:r>
              <a:rPr lang="el-GR" dirty="0" smtClean="0">
                <a:solidFill>
                  <a:schemeClr val="tx1"/>
                </a:solidFill>
                <a:latin typeface="Arial" pitchFamily="34" charset="0"/>
                <a:cs typeface="Arial" pitchFamily="34" charset="0"/>
              </a:rPr>
              <a:t>γένος </a:t>
            </a:r>
            <a:r>
              <a:rPr lang="it-IT" dirty="0" smtClean="0">
                <a:solidFill>
                  <a:schemeClr val="tx1"/>
                </a:solidFill>
                <a:latin typeface="Arial" pitchFamily="34" charset="0"/>
                <a:cs typeface="Arial" pitchFamily="34" charset="0"/>
              </a:rPr>
              <a:t>anche se era il tipo di matrimoni più diffusi. Non vogliono sottomettersi all’uomo, perdendo la propria verginità, opponendosi al paradigma: uomo /donna/procreazione.</a:t>
            </a:r>
          </a:p>
          <a:p>
            <a:pPr algn="ctr"/>
            <a:endParaRPr lang="it-IT" dirty="0"/>
          </a:p>
        </p:txBody>
      </p:sp>
      <p:sp>
        <p:nvSpPr>
          <p:cNvPr id="3" name="Rettangolo 2"/>
          <p:cNvSpPr/>
          <p:nvPr/>
        </p:nvSpPr>
        <p:spPr>
          <a:xfrm>
            <a:off x="3131840" y="116632"/>
            <a:ext cx="2808312" cy="360040"/>
          </a:xfrm>
          <a:prstGeom prst="rect">
            <a:avLst/>
          </a:prstGeom>
          <a:solidFill>
            <a:srgbClr val="FF000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Arial" pitchFamily="34" charset="0"/>
                <a:cs typeface="Arial" pitchFamily="34" charset="0"/>
              </a:rPr>
              <a:t>Φυξανορία</a:t>
            </a:r>
            <a:r>
              <a:rPr lang="it-IT" sz="2000" dirty="0" smtClean="0">
                <a:solidFill>
                  <a:schemeClr val="tx1"/>
                </a:solidFill>
                <a:latin typeface="Arial" pitchFamily="34" charset="0"/>
                <a:cs typeface="Arial" pitchFamily="34" charset="0"/>
              </a:rPr>
              <a:t>  [Il rifiuto]</a:t>
            </a:r>
            <a:endParaRPr lang="it-IT" sz="2000" dirty="0">
              <a:solidFill>
                <a:schemeClr val="tx1"/>
              </a:solidFill>
              <a:latin typeface="Arial" pitchFamily="34" charset="0"/>
              <a:cs typeface="Arial" pitchFamily="34" charset="0"/>
            </a:endParaRPr>
          </a:p>
        </p:txBody>
      </p:sp>
      <p:sp>
        <p:nvSpPr>
          <p:cNvPr id="4" name="Rettangolo 3"/>
          <p:cNvSpPr/>
          <p:nvPr/>
        </p:nvSpPr>
        <p:spPr>
          <a:xfrm>
            <a:off x="3131840" y="1772816"/>
            <a:ext cx="2808312" cy="360040"/>
          </a:xfrm>
          <a:prstGeom prst="rect">
            <a:avLst/>
          </a:prstGeom>
          <a:solidFill>
            <a:srgbClr val="FF000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Arial" pitchFamily="34" charset="0"/>
                <a:cs typeface="Arial" pitchFamily="34" charset="0"/>
              </a:rPr>
              <a:t>ἱκετεία</a:t>
            </a:r>
            <a:r>
              <a:rPr lang="it-IT" sz="2000" b="1" dirty="0" smtClean="0">
                <a:solidFill>
                  <a:schemeClr val="tx1"/>
                </a:solidFill>
                <a:latin typeface="Arial" pitchFamily="34" charset="0"/>
                <a:cs typeface="Arial" pitchFamily="34" charset="0"/>
              </a:rPr>
              <a:t> </a:t>
            </a:r>
            <a:r>
              <a:rPr lang="it-IT" sz="2000" dirty="0" smtClean="0">
                <a:solidFill>
                  <a:schemeClr val="tx1"/>
                </a:solidFill>
                <a:latin typeface="Arial" pitchFamily="34" charset="0"/>
                <a:cs typeface="Arial" pitchFamily="34" charset="0"/>
              </a:rPr>
              <a:t> [La supplica]</a:t>
            </a:r>
            <a:endParaRPr lang="it-IT" sz="2000" dirty="0">
              <a:solidFill>
                <a:schemeClr val="tx1"/>
              </a:solidFill>
              <a:latin typeface="Arial" pitchFamily="34" charset="0"/>
              <a:cs typeface="Arial" pitchFamily="34" charset="0"/>
            </a:endParaRPr>
          </a:p>
        </p:txBody>
      </p:sp>
      <p:sp>
        <p:nvSpPr>
          <p:cNvPr id="5" name="Rettangolo 4"/>
          <p:cNvSpPr/>
          <p:nvPr/>
        </p:nvSpPr>
        <p:spPr>
          <a:xfrm>
            <a:off x="251520" y="2204864"/>
            <a:ext cx="8568952" cy="2664296"/>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t-IT" sz="1400" dirty="0" smtClean="0">
                <a:solidFill>
                  <a:schemeClr val="tx1"/>
                </a:solidFill>
                <a:latin typeface="Arial" pitchFamily="34" charset="0"/>
                <a:cs typeface="Arial" pitchFamily="34" charset="0"/>
              </a:rPr>
              <a:t>Costituisce </a:t>
            </a:r>
            <a:r>
              <a:rPr lang="it-IT" sz="1400" dirty="0" smtClean="0">
                <a:solidFill>
                  <a:schemeClr val="tx1"/>
                </a:solidFill>
                <a:latin typeface="Arial" pitchFamily="34" charset="0"/>
                <a:cs typeface="Arial" pitchFamily="34" charset="0"/>
              </a:rPr>
              <a:t>un modello di “supplica rovesciata”.  Quel il dovere di riverire la  persona a cui stanno chiedendo soccorso come </a:t>
            </a:r>
            <a:r>
              <a:rPr lang="it-IT" sz="1400" dirty="0" err="1" smtClean="0">
                <a:solidFill>
                  <a:schemeClr val="tx1"/>
                </a:solidFill>
                <a:latin typeface="Arial" pitchFamily="34" charset="0"/>
                <a:cs typeface="Arial" pitchFamily="34" charset="0"/>
              </a:rPr>
              <a:t>ἱκέτιδες</a:t>
            </a:r>
            <a:r>
              <a:rPr lang="it-IT" sz="1400" dirty="0" smtClean="0">
                <a:solidFill>
                  <a:schemeClr val="tx1"/>
                </a:solidFill>
                <a:latin typeface="Arial" pitchFamily="34" charset="0"/>
                <a:cs typeface="Arial" pitchFamily="34" charset="0"/>
              </a:rPr>
              <a:t>. Il culmine del “rovesciamento” della supplica attuato dalle Danaidi si identifica con la promessa/minaccia, se non verranno accolte, di impiccarsi con le loro cinture alle statue degli dei presso le quali si trovano  provocando, in questo modo, un terribile </a:t>
            </a:r>
            <a:r>
              <a:rPr lang="it-IT" sz="1400" dirty="0" err="1" smtClean="0">
                <a:solidFill>
                  <a:schemeClr val="tx1"/>
                </a:solidFill>
                <a:latin typeface="Arial" pitchFamily="34" charset="0"/>
                <a:cs typeface="Arial" pitchFamily="34" charset="0"/>
              </a:rPr>
              <a:t>μίασμα</a:t>
            </a:r>
            <a:r>
              <a:rPr lang="it-IT" sz="1400" dirty="0" smtClean="0">
                <a:solidFill>
                  <a:schemeClr val="tx1"/>
                </a:solidFill>
                <a:latin typeface="Arial" pitchFamily="34" charset="0"/>
                <a:cs typeface="Arial" pitchFamily="34" charset="0"/>
              </a:rPr>
              <a:t> per la città.</a:t>
            </a:r>
          </a:p>
          <a:p>
            <a:pPr>
              <a:buNone/>
            </a:pPr>
            <a:r>
              <a:rPr lang="it-IT" sz="1400" dirty="0" smtClean="0">
                <a:solidFill>
                  <a:schemeClr val="tx1"/>
                </a:solidFill>
                <a:latin typeface="Arial" pitchFamily="34" charset="0"/>
                <a:cs typeface="Arial" pitchFamily="34" charset="0"/>
              </a:rPr>
              <a:t> Queste giovinette sanno bene che l’impatto che la loro minaccia produrrà in </a:t>
            </a:r>
            <a:r>
              <a:rPr lang="it-IT" sz="1400" dirty="0" err="1" smtClean="0">
                <a:solidFill>
                  <a:schemeClr val="tx1"/>
                </a:solidFill>
                <a:latin typeface="Arial" pitchFamily="34" charset="0"/>
                <a:cs typeface="Arial" pitchFamily="34" charset="0"/>
              </a:rPr>
              <a:t>Pelasgo</a:t>
            </a:r>
            <a:r>
              <a:rPr lang="it-IT" sz="1400" dirty="0" smtClean="0">
                <a:solidFill>
                  <a:schemeClr val="tx1"/>
                </a:solidFill>
                <a:latin typeface="Arial" pitchFamily="34" charset="0"/>
                <a:cs typeface="Arial" pitchFamily="34" charset="0"/>
              </a:rPr>
              <a:t> sarà fortissimo: la definiscono infatti una </a:t>
            </a:r>
            <a:r>
              <a:rPr lang="it-IT" sz="1400" dirty="0" err="1" smtClean="0">
                <a:solidFill>
                  <a:schemeClr val="tx1"/>
                </a:solidFill>
                <a:latin typeface="Arial" pitchFamily="34" charset="0"/>
                <a:cs typeface="Arial" pitchFamily="34" charset="0"/>
              </a:rPr>
              <a:t>μηχανή</a:t>
            </a:r>
            <a:r>
              <a:rPr lang="it-IT" sz="1400" dirty="0" smtClean="0">
                <a:solidFill>
                  <a:schemeClr val="tx1"/>
                </a:solidFill>
                <a:latin typeface="Arial" pitchFamily="34" charset="0"/>
                <a:cs typeface="Arial" pitchFamily="34" charset="0"/>
              </a:rPr>
              <a:t>. La figura di </a:t>
            </a:r>
            <a:r>
              <a:rPr lang="it-IT" sz="1400" dirty="0" err="1" smtClean="0">
                <a:solidFill>
                  <a:schemeClr val="tx1"/>
                </a:solidFill>
                <a:latin typeface="Arial" pitchFamily="34" charset="0"/>
                <a:cs typeface="Arial" pitchFamily="34" charset="0"/>
              </a:rPr>
              <a:t>Danao</a:t>
            </a:r>
            <a:r>
              <a:rPr lang="it-IT" sz="1400" dirty="0" smtClean="0">
                <a:solidFill>
                  <a:schemeClr val="tx1"/>
                </a:solidFill>
                <a:latin typeface="Arial" pitchFamily="34" charset="0"/>
                <a:cs typeface="Arial" pitchFamily="34" charset="0"/>
              </a:rPr>
              <a:t> richiama chiaramente un sentimento di reverenza, di </a:t>
            </a:r>
            <a:r>
              <a:rPr lang="it-IT" sz="1400" dirty="0" err="1" smtClean="0">
                <a:solidFill>
                  <a:schemeClr val="tx1"/>
                </a:solidFill>
                <a:latin typeface="Arial" pitchFamily="34" charset="0"/>
                <a:cs typeface="Arial" pitchFamily="34" charset="0"/>
              </a:rPr>
              <a:t>αἰδώς</a:t>
            </a:r>
            <a:r>
              <a:rPr lang="it-IT" sz="1400" dirty="0" smtClean="0">
                <a:solidFill>
                  <a:schemeClr val="tx1"/>
                </a:solidFill>
                <a:latin typeface="Arial" pitchFamily="34" charset="0"/>
                <a:cs typeface="Arial" pitchFamily="34" charset="0"/>
              </a:rPr>
              <a:t>, che dovrebbe animare sia il supplice che il supplicato, portandoli ad onorarsi e a non offendersi l’uno con l’altro, in questo contesto è unidirezionale: muove da </a:t>
            </a:r>
            <a:r>
              <a:rPr lang="it-IT" sz="1400" dirty="0" err="1" smtClean="0">
                <a:solidFill>
                  <a:schemeClr val="tx1"/>
                </a:solidFill>
                <a:latin typeface="Arial" pitchFamily="34" charset="0"/>
                <a:cs typeface="Arial" pitchFamily="34" charset="0"/>
              </a:rPr>
              <a:t>Pelasgo</a:t>
            </a:r>
            <a:r>
              <a:rPr lang="it-IT" sz="1400" dirty="0" smtClean="0">
                <a:solidFill>
                  <a:schemeClr val="tx1"/>
                </a:solidFill>
                <a:latin typeface="Arial" pitchFamily="34" charset="0"/>
                <a:cs typeface="Arial" pitchFamily="34" charset="0"/>
              </a:rPr>
              <a:t> verso le supplici e si arresta senza compiere la strada del ritorno. </a:t>
            </a:r>
          </a:p>
          <a:p>
            <a:pPr>
              <a:buNone/>
            </a:pPr>
            <a:r>
              <a:rPr lang="it-IT" sz="1400" dirty="0" smtClean="0">
                <a:solidFill>
                  <a:schemeClr val="tx1"/>
                </a:solidFill>
                <a:latin typeface="Arial" pitchFamily="34" charset="0"/>
                <a:cs typeface="Arial" pitchFamily="34" charset="0"/>
              </a:rPr>
              <a:t>Il re è conscio della necessità di essere pietoso verso le fanciulle che si stanno rivolgendo a </a:t>
            </a:r>
          </a:p>
          <a:p>
            <a:pPr>
              <a:buNone/>
            </a:pPr>
            <a:r>
              <a:rPr lang="it-IT" sz="1400" dirty="0" smtClean="0">
                <a:solidFill>
                  <a:schemeClr val="tx1"/>
                </a:solidFill>
                <a:latin typeface="Arial" pitchFamily="34" charset="0"/>
                <a:cs typeface="Arial" pitchFamily="34" charset="0"/>
              </a:rPr>
              <a:t>lui, e di rispettarle; le Danaidi, </a:t>
            </a:r>
            <a:r>
              <a:rPr lang="it-IT" sz="1400" dirty="0" smtClean="0">
                <a:solidFill>
                  <a:schemeClr val="tx1"/>
                </a:solidFill>
                <a:latin typeface="Arial" pitchFamily="34" charset="0"/>
                <a:cs typeface="Arial" pitchFamily="34" charset="0"/>
              </a:rPr>
              <a:t>invece, </a:t>
            </a:r>
            <a:r>
              <a:rPr lang="it-IT" sz="1400" dirty="0" smtClean="0">
                <a:solidFill>
                  <a:schemeClr val="tx1"/>
                </a:solidFill>
                <a:latin typeface="Arial" pitchFamily="34" charset="0"/>
                <a:cs typeface="Arial" pitchFamily="34" charset="0"/>
              </a:rPr>
              <a:t>ignorano </a:t>
            </a:r>
            <a:r>
              <a:rPr lang="it-IT" sz="1400" dirty="0" smtClean="0">
                <a:solidFill>
                  <a:schemeClr val="tx1"/>
                </a:solidFill>
                <a:latin typeface="Arial" pitchFamily="34" charset="0"/>
                <a:cs typeface="Arial" pitchFamily="34" charset="0"/>
              </a:rPr>
              <a:t>totalmente ciò.</a:t>
            </a:r>
            <a:endParaRPr lang="it-IT" dirty="0"/>
          </a:p>
        </p:txBody>
      </p:sp>
      <p:sp>
        <p:nvSpPr>
          <p:cNvPr id="7" name="Rettangolo 6"/>
          <p:cNvSpPr/>
          <p:nvPr/>
        </p:nvSpPr>
        <p:spPr>
          <a:xfrm>
            <a:off x="179512" y="5301208"/>
            <a:ext cx="8721352" cy="1376536"/>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it-IT" sz="1400" dirty="0" smtClean="0">
              <a:solidFill>
                <a:schemeClr val="tx1"/>
              </a:solidFill>
              <a:latin typeface="Arial" pitchFamily="34" charset="0"/>
              <a:cs typeface="Arial" pitchFamily="34" charset="0"/>
            </a:endParaRPr>
          </a:p>
          <a:p>
            <a:pPr lvl="0"/>
            <a:r>
              <a:rPr lang="it-IT" sz="1400" dirty="0" smtClean="0">
                <a:solidFill>
                  <a:schemeClr val="tx1"/>
                </a:solidFill>
                <a:latin typeface="Arial" pitchFamily="34" charset="0"/>
                <a:cs typeface="Arial" pitchFamily="34" charset="0"/>
              </a:rPr>
              <a:t>La figura di </a:t>
            </a:r>
            <a:r>
              <a:rPr lang="it-IT" sz="1400" dirty="0" err="1" smtClean="0">
                <a:solidFill>
                  <a:schemeClr val="tx1"/>
                </a:solidFill>
                <a:latin typeface="Arial" pitchFamily="34" charset="0"/>
                <a:cs typeface="Arial" pitchFamily="34" charset="0"/>
              </a:rPr>
              <a:t>Danao</a:t>
            </a:r>
            <a:r>
              <a:rPr lang="it-IT" sz="1400" dirty="0" smtClean="0">
                <a:solidFill>
                  <a:schemeClr val="tx1"/>
                </a:solidFill>
                <a:latin typeface="Arial" pitchFamily="34" charset="0"/>
                <a:cs typeface="Arial" pitchFamily="34" charset="0"/>
              </a:rPr>
              <a:t> richiama apertamente la figura </a:t>
            </a:r>
            <a:r>
              <a:rPr lang="it-IT" sz="1400" dirty="0">
                <a:solidFill>
                  <a:schemeClr val="tx1"/>
                </a:solidFill>
                <a:latin typeface="Arial" pitchFamily="34" charset="0"/>
                <a:cs typeface="Arial" pitchFamily="34" charset="0"/>
              </a:rPr>
              <a:t>di Temistocle, entrambi dotati di </a:t>
            </a:r>
            <a:r>
              <a:rPr lang="el-GR" sz="1400" dirty="0">
                <a:solidFill>
                  <a:schemeClr val="tx1"/>
                </a:solidFill>
                <a:latin typeface="Arial" pitchFamily="34" charset="0"/>
                <a:cs typeface="Arial" pitchFamily="34" charset="0"/>
              </a:rPr>
              <a:t>προμεθίαν </a:t>
            </a:r>
            <a:r>
              <a:rPr lang="it-IT" sz="1400" dirty="0" smtClean="0">
                <a:solidFill>
                  <a:schemeClr val="tx1"/>
                </a:solidFill>
                <a:latin typeface="Arial" pitchFamily="34" charset="0"/>
                <a:cs typeface="Arial" pitchFamily="34" charset="0"/>
              </a:rPr>
              <a:t>.</a:t>
            </a:r>
            <a:endParaRPr lang="it-IT" sz="1400" dirty="0">
              <a:solidFill>
                <a:schemeClr val="tx1"/>
              </a:solidFill>
              <a:latin typeface="Arial" pitchFamily="34" charset="0"/>
              <a:cs typeface="Arial" pitchFamily="34" charset="0"/>
            </a:endParaRPr>
          </a:p>
          <a:p>
            <a:pPr lvl="0"/>
            <a:r>
              <a:rPr lang="it-IT" sz="1400" dirty="0">
                <a:solidFill>
                  <a:schemeClr val="tx1"/>
                </a:solidFill>
                <a:latin typeface="Arial" pitchFamily="34" charset="0"/>
                <a:cs typeface="Arial" pitchFamily="34" charset="0"/>
              </a:rPr>
              <a:t>Nella sua decisione Pelasgo chiede il parere a tutto il popolo ,comincia la vera </a:t>
            </a:r>
            <a:r>
              <a:rPr lang="el-GR" sz="1400" dirty="0">
                <a:solidFill>
                  <a:schemeClr val="tx1"/>
                </a:solidFill>
                <a:latin typeface="Arial" pitchFamily="34" charset="0"/>
                <a:cs typeface="Arial" pitchFamily="34" charset="0"/>
              </a:rPr>
              <a:t>παιδεια </a:t>
            </a:r>
            <a:r>
              <a:rPr lang="it-IT" sz="1400" dirty="0">
                <a:solidFill>
                  <a:schemeClr val="tx1"/>
                </a:solidFill>
                <a:latin typeface="Arial" pitchFamily="34" charset="0"/>
                <a:cs typeface="Arial" pitchFamily="34" charset="0"/>
              </a:rPr>
              <a:t>democratica che percorre tutto il dramma. </a:t>
            </a:r>
            <a:r>
              <a:rPr lang="it-IT" sz="1400" dirty="0" smtClean="0">
                <a:solidFill>
                  <a:schemeClr val="tx1"/>
                </a:solidFill>
                <a:latin typeface="Arial" pitchFamily="34" charset="0"/>
                <a:cs typeface="Arial" pitchFamily="34" charset="0"/>
              </a:rPr>
              <a:t>L’ </a:t>
            </a:r>
            <a:r>
              <a:rPr lang="it-IT" sz="1400" dirty="0" smtClean="0">
                <a:solidFill>
                  <a:schemeClr val="tx1"/>
                </a:solidFill>
                <a:latin typeface="Arial" pitchFamily="34" charset="0"/>
                <a:cs typeface="Arial" pitchFamily="34" charset="0"/>
              </a:rPr>
              <a:t>anonima </a:t>
            </a:r>
            <a:r>
              <a:rPr lang="it-IT" sz="1400" dirty="0" smtClean="0">
                <a:solidFill>
                  <a:schemeClr val="tx1"/>
                </a:solidFill>
                <a:latin typeface="Arial" pitchFamily="34" charset="0"/>
                <a:cs typeface="Arial" pitchFamily="34" charset="0"/>
              </a:rPr>
              <a:t>“Costituzione degli ateniesi” testimonia come fosse attuale la discussione su chi dovesse prendere decisioni le cui conseguenze avrebbero riguardato l’intera comunità:il “vecchio oligarca”. Nella tragedia di Eschilo vi è al contrario l’idealizzazione del meccanismo assembleare e compare il termine “mano” come veicolo della volontà popolare.</a:t>
            </a:r>
          </a:p>
          <a:p>
            <a:pPr algn="ctr"/>
            <a:endParaRPr lang="it-IT" dirty="0"/>
          </a:p>
        </p:txBody>
      </p:sp>
      <p:sp>
        <p:nvSpPr>
          <p:cNvPr id="8" name="Rettangolo 7"/>
          <p:cNvSpPr/>
          <p:nvPr/>
        </p:nvSpPr>
        <p:spPr>
          <a:xfrm>
            <a:off x="3275856" y="4875196"/>
            <a:ext cx="2808312" cy="360040"/>
          </a:xfrm>
          <a:prstGeom prst="rect">
            <a:avLst/>
          </a:prstGeom>
          <a:solidFill>
            <a:srgbClr val="FF000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latin typeface="Arial" pitchFamily="34" charset="0"/>
                <a:cs typeface="Arial" pitchFamily="34" charset="0"/>
              </a:rPr>
              <a:t>Elogio alla Democrazia</a:t>
            </a:r>
            <a:endParaRPr lang="it-IT"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ppt_x"/>
                                          </p:val>
                                        </p:tav>
                                        <p:tav tm="100000">
                                          <p:val>
                                            <p:strVal val="#ppt_x"/>
                                          </p:val>
                                        </p:tav>
                                      </p:tavLst>
                                    </p:anim>
                                    <p:anim calcmode="lin" valueType="num">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2000" fill="hold"/>
                                        <p:tgtEl>
                                          <p:spTgt spid="2"/>
                                        </p:tgtEl>
                                        <p:attrNameLst>
                                          <p:attrName>ppt_x</p:attrName>
                                        </p:attrNameLst>
                                      </p:cBhvr>
                                      <p:tavLst>
                                        <p:tav tm="0">
                                          <p:val>
                                            <p:strVal val="#ppt_x"/>
                                          </p:val>
                                        </p:tav>
                                        <p:tav tm="100000">
                                          <p:val>
                                            <p:strVal val="#ppt_x"/>
                                          </p:val>
                                        </p:tav>
                                      </p:tavLst>
                                    </p:anim>
                                    <p:anim calcmode="lin" valueType="num">
                                      <p:cBhvr additive="base">
                                        <p:cTn id="2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000" fill="hold"/>
                                        <p:tgtEl>
                                          <p:spTgt spid="5"/>
                                        </p:tgtEl>
                                        <p:attrNameLst>
                                          <p:attrName>ppt_x</p:attrName>
                                        </p:attrNameLst>
                                      </p:cBhvr>
                                      <p:tavLst>
                                        <p:tav tm="0">
                                          <p:val>
                                            <p:strVal val="#ppt_x"/>
                                          </p:val>
                                        </p:tav>
                                        <p:tav tm="100000">
                                          <p:val>
                                            <p:strVal val="#ppt_x"/>
                                          </p:val>
                                        </p:tav>
                                      </p:tavLst>
                                    </p:anim>
                                    <p:anim calcmode="lin" valueType="num">
                                      <p:cBhvr additive="base">
                                        <p:cTn id="2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2000" fill="hold"/>
                                        <p:tgtEl>
                                          <p:spTgt spid="7"/>
                                        </p:tgtEl>
                                        <p:attrNameLst>
                                          <p:attrName>ppt_x</p:attrName>
                                        </p:attrNameLst>
                                      </p:cBhvr>
                                      <p:tavLst>
                                        <p:tav tm="0">
                                          <p:val>
                                            <p:strVal val="#ppt_x"/>
                                          </p:val>
                                        </p:tav>
                                        <p:tav tm="100000">
                                          <p:val>
                                            <p:strVal val="#ppt_x"/>
                                          </p:val>
                                        </p:tav>
                                      </p:tavLst>
                                    </p:anim>
                                    <p:anim calcmode="lin" valueType="num">
                                      <p:cBhvr additive="base">
                                        <p:cTn id="3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96752"/>
            <a:ext cx="3744416" cy="3672408"/>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solidFill>
                <a:schemeClr val="tx1"/>
              </a:solidFill>
              <a:latin typeface="Arial" pitchFamily="34" charset="0"/>
              <a:cs typeface="Arial" pitchFamily="34" charset="0"/>
            </a:endParaRPr>
          </a:p>
          <a:p>
            <a:pPr>
              <a:buFont typeface="Wingdings" pitchFamily="2" charset="2"/>
              <a:buChar char="Ø"/>
            </a:pPr>
            <a:r>
              <a:rPr lang="it-IT" i="1" dirty="0" smtClean="0">
                <a:solidFill>
                  <a:schemeClr val="tx1"/>
                </a:solidFill>
                <a:latin typeface="Arial" pitchFamily="34" charset="0"/>
                <a:cs typeface="Arial" pitchFamily="34" charset="0"/>
              </a:rPr>
              <a:t> Lezioni di Letteratura Greca</a:t>
            </a:r>
            <a:r>
              <a:rPr lang="it-IT" dirty="0" smtClean="0">
                <a:solidFill>
                  <a:schemeClr val="tx1"/>
                </a:solidFill>
                <a:latin typeface="Arial" pitchFamily="34" charset="0"/>
                <a:cs typeface="Arial" pitchFamily="34" charset="0"/>
              </a:rPr>
              <a:t>, </a:t>
            </a:r>
            <a:r>
              <a:rPr lang="it-IT" dirty="0" err="1" smtClean="0">
                <a:solidFill>
                  <a:schemeClr val="tx1"/>
                </a:solidFill>
                <a:latin typeface="Arial" pitchFamily="34" charset="0"/>
                <a:cs typeface="Arial" pitchFamily="34" charset="0"/>
              </a:rPr>
              <a:t>L.E.</a:t>
            </a:r>
            <a:r>
              <a:rPr lang="it-IT" dirty="0" smtClean="0">
                <a:solidFill>
                  <a:schemeClr val="tx1"/>
                </a:solidFill>
                <a:latin typeface="Arial" pitchFamily="34" charset="0"/>
                <a:cs typeface="Arial" pitchFamily="34" charset="0"/>
              </a:rPr>
              <a:t> Rossi, R. </a:t>
            </a:r>
            <a:r>
              <a:rPr lang="it-IT" dirty="0" err="1" smtClean="0">
                <a:solidFill>
                  <a:schemeClr val="tx1"/>
                </a:solidFill>
                <a:latin typeface="Arial" pitchFamily="34" charset="0"/>
                <a:cs typeface="Arial" pitchFamily="34" charset="0"/>
              </a:rPr>
              <a:t>Nicolai</a:t>
            </a:r>
            <a:r>
              <a:rPr lang="it-IT" dirty="0" smtClean="0">
                <a:solidFill>
                  <a:schemeClr val="tx1"/>
                </a:solidFill>
                <a:latin typeface="Arial" pitchFamily="34" charset="0"/>
                <a:cs typeface="Arial" pitchFamily="34" charset="0"/>
              </a:rPr>
              <a:t>.</a:t>
            </a:r>
          </a:p>
          <a:p>
            <a:endParaRPr lang="it-IT" dirty="0" smtClean="0">
              <a:solidFill>
                <a:schemeClr val="tx1"/>
              </a:solidFill>
              <a:latin typeface="Arial" pitchFamily="34" charset="0"/>
              <a:cs typeface="Arial" pitchFamily="34" charset="0"/>
            </a:endParaRPr>
          </a:p>
          <a:p>
            <a:pPr>
              <a:buFont typeface="Wingdings" pitchFamily="2" charset="2"/>
              <a:buChar char="Ø"/>
            </a:pPr>
            <a:r>
              <a:rPr lang="it-IT" dirty="0" smtClean="0">
                <a:solidFill>
                  <a:schemeClr val="tx1"/>
                </a:solidFill>
                <a:latin typeface="Arial" pitchFamily="34" charset="0"/>
                <a:cs typeface="Arial" pitchFamily="34" charset="0"/>
              </a:rPr>
              <a:t> Enciclopedia </a:t>
            </a:r>
            <a:r>
              <a:rPr lang="it-IT" i="1" dirty="0" smtClean="0">
                <a:solidFill>
                  <a:schemeClr val="tx1"/>
                </a:solidFill>
                <a:latin typeface="Arial" pitchFamily="34" charset="0"/>
                <a:cs typeface="Arial" pitchFamily="34" charset="0"/>
              </a:rPr>
              <a:t>“Treccani”</a:t>
            </a:r>
            <a:r>
              <a:rPr lang="it-IT" dirty="0" smtClean="0">
                <a:solidFill>
                  <a:schemeClr val="tx1"/>
                </a:solidFill>
                <a:latin typeface="Arial" pitchFamily="34" charset="0"/>
                <a:cs typeface="Arial" pitchFamily="34" charset="0"/>
              </a:rPr>
              <a:t> online.</a:t>
            </a:r>
          </a:p>
          <a:p>
            <a:endParaRPr lang="it-IT" dirty="0" smtClean="0">
              <a:solidFill>
                <a:schemeClr val="tx1"/>
              </a:solidFill>
              <a:latin typeface="Arial" pitchFamily="34" charset="0"/>
              <a:cs typeface="Arial" pitchFamily="34" charset="0"/>
            </a:endParaRPr>
          </a:p>
          <a:p>
            <a:pPr>
              <a:buFont typeface="Wingdings" pitchFamily="2" charset="2"/>
              <a:buChar char="Ø"/>
            </a:pPr>
            <a:r>
              <a:rPr lang="it-IT" dirty="0" smtClean="0">
                <a:solidFill>
                  <a:schemeClr val="tx1"/>
                </a:solidFill>
                <a:latin typeface="Arial" pitchFamily="34" charset="0"/>
                <a:cs typeface="Arial" pitchFamily="34" charset="0"/>
              </a:rPr>
              <a:t> Sito internet </a:t>
            </a:r>
            <a:r>
              <a:rPr lang="it-IT" i="1" dirty="0" err="1" smtClean="0">
                <a:solidFill>
                  <a:schemeClr val="tx1"/>
                </a:solidFill>
                <a:latin typeface="Arial" pitchFamily="34" charset="0"/>
                <a:cs typeface="Arial" pitchFamily="34" charset="0"/>
              </a:rPr>
              <a:t>Parodos.it</a:t>
            </a:r>
            <a:r>
              <a:rPr lang="it-IT" i="1" dirty="0" smtClean="0">
                <a:solidFill>
                  <a:schemeClr val="tx1"/>
                </a:solidFill>
                <a:latin typeface="Arial" pitchFamily="34" charset="0"/>
                <a:cs typeface="Arial" pitchFamily="34" charset="0"/>
              </a:rPr>
              <a:t>.</a:t>
            </a:r>
          </a:p>
          <a:p>
            <a:endParaRPr lang="it-IT" i="1" dirty="0" smtClean="0">
              <a:solidFill>
                <a:schemeClr val="tx1"/>
              </a:solidFill>
              <a:latin typeface="Arial" pitchFamily="34" charset="0"/>
              <a:cs typeface="Arial" pitchFamily="34" charset="0"/>
            </a:endParaRPr>
          </a:p>
          <a:p>
            <a:pPr>
              <a:buFont typeface="Wingdings" pitchFamily="2" charset="2"/>
              <a:buChar char="Ø"/>
            </a:pPr>
            <a:r>
              <a:rPr lang="it-IT" dirty="0" smtClean="0">
                <a:solidFill>
                  <a:schemeClr val="tx1"/>
                </a:solidFill>
                <a:latin typeface="Arial" pitchFamily="34" charset="0"/>
                <a:cs typeface="Arial" pitchFamily="34" charset="0"/>
              </a:rPr>
              <a:t>Enciclopedia “</a:t>
            </a:r>
            <a:r>
              <a:rPr lang="it-IT" i="1" dirty="0" err="1" smtClean="0">
                <a:solidFill>
                  <a:schemeClr val="tx1"/>
                </a:solidFill>
                <a:latin typeface="Arial" pitchFamily="34" charset="0"/>
                <a:cs typeface="Arial" pitchFamily="34" charset="0"/>
              </a:rPr>
              <a:t>Wikipedia</a:t>
            </a:r>
            <a:r>
              <a:rPr lang="it-IT" i="1" dirty="0" smtClean="0">
                <a:solidFill>
                  <a:schemeClr val="tx1"/>
                </a:solidFill>
                <a:latin typeface="Arial" pitchFamily="34" charset="0"/>
                <a:cs typeface="Arial" pitchFamily="34" charset="0"/>
              </a:rPr>
              <a:t>”</a:t>
            </a:r>
            <a:r>
              <a:rPr lang="it-IT" dirty="0" smtClean="0">
                <a:solidFill>
                  <a:schemeClr val="tx1"/>
                </a:solidFill>
                <a:latin typeface="Arial" pitchFamily="34" charset="0"/>
                <a:cs typeface="Arial" pitchFamily="34" charset="0"/>
              </a:rPr>
              <a:t> online.</a:t>
            </a:r>
          </a:p>
          <a:p>
            <a:endParaRPr lang="it-IT" dirty="0">
              <a:solidFill>
                <a:schemeClr val="tx1"/>
              </a:solidFill>
              <a:latin typeface="Arial" pitchFamily="34" charset="0"/>
              <a:cs typeface="Arial" pitchFamily="34" charset="0"/>
            </a:endParaRPr>
          </a:p>
        </p:txBody>
      </p:sp>
      <p:sp>
        <p:nvSpPr>
          <p:cNvPr id="3" name="Rettangolo 2"/>
          <p:cNvSpPr/>
          <p:nvPr/>
        </p:nvSpPr>
        <p:spPr>
          <a:xfrm>
            <a:off x="251520" y="620688"/>
            <a:ext cx="3744416" cy="360040"/>
          </a:xfrm>
          <a:prstGeom prst="rect">
            <a:avLst/>
          </a:prstGeom>
          <a:solidFill>
            <a:srgbClr val="FF000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u="sng" dirty="0" smtClean="0">
                <a:solidFill>
                  <a:schemeClr val="tx1"/>
                </a:solidFill>
                <a:latin typeface="Arial" pitchFamily="34" charset="0"/>
                <a:cs typeface="Arial" pitchFamily="34" charset="0"/>
              </a:rPr>
              <a:t>Bibliografia</a:t>
            </a:r>
            <a:endParaRPr lang="it-IT" sz="2000" b="1" u="sng" dirty="0">
              <a:solidFill>
                <a:schemeClr val="tx1"/>
              </a:solidFill>
              <a:latin typeface="Arial" pitchFamily="34" charset="0"/>
              <a:cs typeface="Arial" pitchFamily="34" charset="0"/>
            </a:endParaRPr>
          </a:p>
        </p:txBody>
      </p:sp>
      <p:sp>
        <p:nvSpPr>
          <p:cNvPr id="4" name="Rettangolo 3"/>
          <p:cNvSpPr/>
          <p:nvPr/>
        </p:nvSpPr>
        <p:spPr>
          <a:xfrm>
            <a:off x="4427984" y="0"/>
            <a:ext cx="4176464" cy="6858000"/>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solidFill>
                <a:schemeClr val="tx1"/>
              </a:solidFill>
              <a:latin typeface="Arial" pitchFamily="34" charset="0"/>
              <a:cs typeface="Arial" pitchFamily="34" charset="0"/>
            </a:endParaRPr>
          </a:p>
          <a:p>
            <a:endParaRPr lang="it-IT" dirty="0">
              <a:solidFill>
                <a:schemeClr val="tx1"/>
              </a:solidFill>
              <a:latin typeface="Arial" pitchFamily="34" charset="0"/>
              <a:cs typeface="Arial" pitchFamily="34" charset="0"/>
            </a:endParaRPr>
          </a:p>
        </p:txBody>
      </p:sp>
      <p:sp>
        <p:nvSpPr>
          <p:cNvPr id="5" name="CasellaDiTesto 4"/>
          <p:cNvSpPr txBox="1"/>
          <p:nvPr/>
        </p:nvSpPr>
        <p:spPr>
          <a:xfrm>
            <a:off x="4427984" y="1052736"/>
            <a:ext cx="4176464" cy="4431983"/>
          </a:xfrm>
          <a:prstGeom prst="rect">
            <a:avLst/>
          </a:prstGeom>
          <a:noFill/>
        </p:spPr>
        <p:txBody>
          <a:bodyPr wrap="square" rtlCol="0">
            <a:spAutoFit/>
          </a:bodyPr>
          <a:lstStyle/>
          <a:p>
            <a:r>
              <a:rPr lang="it-IT" sz="2800" b="1" cap="small" dirty="0" smtClean="0">
                <a:latin typeface="Arial" pitchFamily="34" charset="0"/>
                <a:cs typeface="Arial" pitchFamily="34" charset="0"/>
              </a:rPr>
              <a:t>Maria Chiara Capanna</a:t>
            </a:r>
          </a:p>
          <a:p>
            <a:endParaRPr lang="it-IT" sz="2800" b="1" cap="small" dirty="0" smtClean="0">
              <a:latin typeface="Arial" pitchFamily="34" charset="0"/>
              <a:cs typeface="Arial" pitchFamily="34" charset="0"/>
            </a:endParaRPr>
          </a:p>
          <a:p>
            <a:r>
              <a:rPr lang="it-IT" sz="2800" b="1" cap="small" dirty="0" smtClean="0">
                <a:latin typeface="Arial" pitchFamily="34" charset="0"/>
                <a:cs typeface="Arial" pitchFamily="34" charset="0"/>
              </a:rPr>
              <a:t>Chiara D’ </a:t>
            </a:r>
            <a:r>
              <a:rPr lang="it-IT" sz="2800" b="1" cap="small" dirty="0" err="1" smtClean="0">
                <a:latin typeface="Arial" pitchFamily="34" charset="0"/>
                <a:cs typeface="Arial" pitchFamily="34" charset="0"/>
              </a:rPr>
              <a:t>Auria</a:t>
            </a:r>
            <a:endParaRPr lang="it-IT" sz="2800" b="1" cap="small" dirty="0" smtClean="0">
              <a:latin typeface="Arial" pitchFamily="34" charset="0"/>
              <a:cs typeface="Arial" pitchFamily="34" charset="0"/>
            </a:endParaRPr>
          </a:p>
          <a:p>
            <a:endParaRPr lang="it-IT" sz="2800" b="1" cap="small" dirty="0" smtClean="0">
              <a:latin typeface="Arial" pitchFamily="34" charset="0"/>
              <a:cs typeface="Arial" pitchFamily="34" charset="0"/>
            </a:endParaRPr>
          </a:p>
          <a:p>
            <a:r>
              <a:rPr lang="it-IT" sz="2800" b="1" cap="small" dirty="0" smtClean="0">
                <a:latin typeface="Arial" pitchFamily="34" charset="0"/>
                <a:cs typeface="Arial" pitchFamily="34" charset="0"/>
              </a:rPr>
              <a:t>Benedetta </a:t>
            </a:r>
            <a:r>
              <a:rPr lang="it-IT" sz="2800" b="1" cap="small" dirty="0" err="1" smtClean="0">
                <a:latin typeface="Arial" pitchFamily="34" charset="0"/>
                <a:cs typeface="Arial" pitchFamily="34" charset="0"/>
              </a:rPr>
              <a:t>Gaudiello</a:t>
            </a:r>
            <a:endParaRPr lang="it-IT" sz="2800" b="1" cap="small" dirty="0" smtClean="0">
              <a:latin typeface="Arial" pitchFamily="34" charset="0"/>
              <a:cs typeface="Arial" pitchFamily="34" charset="0"/>
            </a:endParaRPr>
          </a:p>
          <a:p>
            <a:endParaRPr lang="it-IT" sz="2800" b="1" cap="small" dirty="0" smtClean="0">
              <a:latin typeface="Arial" pitchFamily="34" charset="0"/>
              <a:cs typeface="Arial" pitchFamily="34" charset="0"/>
            </a:endParaRPr>
          </a:p>
          <a:p>
            <a:r>
              <a:rPr lang="it-IT" sz="2800" b="1" cap="small" dirty="0" smtClean="0">
                <a:latin typeface="Arial" pitchFamily="34" charset="0"/>
                <a:cs typeface="Arial" pitchFamily="34" charset="0"/>
              </a:rPr>
              <a:t>Filippo Valentini</a:t>
            </a:r>
          </a:p>
          <a:p>
            <a:endParaRPr lang="it-IT" sz="2800" b="1" cap="small" dirty="0" smtClean="0">
              <a:latin typeface="Arial" pitchFamily="34" charset="0"/>
              <a:cs typeface="Arial" pitchFamily="34" charset="0"/>
            </a:endParaRPr>
          </a:p>
          <a:p>
            <a:r>
              <a:rPr lang="it-IT" sz="2000" i="1" cap="small" dirty="0" smtClean="0">
                <a:latin typeface="Arial" pitchFamily="34" charset="0"/>
                <a:cs typeface="Arial" pitchFamily="34" charset="0"/>
              </a:rPr>
              <a:t>Classe </a:t>
            </a:r>
            <a:r>
              <a:rPr lang="it-IT" sz="2000" i="1" cap="small" dirty="0" err="1" smtClean="0">
                <a:latin typeface="Arial" pitchFamily="34" charset="0"/>
                <a:cs typeface="Arial" pitchFamily="34" charset="0"/>
              </a:rPr>
              <a:t>IIg</a:t>
            </a:r>
            <a:r>
              <a:rPr lang="it-IT" sz="2000" i="1" cap="small" dirty="0" smtClean="0">
                <a:latin typeface="Arial" pitchFamily="34" charset="0"/>
                <a:cs typeface="Arial" pitchFamily="34" charset="0"/>
              </a:rPr>
              <a:t>, Liceo Giulio Cesare </a:t>
            </a:r>
          </a:p>
          <a:p>
            <a:r>
              <a:rPr lang="it-IT" sz="2000" i="1" cap="small" dirty="0" smtClean="0">
                <a:latin typeface="Arial" pitchFamily="34" charset="0"/>
                <a:cs typeface="Arial" pitchFamily="34" charset="0"/>
              </a:rPr>
              <a:t>(</a:t>
            </a:r>
            <a:r>
              <a:rPr lang="it-IT" sz="2000" i="1" cap="small" dirty="0" err="1" smtClean="0">
                <a:latin typeface="Arial" pitchFamily="34" charset="0"/>
                <a:cs typeface="Arial" pitchFamily="34" charset="0"/>
              </a:rPr>
              <a:t>a.s.</a:t>
            </a:r>
            <a:r>
              <a:rPr lang="it-IT" sz="2000" i="1" cap="small" dirty="0" smtClean="0">
                <a:latin typeface="Arial" pitchFamily="34" charset="0"/>
                <a:cs typeface="Arial" pitchFamily="34" charset="0"/>
              </a:rPr>
              <a:t> 2013-14)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8"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5000" fill="hold"/>
                                        <p:tgtEl>
                                          <p:spTgt spid="5"/>
                                        </p:tgtEl>
                                        <p:attrNameLst>
                                          <p:attrName>ppt_x</p:attrName>
                                        </p:attrNameLst>
                                      </p:cBhvr>
                                      <p:tavLst>
                                        <p:tav tm="0">
                                          <p:val>
                                            <p:strVal val="#ppt_x"/>
                                          </p:val>
                                        </p:tav>
                                        <p:tav tm="100000">
                                          <p:val>
                                            <p:strVal val="#ppt_x"/>
                                          </p:val>
                                        </p:tav>
                                      </p:tavLst>
                                    </p:anim>
                                    <p:anim calcmode="lin" valueType="num">
                                      <p:cBhvr>
                                        <p:cTn id="18"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aborazione 3"/>
          <p:cNvSpPr/>
          <p:nvPr/>
        </p:nvSpPr>
        <p:spPr>
          <a:xfrm>
            <a:off x="395536" y="908720"/>
            <a:ext cx="5400600" cy="5400600"/>
          </a:xfrm>
          <a:prstGeom prst="flowChartProcess">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smtClean="0">
                <a:solidFill>
                  <a:schemeClr val="tx1"/>
                </a:solidFill>
                <a:latin typeface="Arial" pitchFamily="34" charset="0"/>
                <a:cs typeface="Arial" pitchFamily="34" charset="0"/>
              </a:rPr>
              <a:t>Èschilo</a:t>
            </a:r>
            <a:r>
              <a:rPr lang="it-IT" dirty="0" smtClean="0">
                <a:solidFill>
                  <a:schemeClr val="tx1"/>
                </a:solidFill>
                <a:latin typeface="Arial" pitchFamily="34" charset="0"/>
                <a:cs typeface="Arial" pitchFamily="34" charset="0"/>
              </a:rPr>
              <a:t> [</a:t>
            </a:r>
            <a:r>
              <a:rPr lang="it-IT" dirty="0" err="1" smtClean="0">
                <a:solidFill>
                  <a:schemeClr val="tx1"/>
                </a:solidFill>
                <a:latin typeface="Arial" pitchFamily="34" charset="0"/>
                <a:cs typeface="Arial" pitchFamily="34" charset="0"/>
              </a:rPr>
              <a:t>Αῒσχύλος</a:t>
            </a:r>
            <a:r>
              <a:rPr lang="it-IT" dirty="0" smtClean="0">
                <a:solidFill>
                  <a:schemeClr val="tx1"/>
                </a:solidFill>
                <a:latin typeface="Arial" pitchFamily="34" charset="0"/>
                <a:cs typeface="Arial" pitchFamily="34" charset="0"/>
              </a:rPr>
              <a:t>] fu un tragico ateniese (</a:t>
            </a:r>
            <a:r>
              <a:rPr lang="it-IT" dirty="0" err="1" smtClean="0">
                <a:solidFill>
                  <a:schemeClr val="tx1"/>
                </a:solidFill>
                <a:latin typeface="Arial" pitchFamily="34" charset="0"/>
                <a:cs typeface="Arial" pitchFamily="34" charset="0"/>
              </a:rPr>
              <a:t>Eleusi</a:t>
            </a:r>
            <a:r>
              <a:rPr lang="it-IT" dirty="0" smtClean="0">
                <a:solidFill>
                  <a:schemeClr val="tx1"/>
                </a:solidFill>
                <a:latin typeface="Arial" pitchFamily="34" charset="0"/>
                <a:cs typeface="Arial" pitchFamily="34" charset="0"/>
              </a:rPr>
              <a:t> 525 circa - Gela 456-455 a. C.), della cui vita poco sappiamo di sicuro. Sappiamo che prese parte alla battaglia Maratona (490), e che partecipò per la prima volta a un concorso tragico tra il 499 e il 496, ma ebbe il primo premio solo nel 484. Fu (470 circa) a Siracusa, invitato da </a:t>
            </a:r>
            <a:r>
              <a:rPr lang="it-IT" dirty="0" err="1" smtClean="0">
                <a:solidFill>
                  <a:schemeClr val="tx1"/>
                </a:solidFill>
                <a:latin typeface="Arial" pitchFamily="34" charset="0"/>
                <a:cs typeface="Arial" pitchFamily="34" charset="0"/>
              </a:rPr>
              <a:t>Gerone</a:t>
            </a:r>
            <a:r>
              <a:rPr lang="it-IT" dirty="0" smtClean="0">
                <a:solidFill>
                  <a:schemeClr val="tx1"/>
                </a:solidFill>
                <a:latin typeface="Arial" pitchFamily="34" charset="0"/>
                <a:cs typeface="Arial" pitchFamily="34" charset="0"/>
              </a:rPr>
              <a:t>; ma tornò subito di nuovo ad Atene, ma poi ritornò in Sicilia ed ivi morì (secondo una leggenda sarebbe stato ucciso da una testuggine lasciatagli cadere sul capo da un'aquila; probabile che sia un’ invenzione anche il processo che gli sarebbe stato intentato per la divulgazione involontaria di riti eleusini).</a:t>
            </a:r>
          </a:p>
          <a:p>
            <a:r>
              <a:rPr lang="it-IT" dirty="0" smtClean="0">
                <a:solidFill>
                  <a:schemeClr val="tx1"/>
                </a:solidFill>
                <a:latin typeface="Arial" pitchFamily="34" charset="0"/>
                <a:cs typeface="Arial" pitchFamily="34" charset="0"/>
              </a:rPr>
              <a:t>Delle 90 tragedie che Eschilo avrebbe scritto ne sono giunte a noi 7 sicuramente sue, oltre a svariati frammenti. Secondo Aristotele, Eschilo portò "a due il numero degli attori, diminuì le parti del coro e rese il dialogo primo attore".</a:t>
            </a:r>
            <a:endParaRPr lang="it-IT" dirty="0">
              <a:solidFill>
                <a:schemeClr val="tx1"/>
              </a:solidFill>
              <a:latin typeface="Arial" pitchFamily="34" charset="0"/>
              <a:cs typeface="Arial" pitchFamily="34" charset="0"/>
            </a:endParaRPr>
          </a:p>
        </p:txBody>
      </p:sp>
      <p:sp>
        <p:nvSpPr>
          <p:cNvPr id="5" name="Rettangolo 4"/>
          <p:cNvSpPr/>
          <p:nvPr/>
        </p:nvSpPr>
        <p:spPr>
          <a:xfrm>
            <a:off x="2267744" y="332656"/>
            <a:ext cx="4608512" cy="432048"/>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Arial" pitchFamily="34" charset="0"/>
                <a:cs typeface="Arial" pitchFamily="34" charset="0"/>
              </a:rPr>
              <a:t>Biografia di Eschilo</a:t>
            </a:r>
            <a:endParaRPr lang="it-IT" b="1" dirty="0">
              <a:solidFill>
                <a:schemeClr val="tx1"/>
              </a:solidFill>
              <a:latin typeface="Arial" pitchFamily="34" charset="0"/>
              <a:cs typeface="Arial" pitchFamily="34" charset="0"/>
            </a:endParaRPr>
          </a:p>
        </p:txBody>
      </p:sp>
      <p:pic>
        <p:nvPicPr>
          <p:cNvPr id="18436" name="Picture 4" descr="http://biografieonline.it/img/bio/e/Eschilo.jpg"/>
          <p:cNvPicPr>
            <a:picLocks noChangeAspect="1" noChangeArrowheads="1"/>
          </p:cNvPicPr>
          <p:nvPr/>
        </p:nvPicPr>
        <p:blipFill>
          <a:blip r:embed="rId2" cstate="print"/>
          <a:srcRect/>
          <a:stretch>
            <a:fillRect/>
          </a:stretch>
        </p:blipFill>
        <p:spPr bwMode="auto">
          <a:xfrm>
            <a:off x="5868144" y="1196752"/>
            <a:ext cx="3082928" cy="45338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slide(fromRight)">
                                      <p:cBhvr>
                                        <p:cTn id="12" dur="10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67744" y="332656"/>
            <a:ext cx="4608512" cy="432048"/>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latin typeface="Arial" pitchFamily="34" charset="0"/>
                <a:cs typeface="Arial" pitchFamily="34" charset="0"/>
              </a:rPr>
              <a:t>Tragedie di Eschilo</a:t>
            </a:r>
            <a:endParaRPr lang="it-IT" b="1" dirty="0">
              <a:solidFill>
                <a:schemeClr val="tx1"/>
              </a:solidFill>
              <a:latin typeface="Arial" pitchFamily="34" charset="0"/>
              <a:cs typeface="Arial" pitchFamily="34" charset="0"/>
            </a:endParaRPr>
          </a:p>
        </p:txBody>
      </p:sp>
      <p:sp>
        <p:nvSpPr>
          <p:cNvPr id="3" name="Elaborazione 2"/>
          <p:cNvSpPr/>
          <p:nvPr/>
        </p:nvSpPr>
        <p:spPr>
          <a:xfrm>
            <a:off x="395536" y="908720"/>
            <a:ext cx="8280920" cy="5400600"/>
          </a:xfrm>
          <a:prstGeom prst="flowChartProcess">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buFont typeface="+mj-lt"/>
              <a:buAutoNum type="romanUcPeriod"/>
            </a:pPr>
            <a:r>
              <a:rPr lang="it-IT" sz="1400" b="1" u="sng" dirty="0" err="1" smtClean="0">
                <a:solidFill>
                  <a:schemeClr val="tx1"/>
                </a:solidFill>
                <a:latin typeface="Arial" pitchFamily="34" charset="0"/>
                <a:cs typeface="Arial" pitchFamily="34" charset="0"/>
              </a:rPr>
              <a:t>Πέρσαι</a:t>
            </a:r>
            <a:r>
              <a:rPr lang="it-IT" sz="1400" dirty="0" smtClean="0">
                <a:solidFill>
                  <a:schemeClr val="tx1"/>
                </a:solidFill>
                <a:latin typeface="Arial" pitchFamily="34" charset="0"/>
                <a:cs typeface="Arial" pitchFamily="34" charset="0"/>
              </a:rPr>
              <a:t> [I Persiani]: prima tragedia sicuramente databile fra quelle conservate (472 a. C.); vi manca ancora il prologo ed è anche l'unica fra le tragedie rimasteci del teatro greco il cui argomento sia preso dalla storia contemporanea (altra tragedia storica di cui si abbia notizia è la Presa di Mileto di </a:t>
            </a:r>
            <a:r>
              <a:rPr lang="it-IT" sz="1400" dirty="0" err="1" smtClean="0">
                <a:solidFill>
                  <a:schemeClr val="tx1"/>
                </a:solidFill>
                <a:latin typeface="Arial" pitchFamily="34" charset="0"/>
                <a:cs typeface="Arial" pitchFamily="34" charset="0"/>
              </a:rPr>
              <a:t>Frinico</a:t>
            </a:r>
            <a:r>
              <a:rPr lang="it-IT" sz="1400" dirty="0" smtClean="0">
                <a:solidFill>
                  <a:schemeClr val="tx1"/>
                </a:solidFill>
                <a:latin typeface="Arial" pitchFamily="34" charset="0"/>
                <a:cs typeface="Arial" pitchFamily="34" charset="0"/>
              </a:rPr>
              <a:t>).</a:t>
            </a:r>
          </a:p>
          <a:p>
            <a:pPr marL="400050" indent="-400050">
              <a:buFont typeface="+mj-lt"/>
              <a:buAutoNum type="romanUcPeriod"/>
            </a:pPr>
            <a:r>
              <a:rPr lang="el-GR" sz="1400" b="1" u="sng" dirty="0" smtClean="0">
                <a:solidFill>
                  <a:schemeClr val="tx1"/>
                </a:solidFill>
                <a:latin typeface="Arial" pitchFamily="34" charset="0"/>
                <a:cs typeface="Arial" pitchFamily="34" charset="0"/>
              </a:rPr>
              <a:t>Προμηϑεὺς δεσμώτης</a:t>
            </a:r>
            <a:r>
              <a:rPr lang="it-IT" sz="1400" b="1" u="sng" dirty="0" smtClean="0">
                <a:solidFill>
                  <a:schemeClr val="tx1"/>
                </a:solidFill>
                <a:latin typeface="Arial" pitchFamily="34" charset="0"/>
                <a:cs typeface="Arial" pitchFamily="34" charset="0"/>
              </a:rPr>
              <a:t> </a:t>
            </a:r>
            <a:r>
              <a:rPr lang="it-IT" sz="1400" dirty="0" smtClean="0">
                <a:solidFill>
                  <a:schemeClr val="tx1"/>
                </a:solidFill>
                <a:latin typeface="Arial" pitchFamily="34" charset="0"/>
                <a:cs typeface="Arial" pitchFamily="34" charset="0"/>
              </a:rPr>
              <a:t>[Prometeo incatenato]: rappresentata circa nel 470 a.C., originariamente era parte di una trilogia, di cui facevano parte anche il Prometeo portatore di fuoco (</a:t>
            </a:r>
            <a:r>
              <a:rPr lang="el-GR" sz="1400" dirty="0" smtClean="0">
                <a:solidFill>
                  <a:schemeClr val="tx1"/>
                </a:solidFill>
                <a:latin typeface="Arial" pitchFamily="34" charset="0"/>
                <a:cs typeface="Arial" pitchFamily="34" charset="0"/>
              </a:rPr>
              <a:t>Προμηθεύς Πυρφόρος</a:t>
            </a:r>
            <a:r>
              <a:rPr lang="it-IT" sz="1400" dirty="0" smtClean="0">
                <a:solidFill>
                  <a:schemeClr val="tx1"/>
                </a:solidFill>
                <a:latin typeface="Arial" pitchFamily="34" charset="0"/>
                <a:cs typeface="Arial" pitchFamily="34" charset="0"/>
              </a:rPr>
              <a:t>) e il Prometeo liberato (</a:t>
            </a:r>
            <a:r>
              <a:rPr lang="el-GR" sz="1400" dirty="0" smtClean="0">
                <a:solidFill>
                  <a:schemeClr val="tx1"/>
                </a:solidFill>
                <a:latin typeface="Arial" pitchFamily="34" charset="0"/>
                <a:cs typeface="Arial" pitchFamily="34" charset="0"/>
              </a:rPr>
              <a:t>Προμηθεὺς Λυόμενος</a:t>
            </a:r>
            <a:r>
              <a:rPr lang="it-IT" sz="1400" dirty="0" smtClean="0">
                <a:solidFill>
                  <a:schemeClr val="tx1"/>
                </a:solidFill>
                <a:latin typeface="Arial" pitchFamily="34" charset="0"/>
                <a:cs typeface="Arial" pitchFamily="34" charset="0"/>
              </a:rPr>
              <a:t>), ambedue non pervenuteci. Qui Eschilo ha accettato la novità del terzo attore, introdotta secondo Aristotele da Sofocle; ma le parti liriche tendono di nuovo a estendersi.</a:t>
            </a:r>
          </a:p>
          <a:p>
            <a:pPr marL="400050" indent="-400050">
              <a:buFont typeface="+mj-lt"/>
              <a:buAutoNum type="romanUcPeriod"/>
            </a:pPr>
            <a:r>
              <a:rPr lang="it-IT" sz="1400" b="1" u="sng" dirty="0" smtClean="0">
                <a:solidFill>
                  <a:schemeClr val="tx1"/>
                </a:solidFill>
                <a:latin typeface="Arial" pitchFamily="34" charset="0"/>
                <a:cs typeface="Arial" pitchFamily="34" charset="0"/>
              </a:rPr>
              <a:t>‛</a:t>
            </a:r>
            <a:r>
              <a:rPr lang="it-IT" sz="1400" b="1" u="sng" dirty="0" err="1" smtClean="0">
                <a:solidFill>
                  <a:schemeClr val="tx1"/>
                </a:solidFill>
                <a:latin typeface="Arial" pitchFamily="34" charset="0"/>
                <a:cs typeface="Arial" pitchFamily="34" charset="0"/>
              </a:rPr>
              <a:t>Επτὰ</a:t>
            </a:r>
            <a:r>
              <a:rPr lang="it-IT" sz="1400" b="1" u="sng" dirty="0" smtClean="0">
                <a:solidFill>
                  <a:schemeClr val="tx1"/>
                </a:solidFill>
                <a:latin typeface="Arial" pitchFamily="34" charset="0"/>
                <a:cs typeface="Arial" pitchFamily="34" charset="0"/>
              </a:rPr>
              <a:t> ἐπὶ </a:t>
            </a:r>
            <a:r>
              <a:rPr lang="it-IT" sz="1400" b="1" u="sng" dirty="0" err="1" smtClean="0">
                <a:solidFill>
                  <a:schemeClr val="tx1"/>
                </a:solidFill>
                <a:latin typeface="Arial" pitchFamily="34" charset="0"/>
                <a:cs typeface="Arial" pitchFamily="34" charset="0"/>
              </a:rPr>
              <a:t>Θήβας</a:t>
            </a:r>
            <a:r>
              <a:rPr lang="it-IT" sz="1400" b="1" u="sng" dirty="0" smtClean="0">
                <a:solidFill>
                  <a:schemeClr val="tx1"/>
                </a:solidFill>
                <a:latin typeface="Arial" pitchFamily="34" charset="0"/>
                <a:cs typeface="Arial" pitchFamily="34" charset="0"/>
              </a:rPr>
              <a:t> </a:t>
            </a:r>
            <a:r>
              <a:rPr lang="it-IT" sz="1400" dirty="0" smtClean="0">
                <a:solidFill>
                  <a:schemeClr val="tx1"/>
                </a:solidFill>
                <a:latin typeface="Arial" pitchFamily="34" charset="0"/>
                <a:cs typeface="Arial" pitchFamily="34" charset="0"/>
              </a:rPr>
              <a:t>[I Sette contro Tebe]: sono del 467 </a:t>
            </a:r>
            <a:r>
              <a:rPr lang="it-IT" sz="1400" dirty="0" err="1" smtClean="0">
                <a:solidFill>
                  <a:schemeClr val="tx1"/>
                </a:solidFill>
                <a:latin typeface="Arial" pitchFamily="34" charset="0"/>
                <a:cs typeface="Arial" pitchFamily="34" charset="0"/>
              </a:rPr>
              <a:t>a.C</a:t>
            </a:r>
            <a:r>
              <a:rPr lang="it-IT" sz="1400" dirty="0" smtClean="0">
                <a:solidFill>
                  <a:schemeClr val="tx1"/>
                </a:solidFill>
                <a:latin typeface="Arial" pitchFamily="34" charset="0"/>
                <a:cs typeface="Arial" pitchFamily="34" charset="0"/>
              </a:rPr>
              <a:t> e fanno parte del ciclo tebano, oltre che della trilogia con anche il </a:t>
            </a:r>
            <a:r>
              <a:rPr lang="it-IT" sz="1400" i="1" dirty="0" err="1" smtClean="0">
                <a:solidFill>
                  <a:schemeClr val="tx1"/>
                </a:solidFill>
                <a:latin typeface="Arial" pitchFamily="34" charset="0"/>
                <a:cs typeface="Arial" pitchFamily="34" charset="0"/>
              </a:rPr>
              <a:t>Laio</a:t>
            </a:r>
            <a:r>
              <a:rPr lang="it-IT" sz="1400" dirty="0" smtClean="0">
                <a:solidFill>
                  <a:schemeClr val="tx1"/>
                </a:solidFill>
                <a:latin typeface="Arial" pitchFamily="34" charset="0"/>
                <a:cs typeface="Arial" pitchFamily="34" charset="0"/>
              </a:rPr>
              <a:t> e l’ </a:t>
            </a:r>
            <a:r>
              <a:rPr lang="it-IT" sz="1400" i="1" dirty="0" smtClean="0">
                <a:solidFill>
                  <a:schemeClr val="tx1"/>
                </a:solidFill>
                <a:latin typeface="Arial" pitchFamily="34" charset="0"/>
                <a:cs typeface="Arial" pitchFamily="34" charset="0"/>
              </a:rPr>
              <a:t>Edipo</a:t>
            </a:r>
            <a:r>
              <a:rPr lang="it-IT" sz="1400" dirty="0" smtClean="0">
                <a:solidFill>
                  <a:schemeClr val="tx1"/>
                </a:solidFill>
                <a:latin typeface="Arial" pitchFamily="34" charset="0"/>
                <a:cs typeface="Arial" pitchFamily="34" charset="0"/>
              </a:rPr>
              <a:t>, perduti; per la prima volta la tragedia è preceduta da un prologo e il dialogo vi prevale sul coro. Annesso a questa trilogia vi doveva essere anche un dramma satiresco: </a:t>
            </a:r>
            <a:r>
              <a:rPr lang="it-IT" sz="1400" i="1" dirty="0" smtClean="0">
                <a:solidFill>
                  <a:schemeClr val="tx1"/>
                </a:solidFill>
                <a:latin typeface="Arial" pitchFamily="34" charset="0"/>
                <a:cs typeface="Arial" pitchFamily="34" charset="0"/>
              </a:rPr>
              <a:t>La Sfinge </a:t>
            </a:r>
            <a:r>
              <a:rPr lang="it-IT" sz="1400" dirty="0" smtClean="0">
                <a:solidFill>
                  <a:schemeClr val="tx1"/>
                </a:solidFill>
                <a:latin typeface="Arial" pitchFamily="34" charset="0"/>
                <a:cs typeface="Arial" pitchFamily="34" charset="0"/>
              </a:rPr>
              <a:t>, mai pervenutoci. </a:t>
            </a:r>
          </a:p>
          <a:p>
            <a:pPr marL="400050" indent="-400050">
              <a:buFont typeface="+mj-lt"/>
              <a:buAutoNum type="romanUcPeriod"/>
            </a:pPr>
            <a:r>
              <a:rPr lang="el-GR" sz="1400" b="1" u="sng" dirty="0" smtClean="0">
                <a:solidFill>
                  <a:schemeClr val="tx1"/>
                </a:solidFill>
                <a:latin typeface="Arial" pitchFamily="34" charset="0"/>
                <a:cs typeface="Arial" pitchFamily="34" charset="0"/>
              </a:rPr>
              <a:t>‛Ικέτιδες </a:t>
            </a:r>
            <a:r>
              <a:rPr lang="it-IT" sz="1400" b="1" u="sng" dirty="0" smtClean="0">
                <a:solidFill>
                  <a:schemeClr val="tx1"/>
                </a:solidFill>
                <a:latin typeface="Arial" pitchFamily="34" charset="0"/>
                <a:cs typeface="Arial" pitchFamily="34" charset="0"/>
              </a:rPr>
              <a:t> </a:t>
            </a:r>
            <a:r>
              <a:rPr lang="it-IT" sz="1400" dirty="0" smtClean="0">
                <a:solidFill>
                  <a:schemeClr val="tx1"/>
                </a:solidFill>
                <a:latin typeface="Arial" pitchFamily="34" charset="0"/>
                <a:cs typeface="Arial" pitchFamily="34" charset="0"/>
              </a:rPr>
              <a:t>[Le Supplici]: probabilmente del 463 a.C., era parte di una trilogia comprendente anche gli </a:t>
            </a:r>
            <a:r>
              <a:rPr lang="it-IT" sz="1400" i="1" dirty="0" smtClean="0">
                <a:solidFill>
                  <a:schemeClr val="tx1"/>
                </a:solidFill>
                <a:latin typeface="Arial" pitchFamily="34" charset="0"/>
                <a:cs typeface="Arial" pitchFamily="34" charset="0"/>
              </a:rPr>
              <a:t>Egizi</a:t>
            </a:r>
            <a:r>
              <a:rPr lang="it-IT" sz="1400" dirty="0" smtClean="0">
                <a:solidFill>
                  <a:schemeClr val="tx1"/>
                </a:solidFill>
                <a:latin typeface="Arial" pitchFamily="34" charset="0"/>
                <a:cs typeface="Arial" pitchFamily="34" charset="0"/>
              </a:rPr>
              <a:t> e le </a:t>
            </a:r>
            <a:r>
              <a:rPr lang="it-IT" sz="1400" i="1" dirty="0" smtClean="0">
                <a:solidFill>
                  <a:schemeClr val="tx1"/>
                </a:solidFill>
                <a:latin typeface="Arial" pitchFamily="34" charset="0"/>
                <a:cs typeface="Arial" pitchFamily="34" charset="0"/>
              </a:rPr>
              <a:t>Danaidi</a:t>
            </a:r>
            <a:r>
              <a:rPr lang="it-IT" sz="1400" dirty="0" smtClean="0">
                <a:solidFill>
                  <a:schemeClr val="tx1"/>
                </a:solidFill>
                <a:latin typeface="Arial" pitchFamily="34" charset="0"/>
                <a:cs typeface="Arial" pitchFamily="34" charset="0"/>
              </a:rPr>
              <a:t>. Presenta caratteri di arcaicità che l'hanno fatta considerare fino a qualche tempo fa come la più antica fra quelle conservate di Eschilo; il coro delle 50 figlie di </a:t>
            </a:r>
            <a:r>
              <a:rPr lang="it-IT" sz="1400" dirty="0" err="1" smtClean="0">
                <a:solidFill>
                  <a:schemeClr val="tx1"/>
                </a:solidFill>
                <a:latin typeface="Arial" pitchFamily="34" charset="0"/>
                <a:cs typeface="Arial" pitchFamily="34" charset="0"/>
              </a:rPr>
              <a:t>Danao</a:t>
            </a:r>
            <a:r>
              <a:rPr lang="it-IT" sz="1400" dirty="0" smtClean="0">
                <a:solidFill>
                  <a:schemeClr val="tx1"/>
                </a:solidFill>
                <a:latin typeface="Arial" pitchFamily="34" charset="0"/>
                <a:cs typeface="Arial" pitchFamily="34" charset="0"/>
              </a:rPr>
              <a:t> è ancora il primo attore, inoltre non c'è prologo e le strofe del coro non sono complesse. </a:t>
            </a:r>
          </a:p>
          <a:p>
            <a:pPr marL="400050" indent="-400050">
              <a:buFont typeface="+mj-lt"/>
              <a:buAutoNum type="romanUcPeriod"/>
            </a:pPr>
            <a:r>
              <a:rPr lang="el-GR" sz="1400" b="1" u="sng" dirty="0" smtClean="0">
                <a:solidFill>
                  <a:schemeClr val="tx1"/>
                </a:solidFill>
                <a:latin typeface="Arial" pitchFamily="34" charset="0"/>
                <a:cs typeface="Arial" pitchFamily="34" charset="0"/>
              </a:rPr>
              <a:t>᾿Ορέστεια</a:t>
            </a:r>
            <a:r>
              <a:rPr lang="it-IT" sz="1400" b="1" u="sng" dirty="0" smtClean="0">
                <a:solidFill>
                  <a:schemeClr val="tx1"/>
                </a:solidFill>
                <a:latin typeface="Arial" pitchFamily="34" charset="0"/>
                <a:cs typeface="Arial" pitchFamily="34" charset="0"/>
              </a:rPr>
              <a:t> </a:t>
            </a:r>
            <a:r>
              <a:rPr lang="it-IT" sz="1400" dirty="0" smtClean="0">
                <a:solidFill>
                  <a:schemeClr val="tx1"/>
                </a:solidFill>
                <a:latin typeface="Arial" pitchFamily="34" charset="0"/>
                <a:cs typeface="Arial" pitchFamily="34" charset="0"/>
              </a:rPr>
              <a:t>[</a:t>
            </a:r>
            <a:r>
              <a:rPr lang="it-IT" sz="1400" dirty="0" err="1" smtClean="0">
                <a:solidFill>
                  <a:schemeClr val="tx1"/>
                </a:solidFill>
                <a:latin typeface="Arial" pitchFamily="34" charset="0"/>
                <a:cs typeface="Arial" pitchFamily="34" charset="0"/>
              </a:rPr>
              <a:t>Orestea</a:t>
            </a:r>
            <a:r>
              <a:rPr lang="it-IT" sz="1400" dirty="0" smtClean="0">
                <a:solidFill>
                  <a:schemeClr val="tx1"/>
                </a:solidFill>
                <a:latin typeface="Arial" pitchFamily="34" charset="0"/>
                <a:cs typeface="Arial" pitchFamily="34" charset="0"/>
              </a:rPr>
              <a:t>]: rappresentata per la prima volta nel 458 a.C., si compone dell‘ Agamennone (</a:t>
            </a:r>
            <a:r>
              <a:rPr lang="el-GR" sz="1400" dirty="0" smtClean="0">
                <a:solidFill>
                  <a:schemeClr val="tx1"/>
                </a:solidFill>
                <a:latin typeface="Arial" pitchFamily="34" charset="0"/>
                <a:cs typeface="Arial" pitchFamily="34" charset="0"/>
              </a:rPr>
              <a:t>᾿Αγαμέμνων), </a:t>
            </a:r>
            <a:r>
              <a:rPr lang="it-IT" sz="1400" dirty="0" smtClean="0">
                <a:solidFill>
                  <a:schemeClr val="tx1"/>
                </a:solidFill>
                <a:latin typeface="Arial" pitchFamily="34" charset="0"/>
                <a:cs typeface="Arial" pitchFamily="34" charset="0"/>
              </a:rPr>
              <a:t>le Coefore (</a:t>
            </a:r>
            <a:r>
              <a:rPr lang="el-GR" sz="1400" dirty="0" smtClean="0">
                <a:solidFill>
                  <a:schemeClr val="tx1"/>
                </a:solidFill>
                <a:latin typeface="Arial" pitchFamily="34" charset="0"/>
                <a:cs typeface="Arial" pitchFamily="34" charset="0"/>
              </a:rPr>
              <a:t>Χοηϕόροι), </a:t>
            </a:r>
            <a:r>
              <a:rPr lang="it-IT" sz="1400" dirty="0" smtClean="0">
                <a:solidFill>
                  <a:schemeClr val="tx1"/>
                </a:solidFill>
                <a:latin typeface="Arial" pitchFamily="34" charset="0"/>
                <a:cs typeface="Arial" pitchFamily="34" charset="0"/>
              </a:rPr>
              <a:t>le </a:t>
            </a:r>
            <a:r>
              <a:rPr lang="it-IT" sz="1400" dirty="0" err="1" smtClean="0">
                <a:solidFill>
                  <a:schemeClr val="tx1"/>
                </a:solidFill>
                <a:latin typeface="Arial" pitchFamily="34" charset="0"/>
                <a:cs typeface="Arial" pitchFamily="34" charset="0"/>
              </a:rPr>
              <a:t>Eumenidi</a:t>
            </a:r>
            <a:r>
              <a:rPr lang="it-IT" sz="1400" dirty="0" smtClean="0">
                <a:solidFill>
                  <a:schemeClr val="tx1"/>
                </a:solidFill>
                <a:latin typeface="Arial" pitchFamily="34" charset="0"/>
                <a:cs typeface="Arial" pitchFamily="34" charset="0"/>
              </a:rPr>
              <a:t> (</a:t>
            </a:r>
            <a:r>
              <a:rPr lang="el-GR" sz="1400" dirty="0" smtClean="0">
                <a:solidFill>
                  <a:schemeClr val="tx1"/>
                </a:solidFill>
                <a:latin typeface="Arial" pitchFamily="34" charset="0"/>
                <a:cs typeface="Arial" pitchFamily="34" charset="0"/>
              </a:rPr>
              <a:t>Εῢμενίδες)</a:t>
            </a:r>
            <a:r>
              <a:rPr lang="it-IT" sz="1400" dirty="0" smtClean="0">
                <a:solidFill>
                  <a:schemeClr val="tx1"/>
                </a:solidFill>
                <a:latin typeface="Arial" pitchFamily="34" charset="0"/>
                <a:cs typeface="Arial" pitchFamily="34" charset="0"/>
              </a:rPr>
              <a:t>. Essa non è solo l'ultima e la più matura delle opere di Eschilo, ma è anche l'unica trilogia conservataci per intero di tutto il teatro greco; è quindi l'opera che meglio ci permette di seguire il pensiero eschileo. </a:t>
            </a:r>
            <a:endParaRPr lang="it-IT" sz="14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Top)">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5364" name="Picture 4" descr="http://upload.wikimedia.org/wikipedia/commons/d/d9/Battle_of_Issos_MAN_Napoli_Inv10020_n01.jpg"/>
          <p:cNvPicPr>
            <a:picLocks noChangeAspect="1" noChangeArrowheads="1"/>
          </p:cNvPicPr>
          <p:nvPr/>
        </p:nvPicPr>
        <p:blipFill>
          <a:blip r:embed="rId2" cstate="print"/>
          <a:srcRect l="17713"/>
          <a:stretch>
            <a:fillRect/>
          </a:stretch>
        </p:blipFill>
        <p:spPr bwMode="auto">
          <a:xfrm>
            <a:off x="-10492" y="0"/>
            <a:ext cx="9154492" cy="6858001"/>
          </a:xfrm>
          <a:prstGeom prst="rect">
            <a:avLst/>
          </a:prstGeom>
          <a:noFill/>
        </p:spPr>
      </p:pic>
      <p:sp>
        <p:nvSpPr>
          <p:cNvPr id="6" name="Rettangolo 5"/>
          <p:cNvSpPr/>
          <p:nvPr/>
        </p:nvSpPr>
        <p:spPr>
          <a:xfrm>
            <a:off x="1763688" y="404664"/>
            <a:ext cx="5400600" cy="1008112"/>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tx1"/>
                </a:solidFill>
                <a:latin typeface="Arial" pitchFamily="34" charset="0"/>
                <a:cs typeface="Arial" pitchFamily="34" charset="0"/>
              </a:rPr>
              <a:t>Πέρσαι</a:t>
            </a:r>
            <a:endParaRPr lang="it-IT" sz="3200" b="1" dirty="0" smtClean="0">
              <a:solidFill>
                <a:schemeClr val="tx1"/>
              </a:solidFill>
              <a:latin typeface="Arial" pitchFamily="34" charset="0"/>
              <a:cs typeface="Arial" pitchFamily="34" charset="0"/>
            </a:endParaRPr>
          </a:p>
          <a:p>
            <a:pPr algn="ctr"/>
            <a:r>
              <a:rPr lang="it-IT" sz="3200" i="1" dirty="0" smtClean="0">
                <a:solidFill>
                  <a:schemeClr val="tx1"/>
                </a:solidFill>
                <a:latin typeface="Arial" pitchFamily="34" charset="0"/>
                <a:cs typeface="Arial" pitchFamily="34" charset="0"/>
              </a:rPr>
              <a:t>Persiani</a:t>
            </a:r>
            <a:endParaRPr lang="it-IT" sz="32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971600" y="1628800"/>
            <a:ext cx="7920880" cy="3816424"/>
            <a:chOff x="2588671" y="2774968"/>
            <a:chExt cx="5077117" cy="1354182"/>
          </a:xfrm>
        </p:grpSpPr>
        <p:sp>
          <p:nvSpPr>
            <p:cNvPr id="7" name="Figura a mano libera 6"/>
            <p:cNvSpPr/>
            <p:nvPr/>
          </p:nvSpPr>
          <p:spPr>
            <a:xfrm>
              <a:off x="5027678" y="2774968"/>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400" b="1" i="1" u="sng" dirty="0" smtClean="0">
                  <a:solidFill>
                    <a:schemeClr val="tx1"/>
                  </a:solidFill>
                  <a:latin typeface="Arial" pitchFamily="34" charset="0"/>
                  <a:cs typeface="Arial" pitchFamily="34" charset="0"/>
                </a:rPr>
                <a:t>SECONDO STASIMO</a:t>
              </a:r>
            </a:p>
            <a:p>
              <a:r>
                <a:rPr lang="it-IT" sz="1600" b="1" dirty="0" smtClean="0">
                  <a:solidFill>
                    <a:schemeClr val="tx1"/>
                  </a:solidFill>
                  <a:latin typeface="Arial" pitchFamily="34" charset="0"/>
                  <a:cs typeface="Arial" pitchFamily="34" charset="0"/>
                </a:rPr>
                <a:t>Il Coro interpella Dario e lo definisce un  dio.</a:t>
              </a:r>
            </a:p>
            <a:p>
              <a:pPr algn="ctr"/>
              <a:endParaRPr lang="it-IT" sz="1400" b="1" i="1" u="sng" dirty="0" smtClean="0">
                <a:solidFill>
                  <a:schemeClr val="tx1"/>
                </a:solidFill>
                <a:latin typeface="Arial" pitchFamily="34" charset="0"/>
                <a:cs typeface="Arial" pitchFamily="34" charset="0"/>
              </a:endParaRPr>
            </a:p>
            <a:p>
              <a:pPr lvl="0" algn="ctr" defTabSz="266700" rtl="0">
                <a:lnSpc>
                  <a:spcPct val="90000"/>
                </a:lnSpc>
                <a:spcBef>
                  <a:spcPct val="0"/>
                </a:spcBef>
                <a:spcAft>
                  <a:spcPct val="35000"/>
                </a:spcAft>
              </a:pPr>
              <a:endParaRPr lang="it-IT" sz="600" kern="1200" dirty="0"/>
            </a:p>
          </p:txBody>
        </p:sp>
        <p:sp>
          <p:nvSpPr>
            <p:cNvPr id="8" name="Figura a mano libera 7"/>
            <p:cNvSpPr/>
            <p:nvPr/>
          </p:nvSpPr>
          <p:spPr>
            <a:xfrm>
              <a:off x="2588671" y="2774968"/>
              <a:ext cx="2787437"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lvl="0" algn="ctr" defTabSz="266700" rtl="0">
                <a:lnSpc>
                  <a:spcPct val="90000"/>
                </a:lnSpc>
                <a:spcBef>
                  <a:spcPct val="0"/>
                </a:spcBef>
                <a:spcAft>
                  <a:spcPct val="35000"/>
                </a:spcAft>
              </a:pPr>
              <a:r>
                <a:rPr lang="it-IT" sz="1400" b="1" i="1" u="sng" dirty="0" smtClean="0">
                  <a:solidFill>
                    <a:schemeClr val="tx1"/>
                  </a:solidFill>
                  <a:latin typeface="Arial" pitchFamily="34" charset="0"/>
                  <a:cs typeface="Arial" pitchFamily="34" charset="0"/>
                </a:rPr>
                <a:t>SECONDO EPISODIO</a:t>
              </a:r>
            </a:p>
            <a:p>
              <a:r>
                <a:rPr lang="it-IT" sz="1600" b="1" dirty="0" err="1" smtClean="0">
                  <a:solidFill>
                    <a:schemeClr val="tx1"/>
                  </a:solidFill>
                  <a:latin typeface="Arial" pitchFamily="34" charset="0"/>
                  <a:cs typeface="Arial" pitchFamily="34" charset="0"/>
                </a:rPr>
                <a:t>Atossa</a:t>
              </a:r>
              <a:r>
                <a:rPr lang="it-IT" sz="1600" b="1" dirty="0" smtClean="0">
                  <a:solidFill>
                    <a:schemeClr val="tx1"/>
                  </a:solidFill>
                  <a:latin typeface="Arial" pitchFamily="34" charset="0"/>
                  <a:cs typeface="Arial" pitchFamily="34" charset="0"/>
                </a:rPr>
                <a:t> invoca l’ombra di Dario</a:t>
              </a:r>
              <a:r>
                <a:rPr lang="it-IT" sz="1600" dirty="0" smtClean="0">
                  <a:solidFill>
                    <a:schemeClr val="tx1"/>
                  </a:solidFill>
                  <a:latin typeface="Arial" pitchFamily="34" charset="0"/>
                  <a:cs typeface="Arial" pitchFamily="34" charset="0"/>
                </a:rPr>
                <a:t>.</a:t>
              </a:r>
            </a:p>
            <a:p>
              <a:pPr lvl="0" algn="ctr" defTabSz="266700" rtl="0">
                <a:lnSpc>
                  <a:spcPct val="90000"/>
                </a:lnSpc>
                <a:spcBef>
                  <a:spcPct val="0"/>
                </a:spcBef>
                <a:spcAft>
                  <a:spcPct val="35000"/>
                </a:spcAft>
              </a:pPr>
              <a:endParaRPr lang="it-IT" sz="1400" b="1" kern="1200" dirty="0">
                <a:solidFill>
                  <a:schemeClr val="tx1"/>
                </a:solidFill>
                <a:latin typeface="Arial" pitchFamily="34" charset="0"/>
                <a:cs typeface="Arial" pitchFamily="34" charset="0"/>
              </a:endParaRPr>
            </a:p>
          </p:txBody>
        </p:sp>
      </p:grpSp>
      <p:grpSp>
        <p:nvGrpSpPr>
          <p:cNvPr id="11" name="Gruppo 10"/>
          <p:cNvGrpSpPr/>
          <p:nvPr/>
        </p:nvGrpSpPr>
        <p:grpSpPr>
          <a:xfrm>
            <a:off x="971600" y="1628800"/>
            <a:ext cx="7894760" cy="3816424"/>
            <a:chOff x="2681828" y="2288851"/>
            <a:chExt cx="5106800" cy="1354182"/>
          </a:xfrm>
        </p:grpSpPr>
        <p:sp>
          <p:nvSpPr>
            <p:cNvPr id="12" name="Figura a mano libera 11"/>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400" b="1" i="1" u="sng" dirty="0" smtClean="0">
                  <a:solidFill>
                    <a:schemeClr val="tx1"/>
                  </a:solidFill>
                  <a:latin typeface="Arial" pitchFamily="34" charset="0"/>
                  <a:cs typeface="Arial" pitchFamily="34" charset="0"/>
                </a:rPr>
                <a:t>PRIMO STASIMO</a:t>
              </a:r>
            </a:p>
            <a:p>
              <a:pPr algn="ctr"/>
              <a:r>
                <a:rPr lang="it-IT" sz="1400" b="1" dirty="0" smtClean="0">
                  <a:solidFill>
                    <a:schemeClr val="tx1"/>
                  </a:solidFill>
                  <a:latin typeface="Arial" pitchFamily="34" charset="0"/>
                  <a:cs typeface="Arial" pitchFamily="34" charset="0"/>
                </a:rPr>
                <a:t>Il Coro paragona </a:t>
              </a:r>
              <a:r>
                <a:rPr lang="it-IT" sz="1400" b="1" dirty="0" err="1" smtClean="0">
                  <a:solidFill>
                    <a:schemeClr val="tx1"/>
                  </a:solidFill>
                  <a:latin typeface="Arial" pitchFamily="34" charset="0"/>
                  <a:cs typeface="Arial" pitchFamily="34" charset="0"/>
                </a:rPr>
                <a:t>Serse</a:t>
              </a:r>
              <a:r>
                <a:rPr lang="it-IT" sz="1400" b="1" dirty="0" smtClean="0">
                  <a:solidFill>
                    <a:schemeClr val="tx1"/>
                  </a:solidFill>
                  <a:latin typeface="Arial" pitchFamily="34" charset="0"/>
                  <a:cs typeface="Arial" pitchFamily="34" charset="0"/>
                </a:rPr>
                <a:t> a Dario, poiché quest’ultimo non aveva mai guidato i Persiani a morire; tuttavia ne trae la conclusione che </a:t>
              </a:r>
              <a:r>
                <a:rPr lang="it-IT" sz="1400" b="1" dirty="0" err="1" smtClean="0">
                  <a:solidFill>
                    <a:schemeClr val="tx1"/>
                  </a:solidFill>
                  <a:latin typeface="Arial" pitchFamily="34" charset="0"/>
                  <a:cs typeface="Arial" pitchFamily="34" charset="0"/>
                </a:rPr>
                <a:t>Serse</a:t>
              </a:r>
              <a:r>
                <a:rPr lang="it-IT" sz="1400" b="1" dirty="0" smtClean="0">
                  <a:solidFill>
                    <a:schemeClr val="tx1"/>
                  </a:solidFill>
                  <a:latin typeface="Arial" pitchFamily="34" charset="0"/>
                  <a:cs typeface="Arial" pitchFamily="34" charset="0"/>
                </a:rPr>
                <a:t> sia stato vittima del “dio ingannatore”, e che quindi non abbia alcuna responsabilità dell’ accaduto. Il Coro allora invoca Zeus, responsabile della tragica sconfitta dei Persiani</a:t>
              </a:r>
            </a:p>
            <a:p>
              <a:pPr lvl="0" algn="ctr" defTabSz="266700" rtl="0">
                <a:lnSpc>
                  <a:spcPct val="90000"/>
                </a:lnSpc>
                <a:spcBef>
                  <a:spcPct val="0"/>
                </a:spcBef>
                <a:spcAft>
                  <a:spcPct val="35000"/>
                </a:spcAft>
              </a:pPr>
              <a:endParaRPr lang="it-IT" sz="600" kern="1200" dirty="0"/>
            </a:p>
          </p:txBody>
        </p:sp>
        <p:sp>
          <p:nvSpPr>
            <p:cNvPr id="13" name="Figura a mano libera 12"/>
            <p:cNvSpPr/>
            <p:nvPr/>
          </p:nvSpPr>
          <p:spPr>
            <a:xfrm>
              <a:off x="2681828"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lvl="0" algn="ctr" defTabSz="266700" rtl="0">
                <a:lnSpc>
                  <a:spcPct val="90000"/>
                </a:lnSpc>
                <a:spcBef>
                  <a:spcPct val="0"/>
                </a:spcBef>
                <a:spcAft>
                  <a:spcPct val="35000"/>
                </a:spcAft>
              </a:pPr>
              <a:r>
                <a:rPr lang="it-IT" sz="1400" b="1" i="1" u="sng" dirty="0" smtClean="0">
                  <a:solidFill>
                    <a:schemeClr val="tx1"/>
                  </a:solidFill>
                  <a:latin typeface="Arial" pitchFamily="34" charset="0"/>
                  <a:cs typeface="Arial" pitchFamily="34" charset="0"/>
                </a:rPr>
                <a:t>PRIMO EPISODIO</a:t>
              </a:r>
            </a:p>
            <a:p>
              <a:pPr lvl="0" algn="ctr" defTabSz="266700" rtl="0">
                <a:lnSpc>
                  <a:spcPct val="90000"/>
                </a:lnSpc>
                <a:spcBef>
                  <a:spcPct val="0"/>
                </a:spcBef>
                <a:spcAft>
                  <a:spcPct val="35000"/>
                </a:spcAft>
              </a:pPr>
              <a:r>
                <a:rPr lang="it-IT" sz="1400" b="1" kern="1200" dirty="0" err="1" smtClean="0">
                  <a:solidFill>
                    <a:schemeClr val="tx1"/>
                  </a:solidFill>
                  <a:latin typeface="Arial" pitchFamily="34" charset="0"/>
                  <a:cs typeface="Arial" pitchFamily="34" charset="0"/>
                </a:rPr>
                <a:t>Atossa</a:t>
              </a:r>
              <a:r>
                <a:rPr lang="it-IT" sz="1400" b="1" kern="1200" dirty="0" smtClean="0">
                  <a:solidFill>
                    <a:schemeClr val="tx1"/>
                  </a:solidFill>
                  <a:latin typeface="Arial" pitchFamily="34" charset="0"/>
                  <a:cs typeface="Arial" pitchFamily="34" charset="0"/>
                </a:rPr>
                <a:t>, madre di </a:t>
              </a:r>
              <a:r>
                <a:rPr lang="it-IT" sz="1400" b="1" kern="1200" dirty="0" err="1" smtClean="0">
                  <a:solidFill>
                    <a:schemeClr val="tx1"/>
                  </a:solidFill>
                  <a:latin typeface="Arial" pitchFamily="34" charset="0"/>
                  <a:cs typeface="Arial" pitchFamily="34" charset="0"/>
                </a:rPr>
                <a:t>Serse</a:t>
              </a:r>
              <a:r>
                <a:rPr lang="it-IT" sz="1400" b="1" kern="1200" dirty="0" smtClean="0">
                  <a:solidFill>
                    <a:schemeClr val="tx1"/>
                  </a:solidFill>
                  <a:latin typeface="Arial" pitchFamily="34" charset="0"/>
                  <a:cs typeface="Arial" pitchFamily="34" charset="0"/>
                </a:rPr>
                <a:t>, e moglie di Dario, ha avuto un presagio in un sogno, e ne parla con il Coro. Nel frattempo arriva un messaggero, che annuncia la devastante disfatta dei persiani sia per terra che per mare; precisa però che </a:t>
              </a:r>
              <a:r>
                <a:rPr lang="it-IT" sz="1400" b="1" kern="1200" dirty="0" err="1" smtClean="0">
                  <a:solidFill>
                    <a:schemeClr val="tx1"/>
                  </a:solidFill>
                  <a:latin typeface="Arial" pitchFamily="34" charset="0"/>
                  <a:cs typeface="Arial" pitchFamily="34" charset="0"/>
                </a:rPr>
                <a:t>Serse</a:t>
              </a:r>
              <a:r>
                <a:rPr lang="it-IT" sz="1400" b="1" kern="1200" dirty="0" smtClean="0">
                  <a:solidFill>
                    <a:schemeClr val="tx1"/>
                  </a:solidFill>
                  <a:latin typeface="Arial" pitchFamily="34" charset="0"/>
                  <a:cs typeface="Arial" pitchFamily="34" charset="0"/>
                </a:rPr>
                <a:t>, alla guida degli eserciti, non aveva alcuna colpa, poiché non era a conoscenza della volontà divina, a lui avversa.</a:t>
              </a:r>
              <a:endParaRPr lang="it-IT" sz="1400" b="1" kern="1200" dirty="0">
                <a:solidFill>
                  <a:schemeClr val="tx1"/>
                </a:solidFill>
                <a:latin typeface="Arial" pitchFamily="34" charset="0"/>
                <a:cs typeface="Arial" pitchFamily="34" charset="0"/>
              </a:endParaRPr>
            </a:p>
          </p:txBody>
        </p:sp>
      </p:grpSp>
      <p:sp>
        <p:nvSpPr>
          <p:cNvPr id="14" name="Titolo 13"/>
          <p:cNvSpPr>
            <a:spLocks noGrp="1"/>
          </p:cNvSpPr>
          <p:nvPr>
            <p:ph type="title"/>
          </p:nvPr>
        </p:nvSpPr>
        <p:spPr/>
        <p:txBody>
          <a:bodyPr>
            <a:normAutofit/>
          </a:bodyPr>
          <a:lstStyle/>
          <a:p>
            <a:r>
              <a:rPr lang="it-IT"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TRAMA DELL’ OPERA</a:t>
            </a:r>
            <a:endParaRPr lang="it-IT"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grpSp>
        <p:nvGrpSpPr>
          <p:cNvPr id="22" name="Gruppo 21"/>
          <p:cNvGrpSpPr/>
          <p:nvPr/>
        </p:nvGrpSpPr>
        <p:grpSpPr>
          <a:xfrm>
            <a:off x="971600" y="1628800"/>
            <a:ext cx="7822752" cy="3816424"/>
            <a:chOff x="2728407" y="2288851"/>
            <a:chExt cx="5060221" cy="1354182"/>
          </a:xfrm>
        </p:grpSpPr>
        <p:sp>
          <p:nvSpPr>
            <p:cNvPr id="23" name="Figura a mano libera 22"/>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200" b="1" dirty="0">
                  <a:solidFill>
                    <a:prstClr val="black"/>
                  </a:solidFill>
                  <a:latin typeface="Arial" pitchFamily="34" charset="0"/>
                  <a:cs typeface="Arial" pitchFamily="34" charset="0"/>
                </a:rPr>
                <a:t>Nemmeno i Persiani che ancora sono in vita si salveranno, profetizza Dario, ma moriranno proprio in Grecia, in quella che sarà la battaglia di Platea (479 a.C.) contro lo spartano Pausania.Tale disfatta fungerà altresì da monito per le generazioni future. infatti andare oltre i limiti umani porta solo allo squilibrio e all’ eccesso, che a loro volta hanno effetti drammatici. Zeus nondimeno punisce chi pecca di orgoglio eccessivo. Dario conclude con una richiesta al Coro, quella di riportare </a:t>
              </a:r>
              <a:r>
                <a:rPr lang="it-IT" sz="1200" b="1" dirty="0" err="1">
                  <a:solidFill>
                    <a:prstClr val="black"/>
                  </a:solidFill>
                  <a:latin typeface="Arial" pitchFamily="34" charset="0"/>
                  <a:cs typeface="Arial" pitchFamily="34" charset="0"/>
                </a:rPr>
                <a:t>Serse</a:t>
              </a:r>
              <a:r>
                <a:rPr lang="it-IT" sz="1200" b="1" dirty="0">
                  <a:solidFill>
                    <a:prstClr val="black"/>
                  </a:solidFill>
                  <a:latin typeface="Arial" pitchFamily="34" charset="0"/>
                  <a:cs typeface="Arial" pitchFamily="34" charset="0"/>
                </a:rPr>
                <a:t> alla ragione, in modo che smetta di delirare a causa del suo “guasto mentale” non offendendo più gli dei.</a:t>
              </a:r>
              <a:endParaRPr lang="it-IT" sz="600" b="1" kern="1200" dirty="0"/>
            </a:p>
          </p:txBody>
        </p:sp>
        <p:sp>
          <p:nvSpPr>
            <p:cNvPr id="24" name="Figura a mano libera 23"/>
            <p:cNvSpPr/>
            <p:nvPr/>
          </p:nvSpPr>
          <p:spPr>
            <a:xfrm>
              <a:off x="2728407"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200" b="1" i="1" u="sng" dirty="0" smtClean="0">
                  <a:solidFill>
                    <a:schemeClr val="tx1"/>
                  </a:solidFill>
                  <a:latin typeface="Arial" pitchFamily="34" charset="0"/>
                  <a:cs typeface="Arial" pitchFamily="34" charset="0"/>
                </a:rPr>
                <a:t>TERZO EPISODIO</a:t>
              </a:r>
            </a:p>
            <a:p>
              <a:pPr algn="ctr"/>
              <a:r>
                <a:rPr lang="it-IT" sz="1200" b="1" dirty="0" smtClean="0">
                  <a:solidFill>
                    <a:schemeClr val="tx1"/>
                  </a:solidFill>
                  <a:latin typeface="Arial" pitchFamily="34" charset="0"/>
                  <a:cs typeface="Arial" pitchFamily="34" charset="0"/>
                </a:rPr>
                <a:t>Si leva dalla tomba l’ombra di Dario, dall’ aspetto regale, affermando che la volontà divina ha confuso la mente del figlio. Tuttavia non si schiera completamente in difesa di </a:t>
              </a:r>
              <a:r>
                <a:rPr lang="it-IT" sz="1200" b="1" dirty="0" err="1" smtClean="0">
                  <a:solidFill>
                    <a:schemeClr val="tx1"/>
                  </a:solidFill>
                  <a:latin typeface="Arial" pitchFamily="34" charset="0"/>
                  <a:cs typeface="Arial" pitchFamily="34" charset="0"/>
                </a:rPr>
                <a:t>Serse</a:t>
              </a:r>
              <a:r>
                <a:rPr lang="it-IT" sz="1200" b="1" dirty="0" smtClean="0">
                  <a:solidFill>
                    <a:schemeClr val="tx1"/>
                  </a:solidFill>
                  <a:latin typeface="Arial" pitchFamily="34" charset="0"/>
                  <a:cs typeface="Arial" pitchFamily="34" charset="0"/>
                </a:rPr>
                <a:t>, aggiungendo che l’ impazienza del figlio nel preparare le cose lo ha portato a compiere atti empi e sacrileghi, che hanno avuto disastrose conseguenze, in particolar modo per la vendetta di Zeus, compiutasi anzitempo. Il Coro a questo punto chiede a Dario ‘ quale sia una via d’uscita’, e Dario risponde che l’ unico modo è non entrare più in conflitto coi Greci, poiché sono protetti dalle divinità. </a:t>
              </a:r>
            </a:p>
            <a:p>
              <a:pPr lvl="0" algn="ctr" defTabSz="266700" rtl="0">
                <a:lnSpc>
                  <a:spcPct val="90000"/>
                </a:lnSpc>
                <a:spcBef>
                  <a:spcPct val="0"/>
                </a:spcBef>
                <a:spcAft>
                  <a:spcPct val="35000"/>
                </a:spcAft>
              </a:pPr>
              <a:r>
                <a:rPr lang="it-IT" sz="1400" b="1" kern="1200" dirty="0" smtClean="0">
                  <a:solidFill>
                    <a:schemeClr val="tx1"/>
                  </a:solidFill>
                  <a:latin typeface="Arial" pitchFamily="34" charset="0"/>
                  <a:cs typeface="Arial" pitchFamily="34" charset="0"/>
                </a:rPr>
                <a:t>.</a:t>
              </a:r>
              <a:endParaRPr lang="it-IT" sz="1400" b="1" kern="1200" dirty="0">
                <a:solidFill>
                  <a:schemeClr val="tx1"/>
                </a:solidFill>
                <a:latin typeface="Arial" pitchFamily="34" charset="0"/>
                <a:cs typeface="Arial" pitchFamily="34" charset="0"/>
              </a:endParaRPr>
            </a:p>
          </p:txBody>
        </p:sp>
      </p:grpSp>
      <p:sp>
        <p:nvSpPr>
          <p:cNvPr id="25" name="Figura a mano libera 24"/>
          <p:cNvSpPr/>
          <p:nvPr/>
        </p:nvSpPr>
        <p:spPr>
          <a:xfrm>
            <a:off x="2843808" y="1628800"/>
            <a:ext cx="4078336" cy="3816424"/>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lvl="0" algn="ctr"/>
            <a:r>
              <a:rPr lang="it-IT" sz="1400" b="1" i="1" u="sng" dirty="0">
                <a:solidFill>
                  <a:prstClr val="black"/>
                </a:solidFill>
                <a:latin typeface="Arial" pitchFamily="34" charset="0"/>
                <a:cs typeface="Arial" pitchFamily="34" charset="0"/>
              </a:rPr>
              <a:t>TERZO </a:t>
            </a:r>
            <a:r>
              <a:rPr lang="it-IT" sz="1400" b="1" i="1" u="sng" dirty="0" smtClean="0">
                <a:solidFill>
                  <a:prstClr val="black"/>
                </a:solidFill>
                <a:latin typeface="Arial" pitchFamily="34" charset="0"/>
                <a:cs typeface="Arial" pitchFamily="34" charset="0"/>
              </a:rPr>
              <a:t>STASIMO</a:t>
            </a:r>
          </a:p>
          <a:p>
            <a:pPr lvl="0" algn="ctr"/>
            <a:endParaRPr lang="it-IT" sz="1200" dirty="0">
              <a:solidFill>
                <a:prstClr val="black"/>
              </a:solidFill>
              <a:latin typeface="Arial" pitchFamily="34" charset="0"/>
              <a:cs typeface="Arial" pitchFamily="34" charset="0"/>
            </a:endParaRPr>
          </a:p>
          <a:p>
            <a:pPr lvl="0" algn="ctr"/>
            <a:r>
              <a:rPr lang="it-IT" sz="1200" b="1" dirty="0">
                <a:solidFill>
                  <a:prstClr val="black"/>
                </a:solidFill>
                <a:latin typeface="Arial" pitchFamily="34" charset="0"/>
                <a:cs typeface="Arial" pitchFamily="34" charset="0"/>
              </a:rPr>
              <a:t>Il Coro rimpiange Dario e lo contrappone a </a:t>
            </a:r>
            <a:r>
              <a:rPr lang="it-IT" sz="1200" b="1" dirty="0" err="1">
                <a:solidFill>
                  <a:prstClr val="black"/>
                </a:solidFill>
                <a:latin typeface="Arial" pitchFamily="34" charset="0"/>
                <a:cs typeface="Arial" pitchFamily="34" charset="0"/>
              </a:rPr>
              <a:t>Serse</a:t>
            </a:r>
            <a:r>
              <a:rPr lang="it-IT" sz="1200" b="1" dirty="0">
                <a:solidFill>
                  <a:prstClr val="black"/>
                </a:solidFill>
                <a:latin typeface="Arial" pitchFamily="34" charset="0"/>
                <a:cs typeface="Arial" pitchFamily="34" charset="0"/>
              </a:rPr>
              <a:t>, definendo quest’ ultimo </a:t>
            </a:r>
            <a:r>
              <a:rPr lang="it-IT" sz="1200" b="1" dirty="0" err="1">
                <a:solidFill>
                  <a:prstClr val="black"/>
                </a:solidFill>
                <a:latin typeface="Arial" pitchFamily="34" charset="0"/>
                <a:cs typeface="Arial" pitchFamily="34" charset="0"/>
              </a:rPr>
              <a:t>νήπιος</a:t>
            </a:r>
            <a:r>
              <a:rPr lang="it-IT" sz="1200" b="1" dirty="0">
                <a:solidFill>
                  <a:prstClr val="black"/>
                </a:solidFill>
                <a:latin typeface="Arial" pitchFamily="34" charset="0"/>
                <a:cs typeface="Arial" pitchFamily="34" charset="0"/>
              </a:rPr>
              <a:t>  (in senso traslato: “</a:t>
            </a:r>
            <a:r>
              <a:rPr lang="it-IT" sz="1200" b="1" i="1" dirty="0">
                <a:solidFill>
                  <a:prstClr val="black"/>
                </a:solidFill>
                <a:latin typeface="Arial" pitchFamily="34" charset="0"/>
                <a:cs typeface="Arial" pitchFamily="34" charset="0"/>
              </a:rPr>
              <a:t>infantile”</a:t>
            </a:r>
            <a:r>
              <a:rPr lang="it-IT" sz="1200" b="1" dirty="0">
                <a:solidFill>
                  <a:prstClr val="black"/>
                </a:solidFill>
                <a:latin typeface="Arial" pitchFamily="34" charset="0"/>
                <a:cs typeface="Arial" pitchFamily="34" charset="0"/>
              </a:rPr>
              <a:t>, </a:t>
            </a:r>
            <a:r>
              <a:rPr lang="it-IT" sz="1200" b="1" i="1" dirty="0">
                <a:solidFill>
                  <a:prstClr val="black"/>
                </a:solidFill>
                <a:latin typeface="Arial" pitchFamily="34" charset="0"/>
                <a:cs typeface="Arial" pitchFamily="34" charset="0"/>
              </a:rPr>
              <a:t>“inconsapevole”</a:t>
            </a:r>
            <a:r>
              <a:rPr lang="it-IT" sz="1200" b="1" dirty="0">
                <a:solidFill>
                  <a:prstClr val="black"/>
                </a:solidFill>
                <a:latin typeface="Arial" pitchFamily="34" charset="0"/>
                <a:cs typeface="Arial" pitchFamily="34" charset="0"/>
              </a:rPr>
              <a:t>). </a:t>
            </a:r>
          </a:p>
          <a:p>
            <a:pPr lvl="0" algn="ctr" defTabSz="266700" rtl="0">
              <a:lnSpc>
                <a:spcPct val="90000"/>
              </a:lnSpc>
              <a:spcBef>
                <a:spcPct val="0"/>
              </a:spcBef>
              <a:spcAft>
                <a:spcPct val="35000"/>
              </a:spcAft>
            </a:pPr>
            <a:endParaRPr lang="it-IT" sz="600" kern="1200" dirty="0"/>
          </a:p>
        </p:txBody>
      </p:sp>
      <p:sp>
        <p:nvSpPr>
          <p:cNvPr id="26" name="Figura a mano libera 25"/>
          <p:cNvSpPr/>
          <p:nvPr/>
        </p:nvSpPr>
        <p:spPr>
          <a:xfrm>
            <a:off x="2843808" y="1628800"/>
            <a:ext cx="4078336" cy="3816424"/>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a:r>
              <a:rPr lang="it-IT" sz="1600" b="1" i="1" u="sng" dirty="0" smtClean="0">
                <a:solidFill>
                  <a:schemeClr val="tx1"/>
                </a:solidFill>
                <a:latin typeface="Arial" pitchFamily="34" charset="0"/>
                <a:cs typeface="Arial" pitchFamily="34" charset="0"/>
              </a:rPr>
              <a:t>ESODO</a:t>
            </a:r>
          </a:p>
          <a:p>
            <a:pPr algn="ctr"/>
            <a:r>
              <a:rPr lang="it-IT" sz="1600" b="1" dirty="0" err="1" smtClean="0">
                <a:solidFill>
                  <a:schemeClr val="tx1"/>
                </a:solidFill>
                <a:latin typeface="Arial" pitchFamily="34" charset="0"/>
                <a:cs typeface="Arial" pitchFamily="34" charset="0"/>
              </a:rPr>
              <a:t>Serse</a:t>
            </a:r>
            <a:r>
              <a:rPr lang="it-IT" sz="1600" b="1" dirty="0" smtClean="0">
                <a:solidFill>
                  <a:schemeClr val="tx1"/>
                </a:solidFill>
                <a:latin typeface="Arial" pitchFamily="34" charset="0"/>
                <a:cs typeface="Arial" pitchFamily="34" charset="0"/>
              </a:rPr>
              <a:t> arriva abbattuto davanti al Coro, e ambedue si disperano per la triste disfatta dell’ esercito persiano, versando lacrime che sono l’ unica cosa che l’ uomo può di fronte alle disgrazie, imprevedibili ed incontrastabili, mandate dai divini. </a:t>
            </a:r>
          </a:p>
          <a:p>
            <a:pPr lvl="0" algn="ctr" defTabSz="266700" rtl="0">
              <a:lnSpc>
                <a:spcPct val="90000"/>
              </a:lnSpc>
              <a:spcBef>
                <a:spcPct val="0"/>
              </a:spcBef>
              <a:spcAft>
                <a:spcPct val="35000"/>
              </a:spcAft>
            </a:pPr>
            <a:endParaRPr lang="it-IT" sz="6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1+#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3000"/>
                                        <p:tgtEl>
                                          <p:spTgt spid="11"/>
                                        </p:tgtEl>
                                        <p:attrNameLst>
                                          <p:attrName>ppt_x</p:attrName>
                                        </p:attrNameLst>
                                      </p:cBhvr>
                                      <p:tavLst>
                                        <p:tav tm="0">
                                          <p:val>
                                            <p:strVal val="ppt_x"/>
                                          </p:val>
                                        </p:tav>
                                        <p:tav tm="100000">
                                          <p:val>
                                            <p:strVal val="0-ppt_w/2"/>
                                          </p:val>
                                        </p:tav>
                                      </p:tavLst>
                                    </p:anim>
                                    <p:anim calcmode="lin" valueType="num">
                                      <p:cBhvr additive="base">
                                        <p:cTn id="13" dur="3000"/>
                                        <p:tgtEl>
                                          <p:spTgt spid="11"/>
                                        </p:tgtEl>
                                        <p:attrNameLst>
                                          <p:attrName>ppt_y</p:attrName>
                                        </p:attrNameLst>
                                      </p:cBhvr>
                                      <p:tavLst>
                                        <p:tav tm="0">
                                          <p:val>
                                            <p:strVal val="ppt_y"/>
                                          </p:val>
                                        </p:tav>
                                        <p:tav tm="100000">
                                          <p:val>
                                            <p:strVal val="ppt_y"/>
                                          </p:val>
                                        </p:tav>
                                      </p:tavLst>
                                    </p:anim>
                                    <p:set>
                                      <p:cBhvr>
                                        <p:cTn id="14" dur="1" fill="hold">
                                          <p:stCondLst>
                                            <p:cond delay="2999"/>
                                          </p:stCondLst>
                                        </p:cTn>
                                        <p:tgtEl>
                                          <p:spTgt spid="11"/>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1+#ppt_w/2"/>
                                          </p:val>
                                        </p:tav>
                                        <p:tav tm="100000">
                                          <p:val>
                                            <p:strVal val="#ppt_x"/>
                                          </p:val>
                                        </p:tav>
                                      </p:tavLst>
                                    </p:anim>
                                    <p:anim calcmode="lin" valueType="num">
                                      <p:cBhvr additive="base">
                                        <p:cTn id="18"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nodeType="clickEffect">
                                  <p:stCondLst>
                                    <p:cond delay="0"/>
                                  </p:stCondLst>
                                  <p:childTnLst>
                                    <p:anim calcmode="lin" valueType="num">
                                      <p:cBhvr additive="base">
                                        <p:cTn id="22" dur="3000"/>
                                        <p:tgtEl>
                                          <p:spTgt spid="6"/>
                                        </p:tgtEl>
                                        <p:attrNameLst>
                                          <p:attrName>ppt_x</p:attrName>
                                        </p:attrNameLst>
                                      </p:cBhvr>
                                      <p:tavLst>
                                        <p:tav tm="0">
                                          <p:val>
                                            <p:strVal val="ppt_x"/>
                                          </p:val>
                                        </p:tav>
                                        <p:tav tm="100000">
                                          <p:val>
                                            <p:strVal val="0-ppt_w/2"/>
                                          </p:val>
                                        </p:tav>
                                      </p:tavLst>
                                    </p:anim>
                                    <p:anim calcmode="lin" valueType="num">
                                      <p:cBhvr additive="base">
                                        <p:cTn id="23" dur="3000"/>
                                        <p:tgtEl>
                                          <p:spTgt spid="6"/>
                                        </p:tgtEl>
                                        <p:attrNameLst>
                                          <p:attrName>ppt_y</p:attrName>
                                        </p:attrNameLst>
                                      </p:cBhvr>
                                      <p:tavLst>
                                        <p:tav tm="0">
                                          <p:val>
                                            <p:strVal val="ppt_y"/>
                                          </p:val>
                                        </p:tav>
                                        <p:tav tm="100000">
                                          <p:val>
                                            <p:strVal val="ppt_y"/>
                                          </p:val>
                                        </p:tav>
                                      </p:tavLst>
                                    </p:anim>
                                    <p:set>
                                      <p:cBhvr>
                                        <p:cTn id="24" dur="1" fill="hold">
                                          <p:stCondLst>
                                            <p:cond delay="2999"/>
                                          </p:stCondLst>
                                        </p:cTn>
                                        <p:tgtEl>
                                          <p:spTgt spid="6"/>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3000" fill="hold"/>
                                        <p:tgtEl>
                                          <p:spTgt spid="22"/>
                                        </p:tgtEl>
                                        <p:attrNameLst>
                                          <p:attrName>ppt_x</p:attrName>
                                        </p:attrNameLst>
                                      </p:cBhvr>
                                      <p:tavLst>
                                        <p:tav tm="0">
                                          <p:val>
                                            <p:strVal val="1+#ppt_w/2"/>
                                          </p:val>
                                        </p:tav>
                                        <p:tav tm="100000">
                                          <p:val>
                                            <p:strVal val="#ppt_x"/>
                                          </p:val>
                                        </p:tav>
                                      </p:tavLst>
                                    </p:anim>
                                    <p:anim calcmode="lin" valueType="num">
                                      <p:cBhvr additive="base">
                                        <p:cTn id="28" dur="3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3000"/>
                                        <p:tgtEl>
                                          <p:spTgt spid="22"/>
                                        </p:tgtEl>
                                        <p:attrNameLst>
                                          <p:attrName>ppt_x</p:attrName>
                                        </p:attrNameLst>
                                      </p:cBhvr>
                                      <p:tavLst>
                                        <p:tav tm="0">
                                          <p:val>
                                            <p:strVal val="ppt_x"/>
                                          </p:val>
                                        </p:tav>
                                        <p:tav tm="100000">
                                          <p:val>
                                            <p:strVal val="0-ppt_w/2"/>
                                          </p:val>
                                        </p:tav>
                                      </p:tavLst>
                                    </p:anim>
                                    <p:anim calcmode="lin" valueType="num">
                                      <p:cBhvr additive="base">
                                        <p:cTn id="33" dur="3000"/>
                                        <p:tgtEl>
                                          <p:spTgt spid="22"/>
                                        </p:tgtEl>
                                        <p:attrNameLst>
                                          <p:attrName>ppt_y</p:attrName>
                                        </p:attrNameLst>
                                      </p:cBhvr>
                                      <p:tavLst>
                                        <p:tav tm="0">
                                          <p:val>
                                            <p:strVal val="ppt_y"/>
                                          </p:val>
                                        </p:tav>
                                        <p:tav tm="100000">
                                          <p:val>
                                            <p:strVal val="ppt_y"/>
                                          </p:val>
                                        </p:tav>
                                      </p:tavLst>
                                    </p:anim>
                                    <p:set>
                                      <p:cBhvr>
                                        <p:cTn id="34" dur="1" fill="hold">
                                          <p:stCondLst>
                                            <p:cond delay="2999"/>
                                          </p:stCondLst>
                                        </p:cTn>
                                        <p:tgtEl>
                                          <p:spTgt spid="22"/>
                                        </p:tgtEl>
                                        <p:attrNameLst>
                                          <p:attrName>style.visibility</p:attrName>
                                        </p:attrNameLst>
                                      </p:cBhvr>
                                      <p:to>
                                        <p:strVal val="hidden"/>
                                      </p:to>
                                    </p:set>
                                  </p:childTnLst>
                                </p:cTn>
                              </p:par>
                              <p:par>
                                <p:cTn id="35" presetID="2" presetClass="entr" presetSubtype="2"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3000" fill="hold"/>
                                        <p:tgtEl>
                                          <p:spTgt spid="25"/>
                                        </p:tgtEl>
                                        <p:attrNameLst>
                                          <p:attrName>ppt_x</p:attrName>
                                        </p:attrNameLst>
                                      </p:cBhvr>
                                      <p:tavLst>
                                        <p:tav tm="0">
                                          <p:val>
                                            <p:strVal val="1+#ppt_w/2"/>
                                          </p:val>
                                        </p:tav>
                                        <p:tav tm="100000">
                                          <p:val>
                                            <p:strVal val="#ppt_x"/>
                                          </p:val>
                                        </p:tav>
                                      </p:tavLst>
                                    </p:anim>
                                    <p:anim calcmode="lin" valueType="num">
                                      <p:cBhvr additive="base">
                                        <p:cTn id="38" dur="3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grpId="1" nodeType="clickEffect">
                                  <p:stCondLst>
                                    <p:cond delay="0"/>
                                  </p:stCondLst>
                                  <p:childTnLst>
                                    <p:anim calcmode="lin" valueType="num">
                                      <p:cBhvr additive="base">
                                        <p:cTn id="42" dur="3000"/>
                                        <p:tgtEl>
                                          <p:spTgt spid="25"/>
                                        </p:tgtEl>
                                        <p:attrNameLst>
                                          <p:attrName>ppt_x</p:attrName>
                                        </p:attrNameLst>
                                      </p:cBhvr>
                                      <p:tavLst>
                                        <p:tav tm="0">
                                          <p:val>
                                            <p:strVal val="ppt_x"/>
                                          </p:val>
                                        </p:tav>
                                        <p:tav tm="100000">
                                          <p:val>
                                            <p:strVal val="0-ppt_w/2"/>
                                          </p:val>
                                        </p:tav>
                                      </p:tavLst>
                                    </p:anim>
                                    <p:anim calcmode="lin" valueType="num">
                                      <p:cBhvr additive="base">
                                        <p:cTn id="43" dur="3000"/>
                                        <p:tgtEl>
                                          <p:spTgt spid="25"/>
                                        </p:tgtEl>
                                        <p:attrNameLst>
                                          <p:attrName>ppt_y</p:attrName>
                                        </p:attrNameLst>
                                      </p:cBhvr>
                                      <p:tavLst>
                                        <p:tav tm="0">
                                          <p:val>
                                            <p:strVal val="ppt_y"/>
                                          </p:val>
                                        </p:tav>
                                        <p:tav tm="100000">
                                          <p:val>
                                            <p:strVal val="ppt_y"/>
                                          </p:val>
                                        </p:tav>
                                      </p:tavLst>
                                    </p:anim>
                                    <p:set>
                                      <p:cBhvr>
                                        <p:cTn id="44" dur="1" fill="hold">
                                          <p:stCondLst>
                                            <p:cond delay="2999"/>
                                          </p:stCondLst>
                                        </p:cTn>
                                        <p:tgtEl>
                                          <p:spTgt spid="25"/>
                                        </p:tgtEl>
                                        <p:attrNameLst>
                                          <p:attrName>style.visibility</p:attrName>
                                        </p:attrNameLst>
                                      </p:cBhvr>
                                      <p:to>
                                        <p:strVal val="hidden"/>
                                      </p:to>
                                    </p:set>
                                  </p:childTnLst>
                                </p:cTn>
                              </p:par>
                              <p:par>
                                <p:cTn id="45" presetID="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3000" fill="hold"/>
                                        <p:tgtEl>
                                          <p:spTgt spid="26"/>
                                        </p:tgtEl>
                                        <p:attrNameLst>
                                          <p:attrName>ppt_x</p:attrName>
                                        </p:attrNameLst>
                                      </p:cBhvr>
                                      <p:tavLst>
                                        <p:tav tm="0">
                                          <p:val>
                                            <p:strVal val="1+#ppt_w/2"/>
                                          </p:val>
                                        </p:tav>
                                        <p:tav tm="100000">
                                          <p:val>
                                            <p:strVal val="#ppt_x"/>
                                          </p:val>
                                        </p:tav>
                                      </p:tavLst>
                                    </p:anim>
                                    <p:anim calcmode="lin" valueType="num">
                                      <p:cBhvr additive="base">
                                        <p:cTn id="48" dur="3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8" fill="hold" grpId="1" nodeType="clickEffect">
                                  <p:stCondLst>
                                    <p:cond delay="0"/>
                                  </p:stCondLst>
                                  <p:childTnLst>
                                    <p:anim calcmode="lin" valueType="num">
                                      <p:cBhvr additive="base">
                                        <p:cTn id="52" dur="3000"/>
                                        <p:tgtEl>
                                          <p:spTgt spid="26"/>
                                        </p:tgtEl>
                                        <p:attrNameLst>
                                          <p:attrName>ppt_x</p:attrName>
                                        </p:attrNameLst>
                                      </p:cBhvr>
                                      <p:tavLst>
                                        <p:tav tm="0">
                                          <p:val>
                                            <p:strVal val="ppt_x"/>
                                          </p:val>
                                        </p:tav>
                                        <p:tav tm="100000">
                                          <p:val>
                                            <p:strVal val="0-ppt_w/2"/>
                                          </p:val>
                                        </p:tav>
                                      </p:tavLst>
                                    </p:anim>
                                    <p:anim calcmode="lin" valueType="num">
                                      <p:cBhvr additive="base">
                                        <p:cTn id="53" dur="3000"/>
                                        <p:tgtEl>
                                          <p:spTgt spid="26"/>
                                        </p:tgtEl>
                                        <p:attrNameLst>
                                          <p:attrName>ppt_y</p:attrName>
                                        </p:attrNameLst>
                                      </p:cBhvr>
                                      <p:tavLst>
                                        <p:tav tm="0">
                                          <p:val>
                                            <p:strVal val="ppt_y"/>
                                          </p:val>
                                        </p:tav>
                                        <p:tav tm="100000">
                                          <p:val>
                                            <p:strVal val="ppt_y"/>
                                          </p:val>
                                        </p:tav>
                                      </p:tavLst>
                                    </p:anim>
                                    <p:set>
                                      <p:cBhvr>
                                        <p:cTn id="54" dur="1" fill="hold">
                                          <p:stCondLst>
                                            <p:cond delay="2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5" name="Figura a mano libera 14"/>
          <p:cNvSpPr/>
          <p:nvPr/>
        </p:nvSpPr>
        <p:spPr>
          <a:xfrm>
            <a:off x="251520" y="2060848"/>
            <a:ext cx="4176464" cy="1068460"/>
          </a:xfrm>
          <a:custGeom>
            <a:avLst/>
            <a:gdLst>
              <a:gd name="connsiteX0" fmla="*/ 0 w 3600400"/>
              <a:gd name="connsiteY0" fmla="*/ 374206 h 1068458"/>
              <a:gd name="connsiteX1" fmla="*/ 1666643 w 3600400"/>
              <a:gd name="connsiteY1" fmla="*/ 374206 h 1068458"/>
              <a:gd name="connsiteX2" fmla="*/ 1666643 w 3600400"/>
              <a:gd name="connsiteY2" fmla="*/ 267115 h 1068458"/>
              <a:gd name="connsiteX3" fmla="*/ 1533086 w 3600400"/>
              <a:gd name="connsiteY3" fmla="*/ 267115 h 1068458"/>
              <a:gd name="connsiteX4" fmla="*/ 1800200 w 3600400"/>
              <a:gd name="connsiteY4" fmla="*/ 0 h 1068458"/>
              <a:gd name="connsiteX5" fmla="*/ 2067315 w 3600400"/>
              <a:gd name="connsiteY5" fmla="*/ 267115 h 1068458"/>
              <a:gd name="connsiteX6" fmla="*/ 1933757 w 3600400"/>
              <a:gd name="connsiteY6" fmla="*/ 267115 h 1068458"/>
              <a:gd name="connsiteX7" fmla="*/ 1933757 w 3600400"/>
              <a:gd name="connsiteY7" fmla="*/ 374206 h 1068458"/>
              <a:gd name="connsiteX8" fmla="*/ 3600400 w 3600400"/>
              <a:gd name="connsiteY8" fmla="*/ 374206 h 1068458"/>
              <a:gd name="connsiteX9" fmla="*/ 3600400 w 3600400"/>
              <a:gd name="connsiteY9" fmla="*/ 1068458 h 1068458"/>
              <a:gd name="connsiteX10" fmla="*/ 0 w 3600400"/>
              <a:gd name="connsiteY10" fmla="*/ 1068458 h 1068458"/>
              <a:gd name="connsiteX11" fmla="*/ 0 w 3600400"/>
              <a:gd name="connsiteY11" fmla="*/ 374206 h 106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400" h="1068458">
                <a:moveTo>
                  <a:pt x="3600400" y="694252"/>
                </a:moveTo>
                <a:lnTo>
                  <a:pt x="1933757" y="694252"/>
                </a:lnTo>
                <a:lnTo>
                  <a:pt x="1933757" y="801343"/>
                </a:lnTo>
                <a:lnTo>
                  <a:pt x="2067314" y="801343"/>
                </a:lnTo>
                <a:lnTo>
                  <a:pt x="1800200" y="1068457"/>
                </a:lnTo>
                <a:lnTo>
                  <a:pt x="1533085" y="801343"/>
                </a:lnTo>
                <a:lnTo>
                  <a:pt x="1666643" y="801343"/>
                </a:lnTo>
                <a:lnTo>
                  <a:pt x="1666643" y="694252"/>
                </a:lnTo>
                <a:lnTo>
                  <a:pt x="0" y="694252"/>
                </a:lnTo>
                <a:lnTo>
                  <a:pt x="0" y="1"/>
                </a:lnTo>
                <a:lnTo>
                  <a:pt x="3600400" y="1"/>
                </a:lnTo>
                <a:lnTo>
                  <a:pt x="3600400" y="694252"/>
                </a:lnTo>
                <a:close/>
              </a:path>
            </a:pathLst>
          </a:custGeom>
          <a:solidFill>
            <a:schemeClr val="accent1">
              <a:hueOff val="0"/>
              <a:satOff val="0"/>
              <a:lumOff val="0"/>
              <a:alpha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5" rIns="85344" bIns="459551" numCol="1" spcCol="1270" anchor="ctr" anchorCtr="0">
            <a:noAutofit/>
          </a:bodyPr>
          <a:lstStyle/>
          <a:p>
            <a:pPr lvl="0" algn="ctr" defTabSz="533400" rtl="0">
              <a:lnSpc>
                <a:spcPct val="90000"/>
              </a:lnSpc>
              <a:spcBef>
                <a:spcPct val="0"/>
              </a:spcBef>
              <a:spcAft>
                <a:spcPct val="35000"/>
              </a:spcAft>
            </a:pPr>
            <a:r>
              <a:rPr lang="it-IT" b="1" kern="1200" cap="small" dirty="0" smtClean="0">
                <a:solidFill>
                  <a:schemeClr val="tx1"/>
                </a:solidFill>
                <a:latin typeface="Arial" pitchFamily="34" charset="0"/>
                <a:cs typeface="Arial" pitchFamily="34" charset="0"/>
              </a:rPr>
              <a:t>La divinità impone disgrazie irreversibili, che l’ uomo non può contrastare</a:t>
            </a:r>
            <a:endParaRPr lang="it-IT" b="1" kern="1200" cap="small" dirty="0">
              <a:solidFill>
                <a:schemeClr val="tx1"/>
              </a:solidFill>
              <a:latin typeface="Arial" pitchFamily="34" charset="0"/>
              <a:cs typeface="Arial" pitchFamily="34" charset="0"/>
            </a:endParaRPr>
          </a:p>
        </p:txBody>
      </p:sp>
      <p:sp>
        <p:nvSpPr>
          <p:cNvPr id="23" name="Figura a mano libera 22"/>
          <p:cNvSpPr/>
          <p:nvPr/>
        </p:nvSpPr>
        <p:spPr>
          <a:xfrm>
            <a:off x="251520" y="260648"/>
            <a:ext cx="4104456" cy="1196752"/>
          </a:xfrm>
          <a:custGeom>
            <a:avLst/>
            <a:gdLst>
              <a:gd name="connsiteX0" fmla="*/ 0 w 1728192"/>
              <a:gd name="connsiteY0" fmla="*/ 0 h 1477328"/>
              <a:gd name="connsiteX1" fmla="*/ 1728192 w 1728192"/>
              <a:gd name="connsiteY1" fmla="*/ 0 h 1477328"/>
              <a:gd name="connsiteX2" fmla="*/ 1728192 w 1728192"/>
              <a:gd name="connsiteY2" fmla="*/ 1477328 h 1477328"/>
              <a:gd name="connsiteX3" fmla="*/ 0 w 1728192"/>
              <a:gd name="connsiteY3" fmla="*/ 1477328 h 1477328"/>
              <a:gd name="connsiteX4" fmla="*/ 0 w 1728192"/>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477328">
                <a:moveTo>
                  <a:pt x="0" y="0"/>
                </a:moveTo>
                <a:lnTo>
                  <a:pt x="1728192" y="0"/>
                </a:lnTo>
                <a:lnTo>
                  <a:pt x="1728192" y="1477328"/>
                </a:lnTo>
                <a:lnTo>
                  <a:pt x="0" y="1477328"/>
                </a:lnTo>
                <a:lnTo>
                  <a:pt x="0" y="0"/>
                </a:lnTo>
                <a:close/>
              </a:path>
            </a:pathLst>
          </a:custGeom>
          <a:solidFill>
            <a:schemeClr val="accent1">
              <a:hueOff val="0"/>
              <a:satOff val="0"/>
              <a:lumOff val="0"/>
              <a:alpha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it-IT" sz="2400" b="1" cap="small" dirty="0">
                <a:solidFill>
                  <a:schemeClr val="tx1"/>
                </a:solidFill>
                <a:latin typeface="Arial" pitchFamily="34" charset="0"/>
                <a:cs typeface="Arial" pitchFamily="34" charset="0"/>
              </a:rPr>
              <a:t>L</a:t>
            </a:r>
            <a:r>
              <a:rPr lang="it-IT" sz="2400" b="1" kern="1200" cap="small" dirty="0" smtClean="0">
                <a:solidFill>
                  <a:schemeClr val="tx1"/>
                </a:solidFill>
                <a:latin typeface="Arial" pitchFamily="34" charset="0"/>
                <a:cs typeface="Arial" pitchFamily="34" charset="0"/>
              </a:rPr>
              <a:t>inea seguita dal CORO nei confronti di </a:t>
            </a:r>
            <a:r>
              <a:rPr lang="it-IT" sz="2400" b="1" kern="1200" cap="small" dirty="0" err="1" smtClean="0">
                <a:solidFill>
                  <a:schemeClr val="tx1"/>
                </a:solidFill>
                <a:latin typeface="Arial" pitchFamily="34" charset="0"/>
                <a:cs typeface="Arial" pitchFamily="34" charset="0"/>
              </a:rPr>
              <a:t>Serse</a:t>
            </a:r>
            <a:endParaRPr lang="it-IT" sz="1600" kern="1200" dirty="0">
              <a:solidFill>
                <a:schemeClr val="tx1"/>
              </a:solidFill>
            </a:endParaRPr>
          </a:p>
        </p:txBody>
      </p:sp>
      <p:sp>
        <p:nvSpPr>
          <p:cNvPr id="24" name="Freccia in giù 23"/>
          <p:cNvSpPr/>
          <p:nvPr/>
        </p:nvSpPr>
        <p:spPr>
          <a:xfrm>
            <a:off x="2051720" y="1484784"/>
            <a:ext cx="648072" cy="504056"/>
          </a:xfrm>
          <a:prstGeom prst="downArrow">
            <a:avLst/>
          </a:prstGeom>
          <a:solidFill>
            <a:schemeClr val="accent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igura a mano libera 29"/>
          <p:cNvSpPr/>
          <p:nvPr/>
        </p:nvSpPr>
        <p:spPr>
          <a:xfrm>
            <a:off x="4716016" y="2060848"/>
            <a:ext cx="4176464" cy="1068460"/>
          </a:xfrm>
          <a:custGeom>
            <a:avLst/>
            <a:gdLst>
              <a:gd name="connsiteX0" fmla="*/ 0 w 3600400"/>
              <a:gd name="connsiteY0" fmla="*/ 374206 h 1068458"/>
              <a:gd name="connsiteX1" fmla="*/ 1666643 w 3600400"/>
              <a:gd name="connsiteY1" fmla="*/ 374206 h 1068458"/>
              <a:gd name="connsiteX2" fmla="*/ 1666643 w 3600400"/>
              <a:gd name="connsiteY2" fmla="*/ 267115 h 1068458"/>
              <a:gd name="connsiteX3" fmla="*/ 1533086 w 3600400"/>
              <a:gd name="connsiteY3" fmla="*/ 267115 h 1068458"/>
              <a:gd name="connsiteX4" fmla="*/ 1800200 w 3600400"/>
              <a:gd name="connsiteY4" fmla="*/ 0 h 1068458"/>
              <a:gd name="connsiteX5" fmla="*/ 2067315 w 3600400"/>
              <a:gd name="connsiteY5" fmla="*/ 267115 h 1068458"/>
              <a:gd name="connsiteX6" fmla="*/ 1933757 w 3600400"/>
              <a:gd name="connsiteY6" fmla="*/ 267115 h 1068458"/>
              <a:gd name="connsiteX7" fmla="*/ 1933757 w 3600400"/>
              <a:gd name="connsiteY7" fmla="*/ 374206 h 1068458"/>
              <a:gd name="connsiteX8" fmla="*/ 3600400 w 3600400"/>
              <a:gd name="connsiteY8" fmla="*/ 374206 h 1068458"/>
              <a:gd name="connsiteX9" fmla="*/ 3600400 w 3600400"/>
              <a:gd name="connsiteY9" fmla="*/ 1068458 h 1068458"/>
              <a:gd name="connsiteX10" fmla="*/ 0 w 3600400"/>
              <a:gd name="connsiteY10" fmla="*/ 1068458 h 1068458"/>
              <a:gd name="connsiteX11" fmla="*/ 0 w 3600400"/>
              <a:gd name="connsiteY11" fmla="*/ 374206 h 106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400" h="1068458">
                <a:moveTo>
                  <a:pt x="3600400" y="694252"/>
                </a:moveTo>
                <a:lnTo>
                  <a:pt x="1933757" y="694252"/>
                </a:lnTo>
                <a:lnTo>
                  <a:pt x="1933757" y="801343"/>
                </a:lnTo>
                <a:lnTo>
                  <a:pt x="2067314" y="801343"/>
                </a:lnTo>
                <a:lnTo>
                  <a:pt x="1800200" y="1068457"/>
                </a:lnTo>
                <a:lnTo>
                  <a:pt x="1533085" y="801343"/>
                </a:lnTo>
                <a:lnTo>
                  <a:pt x="1666643" y="801343"/>
                </a:lnTo>
                <a:lnTo>
                  <a:pt x="1666643" y="694252"/>
                </a:lnTo>
                <a:lnTo>
                  <a:pt x="0" y="694252"/>
                </a:lnTo>
                <a:lnTo>
                  <a:pt x="0" y="1"/>
                </a:lnTo>
                <a:lnTo>
                  <a:pt x="3600400" y="1"/>
                </a:lnTo>
                <a:lnTo>
                  <a:pt x="3600400" y="694252"/>
                </a:lnTo>
                <a:close/>
              </a:path>
            </a:pathLst>
          </a:custGeom>
          <a:solidFill>
            <a:schemeClr val="accent1">
              <a:hueOff val="0"/>
              <a:satOff val="0"/>
              <a:lumOff val="0"/>
              <a:alpha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5" rIns="85344" bIns="459551" numCol="1" spcCol="1270" anchor="ctr" anchorCtr="0">
            <a:noAutofit/>
          </a:bodyPr>
          <a:lstStyle/>
          <a:p>
            <a:pPr lvl="0" algn="ctr" defTabSz="533400">
              <a:lnSpc>
                <a:spcPct val="90000"/>
              </a:lnSpc>
              <a:spcBef>
                <a:spcPct val="0"/>
              </a:spcBef>
              <a:spcAft>
                <a:spcPct val="35000"/>
              </a:spcAft>
            </a:pPr>
            <a:r>
              <a:rPr lang="it-IT" b="1" cap="small" dirty="0" smtClean="0">
                <a:solidFill>
                  <a:schemeClr val="tx1"/>
                </a:solidFill>
                <a:latin typeface="Arial" pitchFamily="34" charset="0"/>
                <a:cs typeface="Arial" pitchFamily="34" charset="0"/>
              </a:rPr>
              <a:t>L’uomo </a:t>
            </a:r>
            <a:r>
              <a:rPr lang="it-IT" b="1" cap="small" dirty="0">
                <a:solidFill>
                  <a:schemeClr val="tx1"/>
                </a:solidFill>
                <a:latin typeface="Arial" pitchFamily="34" charset="0"/>
                <a:cs typeface="Arial" pitchFamily="34" charset="0"/>
              </a:rPr>
              <a:t>non ha un ruolo passivo agli avvenimenti che lo coinvolgono, ma ne ha parte della responsabilità. </a:t>
            </a:r>
            <a:endParaRPr lang="it-IT" b="1" kern="1200" cap="small" dirty="0">
              <a:solidFill>
                <a:schemeClr val="tx1"/>
              </a:solidFill>
              <a:latin typeface="Arial" pitchFamily="34" charset="0"/>
              <a:cs typeface="Arial" pitchFamily="34" charset="0"/>
            </a:endParaRPr>
          </a:p>
        </p:txBody>
      </p:sp>
      <p:sp>
        <p:nvSpPr>
          <p:cNvPr id="31" name="Figura a mano libera 30"/>
          <p:cNvSpPr/>
          <p:nvPr/>
        </p:nvSpPr>
        <p:spPr>
          <a:xfrm>
            <a:off x="4644008" y="260648"/>
            <a:ext cx="4104456" cy="1196752"/>
          </a:xfrm>
          <a:custGeom>
            <a:avLst/>
            <a:gdLst>
              <a:gd name="connsiteX0" fmla="*/ 0 w 1728192"/>
              <a:gd name="connsiteY0" fmla="*/ 0 h 1477328"/>
              <a:gd name="connsiteX1" fmla="*/ 1728192 w 1728192"/>
              <a:gd name="connsiteY1" fmla="*/ 0 h 1477328"/>
              <a:gd name="connsiteX2" fmla="*/ 1728192 w 1728192"/>
              <a:gd name="connsiteY2" fmla="*/ 1477328 h 1477328"/>
              <a:gd name="connsiteX3" fmla="*/ 0 w 1728192"/>
              <a:gd name="connsiteY3" fmla="*/ 1477328 h 1477328"/>
              <a:gd name="connsiteX4" fmla="*/ 0 w 1728192"/>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477328">
                <a:moveTo>
                  <a:pt x="0" y="0"/>
                </a:moveTo>
                <a:lnTo>
                  <a:pt x="1728192" y="0"/>
                </a:lnTo>
                <a:lnTo>
                  <a:pt x="1728192" y="1477328"/>
                </a:lnTo>
                <a:lnTo>
                  <a:pt x="0" y="1477328"/>
                </a:lnTo>
                <a:lnTo>
                  <a:pt x="0" y="0"/>
                </a:lnTo>
                <a:close/>
              </a:path>
            </a:pathLst>
          </a:custGeom>
          <a:solidFill>
            <a:schemeClr val="accent1">
              <a:hueOff val="0"/>
              <a:satOff val="0"/>
              <a:lumOff val="0"/>
              <a:alpha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120904" rIns="120904" bIns="120904" numCol="1" spcCol="1270" anchor="ctr" anchorCtr="0">
            <a:noAutofit/>
          </a:bodyPr>
          <a:lstStyle/>
          <a:p>
            <a:pPr lvl="0" algn="ctr" defTabSz="488950">
              <a:lnSpc>
                <a:spcPct val="90000"/>
              </a:lnSpc>
              <a:spcBef>
                <a:spcPct val="0"/>
              </a:spcBef>
              <a:spcAft>
                <a:spcPct val="35000"/>
              </a:spcAft>
            </a:pPr>
            <a:r>
              <a:rPr lang="it-IT" sz="2400" b="1" cap="small" dirty="0">
                <a:solidFill>
                  <a:prstClr val="black"/>
                </a:solidFill>
                <a:latin typeface="Arial" pitchFamily="34" charset="0"/>
                <a:cs typeface="Arial" pitchFamily="34" charset="0"/>
              </a:rPr>
              <a:t> </a:t>
            </a:r>
          </a:p>
          <a:p>
            <a:pPr lvl="0" algn="ctr" defTabSz="488950">
              <a:lnSpc>
                <a:spcPct val="90000"/>
              </a:lnSpc>
              <a:spcBef>
                <a:spcPct val="0"/>
              </a:spcBef>
              <a:spcAft>
                <a:spcPct val="35000"/>
              </a:spcAft>
            </a:pPr>
            <a:r>
              <a:rPr lang="it-IT" sz="2400" b="1" cap="small" dirty="0" smtClean="0">
                <a:solidFill>
                  <a:prstClr val="black"/>
                </a:solidFill>
                <a:latin typeface="Arial" pitchFamily="34" charset="0"/>
                <a:cs typeface="Arial" pitchFamily="34" charset="0"/>
              </a:rPr>
              <a:t>Linea </a:t>
            </a:r>
            <a:r>
              <a:rPr lang="it-IT" sz="2400" b="1" cap="small" dirty="0">
                <a:solidFill>
                  <a:prstClr val="black"/>
                </a:solidFill>
                <a:latin typeface="Arial" pitchFamily="34" charset="0"/>
                <a:cs typeface="Arial" pitchFamily="34" charset="0"/>
              </a:rPr>
              <a:t>seguita da DARIO nei confronti di </a:t>
            </a:r>
            <a:r>
              <a:rPr lang="it-IT" sz="2400" b="1" cap="small" dirty="0" err="1">
                <a:solidFill>
                  <a:prstClr val="black"/>
                </a:solidFill>
                <a:latin typeface="Arial" pitchFamily="34" charset="0"/>
                <a:cs typeface="Arial" pitchFamily="34" charset="0"/>
              </a:rPr>
              <a:t>Serse</a:t>
            </a:r>
            <a:endParaRPr lang="it-IT" sz="2400" b="1" cap="small" dirty="0">
              <a:solidFill>
                <a:prstClr val="black"/>
              </a:solidFill>
              <a:latin typeface="Arial" pitchFamily="34" charset="0"/>
              <a:cs typeface="Arial" pitchFamily="34" charset="0"/>
            </a:endParaRPr>
          </a:p>
          <a:p>
            <a:pPr lvl="0" algn="ctr" defTabSz="755650" rtl="0">
              <a:lnSpc>
                <a:spcPct val="90000"/>
              </a:lnSpc>
              <a:spcBef>
                <a:spcPct val="0"/>
              </a:spcBef>
              <a:spcAft>
                <a:spcPct val="35000"/>
              </a:spcAft>
            </a:pPr>
            <a:r>
              <a:rPr lang="it-IT" sz="1600" b="1" kern="1200" dirty="0" smtClean="0">
                <a:solidFill>
                  <a:schemeClr val="tx1"/>
                </a:solidFill>
              </a:rPr>
              <a:t>.</a:t>
            </a:r>
            <a:endParaRPr lang="it-IT" sz="1600" kern="1200" dirty="0">
              <a:solidFill>
                <a:schemeClr val="tx1"/>
              </a:solidFill>
            </a:endParaRPr>
          </a:p>
        </p:txBody>
      </p:sp>
      <p:sp>
        <p:nvSpPr>
          <p:cNvPr id="35" name="Rettangolo 34"/>
          <p:cNvSpPr/>
          <p:nvPr/>
        </p:nvSpPr>
        <p:spPr>
          <a:xfrm>
            <a:off x="251520" y="3212976"/>
            <a:ext cx="4176464" cy="792088"/>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cap="small" dirty="0" smtClean="0">
                <a:solidFill>
                  <a:schemeClr val="tx1"/>
                </a:solidFill>
                <a:latin typeface="Arial" pitchFamily="34" charset="0"/>
                <a:cs typeface="Arial" pitchFamily="34" charset="0"/>
              </a:rPr>
              <a:t>Spirito arcaico, cultuale e religioso</a:t>
            </a:r>
            <a:endParaRPr lang="it-IT" sz="2000" b="1" cap="small" dirty="0">
              <a:solidFill>
                <a:schemeClr val="tx1"/>
              </a:solidFill>
              <a:latin typeface="Arial" pitchFamily="34" charset="0"/>
              <a:cs typeface="Arial" pitchFamily="34" charset="0"/>
            </a:endParaRPr>
          </a:p>
        </p:txBody>
      </p:sp>
      <p:sp>
        <p:nvSpPr>
          <p:cNvPr id="36" name="Rettangolo 35"/>
          <p:cNvSpPr/>
          <p:nvPr/>
        </p:nvSpPr>
        <p:spPr>
          <a:xfrm>
            <a:off x="4716016" y="3212976"/>
            <a:ext cx="4176464" cy="792088"/>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cap="small" dirty="0" smtClean="0">
                <a:solidFill>
                  <a:schemeClr val="tx1"/>
                </a:solidFill>
                <a:latin typeface="Arial" pitchFamily="34" charset="0"/>
                <a:cs typeface="Arial" pitchFamily="34" charset="0"/>
              </a:rPr>
              <a:t>Spirito moderno</a:t>
            </a:r>
            <a:endParaRPr lang="it-IT" sz="2000" b="1" cap="small" dirty="0">
              <a:solidFill>
                <a:schemeClr val="tx1"/>
              </a:solidFill>
              <a:latin typeface="Arial" pitchFamily="34" charset="0"/>
              <a:cs typeface="Arial" pitchFamily="34" charset="0"/>
            </a:endParaRPr>
          </a:p>
        </p:txBody>
      </p:sp>
      <p:sp>
        <p:nvSpPr>
          <p:cNvPr id="38" name="Freccia in giù 37"/>
          <p:cNvSpPr/>
          <p:nvPr/>
        </p:nvSpPr>
        <p:spPr>
          <a:xfrm>
            <a:off x="6516216" y="1484784"/>
            <a:ext cx="648072" cy="504056"/>
          </a:xfrm>
          <a:prstGeom prst="downArrow">
            <a:avLst/>
          </a:prstGeom>
          <a:solidFill>
            <a:schemeClr val="accent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reccia in giù 38"/>
          <p:cNvSpPr/>
          <p:nvPr/>
        </p:nvSpPr>
        <p:spPr>
          <a:xfrm>
            <a:off x="2051720" y="4077072"/>
            <a:ext cx="648072" cy="504056"/>
          </a:xfrm>
          <a:prstGeom prst="downArrow">
            <a:avLst/>
          </a:prstGeom>
          <a:solidFill>
            <a:schemeClr val="accent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Freccia in giù 39"/>
          <p:cNvSpPr/>
          <p:nvPr/>
        </p:nvSpPr>
        <p:spPr>
          <a:xfrm>
            <a:off x="6516216" y="4077072"/>
            <a:ext cx="648072" cy="504056"/>
          </a:xfrm>
          <a:prstGeom prst="downArrow">
            <a:avLst/>
          </a:prstGeom>
          <a:solidFill>
            <a:schemeClr val="accent1">
              <a:alpha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igura a mano libera 40"/>
          <p:cNvSpPr/>
          <p:nvPr/>
        </p:nvSpPr>
        <p:spPr>
          <a:xfrm>
            <a:off x="251520" y="4581128"/>
            <a:ext cx="4176464" cy="1068460"/>
          </a:xfrm>
          <a:custGeom>
            <a:avLst/>
            <a:gdLst>
              <a:gd name="connsiteX0" fmla="*/ 0 w 3600400"/>
              <a:gd name="connsiteY0" fmla="*/ 374206 h 1068458"/>
              <a:gd name="connsiteX1" fmla="*/ 1666643 w 3600400"/>
              <a:gd name="connsiteY1" fmla="*/ 374206 h 1068458"/>
              <a:gd name="connsiteX2" fmla="*/ 1666643 w 3600400"/>
              <a:gd name="connsiteY2" fmla="*/ 267115 h 1068458"/>
              <a:gd name="connsiteX3" fmla="*/ 1533086 w 3600400"/>
              <a:gd name="connsiteY3" fmla="*/ 267115 h 1068458"/>
              <a:gd name="connsiteX4" fmla="*/ 1800200 w 3600400"/>
              <a:gd name="connsiteY4" fmla="*/ 0 h 1068458"/>
              <a:gd name="connsiteX5" fmla="*/ 2067315 w 3600400"/>
              <a:gd name="connsiteY5" fmla="*/ 267115 h 1068458"/>
              <a:gd name="connsiteX6" fmla="*/ 1933757 w 3600400"/>
              <a:gd name="connsiteY6" fmla="*/ 267115 h 1068458"/>
              <a:gd name="connsiteX7" fmla="*/ 1933757 w 3600400"/>
              <a:gd name="connsiteY7" fmla="*/ 374206 h 1068458"/>
              <a:gd name="connsiteX8" fmla="*/ 3600400 w 3600400"/>
              <a:gd name="connsiteY8" fmla="*/ 374206 h 1068458"/>
              <a:gd name="connsiteX9" fmla="*/ 3600400 w 3600400"/>
              <a:gd name="connsiteY9" fmla="*/ 1068458 h 1068458"/>
              <a:gd name="connsiteX10" fmla="*/ 0 w 3600400"/>
              <a:gd name="connsiteY10" fmla="*/ 1068458 h 1068458"/>
              <a:gd name="connsiteX11" fmla="*/ 0 w 3600400"/>
              <a:gd name="connsiteY11" fmla="*/ 374206 h 106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400" h="1068458">
                <a:moveTo>
                  <a:pt x="3600400" y="694252"/>
                </a:moveTo>
                <a:lnTo>
                  <a:pt x="1933757" y="694252"/>
                </a:lnTo>
                <a:lnTo>
                  <a:pt x="1933757" y="801343"/>
                </a:lnTo>
                <a:lnTo>
                  <a:pt x="2067314" y="801343"/>
                </a:lnTo>
                <a:lnTo>
                  <a:pt x="1800200" y="1068457"/>
                </a:lnTo>
                <a:lnTo>
                  <a:pt x="1533085" y="801343"/>
                </a:lnTo>
                <a:lnTo>
                  <a:pt x="1666643" y="801343"/>
                </a:lnTo>
                <a:lnTo>
                  <a:pt x="1666643" y="694252"/>
                </a:lnTo>
                <a:lnTo>
                  <a:pt x="0" y="694252"/>
                </a:lnTo>
                <a:lnTo>
                  <a:pt x="0" y="1"/>
                </a:lnTo>
                <a:lnTo>
                  <a:pt x="3600400" y="1"/>
                </a:lnTo>
                <a:lnTo>
                  <a:pt x="3600400" y="694252"/>
                </a:lnTo>
                <a:close/>
              </a:path>
            </a:pathLst>
          </a:custGeom>
          <a:solidFill>
            <a:schemeClr val="accent1">
              <a:hueOff val="0"/>
              <a:satOff val="0"/>
              <a:lumOff val="0"/>
              <a:alpha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5" rIns="85344" bIns="459551" numCol="1" spcCol="1270" anchor="ctr" anchorCtr="0">
            <a:noAutofit/>
          </a:bodyPr>
          <a:lstStyle/>
          <a:p>
            <a:pPr lvl="0" algn="ctr" defTabSz="533400">
              <a:lnSpc>
                <a:spcPct val="90000"/>
              </a:lnSpc>
              <a:spcBef>
                <a:spcPct val="0"/>
              </a:spcBef>
              <a:spcAft>
                <a:spcPct val="35000"/>
              </a:spcAft>
            </a:pPr>
            <a:r>
              <a:rPr lang="it-IT" b="1" cap="small" dirty="0" smtClean="0">
                <a:solidFill>
                  <a:schemeClr val="tx1"/>
                </a:solidFill>
                <a:latin typeface="Arial" pitchFamily="34" charset="0"/>
                <a:cs typeface="Arial" pitchFamily="34" charset="0"/>
              </a:rPr>
              <a:t>Rispecchia il pensiero più </a:t>
            </a:r>
            <a:r>
              <a:rPr lang="it-IT" b="1" cap="small" dirty="0">
                <a:solidFill>
                  <a:schemeClr val="tx1"/>
                </a:solidFill>
                <a:latin typeface="Arial" pitchFamily="34" charset="0"/>
                <a:cs typeface="Arial" pitchFamily="34" charset="0"/>
              </a:rPr>
              <a:t>profondo di </a:t>
            </a:r>
            <a:r>
              <a:rPr lang="it-IT" b="1" cap="small" dirty="0" smtClean="0">
                <a:solidFill>
                  <a:schemeClr val="tx1"/>
                </a:solidFill>
                <a:latin typeface="Arial" pitchFamily="34" charset="0"/>
                <a:cs typeface="Arial" pitchFamily="34" charset="0"/>
              </a:rPr>
              <a:t>Eschilo, del suo tempo e del genere tragico</a:t>
            </a:r>
            <a:endParaRPr lang="it-IT" b="1" kern="1200" cap="small" dirty="0">
              <a:solidFill>
                <a:schemeClr val="tx1"/>
              </a:solidFill>
              <a:latin typeface="Arial" pitchFamily="34" charset="0"/>
              <a:cs typeface="Arial" pitchFamily="34" charset="0"/>
            </a:endParaRPr>
          </a:p>
        </p:txBody>
      </p:sp>
      <p:sp>
        <p:nvSpPr>
          <p:cNvPr id="44" name="Figura a mano libera 43"/>
          <p:cNvSpPr/>
          <p:nvPr/>
        </p:nvSpPr>
        <p:spPr>
          <a:xfrm>
            <a:off x="4716016" y="4581128"/>
            <a:ext cx="4176464" cy="1068460"/>
          </a:xfrm>
          <a:custGeom>
            <a:avLst/>
            <a:gdLst>
              <a:gd name="connsiteX0" fmla="*/ 0 w 3600400"/>
              <a:gd name="connsiteY0" fmla="*/ 374206 h 1068458"/>
              <a:gd name="connsiteX1" fmla="*/ 1666643 w 3600400"/>
              <a:gd name="connsiteY1" fmla="*/ 374206 h 1068458"/>
              <a:gd name="connsiteX2" fmla="*/ 1666643 w 3600400"/>
              <a:gd name="connsiteY2" fmla="*/ 267115 h 1068458"/>
              <a:gd name="connsiteX3" fmla="*/ 1533086 w 3600400"/>
              <a:gd name="connsiteY3" fmla="*/ 267115 h 1068458"/>
              <a:gd name="connsiteX4" fmla="*/ 1800200 w 3600400"/>
              <a:gd name="connsiteY4" fmla="*/ 0 h 1068458"/>
              <a:gd name="connsiteX5" fmla="*/ 2067315 w 3600400"/>
              <a:gd name="connsiteY5" fmla="*/ 267115 h 1068458"/>
              <a:gd name="connsiteX6" fmla="*/ 1933757 w 3600400"/>
              <a:gd name="connsiteY6" fmla="*/ 267115 h 1068458"/>
              <a:gd name="connsiteX7" fmla="*/ 1933757 w 3600400"/>
              <a:gd name="connsiteY7" fmla="*/ 374206 h 1068458"/>
              <a:gd name="connsiteX8" fmla="*/ 3600400 w 3600400"/>
              <a:gd name="connsiteY8" fmla="*/ 374206 h 1068458"/>
              <a:gd name="connsiteX9" fmla="*/ 3600400 w 3600400"/>
              <a:gd name="connsiteY9" fmla="*/ 1068458 h 1068458"/>
              <a:gd name="connsiteX10" fmla="*/ 0 w 3600400"/>
              <a:gd name="connsiteY10" fmla="*/ 1068458 h 1068458"/>
              <a:gd name="connsiteX11" fmla="*/ 0 w 3600400"/>
              <a:gd name="connsiteY11" fmla="*/ 374206 h 106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400" h="1068458">
                <a:moveTo>
                  <a:pt x="3600400" y="694252"/>
                </a:moveTo>
                <a:lnTo>
                  <a:pt x="1933757" y="694252"/>
                </a:lnTo>
                <a:lnTo>
                  <a:pt x="1933757" y="801343"/>
                </a:lnTo>
                <a:lnTo>
                  <a:pt x="2067314" y="801343"/>
                </a:lnTo>
                <a:lnTo>
                  <a:pt x="1800200" y="1068457"/>
                </a:lnTo>
                <a:lnTo>
                  <a:pt x="1533085" y="801343"/>
                </a:lnTo>
                <a:lnTo>
                  <a:pt x="1666643" y="801343"/>
                </a:lnTo>
                <a:lnTo>
                  <a:pt x="1666643" y="694252"/>
                </a:lnTo>
                <a:lnTo>
                  <a:pt x="0" y="694252"/>
                </a:lnTo>
                <a:lnTo>
                  <a:pt x="0" y="1"/>
                </a:lnTo>
                <a:lnTo>
                  <a:pt x="3600400" y="1"/>
                </a:lnTo>
                <a:lnTo>
                  <a:pt x="3600400" y="694252"/>
                </a:lnTo>
                <a:close/>
              </a:path>
            </a:pathLst>
          </a:custGeom>
          <a:solidFill>
            <a:schemeClr val="accent1">
              <a:hueOff val="0"/>
              <a:satOff val="0"/>
              <a:lumOff val="0"/>
              <a:alpha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5" rIns="85344" bIns="459551" numCol="1" spcCol="1270" anchor="ctr" anchorCtr="0">
            <a:noAutofit/>
          </a:bodyPr>
          <a:lstStyle/>
          <a:p>
            <a:pPr lvl="0" algn="ctr" defTabSz="533400">
              <a:lnSpc>
                <a:spcPct val="90000"/>
              </a:lnSpc>
              <a:spcBef>
                <a:spcPct val="0"/>
              </a:spcBef>
              <a:spcAft>
                <a:spcPct val="35000"/>
              </a:spcAft>
            </a:pPr>
            <a:r>
              <a:rPr lang="it-IT" b="1" cap="small" dirty="0" smtClean="0">
                <a:solidFill>
                  <a:schemeClr val="tx1"/>
                </a:solidFill>
                <a:latin typeface="Arial" pitchFamily="34" charset="0"/>
                <a:cs typeface="Arial" pitchFamily="34" charset="0"/>
              </a:rPr>
              <a:t>Eschilo, in modo pedagogico, deduce da fatti contingenti un insegnamento attuale</a:t>
            </a:r>
            <a:endParaRPr lang="it-IT" b="1" kern="1200" cap="small" dirty="0">
              <a:solidFill>
                <a:schemeClr val="tx1"/>
              </a:solidFill>
              <a:latin typeface="Arial" pitchFamily="34" charset="0"/>
              <a:cs typeface="Arial" pitchFamily="34" charset="0"/>
            </a:endParaRPr>
          </a:p>
        </p:txBody>
      </p:sp>
      <p:sp>
        <p:nvSpPr>
          <p:cNvPr id="48" name="Figura a mano libera 47"/>
          <p:cNvSpPr/>
          <p:nvPr/>
        </p:nvSpPr>
        <p:spPr>
          <a:xfrm>
            <a:off x="4788024" y="5661248"/>
            <a:ext cx="4104456" cy="864096"/>
          </a:xfrm>
          <a:custGeom>
            <a:avLst/>
            <a:gdLst>
              <a:gd name="connsiteX0" fmla="*/ 0 w 1728192"/>
              <a:gd name="connsiteY0" fmla="*/ 0 h 1477328"/>
              <a:gd name="connsiteX1" fmla="*/ 1728192 w 1728192"/>
              <a:gd name="connsiteY1" fmla="*/ 0 h 1477328"/>
              <a:gd name="connsiteX2" fmla="*/ 1728192 w 1728192"/>
              <a:gd name="connsiteY2" fmla="*/ 1477328 h 1477328"/>
              <a:gd name="connsiteX3" fmla="*/ 0 w 1728192"/>
              <a:gd name="connsiteY3" fmla="*/ 1477328 h 1477328"/>
              <a:gd name="connsiteX4" fmla="*/ 0 w 1728192"/>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477328">
                <a:moveTo>
                  <a:pt x="0" y="0"/>
                </a:moveTo>
                <a:lnTo>
                  <a:pt x="1728192" y="0"/>
                </a:lnTo>
                <a:lnTo>
                  <a:pt x="1728192" y="1477328"/>
                </a:lnTo>
                <a:lnTo>
                  <a:pt x="0" y="1477328"/>
                </a:lnTo>
                <a:lnTo>
                  <a:pt x="0" y="0"/>
                </a:lnTo>
                <a:close/>
              </a:path>
            </a:pathLst>
          </a:custGeom>
          <a:solidFill>
            <a:schemeClr val="accent1">
              <a:hueOff val="0"/>
              <a:satOff val="0"/>
              <a:lumOff val="0"/>
              <a:alpha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120904" rIns="120904" bIns="120904" numCol="1" spcCol="1270" anchor="ctr" anchorCtr="0">
            <a:noAutofit/>
          </a:bodyPr>
          <a:lstStyle/>
          <a:p>
            <a:pPr algn="ctr" defTabSz="533400">
              <a:lnSpc>
                <a:spcPct val="90000"/>
              </a:lnSpc>
              <a:spcBef>
                <a:spcPct val="0"/>
              </a:spcBef>
              <a:spcAft>
                <a:spcPct val="35000"/>
              </a:spcAft>
            </a:pPr>
            <a:r>
              <a:rPr lang="it-IT" b="1" cap="small" dirty="0" smtClean="0">
                <a:solidFill>
                  <a:schemeClr val="tx1"/>
                </a:solidFill>
                <a:latin typeface="Arial" pitchFamily="34" charset="0"/>
                <a:cs typeface="Arial" pitchFamily="34" charset="0"/>
              </a:rPr>
              <a:t>Nel V sec. a.C. vengono costituiti tribunali, ove l’uomo è chiamato a rendere conto delle proprie azioni</a:t>
            </a:r>
          </a:p>
        </p:txBody>
      </p:sp>
      <p:sp>
        <p:nvSpPr>
          <p:cNvPr id="49" name="Striscia diagonale 48"/>
          <p:cNvSpPr/>
          <p:nvPr/>
        </p:nvSpPr>
        <p:spPr>
          <a:xfrm>
            <a:off x="4932040" y="188640"/>
            <a:ext cx="3816424" cy="6408712"/>
          </a:xfrm>
          <a:prstGeom prst="diagStripe">
            <a:avLst>
              <a:gd name="adj" fmla="val 92100"/>
            </a:avLst>
          </a:prstGeom>
          <a:solidFill>
            <a:srgbClr val="FF0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50" name="Figura a mano libera 49"/>
          <p:cNvSpPr/>
          <p:nvPr/>
        </p:nvSpPr>
        <p:spPr>
          <a:xfrm>
            <a:off x="251520" y="5661248"/>
            <a:ext cx="4104456" cy="864096"/>
          </a:xfrm>
          <a:custGeom>
            <a:avLst/>
            <a:gdLst>
              <a:gd name="connsiteX0" fmla="*/ 0 w 1728192"/>
              <a:gd name="connsiteY0" fmla="*/ 0 h 1477328"/>
              <a:gd name="connsiteX1" fmla="*/ 1728192 w 1728192"/>
              <a:gd name="connsiteY1" fmla="*/ 0 h 1477328"/>
              <a:gd name="connsiteX2" fmla="*/ 1728192 w 1728192"/>
              <a:gd name="connsiteY2" fmla="*/ 1477328 h 1477328"/>
              <a:gd name="connsiteX3" fmla="*/ 0 w 1728192"/>
              <a:gd name="connsiteY3" fmla="*/ 1477328 h 1477328"/>
              <a:gd name="connsiteX4" fmla="*/ 0 w 1728192"/>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477328">
                <a:moveTo>
                  <a:pt x="0" y="0"/>
                </a:moveTo>
                <a:lnTo>
                  <a:pt x="1728192" y="0"/>
                </a:lnTo>
                <a:lnTo>
                  <a:pt x="1728192" y="1477328"/>
                </a:lnTo>
                <a:lnTo>
                  <a:pt x="0" y="1477328"/>
                </a:lnTo>
                <a:lnTo>
                  <a:pt x="0" y="0"/>
                </a:lnTo>
                <a:close/>
              </a:path>
            </a:pathLst>
          </a:custGeom>
          <a:solidFill>
            <a:schemeClr val="accent1">
              <a:hueOff val="0"/>
              <a:satOff val="0"/>
              <a:lumOff val="0"/>
              <a:alpha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120904" rIns="120904" bIns="120904" numCol="1" spcCol="1270" anchor="ctr" anchorCtr="0">
            <a:noAutofit/>
          </a:bodyPr>
          <a:lstStyle/>
          <a:p>
            <a:pPr algn="ctr" defTabSz="533400">
              <a:lnSpc>
                <a:spcPct val="90000"/>
              </a:lnSpc>
              <a:spcBef>
                <a:spcPct val="0"/>
              </a:spcBef>
              <a:spcAft>
                <a:spcPct val="35000"/>
              </a:spcAft>
            </a:pPr>
            <a:r>
              <a:rPr lang="it-IT" b="1" cap="small" dirty="0" smtClean="0">
                <a:solidFill>
                  <a:schemeClr val="tx1"/>
                </a:solidFill>
                <a:latin typeface="Arial" pitchFamily="34" charset="0"/>
                <a:cs typeface="Arial" pitchFamily="34" charset="0"/>
              </a:rPr>
              <a:t>E’ la linea che Eschilo fa prevalere nei </a:t>
            </a:r>
            <a:r>
              <a:rPr lang="it-IT" b="1" i="1" cap="small" dirty="0" smtClean="0">
                <a:solidFill>
                  <a:schemeClr val="tx1"/>
                </a:solidFill>
                <a:latin typeface="Arial" pitchFamily="34" charset="0"/>
                <a:cs typeface="Arial" pitchFamily="34" charset="0"/>
              </a:rPr>
              <a:t>Persiani</a:t>
            </a:r>
            <a:endParaRPr lang="it-IT" b="1" cap="small" dirty="0" smtClean="0">
              <a:solidFill>
                <a:schemeClr val="tx1"/>
              </a:solidFill>
              <a:latin typeface="Arial" pitchFamily="34" charset="0"/>
              <a:cs typeface="Arial" pitchFamily="34" charset="0"/>
            </a:endParaRPr>
          </a:p>
        </p:txBody>
      </p:sp>
      <p:sp>
        <p:nvSpPr>
          <p:cNvPr id="51" name="Rettangolo 50"/>
          <p:cNvSpPr/>
          <p:nvPr/>
        </p:nvSpPr>
        <p:spPr>
          <a:xfrm>
            <a:off x="5148064" y="764704"/>
            <a:ext cx="3384376" cy="5472608"/>
          </a:xfrm>
          <a:prstGeom prst="rect">
            <a:avLst/>
          </a:prstGeom>
          <a:solidFill>
            <a:schemeClr val="tx2">
              <a:lumMod val="60000"/>
              <a:lumOff val="40000"/>
              <a:alpha val="84000"/>
            </a:schemeClr>
          </a:solidFill>
          <a:ln w="762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b="1" cap="small" dirty="0" smtClean="0">
                <a:solidFill>
                  <a:prstClr val="black"/>
                </a:solidFill>
                <a:latin typeface="Arial" pitchFamily="34" charset="0"/>
                <a:cs typeface="Arial" pitchFamily="34" charset="0"/>
              </a:rPr>
              <a:t>Questa linea verrà riproposta da Eschilo quando la società greca, tra lotte interne, democratizzazione e introduzione dell’ Ostracismo, sentirà il bisogno di</a:t>
            </a:r>
          </a:p>
          <a:p>
            <a:pPr algn="ctr"/>
            <a:r>
              <a:rPr lang="it-IT" sz="2000" b="1" cap="small" dirty="0">
                <a:solidFill>
                  <a:prstClr val="black"/>
                </a:solidFill>
                <a:latin typeface="Arial" pitchFamily="34" charset="0"/>
                <a:cs typeface="Arial" pitchFamily="34" charset="0"/>
              </a:rPr>
              <a:t>m</a:t>
            </a:r>
            <a:r>
              <a:rPr lang="it-IT" sz="2000" b="1" cap="small" dirty="0" smtClean="0">
                <a:solidFill>
                  <a:prstClr val="black"/>
                </a:solidFill>
                <a:latin typeface="Arial" pitchFamily="34" charset="0"/>
                <a:cs typeface="Arial" pitchFamily="34" charset="0"/>
              </a:rPr>
              <a:t>oderazione. Il tragediografo infatti scinderà la volontà degli dei da quella dell’ uomo, rendendo quest’ ultimo indipendente e responsabile circa il suo operato, all’ interno della trilogia dell’  </a:t>
            </a:r>
            <a:r>
              <a:rPr lang="it-IT" sz="2000" b="1" cap="small" dirty="0" err="1" smtClean="0">
                <a:solidFill>
                  <a:prstClr val="black"/>
                </a:solidFill>
                <a:latin typeface="Arial" pitchFamily="34" charset="0"/>
                <a:cs typeface="Arial" pitchFamily="34" charset="0"/>
              </a:rPr>
              <a:t>Orestea</a:t>
            </a:r>
            <a:r>
              <a:rPr lang="it-IT" sz="2000" b="1" cap="small" dirty="0" smtClean="0">
                <a:solidFill>
                  <a:prstClr val="black"/>
                </a:solidFill>
                <a:latin typeface="Arial" pitchFamily="34" charset="0"/>
                <a:cs typeface="Arial" pitchFamily="34" charset="0"/>
              </a:rPr>
              <a:t> (458 a.C.).   </a:t>
            </a:r>
            <a:endParaRPr lang="it-IT"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30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3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3000"/>
                                        <p:tgtEl>
                                          <p:spTgt spid="3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3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3000"/>
                                        <p:tgtEl>
                                          <p:spTgt spid="3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3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1000" fill="hold"/>
                                        <p:tgtEl>
                                          <p:spTgt spid="40"/>
                                        </p:tgtEl>
                                        <p:attrNameLst>
                                          <p:attrName>ppt_x</p:attrName>
                                        </p:attrNameLst>
                                      </p:cBhvr>
                                      <p:tavLst>
                                        <p:tav tm="0">
                                          <p:val>
                                            <p:strVal val="#ppt_x"/>
                                          </p:val>
                                        </p:tav>
                                        <p:tav tm="100000">
                                          <p:val>
                                            <p:strVal val="#ppt_x"/>
                                          </p:val>
                                        </p:tav>
                                      </p:tavLst>
                                    </p:anim>
                                    <p:anim calcmode="lin" valueType="num">
                                      <p:cBhvr additive="base">
                                        <p:cTn id="42" dur="1000" fill="hold"/>
                                        <p:tgtEl>
                                          <p:spTgt spid="40"/>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1000" fill="hold"/>
                                        <p:tgtEl>
                                          <p:spTgt spid="39"/>
                                        </p:tgtEl>
                                        <p:attrNameLst>
                                          <p:attrName>ppt_x</p:attrName>
                                        </p:attrNameLst>
                                      </p:cBhvr>
                                      <p:tavLst>
                                        <p:tav tm="0">
                                          <p:val>
                                            <p:strVal val="#ppt_x"/>
                                          </p:val>
                                        </p:tav>
                                        <p:tav tm="100000">
                                          <p:val>
                                            <p:strVal val="#ppt_x"/>
                                          </p:val>
                                        </p:tav>
                                      </p:tavLst>
                                    </p:anim>
                                    <p:anim calcmode="lin" valueType="num">
                                      <p:cBhvr additive="base">
                                        <p:cTn id="46"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randombar(horizontal)">
                                      <p:cBhvr>
                                        <p:cTn id="51" dur="3000"/>
                                        <p:tgtEl>
                                          <p:spTgt spid="44"/>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30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randombar(horizontal)">
                                      <p:cBhvr>
                                        <p:cTn id="59" dur="3000"/>
                                        <p:tgtEl>
                                          <p:spTgt spid="48"/>
                                        </p:tgtEl>
                                      </p:cBhvr>
                                    </p:animEffect>
                                  </p:childTnLst>
                                </p:cTn>
                              </p:par>
                              <p:par>
                                <p:cTn id="60" presetID="14" presetClass="entr" presetSubtype="10" fill="hold" grpId="1"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randombar(horizontal)">
                                      <p:cBhvr>
                                        <p:cTn id="62" dur="30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2000" fill="hold"/>
                                        <p:tgtEl>
                                          <p:spTgt spid="49"/>
                                        </p:tgtEl>
                                        <p:attrNameLst>
                                          <p:attrName>ppt_w</p:attrName>
                                        </p:attrNameLst>
                                      </p:cBhvr>
                                      <p:tavLst>
                                        <p:tav tm="0">
                                          <p:val>
                                            <p:strVal val="#ppt_w*0.70"/>
                                          </p:val>
                                        </p:tav>
                                        <p:tav tm="100000">
                                          <p:val>
                                            <p:strVal val="#ppt_w"/>
                                          </p:val>
                                        </p:tav>
                                      </p:tavLst>
                                    </p:anim>
                                    <p:anim calcmode="lin" valueType="num">
                                      <p:cBhvr>
                                        <p:cTn id="68" dur="2000" fill="hold"/>
                                        <p:tgtEl>
                                          <p:spTgt spid="49"/>
                                        </p:tgtEl>
                                        <p:attrNameLst>
                                          <p:attrName>ppt_h</p:attrName>
                                        </p:attrNameLst>
                                      </p:cBhvr>
                                      <p:tavLst>
                                        <p:tav tm="0">
                                          <p:val>
                                            <p:strVal val="#ppt_h"/>
                                          </p:val>
                                        </p:tav>
                                        <p:tav tm="100000">
                                          <p:val>
                                            <p:strVal val="#ppt_h"/>
                                          </p:val>
                                        </p:tav>
                                      </p:tavLst>
                                    </p:anim>
                                    <p:animEffect transition="in" filter="fade">
                                      <p:cBhvr>
                                        <p:cTn id="69" dur="20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5"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randombar(vertical)">
                                      <p:cBhvr>
                                        <p:cTn id="74" dur="3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30" grpId="0" animBg="1"/>
      <p:bldP spid="31" grpId="0" animBg="1"/>
      <p:bldP spid="35" grpId="0" animBg="1"/>
      <p:bldP spid="36" grpId="0" animBg="1"/>
      <p:bldP spid="38" grpId="0" animBg="1"/>
      <p:bldP spid="39" grpId="0" animBg="1"/>
      <p:bldP spid="40" grpId="0" animBg="1"/>
      <p:bldP spid="41" grpId="0" animBg="1"/>
      <p:bldP spid="44" grpId="0" animBg="1"/>
      <p:bldP spid="48" grpId="0" animBg="1"/>
      <p:bldP spid="49" grpId="0" animBg="1"/>
      <p:bldP spid="50" grpId="1"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764704"/>
            <a:ext cx="8496944" cy="3456384"/>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600" dirty="0" smtClean="0">
              <a:solidFill>
                <a:schemeClr val="tx1"/>
              </a:solidFill>
              <a:latin typeface="Arial" pitchFamily="34" charset="0"/>
              <a:cs typeface="Arial" pitchFamily="34" charset="0"/>
            </a:endParaRPr>
          </a:p>
          <a:p>
            <a:endParaRPr lang="it-IT" sz="1600" dirty="0" smtClean="0">
              <a:solidFill>
                <a:schemeClr val="tx1"/>
              </a:solidFill>
              <a:latin typeface="Arial" pitchFamily="34" charset="0"/>
              <a:cs typeface="Arial" pitchFamily="34" charset="0"/>
            </a:endParaRPr>
          </a:p>
          <a:p>
            <a:r>
              <a:rPr lang="it-IT" sz="1600" dirty="0" smtClean="0">
                <a:solidFill>
                  <a:schemeClr val="tx1"/>
                </a:solidFill>
                <a:latin typeface="Arial" pitchFamily="34" charset="0"/>
                <a:cs typeface="Arial" pitchFamily="34" charset="0"/>
              </a:rPr>
              <a:t>Dario afferma che, sebbene la fine dei Persiani fosse già segnata, </a:t>
            </a:r>
            <a:r>
              <a:rPr lang="it-IT" sz="1600" dirty="0" err="1" smtClean="0">
                <a:solidFill>
                  <a:schemeClr val="tx1"/>
                </a:solidFill>
                <a:latin typeface="Arial" pitchFamily="34" charset="0"/>
                <a:cs typeface="Arial" pitchFamily="34" charset="0"/>
              </a:rPr>
              <a:t>Serse</a:t>
            </a:r>
            <a:r>
              <a:rPr lang="it-IT" sz="1600" dirty="0" smtClean="0">
                <a:solidFill>
                  <a:schemeClr val="tx1"/>
                </a:solidFill>
                <a:latin typeface="Arial" pitchFamily="34" charset="0"/>
                <a:cs typeface="Arial" pitchFamily="34" charset="0"/>
              </a:rPr>
              <a:t> in ogni caso ha abbreviato i tempi con le sue empietà. Infatti la responsabilità maggiore sarebbe proprio di </a:t>
            </a:r>
            <a:r>
              <a:rPr lang="it-IT" sz="1600" dirty="0" err="1" smtClean="0">
                <a:solidFill>
                  <a:schemeClr val="tx1"/>
                </a:solidFill>
                <a:latin typeface="Arial" pitchFamily="34" charset="0"/>
                <a:cs typeface="Arial" pitchFamily="34" charset="0"/>
              </a:rPr>
              <a:t>Serse</a:t>
            </a:r>
            <a:r>
              <a:rPr lang="it-IT" sz="1600" dirty="0" smtClean="0">
                <a:solidFill>
                  <a:schemeClr val="tx1"/>
                </a:solidFill>
                <a:latin typeface="Arial" pitchFamily="34" charset="0"/>
                <a:cs typeface="Arial" pitchFamily="34" charset="0"/>
              </a:rPr>
              <a:t>, e non di Zeus, che pure ha avuto la sua parte, a causa della sua impazienza giovanile, della sua scarsa ponderatezza che lo ha portato a trasgredire i consigli dati da Dario stesso. Infatti il Coro continua a sostenere, nell’ arco di tutta la tragedia, l’ </a:t>
            </a:r>
            <a:r>
              <a:rPr lang="it-IT" sz="1600" dirty="0" err="1" smtClean="0">
                <a:solidFill>
                  <a:schemeClr val="tx1"/>
                </a:solidFill>
                <a:latin typeface="Arial" pitchFamily="34" charset="0"/>
                <a:cs typeface="Arial" pitchFamily="34" charset="0"/>
              </a:rPr>
              <a:t>innocienza</a:t>
            </a:r>
            <a:r>
              <a:rPr lang="it-IT" sz="1600" dirty="0" smtClean="0">
                <a:solidFill>
                  <a:schemeClr val="tx1"/>
                </a:solidFill>
                <a:latin typeface="Arial" pitchFamily="34" charset="0"/>
                <a:cs typeface="Arial" pitchFamily="34" charset="0"/>
              </a:rPr>
              <a:t> e l’ impotenza di </a:t>
            </a:r>
            <a:r>
              <a:rPr lang="it-IT" sz="1600" dirty="0" err="1" smtClean="0">
                <a:solidFill>
                  <a:schemeClr val="tx1"/>
                </a:solidFill>
                <a:latin typeface="Arial" pitchFamily="34" charset="0"/>
                <a:cs typeface="Arial" pitchFamily="34" charset="0"/>
              </a:rPr>
              <a:t>Serse</a:t>
            </a:r>
            <a:r>
              <a:rPr lang="it-IT" sz="1600" dirty="0" smtClean="0">
                <a:solidFill>
                  <a:schemeClr val="tx1"/>
                </a:solidFill>
                <a:latin typeface="Arial" pitchFamily="34" charset="0"/>
                <a:cs typeface="Arial" pitchFamily="34" charset="0"/>
              </a:rPr>
              <a:t> agli avvenimenti che lo hanno invero sopraffatto. Dario però, come s’è visto, fornisce di suo figlio un’ immagine non positiva.</a:t>
            </a:r>
            <a:r>
              <a:rPr lang="it-IT" sz="1600" dirty="0" smtClean="0"/>
              <a:t> </a:t>
            </a:r>
            <a:r>
              <a:rPr lang="it-IT" sz="1600" dirty="0" smtClean="0">
                <a:solidFill>
                  <a:schemeClr val="tx1"/>
                </a:solidFill>
                <a:latin typeface="Arial" pitchFamily="34" charset="0"/>
                <a:cs typeface="Arial" pitchFamily="34" charset="0"/>
              </a:rPr>
              <a:t>Eschilo invece, tramite il messaggero informa il pubblico che all’origine della distruzione dei Persiani c’è un ’</a:t>
            </a:r>
            <a:r>
              <a:rPr lang="it-IT" sz="1600" dirty="0" err="1" smtClean="0">
                <a:solidFill>
                  <a:schemeClr val="tx1"/>
                </a:solidFill>
                <a:latin typeface="Arial" pitchFamily="34" charset="0"/>
                <a:cs typeface="Arial" pitchFamily="34" charset="0"/>
              </a:rPr>
              <a:t>άλαστωρ</a:t>
            </a:r>
            <a:r>
              <a:rPr lang="it-IT" sz="1600" dirty="0" smtClean="0">
                <a:solidFill>
                  <a:schemeClr val="tx1"/>
                </a:solidFill>
                <a:latin typeface="Arial" pitchFamily="34" charset="0"/>
                <a:cs typeface="Arial" pitchFamily="34" charset="0"/>
              </a:rPr>
              <a:t> "un genio malvagio"; e non emerge assolutamente una responsabilità di </a:t>
            </a:r>
            <a:r>
              <a:rPr lang="it-IT" sz="1600" dirty="0" err="1" smtClean="0">
                <a:solidFill>
                  <a:schemeClr val="tx1"/>
                </a:solidFill>
                <a:latin typeface="Arial" pitchFamily="34" charset="0"/>
                <a:cs typeface="Arial" pitchFamily="34" charset="0"/>
              </a:rPr>
              <a:t>Serse</a:t>
            </a:r>
            <a:r>
              <a:rPr lang="it-IT" sz="1600" dirty="0" smtClean="0">
                <a:solidFill>
                  <a:schemeClr val="tx1"/>
                </a:solidFill>
                <a:latin typeface="Arial" pitchFamily="34" charset="0"/>
                <a:cs typeface="Arial" pitchFamily="34" charset="0"/>
              </a:rPr>
              <a:t> in ciò che è successo. In quest’ottica il destino dei Persiani (quindi dell’uomo) si compie al di fuori delle loro azioni, in quanto sono gli dèi che decidono ogni cosa. Tutto questo è in linea con la concezione </a:t>
            </a:r>
            <a:r>
              <a:rPr lang="it-IT" sz="1600" dirty="0" err="1" smtClean="0">
                <a:solidFill>
                  <a:schemeClr val="tx1"/>
                </a:solidFill>
                <a:latin typeface="Arial" pitchFamily="34" charset="0"/>
                <a:cs typeface="Arial" pitchFamily="34" charset="0"/>
              </a:rPr>
              <a:t>omerico-eschilea</a:t>
            </a:r>
            <a:r>
              <a:rPr lang="it-IT" sz="1600" dirty="0" smtClean="0">
                <a:solidFill>
                  <a:schemeClr val="tx1"/>
                </a:solidFill>
                <a:latin typeface="Arial" pitchFamily="34" charset="0"/>
                <a:cs typeface="Arial" pitchFamily="34" charset="0"/>
              </a:rPr>
              <a:t> dell’ uomo che nulla può di fronte alla potenza dei divini.</a:t>
            </a:r>
          </a:p>
          <a:p>
            <a:endParaRPr lang="it-IT" sz="1600" dirty="0" smtClean="0">
              <a:solidFill>
                <a:schemeClr val="tx1"/>
              </a:solidFill>
              <a:latin typeface="Arial" pitchFamily="34" charset="0"/>
              <a:cs typeface="Arial" pitchFamily="34" charset="0"/>
            </a:endParaRPr>
          </a:p>
          <a:p>
            <a:pPr algn="ctr"/>
            <a:endParaRPr lang="it-IT" sz="1600" dirty="0">
              <a:solidFill>
                <a:schemeClr val="tx1"/>
              </a:solidFill>
              <a:latin typeface="Arial" pitchFamily="34" charset="0"/>
              <a:cs typeface="Arial" pitchFamily="34" charset="0"/>
            </a:endParaRPr>
          </a:p>
        </p:txBody>
      </p:sp>
      <p:sp>
        <p:nvSpPr>
          <p:cNvPr id="4" name="Rettangolo 3"/>
          <p:cNvSpPr/>
          <p:nvPr/>
        </p:nvSpPr>
        <p:spPr>
          <a:xfrm>
            <a:off x="3131840" y="260648"/>
            <a:ext cx="2808312" cy="360040"/>
          </a:xfrm>
          <a:prstGeom prst="rect">
            <a:avLst/>
          </a:prstGeom>
          <a:solidFill>
            <a:srgbClr val="FF000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latin typeface="Arial" pitchFamily="34" charset="0"/>
                <a:cs typeface="Arial" pitchFamily="34" charset="0"/>
              </a:rPr>
              <a:t>Le colpe di </a:t>
            </a:r>
            <a:r>
              <a:rPr lang="it-IT" sz="2000" dirty="0" err="1" smtClean="0">
                <a:solidFill>
                  <a:schemeClr val="tx1"/>
                </a:solidFill>
                <a:latin typeface="Arial" pitchFamily="34" charset="0"/>
                <a:cs typeface="Arial" pitchFamily="34" charset="0"/>
              </a:rPr>
              <a:t>Serse</a:t>
            </a:r>
            <a:endParaRPr lang="it-IT" sz="2000" dirty="0">
              <a:solidFill>
                <a:schemeClr val="tx1"/>
              </a:solidFill>
              <a:latin typeface="Arial" pitchFamily="34" charset="0"/>
              <a:cs typeface="Arial" pitchFamily="34" charset="0"/>
            </a:endParaRPr>
          </a:p>
        </p:txBody>
      </p:sp>
      <p:sp>
        <p:nvSpPr>
          <p:cNvPr id="5" name="Rettangolo 4"/>
          <p:cNvSpPr/>
          <p:nvPr/>
        </p:nvSpPr>
        <p:spPr>
          <a:xfrm>
            <a:off x="323528" y="4869160"/>
            <a:ext cx="8568952" cy="1656184"/>
          </a:xfrm>
          <a:prstGeom prst="rect">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solidFill>
                  <a:schemeClr val="tx1"/>
                </a:solidFill>
                <a:latin typeface="Arial" pitchFamily="34" charset="0"/>
                <a:cs typeface="Arial" pitchFamily="34" charset="0"/>
              </a:rPr>
              <a:t>I mortali hanno dei limiti oltre i quali sono impossibilitati, in un modo o nell’ altro, ad andare. Ciò sarebbe un atto di </a:t>
            </a:r>
            <a:r>
              <a:rPr lang="el-GR" sz="1600" dirty="0" smtClean="0">
                <a:solidFill>
                  <a:schemeClr val="tx1"/>
                </a:solidFill>
                <a:latin typeface="Arial" pitchFamily="34" charset="0"/>
                <a:cs typeface="Arial" pitchFamily="34" charset="0"/>
              </a:rPr>
              <a:t>ὕβϱις</a:t>
            </a:r>
            <a:r>
              <a:rPr lang="it-IT" sz="1600" dirty="0" smtClean="0">
                <a:solidFill>
                  <a:schemeClr val="tx1"/>
                </a:solidFill>
                <a:latin typeface="Arial" pitchFamily="34" charset="0"/>
                <a:cs typeface="Arial" pitchFamily="34" charset="0"/>
              </a:rPr>
              <a:t> , indotto dalla dissennatezza, o </a:t>
            </a:r>
            <a:r>
              <a:rPr lang="el-GR" sz="1600" dirty="0" smtClean="0">
                <a:solidFill>
                  <a:schemeClr val="tx1"/>
                </a:solidFill>
                <a:latin typeface="Arial" pitchFamily="34" charset="0"/>
                <a:cs typeface="Arial" pitchFamily="34" charset="0"/>
              </a:rPr>
              <a:t>Ἄτη</a:t>
            </a:r>
            <a:r>
              <a:rPr lang="it-IT" sz="1600" dirty="0" smtClean="0">
                <a:solidFill>
                  <a:schemeClr val="tx1"/>
                </a:solidFill>
                <a:latin typeface="Arial" pitchFamily="34" charset="0"/>
                <a:cs typeface="Arial" pitchFamily="34" charset="0"/>
              </a:rPr>
              <a:t>.</a:t>
            </a:r>
          </a:p>
          <a:p>
            <a:r>
              <a:rPr lang="it-IT" sz="1600" dirty="0" err="1" smtClean="0">
                <a:solidFill>
                  <a:schemeClr val="tx1"/>
                </a:solidFill>
                <a:latin typeface="Arial" pitchFamily="34" charset="0"/>
                <a:cs typeface="Arial" pitchFamily="34" charset="0"/>
              </a:rPr>
              <a:t>Serse</a:t>
            </a:r>
            <a:r>
              <a:rPr lang="it-IT" sz="1600" dirty="0" smtClean="0">
                <a:solidFill>
                  <a:schemeClr val="tx1"/>
                </a:solidFill>
                <a:latin typeface="Arial" pitchFamily="34" charset="0"/>
                <a:cs typeface="Arial" pitchFamily="34" charset="0"/>
              </a:rPr>
              <a:t> ha tentato , da mortale che è, di distruggere i greci e i loro templi, ovvero di sottomettere al suo volere gli dei. Così ha superato i suoi limiti. </a:t>
            </a:r>
          </a:p>
          <a:p>
            <a:r>
              <a:rPr lang="it-IT" sz="1600" dirty="0" smtClean="0">
                <a:solidFill>
                  <a:schemeClr val="tx1"/>
                </a:solidFill>
                <a:latin typeface="Arial" pitchFamily="34" charset="0"/>
                <a:cs typeface="Arial" pitchFamily="34" charset="0"/>
              </a:rPr>
              <a:t>“Niente di troppo” recita il cosiddetto motto delfico, </a:t>
            </a:r>
            <a:r>
              <a:rPr lang="it-IT" sz="1600" dirty="0" err="1" smtClean="0">
                <a:solidFill>
                  <a:schemeClr val="tx1"/>
                </a:solidFill>
                <a:latin typeface="Arial" pitchFamily="34" charset="0"/>
                <a:cs typeface="Arial" pitchFamily="34" charset="0"/>
              </a:rPr>
              <a:t>μήδεν</a:t>
            </a:r>
            <a:r>
              <a:rPr lang="it-IT" sz="1600" dirty="0" smtClean="0">
                <a:solidFill>
                  <a:schemeClr val="tx1"/>
                </a:solidFill>
                <a:latin typeface="Arial" pitchFamily="34" charset="0"/>
                <a:cs typeface="Arial" pitchFamily="34" charset="0"/>
              </a:rPr>
              <a:t> ’</a:t>
            </a:r>
            <a:r>
              <a:rPr lang="it-IT" sz="1600" dirty="0" err="1" smtClean="0">
                <a:solidFill>
                  <a:schemeClr val="tx1"/>
                </a:solidFill>
                <a:latin typeface="Arial" pitchFamily="34" charset="0"/>
                <a:cs typeface="Arial" pitchFamily="34" charset="0"/>
              </a:rPr>
              <a:t>άγαν</a:t>
            </a:r>
            <a:r>
              <a:rPr lang="it-IT" sz="1600" dirty="0" smtClean="0">
                <a:solidFill>
                  <a:schemeClr val="tx1"/>
                </a:solidFill>
                <a:latin typeface="Arial" pitchFamily="34" charset="0"/>
                <a:cs typeface="Arial" pitchFamily="34" charset="0"/>
              </a:rPr>
              <a:t>; Zeus infatti è sempre pronto a punire l’ eccessivo ardire.</a:t>
            </a:r>
          </a:p>
          <a:p>
            <a:pPr algn="ctr"/>
            <a:endParaRPr lang="it-IT" dirty="0"/>
          </a:p>
        </p:txBody>
      </p:sp>
      <p:sp>
        <p:nvSpPr>
          <p:cNvPr id="7" name="Rettangolo 6"/>
          <p:cNvSpPr/>
          <p:nvPr/>
        </p:nvSpPr>
        <p:spPr>
          <a:xfrm>
            <a:off x="3275856" y="4365104"/>
            <a:ext cx="2808312" cy="360040"/>
          </a:xfrm>
          <a:prstGeom prst="rect">
            <a:avLst/>
          </a:prstGeom>
          <a:solidFill>
            <a:srgbClr val="FF000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latin typeface="Arial" pitchFamily="34" charset="0"/>
                <a:cs typeface="Arial" pitchFamily="34" charset="0"/>
              </a:rPr>
              <a:t>L’ uomo e i suoi limiti</a:t>
            </a:r>
            <a:endParaRPr lang="it-IT"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rc_mi" descr="http://bifrost.it/ELLENI/Immagini/Rubens-Prometheus.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ttangolo 4"/>
          <p:cNvSpPr/>
          <p:nvPr/>
        </p:nvSpPr>
        <p:spPr>
          <a:xfrm>
            <a:off x="1763688" y="404664"/>
            <a:ext cx="5400600" cy="1008112"/>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tx1"/>
                </a:solidFill>
                <a:latin typeface="Arial" pitchFamily="34" charset="0"/>
                <a:cs typeface="Arial" pitchFamily="34" charset="0"/>
              </a:rPr>
              <a:t>Προμηθεύς δεσμώτης</a:t>
            </a:r>
            <a:endParaRPr lang="it-IT" sz="3200" b="1" dirty="0" smtClean="0">
              <a:solidFill>
                <a:schemeClr val="tx1"/>
              </a:solidFill>
              <a:latin typeface="Arial" pitchFamily="34" charset="0"/>
              <a:cs typeface="Arial" pitchFamily="34" charset="0"/>
            </a:endParaRPr>
          </a:p>
          <a:p>
            <a:pPr algn="ctr"/>
            <a:r>
              <a:rPr lang="it-IT" sz="3200" i="1" dirty="0" smtClean="0">
                <a:solidFill>
                  <a:schemeClr val="tx1"/>
                </a:solidFill>
                <a:latin typeface="Arial" pitchFamily="34" charset="0"/>
                <a:cs typeface="Arial" pitchFamily="34" charset="0"/>
              </a:rPr>
              <a:t>Prometeo incatenato</a:t>
            </a:r>
            <a:endParaRPr lang="it-IT" sz="32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827584" y="1484784"/>
            <a:ext cx="7822752" cy="3888432"/>
            <a:chOff x="2728407" y="2288851"/>
            <a:chExt cx="5060221" cy="1354182"/>
          </a:xfrm>
        </p:grpSpPr>
        <p:sp>
          <p:nvSpPr>
            <p:cNvPr id="5" name="Figura a mano libera 4"/>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lvl="0" algn="ctr" defTabSz="266700">
                <a:lnSpc>
                  <a:spcPct val="90000"/>
                </a:lnSpc>
                <a:spcBef>
                  <a:spcPct val="0"/>
                </a:spcBef>
                <a:spcAft>
                  <a:spcPct val="35000"/>
                </a:spcAft>
              </a:pPr>
              <a:r>
                <a:rPr lang="it-IT" sz="1400" b="1" i="1" u="sng" dirty="0" smtClean="0">
                  <a:solidFill>
                    <a:schemeClr val="tx1"/>
                  </a:solidFill>
                  <a:latin typeface="Arial" pitchFamily="34" charset="0"/>
                  <a:cs typeface="Arial" pitchFamily="34" charset="0"/>
                </a:rPr>
                <a:t>PARODO</a:t>
              </a:r>
            </a:p>
            <a:p>
              <a:pPr lvl="0" algn="ctr" defTabSz="266700">
                <a:lnSpc>
                  <a:spcPct val="90000"/>
                </a:lnSpc>
                <a:spcBef>
                  <a:spcPct val="0"/>
                </a:spcBef>
                <a:spcAft>
                  <a:spcPct val="35000"/>
                </a:spcAft>
              </a:pPr>
              <a:r>
                <a:rPr lang="it-IT" sz="1400" b="1" dirty="0" smtClean="0">
                  <a:solidFill>
                    <a:schemeClr val="tx1"/>
                  </a:solidFill>
                  <a:latin typeface="Arial" pitchFamily="34" charset="0"/>
                  <a:cs typeface="Arial" pitchFamily="34" charset="0"/>
                </a:rPr>
                <a:t>S'inizia con il Canto d'ingresso del Coro delle ninfe Ocèanine (progenie di </a:t>
              </a:r>
              <a:r>
                <a:rPr lang="it-IT" sz="1400" b="1" dirty="0" err="1" smtClean="0">
                  <a:solidFill>
                    <a:schemeClr val="tx1"/>
                  </a:solidFill>
                  <a:latin typeface="Arial" pitchFamily="34" charset="0"/>
                  <a:cs typeface="Arial" pitchFamily="34" charset="0"/>
                </a:rPr>
                <a:t>Teti</a:t>
              </a:r>
              <a:r>
                <a:rPr lang="it-IT" sz="1400" b="1" dirty="0" smtClean="0">
                  <a:solidFill>
                    <a:schemeClr val="tx1"/>
                  </a:solidFill>
                  <a:latin typeface="Arial" pitchFamily="34" charset="0"/>
                  <a:cs typeface="Arial" pitchFamily="34" charset="0"/>
                </a:rPr>
                <a:t> feconda e figliuole del padre </a:t>
              </a:r>
              <a:r>
                <a:rPr lang="it-IT" sz="1400" b="1" dirty="0" err="1" smtClean="0">
                  <a:solidFill>
                    <a:schemeClr val="tx1"/>
                  </a:solidFill>
                  <a:latin typeface="Arial" pitchFamily="34" charset="0"/>
                  <a:cs typeface="Arial" pitchFamily="34" charset="0"/>
                </a:rPr>
                <a:t>Oceàno</a:t>
              </a:r>
              <a:r>
                <a:rPr lang="it-IT" sz="1400" b="1" dirty="0" smtClean="0">
                  <a:solidFill>
                    <a:schemeClr val="tx1"/>
                  </a:solidFill>
                  <a:latin typeface="Arial" pitchFamily="34" charset="0"/>
                  <a:cs typeface="Arial" pitchFamily="34" charset="0"/>
                </a:rPr>
                <a:t>), dodici bellissime fanciulle che si avvicinano su di un cocchio alato e che tranquillizzano Promèteo con il loro canto. Furente, accenna a un segreto in suo possesso che Giove vorrebbe svelato ma che egli non riferirà mai non lasciandosi sgomentare né dalle lusinghe, né dagli scongiuri né dalle minacce.</a:t>
              </a:r>
            </a:p>
            <a:p>
              <a:pPr algn="ctr" defTabSz="266700">
                <a:lnSpc>
                  <a:spcPct val="90000"/>
                </a:lnSpc>
                <a:spcBef>
                  <a:spcPct val="0"/>
                </a:spcBef>
                <a:spcAft>
                  <a:spcPct val="35000"/>
                </a:spcAft>
              </a:pPr>
              <a:endParaRPr lang="it-IT" sz="600" b="1" kern="1200" dirty="0"/>
            </a:p>
          </p:txBody>
        </p:sp>
        <p:sp>
          <p:nvSpPr>
            <p:cNvPr id="6" name="Figura a mano libera 5"/>
            <p:cNvSpPr/>
            <p:nvPr/>
          </p:nvSpPr>
          <p:spPr>
            <a:xfrm>
              <a:off x="2728407"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600" b="1" i="1" u="sng" dirty="0" smtClean="0">
                  <a:solidFill>
                    <a:schemeClr val="tx1"/>
                  </a:solidFill>
                  <a:latin typeface="Arial" pitchFamily="34" charset="0"/>
                  <a:cs typeface="Arial" pitchFamily="34" charset="0"/>
                </a:rPr>
                <a:t>PROLOGO</a:t>
              </a:r>
            </a:p>
            <a:p>
              <a:pPr algn="ctr" defTabSz="266700">
                <a:lnSpc>
                  <a:spcPct val="90000"/>
                </a:lnSpc>
                <a:spcBef>
                  <a:spcPct val="0"/>
                </a:spcBef>
                <a:spcAft>
                  <a:spcPct val="35000"/>
                </a:spcAft>
              </a:pPr>
              <a:r>
                <a:rPr lang="it-IT" sz="1600" b="1" dirty="0" smtClean="0">
                  <a:solidFill>
                    <a:schemeClr val="tx1"/>
                  </a:solidFill>
                  <a:latin typeface="Arial" pitchFamily="34" charset="0"/>
                  <a:cs typeface="Arial" pitchFamily="34" charset="0"/>
                </a:rPr>
                <a:t>Potere e Forza tengono stretto Prometeo seguiti da </a:t>
              </a:r>
              <a:r>
                <a:rPr lang="it-IT" sz="1600" b="1" dirty="0" err="1" smtClean="0">
                  <a:solidFill>
                    <a:schemeClr val="tx1"/>
                  </a:solidFill>
                  <a:latin typeface="Arial" pitchFamily="34" charset="0"/>
                  <a:cs typeface="Arial" pitchFamily="34" charset="0"/>
                </a:rPr>
                <a:t>Efesto</a:t>
              </a:r>
              <a:r>
                <a:rPr lang="it-IT" sz="1600" b="1" dirty="0" smtClean="0">
                  <a:solidFill>
                    <a:schemeClr val="tx1"/>
                  </a:solidFill>
                  <a:latin typeface="Arial" pitchFamily="34" charset="0"/>
                  <a:cs typeface="Arial" pitchFamily="34" charset="0"/>
                </a:rPr>
                <a:t> e tutti si fermano davanti ad una rupe alta e scoscesa. </a:t>
              </a:r>
              <a:r>
                <a:rPr lang="it-IT" sz="1600" b="1" dirty="0" err="1" smtClean="0">
                  <a:solidFill>
                    <a:schemeClr val="tx1"/>
                  </a:solidFill>
                  <a:latin typeface="Arial" pitchFamily="34" charset="0"/>
                  <a:cs typeface="Arial" pitchFamily="34" charset="0"/>
                </a:rPr>
                <a:t>Efèsto</a:t>
              </a:r>
              <a:r>
                <a:rPr lang="it-IT" sz="1600" b="1" dirty="0" smtClean="0">
                  <a:solidFill>
                    <a:schemeClr val="tx1"/>
                  </a:solidFill>
                  <a:latin typeface="Arial" pitchFamily="34" charset="0"/>
                  <a:cs typeface="Arial" pitchFamily="34" charset="0"/>
                </a:rPr>
                <a:t> salda le braccia, i fianchi e le gambe di Promèteo, in modo che nessuno possa sciogliere le catene, piangendo e gemendo per i mali del Titano.</a:t>
              </a:r>
            </a:p>
            <a:p>
              <a:pPr lvl="0" algn="ctr" defTabSz="266700" rtl="0">
                <a:lnSpc>
                  <a:spcPct val="90000"/>
                </a:lnSpc>
                <a:spcBef>
                  <a:spcPct val="0"/>
                </a:spcBef>
                <a:spcAft>
                  <a:spcPct val="35000"/>
                </a:spcAft>
              </a:pPr>
              <a:endParaRPr lang="it-IT" sz="1400" b="1" kern="1200" dirty="0">
                <a:solidFill>
                  <a:schemeClr val="tx1"/>
                </a:solidFill>
                <a:latin typeface="Arial" pitchFamily="34" charset="0"/>
                <a:cs typeface="Arial" pitchFamily="34" charset="0"/>
              </a:endParaRPr>
            </a:p>
          </p:txBody>
        </p:sp>
      </p:grpSp>
      <p:grpSp>
        <p:nvGrpSpPr>
          <p:cNvPr id="7" name="Gruppo 6"/>
          <p:cNvGrpSpPr/>
          <p:nvPr/>
        </p:nvGrpSpPr>
        <p:grpSpPr>
          <a:xfrm>
            <a:off x="827584" y="1484784"/>
            <a:ext cx="7822752" cy="3888432"/>
            <a:chOff x="2728407" y="2288851"/>
            <a:chExt cx="5060221" cy="1354182"/>
          </a:xfrm>
        </p:grpSpPr>
        <p:sp>
          <p:nvSpPr>
            <p:cNvPr id="8" name="Figura a mano libera 7"/>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600" b="1" dirty="0" smtClean="0">
                  <a:solidFill>
                    <a:schemeClr val="tx1"/>
                  </a:solidFill>
                  <a:latin typeface="Arial" pitchFamily="34" charset="0"/>
                  <a:cs typeface="Arial" pitchFamily="34" charset="0"/>
                </a:rPr>
                <a:t> E alle insistenze di Ocèano, che vuole aiutarlo a farsi perdonare da Giove, Promèteo risponde: «</a:t>
              </a:r>
              <a:r>
                <a:rPr lang="it-IT" sz="1600" b="1" i="1" dirty="0" smtClean="0">
                  <a:solidFill>
                    <a:schemeClr val="tx1"/>
                  </a:solidFill>
                  <a:latin typeface="Arial" pitchFamily="34" charset="0"/>
                  <a:cs typeface="Arial" pitchFamily="34" charset="0"/>
                </a:rPr>
                <a:t>Ma pur, non affannarti: affanno vano / il tuo sarebbe, e senza utile mio.</a:t>
              </a:r>
              <a:r>
                <a:rPr lang="it-IT" sz="1600" b="1" dirty="0" smtClean="0">
                  <a:solidFill>
                    <a:schemeClr val="tx1"/>
                  </a:solidFill>
                  <a:latin typeface="Arial" pitchFamily="34" charset="0"/>
                  <a:cs typeface="Arial" pitchFamily="34" charset="0"/>
                </a:rPr>
                <a:t>», ricordando la sorte amara del fratello Atlante costretto a reggere sulle spalle nelle contrade dell'Espero la colonna del cielo e della terra, e dicendosi pronto a sopportare la sua sciagura sino allo sbollir dell'ira di Giove.</a:t>
              </a:r>
              <a:endParaRPr lang="it-IT" sz="1200" b="1" kern="1200" dirty="0">
                <a:latin typeface="Arial" pitchFamily="34" charset="0"/>
                <a:cs typeface="Arial" pitchFamily="34" charset="0"/>
              </a:endParaRPr>
            </a:p>
          </p:txBody>
        </p:sp>
        <p:sp>
          <p:nvSpPr>
            <p:cNvPr id="9" name="Figura a mano libera 8"/>
            <p:cNvSpPr/>
            <p:nvPr/>
          </p:nvSpPr>
          <p:spPr>
            <a:xfrm>
              <a:off x="2728407"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lvl="0" algn="ctr" defTabSz="266700">
                <a:lnSpc>
                  <a:spcPct val="90000"/>
                </a:lnSpc>
                <a:spcBef>
                  <a:spcPct val="0"/>
                </a:spcBef>
                <a:spcAft>
                  <a:spcPct val="35000"/>
                </a:spcAft>
              </a:pPr>
              <a:r>
                <a:rPr lang="it-IT" b="1" i="1" u="sng" dirty="0" smtClean="0">
                  <a:solidFill>
                    <a:schemeClr val="tx1"/>
                  </a:solidFill>
                </a:rPr>
                <a:t>PRIMO EPISODIO</a:t>
              </a:r>
            </a:p>
            <a:p>
              <a:pPr lvl="0" algn="ctr" defTabSz="266700">
                <a:lnSpc>
                  <a:spcPct val="90000"/>
                </a:lnSpc>
                <a:spcBef>
                  <a:spcPct val="0"/>
                </a:spcBef>
                <a:spcAft>
                  <a:spcPct val="35000"/>
                </a:spcAft>
              </a:pPr>
              <a:r>
                <a:rPr lang="it-IT" sz="1600" b="1" dirty="0" smtClean="0">
                  <a:solidFill>
                    <a:schemeClr val="tx1"/>
                  </a:solidFill>
                </a:rPr>
                <a:t>Promèteo racconta al Coro com'era scoppiato l'odio tra i Numi e come la contesa li aveva divisi in due: coloro che volevano abbattere Crono «</a:t>
              </a:r>
              <a:r>
                <a:rPr lang="it-IT" sz="1600" b="1" i="1" dirty="0" smtClean="0">
                  <a:solidFill>
                    <a:schemeClr val="tx1"/>
                  </a:solidFill>
                </a:rPr>
                <a:t>perché regnasse appunto Giove</a:t>
              </a:r>
              <a:r>
                <a:rPr lang="it-IT" sz="1600" b="1" dirty="0" smtClean="0">
                  <a:solidFill>
                    <a:schemeClr val="tx1"/>
                  </a:solidFill>
                </a:rPr>
                <a:t>» e coloro che si adoperavano «</a:t>
              </a:r>
              <a:r>
                <a:rPr lang="it-IT" sz="1600" b="1" i="1" dirty="0" smtClean="0">
                  <a:solidFill>
                    <a:schemeClr val="tx1"/>
                  </a:solidFill>
                </a:rPr>
                <a:t>perché mai Giove non avesse il regno</a:t>
              </a:r>
              <a:r>
                <a:rPr lang="it-IT" sz="1600" b="1" dirty="0" smtClean="0">
                  <a:solidFill>
                    <a:schemeClr val="tx1"/>
                  </a:solidFill>
                </a:rPr>
                <a:t>». Promèteo aveva salvato gli uomini, dando ai loro cuori cieche speranze e donando il fuoco e le molte arti ottenute dal fuoco, e Giove lo aveva punito con quella pena. Infastidito, Promèteo  risponde a Oceano di non curarsi delle sue pene, perché non c'è modo di convincerlo, e di ritornarsene là da dove è venuto</a:t>
              </a:r>
            </a:p>
            <a:p>
              <a:pPr lvl="0" algn="ctr" defTabSz="266700" rtl="0">
                <a:lnSpc>
                  <a:spcPct val="90000"/>
                </a:lnSpc>
                <a:spcBef>
                  <a:spcPct val="0"/>
                </a:spcBef>
                <a:spcAft>
                  <a:spcPct val="35000"/>
                </a:spcAft>
              </a:pPr>
              <a:endParaRPr lang="it-IT" sz="1400" b="1" kern="1200" dirty="0">
                <a:solidFill>
                  <a:schemeClr val="tx1"/>
                </a:solidFill>
                <a:latin typeface="Arial" pitchFamily="34" charset="0"/>
                <a:cs typeface="Arial" pitchFamily="34" charset="0"/>
              </a:endParaRPr>
            </a:p>
          </p:txBody>
        </p:sp>
      </p:grpSp>
      <p:sp>
        <p:nvSpPr>
          <p:cNvPr id="10" name="Titolo 13"/>
          <p:cNvSpPr txBox="1">
            <a:spLocks/>
          </p:cNvSpPr>
          <p:nvPr/>
        </p:nvSpPr>
        <p:spPr>
          <a:xfrm>
            <a:off x="457200" y="274638"/>
            <a:ext cx="8229600" cy="85010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Arial" pitchFamily="34" charset="0"/>
                <a:ea typeface="+mj-ea"/>
                <a:cs typeface="Arial" pitchFamily="34" charset="0"/>
              </a:rPr>
              <a:t>TRAMA DELL’ OPERA</a:t>
            </a:r>
            <a:endParaRPr kumimoji="0" lang="it-IT"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Arial" pitchFamily="34" charset="0"/>
              <a:ea typeface="+mj-ea"/>
              <a:cs typeface="Arial" pitchFamily="34" charset="0"/>
            </a:endParaRPr>
          </a:p>
        </p:txBody>
      </p:sp>
      <p:sp>
        <p:nvSpPr>
          <p:cNvPr id="11" name="Figura a mano libera 10"/>
          <p:cNvSpPr/>
          <p:nvPr/>
        </p:nvSpPr>
        <p:spPr>
          <a:xfrm>
            <a:off x="2771800" y="1484784"/>
            <a:ext cx="4309183" cy="388843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b="1" i="1" u="sng" dirty="0" smtClean="0">
                <a:solidFill>
                  <a:schemeClr val="tx1"/>
                </a:solidFill>
                <a:latin typeface="Arial" pitchFamily="34" charset="0"/>
                <a:cs typeface="Arial" pitchFamily="34" charset="0"/>
              </a:rPr>
              <a:t>PRIMO STASIMO</a:t>
            </a:r>
          </a:p>
          <a:p>
            <a:pPr algn="ctr" defTabSz="266700">
              <a:lnSpc>
                <a:spcPct val="90000"/>
              </a:lnSpc>
              <a:spcBef>
                <a:spcPct val="0"/>
              </a:spcBef>
              <a:spcAft>
                <a:spcPct val="35000"/>
              </a:spcAft>
            </a:pPr>
            <a:r>
              <a:rPr lang="it-IT" b="1" dirty="0" smtClean="0">
                <a:solidFill>
                  <a:schemeClr val="tx1"/>
                </a:solidFill>
                <a:latin typeface="Arial" pitchFamily="34" charset="0"/>
                <a:cs typeface="Arial" pitchFamily="34" charset="0"/>
              </a:rPr>
              <a:t>  Si svolge intorno all'ara, con le Ocèanine che intorno     </a:t>
            </a:r>
          </a:p>
          <a:p>
            <a:pPr algn="ctr" defTabSz="266700">
              <a:lnSpc>
                <a:spcPct val="90000"/>
              </a:lnSpc>
              <a:spcBef>
                <a:spcPct val="0"/>
              </a:spcBef>
              <a:spcAft>
                <a:spcPct val="35000"/>
              </a:spcAft>
            </a:pPr>
            <a:r>
              <a:rPr lang="it-IT" b="1" dirty="0" smtClean="0">
                <a:solidFill>
                  <a:schemeClr val="tx1"/>
                </a:solidFill>
                <a:latin typeface="Arial" pitchFamily="34" charset="0"/>
                <a:cs typeface="Arial" pitchFamily="34" charset="0"/>
              </a:rPr>
              <a:t>   all'altare di </a:t>
            </a:r>
            <a:r>
              <a:rPr lang="it-IT" b="1" dirty="0" err="1" smtClean="0">
                <a:solidFill>
                  <a:schemeClr val="tx1"/>
                </a:solidFill>
                <a:latin typeface="Arial" pitchFamily="34" charset="0"/>
                <a:cs typeface="Arial" pitchFamily="34" charset="0"/>
              </a:rPr>
              <a:t>Diòniso</a:t>
            </a:r>
            <a:r>
              <a:rPr lang="it-IT" b="1" dirty="0" smtClean="0">
                <a:solidFill>
                  <a:schemeClr val="tx1"/>
                </a:solidFill>
                <a:latin typeface="Arial" pitchFamily="34" charset="0"/>
                <a:cs typeface="Arial" pitchFamily="34" charset="0"/>
              </a:rPr>
              <a:t> danzano e cantano, gemendo e piangendo per Promèteo.</a:t>
            </a:r>
          </a:p>
          <a:p>
            <a:pPr lvl="0" algn="ctr" defTabSz="266700" rtl="0">
              <a:lnSpc>
                <a:spcPct val="90000"/>
              </a:lnSpc>
              <a:spcBef>
                <a:spcPct val="0"/>
              </a:spcBef>
              <a:spcAft>
                <a:spcPct val="35000"/>
              </a:spcAft>
            </a:pPr>
            <a:endParaRPr lang="it-IT" sz="1400" b="1" kern="1200" dirty="0">
              <a:solidFill>
                <a:schemeClr val="tx1"/>
              </a:solidFill>
              <a:latin typeface="Arial" pitchFamily="34" charset="0"/>
              <a:cs typeface="Arial" pitchFamily="34" charset="0"/>
            </a:endParaRPr>
          </a:p>
        </p:txBody>
      </p:sp>
      <p:grpSp>
        <p:nvGrpSpPr>
          <p:cNvPr id="13" name="Gruppo 12"/>
          <p:cNvGrpSpPr/>
          <p:nvPr/>
        </p:nvGrpSpPr>
        <p:grpSpPr>
          <a:xfrm>
            <a:off x="827584" y="1484784"/>
            <a:ext cx="7822752" cy="3888432"/>
            <a:chOff x="2728407" y="2288851"/>
            <a:chExt cx="5060221" cy="1354182"/>
          </a:xfrm>
        </p:grpSpPr>
        <p:sp>
          <p:nvSpPr>
            <p:cNvPr id="14" name="Figura a mano libera 13"/>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lvl="0" algn="ctr" defTabSz="266700">
                <a:lnSpc>
                  <a:spcPct val="90000"/>
                </a:lnSpc>
                <a:spcBef>
                  <a:spcPct val="0"/>
                </a:spcBef>
                <a:spcAft>
                  <a:spcPct val="35000"/>
                </a:spcAft>
              </a:pPr>
              <a:r>
                <a:rPr lang="it-IT" sz="1600" b="1" i="1" u="sng" dirty="0" smtClean="0">
                  <a:solidFill>
                    <a:schemeClr val="tx1"/>
                  </a:solidFill>
                  <a:latin typeface="Arial" pitchFamily="34" charset="0"/>
                  <a:cs typeface="Arial" pitchFamily="34" charset="0"/>
                </a:rPr>
                <a:t>SECONDO STASIMO</a:t>
              </a:r>
            </a:p>
            <a:p>
              <a:pPr lvl="0" algn="ctr" defTabSz="266700">
                <a:lnSpc>
                  <a:spcPct val="90000"/>
                </a:lnSpc>
                <a:spcBef>
                  <a:spcPct val="0"/>
                </a:spcBef>
                <a:spcAft>
                  <a:spcPct val="35000"/>
                </a:spcAft>
              </a:pPr>
              <a:r>
                <a:rPr lang="it-IT" sz="1600" b="1" dirty="0" smtClean="0">
                  <a:solidFill>
                    <a:schemeClr val="tx1"/>
                  </a:solidFill>
                  <a:latin typeface="Arial" pitchFamily="34" charset="0"/>
                  <a:cs typeface="Arial" pitchFamily="34" charset="0"/>
                </a:rPr>
                <a:t> Il Coro amareggiato, attorno all'ara, si rivolge a Prometèo: «</a:t>
              </a:r>
              <a:r>
                <a:rPr lang="it-IT" sz="1600" b="1" i="1" dirty="0" smtClean="0">
                  <a:solidFill>
                    <a:schemeClr val="tx1"/>
                  </a:solidFill>
                  <a:latin typeface="Arial" pitchFamily="34" charset="0"/>
                  <a:cs typeface="Arial" pitchFamily="34" charset="0"/>
                </a:rPr>
                <a:t>Dolce cullare l'animo di letizie serene: / dolce nutrir, sin che la vita dura, / ardue speranze. Ma se te, Promèteo, / d'infinita sciagura / io </a:t>
              </a:r>
              <a:r>
                <a:rPr lang="it-IT" sz="1600" b="1" i="1" dirty="0" err="1" smtClean="0">
                  <a:solidFill>
                    <a:schemeClr val="tx1"/>
                  </a:solidFill>
                  <a:latin typeface="Arial" pitchFamily="34" charset="0"/>
                  <a:cs typeface="Arial" pitchFamily="34" charset="0"/>
                </a:rPr>
                <a:t>veggo</a:t>
              </a:r>
              <a:r>
                <a:rPr lang="it-IT" sz="1600" b="1" i="1" dirty="0" smtClean="0">
                  <a:solidFill>
                    <a:schemeClr val="tx1"/>
                  </a:solidFill>
                  <a:latin typeface="Arial" pitchFamily="34" charset="0"/>
                  <a:cs typeface="Arial" pitchFamily="34" charset="0"/>
                </a:rPr>
                <a:t> oppresso, un brivido / corre per le mie vene.</a:t>
              </a:r>
              <a:r>
                <a:rPr lang="it-IT" sz="1600" b="1" dirty="0" smtClean="0">
                  <a:solidFill>
                    <a:schemeClr val="tx1"/>
                  </a:solidFill>
                  <a:latin typeface="Arial" pitchFamily="34" charset="0"/>
                  <a:cs typeface="Arial" pitchFamily="34" charset="0"/>
                </a:rPr>
                <a:t> /</a:t>
              </a:r>
              <a:r>
                <a:rPr lang="it-IT" sz="1600" b="1" i="1" dirty="0" smtClean="0">
                  <a:solidFill>
                    <a:schemeClr val="tx1"/>
                  </a:solidFill>
                  <a:latin typeface="Arial" pitchFamily="34" charset="0"/>
                  <a:cs typeface="Arial" pitchFamily="34" charset="0"/>
                </a:rPr>
                <a:t> Ma tu, fiero, non trepidi / del Signor dei Celesti, / ed ai mortali troppo onore presti.</a:t>
              </a:r>
              <a:r>
                <a:rPr lang="it-IT" sz="1600" b="1" dirty="0" smtClean="0">
                  <a:solidFill>
                    <a:schemeClr val="tx1"/>
                  </a:solidFill>
                  <a:latin typeface="Arial" pitchFamily="34" charset="0"/>
                  <a:cs typeface="Arial" pitchFamily="34" charset="0"/>
                </a:rPr>
                <a:t>».</a:t>
              </a:r>
            </a:p>
            <a:p>
              <a:pPr algn="ctr" defTabSz="266700">
                <a:lnSpc>
                  <a:spcPct val="90000"/>
                </a:lnSpc>
                <a:spcBef>
                  <a:spcPct val="0"/>
                </a:spcBef>
                <a:spcAft>
                  <a:spcPct val="35000"/>
                </a:spcAft>
              </a:pPr>
              <a:endParaRPr lang="it-IT" sz="1200" b="1" kern="1200" dirty="0">
                <a:latin typeface="Arial" pitchFamily="34" charset="0"/>
                <a:cs typeface="Arial" pitchFamily="34" charset="0"/>
              </a:endParaRPr>
            </a:p>
          </p:txBody>
        </p:sp>
        <p:sp>
          <p:nvSpPr>
            <p:cNvPr id="15" name="Figura a mano libera 14"/>
            <p:cNvSpPr/>
            <p:nvPr/>
          </p:nvSpPr>
          <p:spPr>
            <a:xfrm>
              <a:off x="2728407"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600" b="1" i="1" u="sng" dirty="0" smtClean="0">
                  <a:solidFill>
                    <a:schemeClr val="tx1"/>
                  </a:solidFill>
                  <a:latin typeface="Arial" pitchFamily="34" charset="0"/>
                  <a:cs typeface="Arial" pitchFamily="34" charset="0"/>
                </a:rPr>
                <a:t>SECONDO EPISODIO </a:t>
              </a:r>
            </a:p>
            <a:p>
              <a:pPr algn="ctr" defTabSz="266700">
                <a:lnSpc>
                  <a:spcPct val="90000"/>
                </a:lnSpc>
                <a:spcBef>
                  <a:spcPct val="0"/>
                </a:spcBef>
                <a:spcAft>
                  <a:spcPct val="35000"/>
                </a:spcAft>
              </a:pPr>
              <a:r>
                <a:rPr lang="it-IT" sz="1600" b="1" dirty="0" smtClean="0">
                  <a:solidFill>
                    <a:schemeClr val="tx1"/>
                  </a:solidFill>
                  <a:latin typeface="Arial" pitchFamily="34" charset="0"/>
                  <a:cs typeface="Arial" pitchFamily="34" charset="0"/>
                </a:rPr>
                <a:t>Il mito racconta che Prometeo aveva rimediato alla dimenticanza di fornire le buone qualità agli umani, rubando dalla casa di Atena uno scrigno in cui erano riposte l'intelligenza e la memoria, e donandole alla specie umana. Ma Giove, per nulla bendisposto verso il genere umano, non aveva approvato i doni di Prometeo, ritenendoli troppo pericolosi perché avrebbero reso gli uomini più potenti e più capaci.</a:t>
              </a:r>
            </a:p>
            <a:p>
              <a:pPr lvl="0" algn="ctr" defTabSz="266700" rtl="0">
                <a:lnSpc>
                  <a:spcPct val="90000"/>
                </a:lnSpc>
                <a:spcBef>
                  <a:spcPct val="0"/>
                </a:spcBef>
                <a:spcAft>
                  <a:spcPct val="35000"/>
                </a:spcAft>
              </a:pPr>
              <a:endParaRPr lang="it-IT" sz="1400" b="1" kern="1200" dirty="0">
                <a:solidFill>
                  <a:schemeClr val="tx1"/>
                </a:solidFill>
                <a:latin typeface="Arial" pitchFamily="34" charset="0"/>
                <a:cs typeface="Arial" pitchFamily="34" charset="0"/>
              </a:endParaRPr>
            </a:p>
          </p:txBody>
        </p:sp>
      </p:grpSp>
      <p:grpSp>
        <p:nvGrpSpPr>
          <p:cNvPr id="16" name="Gruppo 15"/>
          <p:cNvGrpSpPr/>
          <p:nvPr/>
        </p:nvGrpSpPr>
        <p:grpSpPr>
          <a:xfrm>
            <a:off x="827584" y="1484784"/>
            <a:ext cx="7822752" cy="3888432"/>
            <a:chOff x="2728407" y="2288851"/>
            <a:chExt cx="5060221" cy="1354182"/>
          </a:xfrm>
        </p:grpSpPr>
        <p:sp>
          <p:nvSpPr>
            <p:cNvPr id="17" name="Figura a mano libera 16"/>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600" b="1" dirty="0" smtClean="0">
                  <a:solidFill>
                    <a:schemeClr val="tx1"/>
                  </a:solidFill>
                  <a:latin typeface="Arial" pitchFamily="34" charset="0"/>
                  <a:cs typeface="Arial" pitchFamily="34" charset="0"/>
                </a:rPr>
                <a:t>Io gli chiede poi le sue premonizioni e Prometèo prevede per lei, dopo molte vicissitudini («</a:t>
              </a:r>
              <a:r>
                <a:rPr lang="it-IT" sz="1600" b="1" i="1" dirty="0" smtClean="0">
                  <a:solidFill>
                    <a:schemeClr val="tx1"/>
                  </a:solidFill>
                  <a:latin typeface="Arial" pitchFamily="34" charset="0"/>
                  <a:cs typeface="Arial" pitchFamily="34" charset="0"/>
                </a:rPr>
                <a:t>Di guai funesti un tempestoso pelago.</a:t>
              </a:r>
              <a:r>
                <a:rPr lang="it-IT" sz="1600" b="1" dirty="0" smtClean="0">
                  <a:solidFill>
                    <a:schemeClr val="tx1"/>
                  </a:solidFill>
                  <a:latin typeface="Arial" pitchFamily="34" charset="0"/>
                  <a:cs typeface="Arial" pitchFamily="34" charset="0"/>
                </a:rPr>
                <a:t>»), la conquista della libertà e la fortuna della sua discendenza non appena giunta alla foce del Nilo. Le dice anche che il frutto della relazione fra Giove e </a:t>
              </a:r>
              <a:r>
                <a:rPr lang="it-IT" sz="1600" b="1" dirty="0" err="1" smtClean="0">
                  <a:solidFill>
                    <a:schemeClr val="tx1"/>
                  </a:solidFill>
                  <a:latin typeface="Arial" pitchFamily="34" charset="0"/>
                  <a:cs typeface="Arial" pitchFamily="34" charset="0"/>
                </a:rPr>
                <a:t>Teti</a:t>
              </a:r>
              <a:r>
                <a:rPr lang="it-IT" sz="1600" b="1" dirty="0" smtClean="0">
                  <a:solidFill>
                    <a:schemeClr val="tx1"/>
                  </a:solidFill>
                  <a:latin typeface="Arial" pitchFamily="34" charset="0"/>
                  <a:cs typeface="Arial" pitchFamily="34" charset="0"/>
                </a:rPr>
                <a:t>, un suo discendente, stirpe della sua stirpe, sarà «</a:t>
              </a:r>
              <a:r>
                <a:rPr lang="it-IT" sz="1600" b="1" i="1" dirty="0" smtClean="0">
                  <a:solidFill>
                    <a:schemeClr val="tx1"/>
                  </a:solidFill>
                  <a:latin typeface="Arial" pitchFamily="34" charset="0"/>
                  <a:cs typeface="Arial" pitchFamily="34" charset="0"/>
                </a:rPr>
                <a:t>un figlio più forte del padre</a:t>
              </a:r>
              <a:r>
                <a:rPr lang="it-IT" sz="1600" b="1" dirty="0" smtClean="0">
                  <a:solidFill>
                    <a:schemeClr val="tx1"/>
                  </a:solidFill>
                  <a:latin typeface="Arial" pitchFamily="34" charset="0"/>
                  <a:cs typeface="Arial" pitchFamily="34" charset="0"/>
                </a:rPr>
                <a:t>» in grado di annientare Giove, il padre degli dei.</a:t>
              </a:r>
              <a:endParaRPr lang="it-IT" sz="1600" b="1" kern="1200" dirty="0">
                <a:latin typeface="Arial" pitchFamily="34" charset="0"/>
                <a:cs typeface="Arial" pitchFamily="34" charset="0"/>
              </a:endParaRPr>
            </a:p>
          </p:txBody>
        </p:sp>
        <p:sp>
          <p:nvSpPr>
            <p:cNvPr id="18" name="Figura a mano libera 17"/>
            <p:cNvSpPr/>
            <p:nvPr/>
          </p:nvSpPr>
          <p:spPr>
            <a:xfrm>
              <a:off x="2728407"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400" b="1" u="sng" dirty="0" smtClean="0">
                  <a:solidFill>
                    <a:schemeClr val="tx1"/>
                  </a:solidFill>
                  <a:latin typeface="Arial" pitchFamily="34" charset="0"/>
                  <a:cs typeface="Arial" pitchFamily="34" charset="0"/>
                </a:rPr>
                <a:t>TERZO EPISODIO </a:t>
              </a:r>
            </a:p>
            <a:p>
              <a:pPr algn="ctr" defTabSz="266700">
                <a:lnSpc>
                  <a:spcPct val="90000"/>
                </a:lnSpc>
                <a:spcBef>
                  <a:spcPct val="0"/>
                </a:spcBef>
                <a:spcAft>
                  <a:spcPct val="35000"/>
                </a:spcAft>
              </a:pPr>
              <a:r>
                <a:rPr lang="it-IT" sz="1400" b="1" dirty="0" smtClean="0">
                  <a:solidFill>
                    <a:schemeClr val="tx1"/>
                  </a:solidFill>
                  <a:latin typeface="Arial" pitchFamily="34" charset="0"/>
                  <a:cs typeface="Arial" pitchFamily="34" charset="0"/>
                </a:rPr>
                <a:t>Il terzo episodio vede l'arrivo di una fanciulla dal viso bellissimo ma deturpato da due corna di giovenca, che si lancia tra le rupi con folli balzi e che si ferma davanti a Promèteo: è Io, amata da Zeus, trasformata in vacca per la gelosia di Era e costretta a vagare come folle in un viaggio eterno e senza soste. Prometèo le racconta tutti i suoi guai e lei gli racconta dell'amore di Giove e delle sue lusinghe attraverso delle visioni notturne, della sua metamorfosi e del suo pazzo vagare di terra in terra. </a:t>
              </a:r>
            </a:p>
            <a:p>
              <a:pPr lvl="0" algn="ctr" defTabSz="266700" rtl="0">
                <a:lnSpc>
                  <a:spcPct val="90000"/>
                </a:lnSpc>
                <a:spcBef>
                  <a:spcPct val="0"/>
                </a:spcBef>
                <a:spcAft>
                  <a:spcPct val="35000"/>
                </a:spcAft>
              </a:pPr>
              <a:endParaRPr lang="it-IT" sz="1400" b="1" kern="1200" dirty="0">
                <a:solidFill>
                  <a:schemeClr val="tx1"/>
                </a:solidFill>
                <a:latin typeface="Arial" pitchFamily="34" charset="0"/>
                <a:cs typeface="Arial" pitchFamily="34" charset="0"/>
              </a:endParaRPr>
            </a:p>
          </p:txBody>
        </p:sp>
      </p:grpSp>
      <p:sp>
        <p:nvSpPr>
          <p:cNvPr id="20" name="Figura a mano libera 19"/>
          <p:cNvSpPr/>
          <p:nvPr/>
        </p:nvSpPr>
        <p:spPr>
          <a:xfrm>
            <a:off x="2843808" y="1484784"/>
            <a:ext cx="4309183" cy="388843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600" b="1" i="1" u="sng" dirty="0" smtClean="0">
                <a:solidFill>
                  <a:schemeClr val="tx1"/>
                </a:solidFill>
                <a:latin typeface="Arial" pitchFamily="34" charset="0"/>
                <a:cs typeface="Arial" pitchFamily="34" charset="0"/>
              </a:rPr>
              <a:t>TERZO STASIMO </a:t>
            </a:r>
          </a:p>
          <a:p>
            <a:pPr algn="ctr" defTabSz="266700">
              <a:lnSpc>
                <a:spcPct val="90000"/>
              </a:lnSpc>
              <a:spcBef>
                <a:spcPct val="0"/>
              </a:spcBef>
              <a:spcAft>
                <a:spcPct val="35000"/>
              </a:spcAft>
            </a:pPr>
            <a:r>
              <a:rPr lang="it-IT" sz="1600" b="1" dirty="0" smtClean="0">
                <a:solidFill>
                  <a:schemeClr val="tx1"/>
                </a:solidFill>
                <a:latin typeface="Arial" pitchFamily="34" charset="0"/>
                <a:cs typeface="Arial" pitchFamily="34" charset="0"/>
              </a:rPr>
              <a:t>Qui, attorno all'ara, il Coro così si esprime, pensando all'infelice destino d'Io.</a:t>
            </a:r>
          </a:p>
          <a:p>
            <a:pPr lvl="0" algn="ctr" defTabSz="266700" rtl="0">
              <a:lnSpc>
                <a:spcPct val="90000"/>
              </a:lnSpc>
              <a:spcBef>
                <a:spcPct val="0"/>
              </a:spcBef>
              <a:spcAft>
                <a:spcPct val="35000"/>
              </a:spcAft>
            </a:pPr>
            <a:endParaRPr lang="it-IT" sz="1400" b="1" kern="1200" dirty="0">
              <a:solidFill>
                <a:schemeClr val="tx1"/>
              </a:solidFill>
              <a:latin typeface="Arial" pitchFamily="34" charset="0"/>
              <a:cs typeface="Arial" pitchFamily="34" charset="0"/>
            </a:endParaRPr>
          </a:p>
        </p:txBody>
      </p:sp>
      <p:grpSp>
        <p:nvGrpSpPr>
          <p:cNvPr id="21" name="Gruppo 20"/>
          <p:cNvGrpSpPr/>
          <p:nvPr/>
        </p:nvGrpSpPr>
        <p:grpSpPr>
          <a:xfrm>
            <a:off x="827584" y="1484784"/>
            <a:ext cx="7822752" cy="3888432"/>
            <a:chOff x="2728407" y="2288851"/>
            <a:chExt cx="5060221" cy="1354182"/>
          </a:xfrm>
        </p:grpSpPr>
        <p:sp>
          <p:nvSpPr>
            <p:cNvPr id="22" name="Figura a mano libera 21"/>
            <p:cNvSpPr/>
            <p:nvPr/>
          </p:nvSpPr>
          <p:spPr>
            <a:xfrm>
              <a:off x="5150518" y="2288851"/>
              <a:ext cx="2638110"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algn="ctr" defTabSz="266700">
                <a:lnSpc>
                  <a:spcPct val="90000"/>
                </a:lnSpc>
                <a:spcBef>
                  <a:spcPct val="0"/>
                </a:spcBef>
                <a:spcAft>
                  <a:spcPct val="35000"/>
                </a:spcAft>
              </a:pPr>
              <a:r>
                <a:rPr lang="it-IT" sz="1600" b="1" dirty="0" smtClean="0">
                  <a:solidFill>
                    <a:schemeClr val="tx1"/>
                  </a:solidFill>
                  <a:latin typeface="Arial" pitchFamily="34" charset="0"/>
                  <a:cs typeface="Arial" pitchFamily="34" charset="0"/>
                </a:rPr>
                <a:t>«</a:t>
              </a:r>
              <a:r>
                <a:rPr lang="it-IT" sz="1600" b="1" i="1" dirty="0" smtClean="0">
                  <a:solidFill>
                    <a:schemeClr val="tx1"/>
                  </a:solidFill>
                  <a:latin typeface="Arial" pitchFamily="34" charset="0"/>
                  <a:cs typeface="Arial" pitchFamily="34" charset="0"/>
                </a:rPr>
                <a:t>ché il mugghio / spaventoso del tuono, non debba / per l'orrore distruggervi il cuore!</a:t>
              </a:r>
              <a:r>
                <a:rPr lang="it-IT" sz="1600" b="1" dirty="0" smtClean="0">
                  <a:solidFill>
                    <a:schemeClr val="tx1"/>
                  </a:solidFill>
                  <a:latin typeface="Arial" pitchFamily="34" charset="0"/>
                  <a:cs typeface="Arial" pitchFamily="34" charset="0"/>
                </a:rPr>
                <a:t>», ma le fanciulle non vogliono tradir l'amico, abbandonandolo. E la punizione arriva implacabile. Prometèo viene scagliato insieme alla rupe alla quale è incatenato in un abisso infinito e senza fondo.</a:t>
              </a:r>
              <a:endParaRPr lang="it-IT" sz="1600" b="1" kern="1200" dirty="0">
                <a:latin typeface="Arial" pitchFamily="34" charset="0"/>
                <a:cs typeface="Arial" pitchFamily="34" charset="0"/>
              </a:endParaRPr>
            </a:p>
          </p:txBody>
        </p:sp>
        <p:sp>
          <p:nvSpPr>
            <p:cNvPr id="23" name="Figura a mano libera 22"/>
            <p:cNvSpPr/>
            <p:nvPr/>
          </p:nvSpPr>
          <p:spPr>
            <a:xfrm>
              <a:off x="2728407" y="2288851"/>
              <a:ext cx="2787436" cy="1354182"/>
            </a:xfrm>
            <a:custGeom>
              <a:avLst/>
              <a:gdLst>
                <a:gd name="connsiteX0" fmla="*/ 0 w 2402085"/>
                <a:gd name="connsiteY0" fmla="*/ 0 h 960834"/>
                <a:gd name="connsiteX1" fmla="*/ 1921668 w 2402085"/>
                <a:gd name="connsiteY1" fmla="*/ 0 h 960834"/>
                <a:gd name="connsiteX2" fmla="*/ 2402085 w 2402085"/>
                <a:gd name="connsiteY2" fmla="*/ 480417 h 960834"/>
                <a:gd name="connsiteX3" fmla="*/ 1921668 w 2402085"/>
                <a:gd name="connsiteY3" fmla="*/ 960834 h 960834"/>
                <a:gd name="connsiteX4" fmla="*/ 0 w 2402085"/>
                <a:gd name="connsiteY4" fmla="*/ 960834 h 960834"/>
                <a:gd name="connsiteX5" fmla="*/ 480417 w 2402085"/>
                <a:gd name="connsiteY5" fmla="*/ 480417 h 960834"/>
                <a:gd name="connsiteX6" fmla="*/ 0 w 2402085"/>
                <a:gd name="connsiteY6" fmla="*/ 0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085" h="960834">
                  <a:moveTo>
                    <a:pt x="0" y="0"/>
                  </a:moveTo>
                  <a:lnTo>
                    <a:pt x="1921668" y="0"/>
                  </a:lnTo>
                  <a:lnTo>
                    <a:pt x="2402085" y="480417"/>
                  </a:lnTo>
                  <a:lnTo>
                    <a:pt x="1921668" y="960834"/>
                  </a:lnTo>
                  <a:lnTo>
                    <a:pt x="0" y="960834"/>
                  </a:lnTo>
                  <a:lnTo>
                    <a:pt x="480417" y="480417"/>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20" tIns="8001" rIns="488418" bIns="8001" numCol="1" spcCol="1270" anchor="ctr" anchorCtr="0">
              <a:noAutofit/>
            </a:bodyPr>
            <a:lstStyle/>
            <a:p>
              <a:pPr lvl="0" algn="ctr" defTabSz="266700">
                <a:lnSpc>
                  <a:spcPct val="90000"/>
                </a:lnSpc>
                <a:spcBef>
                  <a:spcPct val="0"/>
                </a:spcBef>
                <a:spcAft>
                  <a:spcPct val="35000"/>
                </a:spcAft>
              </a:pPr>
              <a:r>
                <a:rPr lang="it-IT" sz="1400" b="1" i="1" u="sng" dirty="0" smtClean="0">
                  <a:solidFill>
                    <a:schemeClr val="tx1"/>
                  </a:solidFill>
                  <a:latin typeface="Arial" pitchFamily="34" charset="0"/>
                  <a:cs typeface="Arial" pitchFamily="34" charset="0"/>
                </a:rPr>
                <a:t>ULTIMO EPISODIO</a:t>
              </a:r>
            </a:p>
            <a:p>
              <a:pPr lvl="0" algn="ctr" defTabSz="266700">
                <a:lnSpc>
                  <a:spcPct val="90000"/>
                </a:lnSpc>
                <a:spcBef>
                  <a:spcPct val="0"/>
                </a:spcBef>
                <a:spcAft>
                  <a:spcPct val="35000"/>
                </a:spcAft>
              </a:pPr>
              <a:r>
                <a:rPr lang="it-IT" sz="1400" b="1" dirty="0" smtClean="0">
                  <a:solidFill>
                    <a:schemeClr val="tx1"/>
                  </a:solidFill>
                  <a:latin typeface="Arial" pitchFamily="34" charset="0"/>
                  <a:cs typeface="Arial" pitchFamily="34" charset="0"/>
                </a:rPr>
                <a:t> Parlando con la Corifea, Prometèo continua a insistere che il segreto che lui conosce porterà Giove a una rovina senza onore e che, soltanto grazie a lui, il Nume dei Numi potrebbe scamparla. Intimorito, Giove manda il dio </a:t>
              </a:r>
              <a:r>
                <a:rPr lang="it-IT" sz="1400" b="1" dirty="0" err="1" smtClean="0">
                  <a:solidFill>
                    <a:schemeClr val="tx1"/>
                  </a:solidFill>
                  <a:latin typeface="Arial" pitchFamily="34" charset="0"/>
                  <a:cs typeface="Arial" pitchFamily="34" charset="0"/>
                </a:rPr>
                <a:t>Ermète</a:t>
              </a:r>
              <a:r>
                <a:rPr lang="it-IT" sz="1400" b="1" dirty="0" smtClean="0">
                  <a:solidFill>
                    <a:schemeClr val="tx1"/>
                  </a:solidFill>
                  <a:latin typeface="Arial" pitchFamily="34" charset="0"/>
                  <a:cs typeface="Arial" pitchFamily="34" charset="0"/>
                </a:rPr>
                <a:t>, quale suo araldo e ministro dei Numi, per estorcere quel segreto a Prometeo. Dopo altre ulteriori intimidazioni di </a:t>
              </a:r>
              <a:r>
                <a:rPr lang="it-IT" sz="1400" b="1" dirty="0" err="1" smtClean="0">
                  <a:solidFill>
                    <a:schemeClr val="tx1"/>
                  </a:solidFill>
                  <a:latin typeface="Arial" pitchFamily="34" charset="0"/>
                  <a:cs typeface="Arial" pitchFamily="34" charset="0"/>
                </a:rPr>
                <a:t>Ermète</a:t>
              </a:r>
              <a:r>
                <a:rPr lang="it-IT" sz="1400" b="1" dirty="0" smtClean="0">
                  <a:solidFill>
                    <a:schemeClr val="tx1"/>
                  </a:solidFill>
                  <a:latin typeface="Arial" pitchFamily="34" charset="0"/>
                  <a:cs typeface="Arial" pitchFamily="34" charset="0"/>
                </a:rPr>
                <a:t> ( gli minaccia l'invio di un'aquila, che gli avrebbe squarciato il petto e dilaniato il fegato) e altri arroganti insulti di Prometèo, il ministro dei Numi chiede alle fanciulle del Coro di fuggire da quei luoghi:</a:t>
              </a:r>
            </a:p>
            <a:p>
              <a:pPr algn="ctr" defTabSz="266700">
                <a:lnSpc>
                  <a:spcPct val="90000"/>
                </a:lnSpc>
                <a:spcBef>
                  <a:spcPct val="0"/>
                </a:spcBef>
                <a:spcAft>
                  <a:spcPct val="35000"/>
                </a:spcAft>
              </a:pPr>
              <a:endParaRPr lang="it-IT" sz="1400" b="1" dirty="0" smtClean="0">
                <a:solidFill>
                  <a:schemeClr val="tx1"/>
                </a:solidFill>
                <a:latin typeface="Arial" pitchFamily="34" charset="0"/>
                <a:cs typeface="Arial" pitchFamily="34" charset="0"/>
              </a:endParaRPr>
            </a:p>
            <a:p>
              <a:pPr lvl="0" algn="ctr" defTabSz="266700" rtl="0">
                <a:lnSpc>
                  <a:spcPct val="90000"/>
                </a:lnSpc>
                <a:spcBef>
                  <a:spcPct val="0"/>
                </a:spcBef>
                <a:spcAft>
                  <a:spcPct val="35000"/>
                </a:spcAft>
              </a:pPr>
              <a:endParaRPr lang="it-IT" sz="1400" b="1" kern="1200"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3000"/>
                                        <p:tgtEl>
                                          <p:spTgt spid="4"/>
                                        </p:tgtEl>
                                        <p:attrNameLst>
                                          <p:attrName>ppt_x</p:attrName>
                                        </p:attrNameLst>
                                      </p:cBhvr>
                                      <p:tavLst>
                                        <p:tav tm="0">
                                          <p:val>
                                            <p:strVal val="ppt_x"/>
                                          </p:val>
                                        </p:tav>
                                        <p:tav tm="100000">
                                          <p:val>
                                            <p:strVal val="0-ppt_w/2"/>
                                          </p:val>
                                        </p:tav>
                                      </p:tavLst>
                                    </p:anim>
                                    <p:anim calcmode="lin" valueType="num">
                                      <p:cBhvr additive="base">
                                        <p:cTn id="13" dur="3000"/>
                                        <p:tgtEl>
                                          <p:spTgt spid="4"/>
                                        </p:tgtEl>
                                        <p:attrNameLst>
                                          <p:attrName>ppt_y</p:attrName>
                                        </p:attrNameLst>
                                      </p:cBhvr>
                                      <p:tavLst>
                                        <p:tav tm="0">
                                          <p:val>
                                            <p:strVal val="ppt_y"/>
                                          </p:val>
                                        </p:tav>
                                        <p:tav tm="100000">
                                          <p:val>
                                            <p:strVal val="ppt_y"/>
                                          </p:val>
                                        </p:tav>
                                      </p:tavLst>
                                    </p:anim>
                                    <p:set>
                                      <p:cBhvr>
                                        <p:cTn id="14" dur="1" fill="hold">
                                          <p:stCondLst>
                                            <p:cond delay="2999"/>
                                          </p:stCondLst>
                                        </p:cTn>
                                        <p:tgtEl>
                                          <p:spTgt spid="4"/>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0" fill="hold"/>
                                        <p:tgtEl>
                                          <p:spTgt spid="7"/>
                                        </p:tgtEl>
                                        <p:attrNameLst>
                                          <p:attrName>ppt_x</p:attrName>
                                        </p:attrNameLst>
                                      </p:cBhvr>
                                      <p:tavLst>
                                        <p:tav tm="0">
                                          <p:val>
                                            <p:strVal val="1+#ppt_w/2"/>
                                          </p:val>
                                        </p:tav>
                                        <p:tav tm="100000">
                                          <p:val>
                                            <p:strVal val="#ppt_x"/>
                                          </p:val>
                                        </p:tav>
                                      </p:tavLst>
                                    </p:anim>
                                    <p:anim calcmode="lin" valueType="num">
                                      <p:cBhvr additive="base">
                                        <p:cTn id="18" dur="3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nodeType="clickEffect">
                                  <p:stCondLst>
                                    <p:cond delay="0"/>
                                  </p:stCondLst>
                                  <p:childTnLst>
                                    <p:anim calcmode="lin" valueType="num">
                                      <p:cBhvr additive="base">
                                        <p:cTn id="22" dur="3000"/>
                                        <p:tgtEl>
                                          <p:spTgt spid="7"/>
                                        </p:tgtEl>
                                        <p:attrNameLst>
                                          <p:attrName>ppt_x</p:attrName>
                                        </p:attrNameLst>
                                      </p:cBhvr>
                                      <p:tavLst>
                                        <p:tav tm="0">
                                          <p:val>
                                            <p:strVal val="ppt_x"/>
                                          </p:val>
                                        </p:tav>
                                        <p:tav tm="100000">
                                          <p:val>
                                            <p:strVal val="0-ppt_w/2"/>
                                          </p:val>
                                        </p:tav>
                                      </p:tavLst>
                                    </p:anim>
                                    <p:anim calcmode="lin" valueType="num">
                                      <p:cBhvr additive="base">
                                        <p:cTn id="23" dur="3000"/>
                                        <p:tgtEl>
                                          <p:spTgt spid="7"/>
                                        </p:tgtEl>
                                        <p:attrNameLst>
                                          <p:attrName>ppt_y</p:attrName>
                                        </p:attrNameLst>
                                      </p:cBhvr>
                                      <p:tavLst>
                                        <p:tav tm="0">
                                          <p:val>
                                            <p:strVal val="ppt_y"/>
                                          </p:val>
                                        </p:tav>
                                        <p:tav tm="100000">
                                          <p:val>
                                            <p:strVal val="ppt_y"/>
                                          </p:val>
                                        </p:tav>
                                      </p:tavLst>
                                    </p:anim>
                                    <p:set>
                                      <p:cBhvr>
                                        <p:cTn id="24" dur="1" fill="hold">
                                          <p:stCondLst>
                                            <p:cond delay="2999"/>
                                          </p:stCondLst>
                                        </p:cTn>
                                        <p:tgtEl>
                                          <p:spTgt spid="7"/>
                                        </p:tgtEl>
                                        <p:attrNameLst>
                                          <p:attrName>style.visibility</p:attrName>
                                        </p:attrNameLst>
                                      </p:cBhvr>
                                      <p:to>
                                        <p:strVal val="hidden"/>
                                      </p:to>
                                    </p:set>
                                  </p:childTnLst>
                                </p:cTn>
                              </p:par>
                              <p:par>
                                <p:cTn id="25" presetID="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0" fill="hold"/>
                                        <p:tgtEl>
                                          <p:spTgt spid="11"/>
                                        </p:tgtEl>
                                        <p:attrNameLst>
                                          <p:attrName>ppt_x</p:attrName>
                                        </p:attrNameLst>
                                      </p:cBhvr>
                                      <p:tavLst>
                                        <p:tav tm="0">
                                          <p:val>
                                            <p:strVal val="1+#ppt_w/2"/>
                                          </p:val>
                                        </p:tav>
                                        <p:tav tm="100000">
                                          <p:val>
                                            <p:strVal val="#ppt_x"/>
                                          </p:val>
                                        </p:tav>
                                      </p:tavLst>
                                    </p:anim>
                                    <p:anim calcmode="lin" valueType="num">
                                      <p:cBhvr additive="base">
                                        <p:cTn id="28"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grpId="1" nodeType="clickEffect">
                                  <p:stCondLst>
                                    <p:cond delay="0"/>
                                  </p:stCondLst>
                                  <p:childTnLst>
                                    <p:anim calcmode="lin" valueType="num">
                                      <p:cBhvr additive="base">
                                        <p:cTn id="32" dur="3000"/>
                                        <p:tgtEl>
                                          <p:spTgt spid="11"/>
                                        </p:tgtEl>
                                        <p:attrNameLst>
                                          <p:attrName>ppt_x</p:attrName>
                                        </p:attrNameLst>
                                      </p:cBhvr>
                                      <p:tavLst>
                                        <p:tav tm="0">
                                          <p:val>
                                            <p:strVal val="ppt_x"/>
                                          </p:val>
                                        </p:tav>
                                        <p:tav tm="100000">
                                          <p:val>
                                            <p:strVal val="0-ppt_w/2"/>
                                          </p:val>
                                        </p:tav>
                                      </p:tavLst>
                                    </p:anim>
                                    <p:anim calcmode="lin" valueType="num">
                                      <p:cBhvr additive="base">
                                        <p:cTn id="33" dur="3000"/>
                                        <p:tgtEl>
                                          <p:spTgt spid="11"/>
                                        </p:tgtEl>
                                        <p:attrNameLst>
                                          <p:attrName>ppt_y</p:attrName>
                                        </p:attrNameLst>
                                      </p:cBhvr>
                                      <p:tavLst>
                                        <p:tav tm="0">
                                          <p:val>
                                            <p:strVal val="ppt_y"/>
                                          </p:val>
                                        </p:tav>
                                        <p:tav tm="100000">
                                          <p:val>
                                            <p:strVal val="ppt_y"/>
                                          </p:val>
                                        </p:tav>
                                      </p:tavLst>
                                    </p:anim>
                                    <p:set>
                                      <p:cBhvr>
                                        <p:cTn id="34" dur="1" fill="hold">
                                          <p:stCondLst>
                                            <p:cond delay="2999"/>
                                          </p:stCondLst>
                                        </p:cTn>
                                        <p:tgtEl>
                                          <p:spTgt spid="11"/>
                                        </p:tgtEl>
                                        <p:attrNameLst>
                                          <p:attrName>style.visibility</p:attrName>
                                        </p:attrNameLst>
                                      </p:cBhvr>
                                      <p:to>
                                        <p:strVal val="hidden"/>
                                      </p:to>
                                    </p:set>
                                  </p:childTnLst>
                                </p:cTn>
                              </p:par>
                              <p:par>
                                <p:cTn id="35" presetID="2" presetClass="entr" presetSubtype="2"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3000" fill="hold"/>
                                        <p:tgtEl>
                                          <p:spTgt spid="13"/>
                                        </p:tgtEl>
                                        <p:attrNameLst>
                                          <p:attrName>ppt_x</p:attrName>
                                        </p:attrNameLst>
                                      </p:cBhvr>
                                      <p:tavLst>
                                        <p:tav tm="0">
                                          <p:val>
                                            <p:strVal val="1+#ppt_w/2"/>
                                          </p:val>
                                        </p:tav>
                                        <p:tav tm="100000">
                                          <p:val>
                                            <p:strVal val="#ppt_x"/>
                                          </p:val>
                                        </p:tav>
                                      </p:tavLst>
                                    </p:anim>
                                    <p:anim calcmode="lin" valueType="num">
                                      <p:cBhvr additive="base">
                                        <p:cTn id="38"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nodeType="clickEffect">
                                  <p:stCondLst>
                                    <p:cond delay="0"/>
                                  </p:stCondLst>
                                  <p:childTnLst>
                                    <p:anim calcmode="lin" valueType="num">
                                      <p:cBhvr additive="base">
                                        <p:cTn id="42" dur="3000"/>
                                        <p:tgtEl>
                                          <p:spTgt spid="13"/>
                                        </p:tgtEl>
                                        <p:attrNameLst>
                                          <p:attrName>ppt_x</p:attrName>
                                        </p:attrNameLst>
                                      </p:cBhvr>
                                      <p:tavLst>
                                        <p:tav tm="0">
                                          <p:val>
                                            <p:strVal val="ppt_x"/>
                                          </p:val>
                                        </p:tav>
                                        <p:tav tm="100000">
                                          <p:val>
                                            <p:strVal val="0-ppt_w/2"/>
                                          </p:val>
                                        </p:tav>
                                      </p:tavLst>
                                    </p:anim>
                                    <p:anim calcmode="lin" valueType="num">
                                      <p:cBhvr additive="base">
                                        <p:cTn id="43" dur="3000"/>
                                        <p:tgtEl>
                                          <p:spTgt spid="13"/>
                                        </p:tgtEl>
                                        <p:attrNameLst>
                                          <p:attrName>ppt_y</p:attrName>
                                        </p:attrNameLst>
                                      </p:cBhvr>
                                      <p:tavLst>
                                        <p:tav tm="0">
                                          <p:val>
                                            <p:strVal val="ppt_y"/>
                                          </p:val>
                                        </p:tav>
                                        <p:tav tm="100000">
                                          <p:val>
                                            <p:strVal val="ppt_y"/>
                                          </p:val>
                                        </p:tav>
                                      </p:tavLst>
                                    </p:anim>
                                    <p:set>
                                      <p:cBhvr>
                                        <p:cTn id="44" dur="1" fill="hold">
                                          <p:stCondLst>
                                            <p:cond delay="2999"/>
                                          </p:stCondLst>
                                        </p:cTn>
                                        <p:tgtEl>
                                          <p:spTgt spid="13"/>
                                        </p:tgtEl>
                                        <p:attrNameLst>
                                          <p:attrName>style.visibility</p:attrName>
                                        </p:attrNameLst>
                                      </p:cBhvr>
                                      <p:to>
                                        <p:strVal val="hidden"/>
                                      </p:to>
                                    </p:set>
                                  </p:childTnLst>
                                </p:cTn>
                              </p:par>
                              <p:par>
                                <p:cTn id="45" presetID="2" presetClass="entr" presetSubtype="2"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3000" fill="hold"/>
                                        <p:tgtEl>
                                          <p:spTgt spid="16"/>
                                        </p:tgtEl>
                                        <p:attrNameLst>
                                          <p:attrName>ppt_x</p:attrName>
                                        </p:attrNameLst>
                                      </p:cBhvr>
                                      <p:tavLst>
                                        <p:tav tm="0">
                                          <p:val>
                                            <p:strVal val="1+#ppt_w/2"/>
                                          </p:val>
                                        </p:tav>
                                        <p:tav tm="100000">
                                          <p:val>
                                            <p:strVal val="#ppt_x"/>
                                          </p:val>
                                        </p:tav>
                                      </p:tavLst>
                                    </p:anim>
                                    <p:anim calcmode="lin" valueType="num">
                                      <p:cBhvr additive="base">
                                        <p:cTn id="48" dur="3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8" fill="hold" nodeType="clickEffect">
                                  <p:stCondLst>
                                    <p:cond delay="0"/>
                                  </p:stCondLst>
                                  <p:childTnLst>
                                    <p:anim calcmode="lin" valueType="num">
                                      <p:cBhvr additive="base">
                                        <p:cTn id="52" dur="3000"/>
                                        <p:tgtEl>
                                          <p:spTgt spid="16"/>
                                        </p:tgtEl>
                                        <p:attrNameLst>
                                          <p:attrName>ppt_x</p:attrName>
                                        </p:attrNameLst>
                                      </p:cBhvr>
                                      <p:tavLst>
                                        <p:tav tm="0">
                                          <p:val>
                                            <p:strVal val="ppt_x"/>
                                          </p:val>
                                        </p:tav>
                                        <p:tav tm="100000">
                                          <p:val>
                                            <p:strVal val="0-ppt_w/2"/>
                                          </p:val>
                                        </p:tav>
                                      </p:tavLst>
                                    </p:anim>
                                    <p:anim calcmode="lin" valueType="num">
                                      <p:cBhvr additive="base">
                                        <p:cTn id="53" dur="3000"/>
                                        <p:tgtEl>
                                          <p:spTgt spid="16"/>
                                        </p:tgtEl>
                                        <p:attrNameLst>
                                          <p:attrName>ppt_y</p:attrName>
                                        </p:attrNameLst>
                                      </p:cBhvr>
                                      <p:tavLst>
                                        <p:tav tm="0">
                                          <p:val>
                                            <p:strVal val="ppt_y"/>
                                          </p:val>
                                        </p:tav>
                                        <p:tav tm="100000">
                                          <p:val>
                                            <p:strVal val="ppt_y"/>
                                          </p:val>
                                        </p:tav>
                                      </p:tavLst>
                                    </p:anim>
                                    <p:set>
                                      <p:cBhvr>
                                        <p:cTn id="54" dur="1" fill="hold">
                                          <p:stCondLst>
                                            <p:cond delay="2999"/>
                                          </p:stCondLst>
                                        </p:cTn>
                                        <p:tgtEl>
                                          <p:spTgt spid="16"/>
                                        </p:tgtEl>
                                        <p:attrNameLst>
                                          <p:attrName>style.visibility</p:attrName>
                                        </p:attrNameLst>
                                      </p:cBhvr>
                                      <p:to>
                                        <p:strVal val="hidden"/>
                                      </p:to>
                                    </p:set>
                                  </p:childTnLst>
                                </p:cTn>
                              </p:par>
                              <p:par>
                                <p:cTn id="55" presetID="2" presetClass="entr" presetSubtype="2"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3000" fill="hold"/>
                                        <p:tgtEl>
                                          <p:spTgt spid="20"/>
                                        </p:tgtEl>
                                        <p:attrNameLst>
                                          <p:attrName>ppt_x</p:attrName>
                                        </p:attrNameLst>
                                      </p:cBhvr>
                                      <p:tavLst>
                                        <p:tav tm="0">
                                          <p:val>
                                            <p:strVal val="1+#ppt_w/2"/>
                                          </p:val>
                                        </p:tav>
                                        <p:tav tm="100000">
                                          <p:val>
                                            <p:strVal val="#ppt_x"/>
                                          </p:val>
                                        </p:tav>
                                      </p:tavLst>
                                    </p:anim>
                                    <p:anim calcmode="lin" valueType="num">
                                      <p:cBhvr additive="base">
                                        <p:cTn id="58" dur="3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8" fill="hold" grpId="1" nodeType="clickEffect">
                                  <p:stCondLst>
                                    <p:cond delay="0"/>
                                  </p:stCondLst>
                                  <p:childTnLst>
                                    <p:anim calcmode="lin" valueType="num">
                                      <p:cBhvr additive="base">
                                        <p:cTn id="62" dur="3000"/>
                                        <p:tgtEl>
                                          <p:spTgt spid="20"/>
                                        </p:tgtEl>
                                        <p:attrNameLst>
                                          <p:attrName>ppt_x</p:attrName>
                                        </p:attrNameLst>
                                      </p:cBhvr>
                                      <p:tavLst>
                                        <p:tav tm="0">
                                          <p:val>
                                            <p:strVal val="ppt_x"/>
                                          </p:val>
                                        </p:tav>
                                        <p:tav tm="100000">
                                          <p:val>
                                            <p:strVal val="0-ppt_w/2"/>
                                          </p:val>
                                        </p:tav>
                                      </p:tavLst>
                                    </p:anim>
                                    <p:anim calcmode="lin" valueType="num">
                                      <p:cBhvr additive="base">
                                        <p:cTn id="63" dur="3000"/>
                                        <p:tgtEl>
                                          <p:spTgt spid="20"/>
                                        </p:tgtEl>
                                        <p:attrNameLst>
                                          <p:attrName>ppt_y</p:attrName>
                                        </p:attrNameLst>
                                      </p:cBhvr>
                                      <p:tavLst>
                                        <p:tav tm="0">
                                          <p:val>
                                            <p:strVal val="ppt_y"/>
                                          </p:val>
                                        </p:tav>
                                        <p:tav tm="100000">
                                          <p:val>
                                            <p:strVal val="ppt_y"/>
                                          </p:val>
                                        </p:tav>
                                      </p:tavLst>
                                    </p:anim>
                                    <p:set>
                                      <p:cBhvr>
                                        <p:cTn id="64" dur="1" fill="hold">
                                          <p:stCondLst>
                                            <p:cond delay="2999"/>
                                          </p:stCondLst>
                                        </p:cTn>
                                        <p:tgtEl>
                                          <p:spTgt spid="20"/>
                                        </p:tgtEl>
                                        <p:attrNameLst>
                                          <p:attrName>style.visibility</p:attrName>
                                        </p:attrNameLst>
                                      </p:cBhvr>
                                      <p:to>
                                        <p:strVal val="hidden"/>
                                      </p:to>
                                    </p:set>
                                  </p:childTnLst>
                                </p:cTn>
                              </p:par>
                              <p:par>
                                <p:cTn id="65" presetID="2" presetClass="entr" presetSubtype="2"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3000" fill="hold"/>
                                        <p:tgtEl>
                                          <p:spTgt spid="21"/>
                                        </p:tgtEl>
                                        <p:attrNameLst>
                                          <p:attrName>ppt_x</p:attrName>
                                        </p:attrNameLst>
                                      </p:cBhvr>
                                      <p:tavLst>
                                        <p:tav tm="0">
                                          <p:val>
                                            <p:strVal val="1+#ppt_w/2"/>
                                          </p:val>
                                        </p:tav>
                                        <p:tav tm="100000">
                                          <p:val>
                                            <p:strVal val="#ppt_x"/>
                                          </p:val>
                                        </p:tav>
                                      </p:tavLst>
                                    </p:anim>
                                    <p:anim calcmode="lin" valueType="num">
                                      <p:cBhvr additive="base">
                                        <p:cTn id="68" dur="3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8" fill="hold" nodeType="clickEffect">
                                  <p:stCondLst>
                                    <p:cond delay="0"/>
                                  </p:stCondLst>
                                  <p:childTnLst>
                                    <p:anim calcmode="lin" valueType="num">
                                      <p:cBhvr additive="base">
                                        <p:cTn id="72" dur="3000"/>
                                        <p:tgtEl>
                                          <p:spTgt spid="21"/>
                                        </p:tgtEl>
                                        <p:attrNameLst>
                                          <p:attrName>ppt_x</p:attrName>
                                        </p:attrNameLst>
                                      </p:cBhvr>
                                      <p:tavLst>
                                        <p:tav tm="0">
                                          <p:val>
                                            <p:strVal val="ppt_x"/>
                                          </p:val>
                                        </p:tav>
                                        <p:tav tm="100000">
                                          <p:val>
                                            <p:strVal val="0-ppt_w/2"/>
                                          </p:val>
                                        </p:tav>
                                      </p:tavLst>
                                    </p:anim>
                                    <p:anim calcmode="lin" valueType="num">
                                      <p:cBhvr additive="base">
                                        <p:cTn id="73" dur="3000"/>
                                        <p:tgtEl>
                                          <p:spTgt spid="21"/>
                                        </p:tgtEl>
                                        <p:attrNameLst>
                                          <p:attrName>ppt_y</p:attrName>
                                        </p:attrNameLst>
                                      </p:cBhvr>
                                      <p:tavLst>
                                        <p:tav tm="0">
                                          <p:val>
                                            <p:strVal val="ppt_y"/>
                                          </p:val>
                                        </p:tav>
                                        <p:tav tm="100000">
                                          <p:val>
                                            <p:strVal val="ppt_y"/>
                                          </p:val>
                                        </p:tav>
                                      </p:tavLst>
                                    </p:anim>
                                    <p:set>
                                      <p:cBhvr>
                                        <p:cTn id="74" dur="1" fill="hold">
                                          <p:stCondLst>
                                            <p:cond delay="2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0" grpId="0" animBg="1"/>
      <p:bldP spid="20" grpId="1"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4333</Words>
  <Application>Microsoft Office PowerPoint</Application>
  <PresentationFormat>Presentazione su schermo (4:3)</PresentationFormat>
  <Paragraphs>229</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Presentazione standard di PowerPoint</vt:lpstr>
      <vt:lpstr>Presentazione standard di PowerPoint</vt:lpstr>
      <vt:lpstr>Presentazione standard di PowerPoint</vt:lpstr>
      <vt:lpstr>Presentazione standard di PowerPoint</vt:lpstr>
      <vt:lpstr>TRAMA DELL’ OPERA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FILIPPO VALENTINI</dc:creator>
  <cp:lastModifiedBy>aula 117</cp:lastModifiedBy>
  <cp:revision>113</cp:revision>
  <dcterms:created xsi:type="dcterms:W3CDTF">2013-12-17T17:39:43Z</dcterms:created>
  <dcterms:modified xsi:type="dcterms:W3CDTF">2014-01-18T07:07:54Z</dcterms:modified>
</cp:coreProperties>
</file>