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7" r:id="rId4"/>
    <p:sldId id="281" r:id="rId5"/>
    <p:sldId id="282" r:id="rId6"/>
    <p:sldId id="259" r:id="rId7"/>
    <p:sldId id="260" r:id="rId8"/>
    <p:sldId id="261" r:id="rId9"/>
    <p:sldId id="268" r:id="rId10"/>
    <p:sldId id="270" r:id="rId11"/>
    <p:sldId id="271" r:id="rId12"/>
    <p:sldId id="272" r:id="rId13"/>
    <p:sldId id="273" r:id="rId14"/>
    <p:sldId id="274" r:id="rId15"/>
    <p:sldId id="275" r:id="rId16"/>
    <p:sldId id="283" r:id="rId17"/>
    <p:sldId id="269" r:id="rId18"/>
    <p:sldId id="278" r:id="rId19"/>
    <p:sldId id="280" r:id="rId20"/>
    <p:sldId id="279" r:id="rId21"/>
    <p:sldId id="264" r:id="rId22"/>
    <p:sldId id="265" r:id="rId23"/>
    <p:sldId id="284" r:id="rId24"/>
    <p:sldId id="266" r:id="rId25"/>
    <p:sldId id="267" r:id="rId26"/>
    <p:sldId id="276" r:id="rId2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1002" autoAdjust="0"/>
    <p:restoredTop sz="94660" autoAdjust="0"/>
  </p:normalViewPr>
  <p:slideViewPr>
    <p:cSldViewPr>
      <p:cViewPr>
        <p:scale>
          <a:sx n="71" d="100"/>
          <a:sy n="71" d="100"/>
        </p:scale>
        <p:origin x="-63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F788B0F-1DAB-42AB-82E8-2944B3405D11}" type="datetimeFigureOut">
              <a:rPr lang="it-IT" smtClean="0"/>
              <a:pPr/>
              <a:t>28/12/2013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8DACC5-C731-4393-A40D-19277E3D989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F788B0F-1DAB-42AB-82E8-2944B3405D11}" type="datetimeFigureOut">
              <a:rPr lang="it-IT" smtClean="0"/>
              <a:pPr/>
              <a:t>28/12/2013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8DACC5-C731-4393-A40D-19277E3D989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F788B0F-1DAB-42AB-82E8-2944B3405D11}" type="datetimeFigureOut">
              <a:rPr lang="it-IT" smtClean="0"/>
              <a:pPr/>
              <a:t>28/12/2013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8DACC5-C731-4393-A40D-19277E3D989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F788B0F-1DAB-42AB-82E8-2944B3405D11}" type="datetimeFigureOut">
              <a:rPr lang="it-IT" smtClean="0"/>
              <a:pPr/>
              <a:t>28/12/2013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8DACC5-C731-4393-A40D-19277E3D989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F788B0F-1DAB-42AB-82E8-2944B3405D11}" type="datetimeFigureOut">
              <a:rPr lang="it-IT" smtClean="0"/>
              <a:pPr/>
              <a:t>28/12/2013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8DACC5-C731-4393-A40D-19277E3D989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F788B0F-1DAB-42AB-82E8-2944B3405D11}" type="datetimeFigureOut">
              <a:rPr lang="it-IT" smtClean="0"/>
              <a:pPr/>
              <a:t>28/12/2013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98DACC5-C731-4393-A40D-19277E3D989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F788B0F-1DAB-42AB-82E8-2944B3405D11}" type="datetimeFigureOut">
              <a:rPr lang="it-IT" smtClean="0"/>
              <a:pPr/>
              <a:t>28/12/2013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98DACC5-C731-4393-A40D-19277E3D989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F788B0F-1DAB-42AB-82E8-2944B3405D11}" type="datetimeFigureOut">
              <a:rPr lang="it-IT" smtClean="0"/>
              <a:pPr/>
              <a:t>28/12/2013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98DACC5-C731-4393-A40D-19277E3D989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F788B0F-1DAB-42AB-82E8-2944B3405D11}" type="datetimeFigureOut">
              <a:rPr lang="it-IT" smtClean="0"/>
              <a:pPr/>
              <a:t>28/12/2013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98DACC5-C731-4393-A40D-19277E3D989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F788B0F-1DAB-42AB-82E8-2944B3405D11}" type="datetimeFigureOut">
              <a:rPr lang="it-IT" smtClean="0"/>
              <a:pPr/>
              <a:t>28/12/2013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98DACC5-C731-4393-A40D-19277E3D989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F788B0F-1DAB-42AB-82E8-2944B3405D11}" type="datetimeFigureOut">
              <a:rPr lang="it-IT" smtClean="0"/>
              <a:pPr/>
              <a:t>28/12/2013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98DACC5-C731-4393-A40D-19277E3D989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2000" r="-12000"/>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88B0F-1DAB-42AB-82E8-2944B3405D11}" type="datetimeFigureOut">
              <a:rPr lang="it-IT" smtClean="0"/>
              <a:pPr/>
              <a:t>28/12/2013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DACC5-C731-4393-A40D-19277E3D989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714348" y="357166"/>
            <a:ext cx="7858180" cy="6000792"/>
          </a:xfrm>
        </p:spPr>
        <p:txBody>
          <a:bodyPr>
            <a:normAutofit/>
          </a:bodyPr>
          <a:lstStyle/>
          <a:p>
            <a:r>
              <a:rPr lang="it-IT" sz="8800" b="1" dirty="0" smtClean="0">
                <a:solidFill>
                  <a:schemeClr val="accent2"/>
                </a:solidFill>
                <a:latin typeface="High Tower Text" pitchFamily="18" charset="0"/>
              </a:rPr>
              <a:t>ESCHILO</a:t>
            </a:r>
          </a:p>
          <a:p>
            <a:r>
              <a:rPr lang="it-IT" sz="6000" b="1" dirty="0" smtClean="0">
                <a:solidFill>
                  <a:schemeClr val="accent2"/>
                </a:solidFill>
                <a:latin typeface="High Tower Text" pitchFamily="18" charset="0"/>
              </a:rPr>
              <a:t>L’Orestea:</a:t>
            </a:r>
          </a:p>
          <a:p>
            <a:r>
              <a:rPr lang="it-IT" sz="6000" b="1" dirty="0" smtClean="0">
                <a:solidFill>
                  <a:schemeClr val="accent2"/>
                </a:solidFill>
                <a:latin typeface="High Tower Text" pitchFamily="18" charset="0"/>
              </a:rPr>
              <a:t>Agamennone</a:t>
            </a:r>
          </a:p>
          <a:p>
            <a:r>
              <a:rPr lang="it-IT" sz="6000" b="1" dirty="0" smtClean="0">
                <a:solidFill>
                  <a:schemeClr val="accent2"/>
                </a:solidFill>
                <a:latin typeface="High Tower Text" pitchFamily="18" charset="0"/>
              </a:rPr>
              <a:t>Coefore</a:t>
            </a:r>
          </a:p>
          <a:p>
            <a:r>
              <a:rPr lang="it-IT" sz="6000" b="1" dirty="0" smtClean="0">
                <a:solidFill>
                  <a:schemeClr val="accent2"/>
                </a:solidFill>
                <a:latin typeface="High Tower Text" pitchFamily="18" charset="0"/>
              </a:rPr>
              <a:t>Eumenidi</a:t>
            </a:r>
            <a:endParaRPr lang="it-IT" sz="6000" b="1" dirty="0">
              <a:solidFill>
                <a:schemeClr val="accent2"/>
              </a:solidFill>
              <a:latin typeface="High Tower Text" pitchFamily="18"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28604"/>
            <a:ext cx="8472518" cy="6143668"/>
          </a:xfrm>
        </p:spPr>
        <p:txBody>
          <a:bodyPr>
            <a:normAutofit/>
          </a:bodyPr>
          <a:lstStyle/>
          <a:p>
            <a:pPr>
              <a:buNone/>
            </a:pPr>
            <a:r>
              <a:rPr lang="it-IT" sz="7200" dirty="0" smtClean="0">
                <a:solidFill>
                  <a:schemeClr val="accent2"/>
                </a:solidFill>
                <a:latin typeface="High Tower Text" pitchFamily="18" charset="0"/>
              </a:rPr>
              <a:t>   Coefore </a:t>
            </a:r>
            <a:r>
              <a:rPr lang="it-IT" sz="6000" dirty="0" smtClean="0">
                <a:solidFill>
                  <a:schemeClr val="accent2"/>
                </a:solidFill>
                <a:latin typeface="High Tower Text" pitchFamily="18" charset="0"/>
              </a:rPr>
              <a:t>(</a:t>
            </a:r>
            <a:r>
              <a:rPr lang="el-GR" sz="6000" dirty="0" smtClean="0">
                <a:solidFill>
                  <a:schemeClr val="accent2"/>
                </a:solidFill>
                <a:latin typeface="High Tower Text" pitchFamily="18" charset="0"/>
              </a:rPr>
              <a:t>Χοηφόροι</a:t>
            </a:r>
            <a:r>
              <a:rPr lang="it-IT" sz="6000" dirty="0" smtClean="0">
                <a:solidFill>
                  <a:schemeClr val="accent2"/>
                </a:solidFill>
                <a:latin typeface="High Tower Text" pitchFamily="18" charset="0"/>
              </a:rPr>
              <a:t>)</a:t>
            </a:r>
          </a:p>
          <a:p>
            <a:pPr>
              <a:buNone/>
            </a:pPr>
            <a:endParaRPr lang="it-IT" sz="7200" dirty="0">
              <a:solidFill>
                <a:schemeClr val="accent2"/>
              </a:solidFill>
              <a:latin typeface="High Tower Text" pitchFamily="18" charset="0"/>
            </a:endParaRPr>
          </a:p>
        </p:txBody>
      </p:sp>
      <p:pic>
        <p:nvPicPr>
          <p:cNvPr id="5" name="Immagine 4" descr="Pylades_orestes.jpg"/>
          <p:cNvPicPr>
            <a:picLocks noChangeAspect="1"/>
          </p:cNvPicPr>
          <p:nvPr/>
        </p:nvPicPr>
        <p:blipFill>
          <a:blip r:embed="rId2"/>
          <a:stretch>
            <a:fillRect/>
          </a:stretch>
        </p:blipFill>
        <p:spPr>
          <a:xfrm>
            <a:off x="642910" y="1500174"/>
            <a:ext cx="7929618" cy="516257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0009"/>
            <a:ext cx="8229600" cy="6357982"/>
          </a:xfrm>
        </p:spPr>
        <p:txBody>
          <a:bodyPr>
            <a:normAutofit/>
          </a:bodyPr>
          <a:lstStyle/>
          <a:p>
            <a:pPr>
              <a:buNone/>
            </a:pPr>
            <a:r>
              <a:rPr lang="it-IT" sz="1800" b="1" dirty="0" smtClean="0">
                <a:solidFill>
                  <a:schemeClr val="accent2"/>
                </a:solidFill>
                <a:latin typeface="High Tower Text" pitchFamily="18" charset="0"/>
              </a:rPr>
              <a:t>      Prologo</a:t>
            </a:r>
            <a:r>
              <a:rPr lang="it-IT" sz="1800" dirty="0" smtClean="0">
                <a:solidFill>
                  <a:schemeClr val="accent2"/>
                </a:solidFill>
                <a:latin typeface="High Tower Text" pitchFamily="18" charset="0"/>
              </a:rPr>
              <a:t>- </a:t>
            </a:r>
            <a:r>
              <a:rPr lang="it-IT" sz="1800" dirty="0">
                <a:solidFill>
                  <a:schemeClr val="accent2"/>
                </a:solidFill>
                <a:latin typeface="High Tower Text" pitchFamily="18" charset="0"/>
              </a:rPr>
              <a:t>La tragedia inizia con il protagonista dell’opera Oreste, figlio di Agamennone, ritornato di nascosto in Argo per ordine del dio Apollo di vendicare il padre, accompagnato dall'amico Pilade. Recatosi presso la tomba del padre, prende subito la parola invocando “Ermes ctonio” </a:t>
            </a:r>
            <a:r>
              <a:rPr lang="it-IT" sz="1800" dirty="0" smtClean="0">
                <a:solidFill>
                  <a:schemeClr val="accent2"/>
                </a:solidFill>
                <a:latin typeface="High Tower Text" pitchFamily="18" charset="0"/>
              </a:rPr>
              <a:t>affinchè </a:t>
            </a:r>
            <a:r>
              <a:rPr lang="it-IT" sz="1800" dirty="0">
                <a:solidFill>
                  <a:schemeClr val="accent2"/>
                </a:solidFill>
                <a:latin typeface="High Tower Text" pitchFamily="18" charset="0"/>
              </a:rPr>
              <a:t>gli dia la forza per vendicarne la morte. Subito dopo l’invocazione, Oreste tagliatosi una ciocca di capelli in offerta per il padre, vede da lontano l’arrivo di una processione di donne in testa alla quale riesce a riconoscere la sorella Elettra. Invocato anche Zeus si ritira per osservare meglio tale processione. </a:t>
            </a:r>
          </a:p>
          <a:p>
            <a:pPr>
              <a:buNone/>
            </a:pPr>
            <a:r>
              <a:rPr lang="it-IT" sz="1800" b="1" dirty="0" smtClean="0">
                <a:solidFill>
                  <a:schemeClr val="accent2"/>
                </a:solidFill>
                <a:latin typeface="High Tower Text" pitchFamily="18" charset="0"/>
              </a:rPr>
              <a:t>       Parodo</a:t>
            </a:r>
            <a:r>
              <a:rPr lang="it-IT" sz="1800" dirty="0" smtClean="0">
                <a:solidFill>
                  <a:schemeClr val="accent2"/>
                </a:solidFill>
                <a:latin typeface="High Tower Text" pitchFamily="18" charset="0"/>
              </a:rPr>
              <a:t>- </a:t>
            </a:r>
            <a:r>
              <a:rPr lang="it-IT" sz="1800" dirty="0">
                <a:solidFill>
                  <a:schemeClr val="accent2"/>
                </a:solidFill>
                <a:latin typeface="High Tower Text" pitchFamily="18" charset="0"/>
              </a:rPr>
              <a:t>Coro di dolore delle donne vestite in nero in segno di lutto,</a:t>
            </a:r>
          </a:p>
          <a:p>
            <a:pPr>
              <a:buNone/>
            </a:pPr>
            <a:r>
              <a:rPr lang="it-IT" sz="1800" b="1" dirty="0" smtClean="0">
                <a:solidFill>
                  <a:schemeClr val="accent2"/>
                </a:solidFill>
                <a:latin typeface="High Tower Text" pitchFamily="18" charset="0"/>
              </a:rPr>
              <a:t>       I </a:t>
            </a:r>
            <a:r>
              <a:rPr lang="it-IT" sz="1800" b="1" dirty="0">
                <a:solidFill>
                  <a:schemeClr val="accent2"/>
                </a:solidFill>
                <a:latin typeface="High Tower Text" pitchFamily="18" charset="0"/>
              </a:rPr>
              <a:t>Episodio</a:t>
            </a:r>
            <a:r>
              <a:rPr lang="it-IT" sz="1800" dirty="0">
                <a:solidFill>
                  <a:schemeClr val="accent2"/>
                </a:solidFill>
                <a:latin typeface="High Tower Text" pitchFamily="18" charset="0"/>
              </a:rPr>
              <a:t> - Elettra prende la parola. Così dopo aver manifestato il desiderio di vendetta, vede la ciocca di capelli e le impronte dei piedi, e subito pensa e spera che siano del fratello. Così Oreste si mostra alla sorella, la quale dopo averlo invocato, stenta a credere che il giovane che le si trova dinnanzi possa essere realmente suo fratello. Dopo il primo momento di incredulità Oreste espone anche alla sorella il suo desiderio di vendetta. </a:t>
            </a:r>
          </a:p>
          <a:p>
            <a:pPr>
              <a:buNone/>
            </a:pPr>
            <a:r>
              <a:rPr lang="it-IT" sz="1800" b="1" dirty="0" smtClean="0">
                <a:solidFill>
                  <a:schemeClr val="accent2"/>
                </a:solidFill>
                <a:latin typeface="High Tower Text" pitchFamily="18" charset="0"/>
              </a:rPr>
              <a:t>       Lamento </a:t>
            </a:r>
            <a:r>
              <a:rPr lang="it-IT" sz="1800" b="1" dirty="0">
                <a:solidFill>
                  <a:schemeClr val="accent2"/>
                </a:solidFill>
                <a:latin typeface="High Tower Text" pitchFamily="18" charset="0"/>
              </a:rPr>
              <a:t>funebre</a:t>
            </a:r>
            <a:r>
              <a:rPr lang="it-IT" sz="1800" dirty="0">
                <a:solidFill>
                  <a:schemeClr val="accent2"/>
                </a:solidFill>
                <a:latin typeface="High Tower Text" pitchFamily="18" charset="0"/>
              </a:rPr>
              <a:t> </a:t>
            </a:r>
            <a:r>
              <a:rPr lang="it-IT" sz="1800" dirty="0" smtClean="0">
                <a:solidFill>
                  <a:schemeClr val="accent2"/>
                </a:solidFill>
                <a:latin typeface="High Tower Text" pitchFamily="18" charset="0"/>
              </a:rPr>
              <a:t>– </a:t>
            </a:r>
            <a:r>
              <a:rPr lang="el-GR" sz="1800" dirty="0" smtClean="0">
                <a:solidFill>
                  <a:schemeClr val="accent2"/>
                </a:solidFill>
              </a:rPr>
              <a:t>κομμός</a:t>
            </a:r>
            <a:r>
              <a:rPr lang="it-IT" sz="1800" dirty="0" smtClean="0">
                <a:solidFill>
                  <a:schemeClr val="accent2"/>
                </a:solidFill>
                <a:latin typeface="High Tower Text" pitchFamily="18" charset="0"/>
              </a:rPr>
              <a:t> intonato </a:t>
            </a:r>
            <a:r>
              <a:rPr lang="it-IT" sz="1800" dirty="0">
                <a:solidFill>
                  <a:schemeClr val="accent2"/>
                </a:solidFill>
                <a:latin typeface="High Tower Text" pitchFamily="18" charset="0"/>
              </a:rPr>
              <a:t>da Oreste, Elettra e il coro.</a:t>
            </a:r>
          </a:p>
          <a:p>
            <a:pPr>
              <a:buNone/>
            </a:pPr>
            <a:r>
              <a:rPr lang="it-IT" sz="1800" dirty="0" smtClean="0">
                <a:solidFill>
                  <a:schemeClr val="accent2"/>
                </a:solidFill>
                <a:latin typeface="High Tower Text" pitchFamily="18" charset="0"/>
              </a:rPr>
              <a:t>       Dopo </a:t>
            </a:r>
            <a:r>
              <a:rPr lang="it-IT" sz="1800" dirty="0">
                <a:solidFill>
                  <a:schemeClr val="accent2"/>
                </a:solidFill>
                <a:latin typeface="High Tower Text" pitchFamily="18" charset="0"/>
              </a:rPr>
              <a:t>il compianto prende la parola Corifea che racconta il sogno di Clitemnestra. Oreste udito ciò interpreta il sogno della madre ripromettendosi di trasformarlo in realtà: la serpe che in sogno uccide la madre sarà egli stesso ed espone di seguito il suo piano per </a:t>
            </a:r>
            <a:r>
              <a:rPr lang="it-IT" sz="1800" dirty="0" smtClean="0">
                <a:solidFill>
                  <a:schemeClr val="accent2"/>
                </a:solidFill>
                <a:latin typeface="High Tower Text" pitchFamily="18" charset="0"/>
              </a:rPr>
              <a:t>spodestare Clitemnestra </a:t>
            </a:r>
            <a:r>
              <a:rPr lang="it-IT" sz="1800" dirty="0">
                <a:solidFill>
                  <a:schemeClr val="accent2"/>
                </a:solidFill>
                <a:latin typeface="High Tower Text" pitchFamily="18" charset="0"/>
              </a:rPr>
              <a:t>ed Egisto</a:t>
            </a:r>
            <a:r>
              <a:rPr lang="it-IT" sz="1800" dirty="0" smtClean="0">
                <a:solidFill>
                  <a:schemeClr val="accent2"/>
                </a:solidFill>
                <a:latin typeface="High Tower Text" pitchFamily="18" charset="0"/>
              </a:rPr>
              <a:t>.</a:t>
            </a:r>
          </a:p>
          <a:p>
            <a:pPr>
              <a:buNone/>
            </a:pPr>
            <a:r>
              <a:rPr lang="it-IT" sz="1800" b="1" dirty="0" smtClean="0">
                <a:solidFill>
                  <a:schemeClr val="accent2"/>
                </a:solidFill>
                <a:latin typeface="High Tower Text" pitchFamily="18" charset="0"/>
              </a:rPr>
              <a:t>       I </a:t>
            </a:r>
            <a:r>
              <a:rPr lang="it-IT" sz="1800" b="1" dirty="0">
                <a:solidFill>
                  <a:schemeClr val="accent2"/>
                </a:solidFill>
                <a:latin typeface="High Tower Text" pitchFamily="18" charset="0"/>
              </a:rPr>
              <a:t>Stasimo</a:t>
            </a:r>
            <a:r>
              <a:rPr lang="it-IT" sz="1800" dirty="0">
                <a:solidFill>
                  <a:schemeClr val="accent2"/>
                </a:solidFill>
                <a:latin typeface="High Tower Text" pitchFamily="18" charset="0"/>
              </a:rPr>
              <a:t> - Il coro invoca ardentemente la vendetta promessa da Oreste</a:t>
            </a:r>
            <a:r>
              <a:rPr lang="it-IT" sz="1800" dirty="0" smtClean="0">
                <a:solidFill>
                  <a:schemeClr val="accent2"/>
                </a:solidFill>
                <a:latin typeface="High Tower Text" pitchFamily="18" charset="0"/>
              </a:rPr>
              <a:t>.</a:t>
            </a:r>
            <a:endParaRPr lang="it-IT" sz="1800" dirty="0">
              <a:solidFill>
                <a:schemeClr val="accent2"/>
              </a:solidFill>
              <a:latin typeface="High Tower Text"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71460" y="285728"/>
            <a:ext cx="8401080" cy="6286544"/>
          </a:xfrm>
        </p:spPr>
        <p:txBody>
          <a:bodyPr>
            <a:noAutofit/>
          </a:bodyPr>
          <a:lstStyle/>
          <a:p>
            <a:pPr>
              <a:buNone/>
            </a:pPr>
            <a:r>
              <a:rPr lang="it-IT" sz="1600" b="1" dirty="0" smtClean="0">
                <a:solidFill>
                  <a:schemeClr val="accent2"/>
                </a:solidFill>
                <a:latin typeface="High Tower Text" pitchFamily="18" charset="0"/>
              </a:rPr>
              <a:t>       II </a:t>
            </a:r>
            <a:r>
              <a:rPr lang="it-IT" sz="1600" b="1" dirty="0">
                <a:solidFill>
                  <a:schemeClr val="accent2"/>
                </a:solidFill>
                <a:latin typeface="High Tower Text" pitchFamily="18" charset="0"/>
              </a:rPr>
              <a:t>Episodio</a:t>
            </a:r>
            <a:r>
              <a:rPr lang="it-IT" sz="1600" dirty="0">
                <a:solidFill>
                  <a:schemeClr val="accent2"/>
                </a:solidFill>
                <a:latin typeface="High Tower Text" pitchFamily="18" charset="0"/>
              </a:rPr>
              <a:t> -La scena inizia con Oreste e Pilade in abito da mercanti che si recano alla porta dell’atrio dove bussano. Il servo accoglie i due ospiti che vengono portati da Clitemnestra che si mostra subito ospitale con i due presunti forestieri. Oreste allora racconta a Clitemnestra di aver saputo durante il viaggio della morte del figlio. Clitemnestra allora si ritira dando disposizione di accompagnare i due ospiti nelle camere. Prende allora la parola Cilissa, la levatrice di Oreste, che si dispera chiedendosi quando sarebbero terminate le sventure . Le risponde il coro che dice di affidare le speranze alla giustizia divina.</a:t>
            </a:r>
          </a:p>
          <a:p>
            <a:pPr>
              <a:buNone/>
            </a:pPr>
            <a:r>
              <a:rPr lang="it-IT" sz="1600" b="1" dirty="0" smtClean="0">
                <a:solidFill>
                  <a:schemeClr val="accent2"/>
                </a:solidFill>
                <a:latin typeface="High Tower Text" pitchFamily="18" charset="0"/>
              </a:rPr>
              <a:t>      II </a:t>
            </a:r>
            <a:r>
              <a:rPr lang="it-IT" sz="1600" b="1" dirty="0">
                <a:solidFill>
                  <a:schemeClr val="accent2"/>
                </a:solidFill>
                <a:latin typeface="High Tower Text" pitchFamily="18" charset="0"/>
              </a:rPr>
              <a:t>Stasimo </a:t>
            </a:r>
            <a:r>
              <a:rPr lang="it-IT" sz="1600" dirty="0">
                <a:solidFill>
                  <a:schemeClr val="accent2"/>
                </a:solidFill>
                <a:latin typeface="High Tower Text" pitchFamily="18" charset="0"/>
              </a:rPr>
              <a:t>- Il coro invoca la protezione di Zeus su Oreste, affinchè “dei malefici di un tempo con sangue novello il sangue si lavi,ma con giustizia”.</a:t>
            </a:r>
          </a:p>
          <a:p>
            <a:pPr>
              <a:buNone/>
            </a:pPr>
            <a:r>
              <a:rPr lang="it-IT" sz="1600" b="1" dirty="0" smtClean="0">
                <a:solidFill>
                  <a:schemeClr val="accent2"/>
                </a:solidFill>
                <a:latin typeface="High Tower Text" pitchFamily="18" charset="0"/>
              </a:rPr>
              <a:t>       III </a:t>
            </a:r>
            <a:r>
              <a:rPr lang="it-IT" sz="1600" b="1" dirty="0">
                <a:solidFill>
                  <a:schemeClr val="accent2"/>
                </a:solidFill>
                <a:latin typeface="High Tower Text" pitchFamily="18" charset="0"/>
              </a:rPr>
              <a:t>Episodio</a:t>
            </a:r>
            <a:r>
              <a:rPr lang="it-IT" sz="1600" dirty="0">
                <a:solidFill>
                  <a:schemeClr val="accent2"/>
                </a:solidFill>
                <a:latin typeface="High Tower Text" pitchFamily="18" charset="0"/>
              </a:rPr>
              <a:t> - Entra in scena Egisto che vuole assicurarsi della veridicità della notizia. Ecco che, annunciato dalle parole del coro, avviene l’omicidio di Egisto. Udite le urla </a:t>
            </a:r>
            <a:r>
              <a:rPr lang="it-IT" sz="1600" dirty="0" smtClean="0">
                <a:solidFill>
                  <a:schemeClr val="accent2"/>
                </a:solidFill>
                <a:latin typeface="High Tower Text" pitchFamily="18" charset="0"/>
              </a:rPr>
              <a:t>Clitemnestra </a:t>
            </a:r>
            <a:r>
              <a:rPr lang="it-IT" sz="1600" dirty="0">
                <a:solidFill>
                  <a:schemeClr val="accent2"/>
                </a:solidFill>
                <a:latin typeface="High Tower Text" pitchFamily="18" charset="0"/>
              </a:rPr>
              <a:t>chiede ad un servo cosa stia succedendo:il servo risponde: “io dico che i morti uccidono i vivi”. Capito il senso delle parole del servo, la donna risponde: “d’inganno morremo come d’inganno uccidemmo”. Andata a vedere il corpo di Egisto, trova Oreste non ancora saziato della sua fame di vendetta, che annuncia alla madre le sue intenzioni</a:t>
            </a:r>
            <a:r>
              <a:rPr lang="it-IT" sz="1600" dirty="0" smtClean="0">
                <a:solidFill>
                  <a:schemeClr val="accent2"/>
                </a:solidFill>
                <a:latin typeface="High Tower Text" pitchFamily="18" charset="0"/>
              </a:rPr>
              <a:t>. Dopo </a:t>
            </a:r>
            <a:r>
              <a:rPr lang="it-IT" sz="1600" dirty="0">
                <a:solidFill>
                  <a:schemeClr val="accent2"/>
                </a:solidFill>
                <a:latin typeface="High Tower Text" pitchFamily="18" charset="0"/>
              </a:rPr>
              <a:t>una accorata supplica di </a:t>
            </a:r>
            <a:r>
              <a:rPr lang="it-IT" sz="1600" dirty="0" smtClean="0">
                <a:solidFill>
                  <a:schemeClr val="accent2"/>
                </a:solidFill>
                <a:latin typeface="High Tower Text" pitchFamily="18" charset="0"/>
              </a:rPr>
              <a:t>Clitemnestra </a:t>
            </a:r>
            <a:r>
              <a:rPr lang="it-IT" sz="1600" dirty="0">
                <a:solidFill>
                  <a:schemeClr val="accent2"/>
                </a:solidFill>
                <a:latin typeface="High Tower Text" pitchFamily="18" charset="0"/>
              </a:rPr>
              <a:t>, Oreste, spronato da Pilade che gli ricorda i giuramenti fatti dinnanzi agli dei, compie il matricidio.</a:t>
            </a:r>
          </a:p>
          <a:p>
            <a:pPr>
              <a:buNone/>
            </a:pPr>
            <a:r>
              <a:rPr lang="it-IT" sz="1600" b="1" dirty="0" smtClean="0">
                <a:solidFill>
                  <a:schemeClr val="accent2"/>
                </a:solidFill>
                <a:latin typeface="High Tower Text" pitchFamily="18" charset="0"/>
              </a:rPr>
              <a:t>       III </a:t>
            </a:r>
            <a:r>
              <a:rPr lang="it-IT" sz="1600" b="1" dirty="0">
                <a:solidFill>
                  <a:schemeClr val="accent2"/>
                </a:solidFill>
                <a:latin typeface="High Tower Text" pitchFamily="18" charset="0"/>
              </a:rPr>
              <a:t>Stasimo </a:t>
            </a:r>
            <a:r>
              <a:rPr lang="it-IT" sz="1600" dirty="0">
                <a:solidFill>
                  <a:schemeClr val="accent2"/>
                </a:solidFill>
                <a:latin typeface="High Tower Text" pitchFamily="18" charset="0"/>
              </a:rPr>
              <a:t>- Il coro festeggia la vittoria della Giustizia .</a:t>
            </a:r>
          </a:p>
          <a:p>
            <a:pPr>
              <a:buNone/>
            </a:pPr>
            <a:r>
              <a:rPr lang="it-IT" sz="1600" b="1" dirty="0" smtClean="0">
                <a:solidFill>
                  <a:schemeClr val="accent2"/>
                </a:solidFill>
                <a:latin typeface="High Tower Text" pitchFamily="18" charset="0"/>
              </a:rPr>
              <a:t>       Esodo</a:t>
            </a:r>
            <a:r>
              <a:rPr lang="it-IT" sz="1600" dirty="0" smtClean="0">
                <a:solidFill>
                  <a:schemeClr val="accent2"/>
                </a:solidFill>
                <a:latin typeface="High Tower Text" pitchFamily="18" charset="0"/>
              </a:rPr>
              <a:t> </a:t>
            </a:r>
            <a:r>
              <a:rPr lang="it-IT" sz="1600" dirty="0">
                <a:solidFill>
                  <a:schemeClr val="accent2"/>
                </a:solidFill>
                <a:latin typeface="High Tower Text" pitchFamily="18" charset="0"/>
              </a:rPr>
              <a:t>- La scena si svolge di notte, si vedono adesso i due cadaveri e dinnanzi ad essi Oreste. Il dramma di Oreste però non è finito:ora deve fuggire inseguito dalle “cagne della madre”, che solo lui riesce a vedere. La fuga di Oreste è accompagnata dalla benedizione del coro: "Possa tu avere fortuna, ed un dio sorvegliandoti benigno ti protegga con una favorevole sorte</a:t>
            </a:r>
            <a:r>
              <a:rPr lang="it-IT" sz="1600" dirty="0" smtClean="0">
                <a:solidFill>
                  <a:schemeClr val="accent2"/>
                </a:solidFill>
                <a:latin typeface="High Tower Text" pitchFamily="18" charset="0"/>
              </a:rPr>
              <a:t>..."</a:t>
            </a:r>
            <a:endParaRPr lang="it-IT" sz="1600" dirty="0">
              <a:solidFill>
                <a:schemeClr val="accent2"/>
              </a:solidFill>
              <a:latin typeface="High Tower Text"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71460" y="357166"/>
            <a:ext cx="8401080" cy="6143668"/>
          </a:xfrm>
        </p:spPr>
        <p:txBody>
          <a:bodyPr>
            <a:normAutofit lnSpcReduction="10000"/>
          </a:bodyPr>
          <a:lstStyle/>
          <a:p>
            <a:r>
              <a:rPr lang="it-IT" b="1" dirty="0" smtClean="0">
                <a:solidFill>
                  <a:schemeClr val="accent2"/>
                </a:solidFill>
                <a:latin typeface="High Tower Text" pitchFamily="18" charset="0"/>
              </a:rPr>
              <a:t>Struttura </a:t>
            </a:r>
            <a:r>
              <a:rPr lang="it-IT" b="1" dirty="0">
                <a:solidFill>
                  <a:schemeClr val="accent2"/>
                </a:solidFill>
                <a:latin typeface="High Tower Text" pitchFamily="18" charset="0"/>
              </a:rPr>
              <a:t>del dramma </a:t>
            </a:r>
            <a:r>
              <a:rPr lang="it-IT" dirty="0" smtClean="0">
                <a:solidFill>
                  <a:schemeClr val="accent2"/>
                </a:solidFill>
                <a:latin typeface="High Tower Text" pitchFamily="18" charset="0"/>
              </a:rPr>
              <a:t>: richiami </a:t>
            </a:r>
            <a:r>
              <a:rPr lang="it-IT" dirty="0">
                <a:solidFill>
                  <a:schemeClr val="accent2"/>
                </a:solidFill>
                <a:latin typeface="High Tower Text" pitchFamily="18" charset="0"/>
              </a:rPr>
              <a:t>per antitesi alla </a:t>
            </a:r>
            <a:r>
              <a:rPr lang="it-IT" dirty="0" smtClean="0">
                <a:solidFill>
                  <a:schemeClr val="accent2"/>
                </a:solidFill>
                <a:latin typeface="High Tower Text" pitchFamily="18" charset="0"/>
              </a:rPr>
              <a:t>struttura </a:t>
            </a:r>
            <a:r>
              <a:rPr lang="it-IT" dirty="0">
                <a:solidFill>
                  <a:schemeClr val="accent2"/>
                </a:solidFill>
                <a:latin typeface="High Tower Text" pitchFamily="18" charset="0"/>
              </a:rPr>
              <a:t>dell'Agamennone sono continui.</a:t>
            </a:r>
          </a:p>
          <a:p>
            <a:pPr>
              <a:buNone/>
            </a:pPr>
            <a:r>
              <a:rPr lang="it-IT" dirty="0" smtClean="0">
                <a:solidFill>
                  <a:schemeClr val="accent2"/>
                </a:solidFill>
                <a:latin typeface="High Tower Text" pitchFamily="18" charset="0"/>
              </a:rPr>
              <a:t>    I colpevoli non possono sottrarsi all’espiazione della loro colpa.</a:t>
            </a:r>
            <a:endParaRPr lang="it-IT" dirty="0">
              <a:solidFill>
                <a:schemeClr val="accent2"/>
              </a:solidFill>
              <a:latin typeface="High Tower Text" pitchFamily="18" charset="0"/>
            </a:endParaRPr>
          </a:p>
          <a:p>
            <a:r>
              <a:rPr lang="it-IT" b="1" dirty="0" smtClean="0">
                <a:solidFill>
                  <a:schemeClr val="accent2"/>
                </a:solidFill>
                <a:latin typeface="High Tower Text" pitchFamily="18" charset="0"/>
              </a:rPr>
              <a:t>Colpa-punizione</a:t>
            </a:r>
            <a:r>
              <a:rPr lang="it-IT" dirty="0" smtClean="0">
                <a:solidFill>
                  <a:schemeClr val="accent2"/>
                </a:solidFill>
                <a:latin typeface="High Tower Text" pitchFamily="18" charset="0"/>
              </a:rPr>
              <a:t> : </a:t>
            </a:r>
            <a:r>
              <a:rPr lang="it-IT" dirty="0">
                <a:solidFill>
                  <a:schemeClr val="accent2"/>
                </a:solidFill>
                <a:latin typeface="High Tower Text" pitchFamily="18" charset="0"/>
              </a:rPr>
              <a:t>l'assassinio fa entrare anche Oreste nel meccanismo della colpa-punizione</a:t>
            </a:r>
            <a:r>
              <a:rPr lang="it-IT" dirty="0" smtClean="0">
                <a:solidFill>
                  <a:schemeClr val="accent2"/>
                </a:solidFill>
                <a:latin typeface="High Tower Text" pitchFamily="18" charset="0"/>
              </a:rPr>
              <a:t>.</a:t>
            </a:r>
          </a:p>
          <a:p>
            <a:r>
              <a:rPr lang="el-GR" b="1" dirty="0" smtClean="0">
                <a:solidFill>
                  <a:schemeClr val="accent2"/>
                </a:solidFill>
                <a:latin typeface="High Tower Text" pitchFamily="18" charset="0"/>
              </a:rPr>
              <a:t>Κομμός</a:t>
            </a:r>
            <a:r>
              <a:rPr lang="it-IT" b="1" dirty="0" smtClean="0">
                <a:solidFill>
                  <a:schemeClr val="accent2"/>
                </a:solidFill>
                <a:latin typeface="High Tower Text" pitchFamily="18" charset="0"/>
              </a:rPr>
              <a:t>: </a:t>
            </a:r>
            <a:r>
              <a:rPr lang="it-IT" dirty="0" smtClean="0">
                <a:solidFill>
                  <a:schemeClr val="accent2"/>
                </a:solidFill>
                <a:latin typeface="High Tower Text" pitchFamily="18" charset="0"/>
              </a:rPr>
              <a:t>durante il lamento Oreste interiorizza il comando di Apollo, trasformandolo in un atto della propria volontà e assumendosi la piena responsabilità del matricidio con una decisione presa liberamente.</a:t>
            </a:r>
            <a:endParaRPr lang="it-IT" b="1" dirty="0">
              <a:solidFill>
                <a:schemeClr val="accent2"/>
              </a:solidFill>
              <a:latin typeface="High Tower Text"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71460" y="321447"/>
            <a:ext cx="8401080" cy="6215106"/>
          </a:xfrm>
        </p:spPr>
        <p:txBody>
          <a:bodyPr>
            <a:normAutofit fontScale="92500" lnSpcReduction="10000"/>
          </a:bodyPr>
          <a:lstStyle/>
          <a:p>
            <a:pPr>
              <a:buNone/>
            </a:pPr>
            <a:r>
              <a:rPr lang="it-IT" sz="3000" b="1" dirty="0" smtClean="0">
                <a:solidFill>
                  <a:schemeClr val="accent2"/>
                </a:solidFill>
                <a:latin typeface="High Tower Text" pitchFamily="18" charset="0"/>
              </a:rPr>
              <a:t>   Libero arbitrio attraverso la possibilità di scelta</a:t>
            </a:r>
          </a:p>
          <a:p>
            <a:pPr>
              <a:buNone/>
            </a:pPr>
            <a:r>
              <a:rPr lang="it-IT" sz="3000" dirty="0" smtClean="0">
                <a:solidFill>
                  <a:schemeClr val="accent2"/>
                </a:solidFill>
                <a:latin typeface="High Tower Text" pitchFamily="18" charset="0"/>
              </a:rPr>
              <a:t>    L’innovazione della tragedia eschilea è nel tentativo di integrare il determinismo teologico e il libero arbitrio.</a:t>
            </a:r>
            <a:r>
              <a:rPr lang="it-IT" sz="3000" dirty="0">
                <a:solidFill>
                  <a:schemeClr val="accent2"/>
                </a:solidFill>
                <a:latin typeface="High Tower Text" pitchFamily="18" charset="0"/>
              </a:rPr>
              <a:t> L'uomo messo in scena è un essere libero, di cui è rappresentata precisamente la libertà, vale a dire lo sviluppo delle motivazioni interiori, che determinano il suo comportamento</a:t>
            </a:r>
            <a:r>
              <a:rPr lang="it-IT" sz="3000" dirty="0" smtClean="0">
                <a:solidFill>
                  <a:schemeClr val="accent2"/>
                </a:solidFill>
                <a:latin typeface="High Tower Text" pitchFamily="18" charset="0"/>
              </a:rPr>
              <a:t>.</a:t>
            </a:r>
            <a:endParaRPr lang="it-IT" sz="3000" b="1" dirty="0" smtClean="0">
              <a:solidFill>
                <a:schemeClr val="accent2"/>
              </a:solidFill>
              <a:latin typeface="High Tower Text" pitchFamily="18" charset="0"/>
            </a:endParaRPr>
          </a:p>
          <a:p>
            <a:pPr>
              <a:buNone/>
            </a:pPr>
            <a:r>
              <a:rPr lang="it-IT" sz="3000" b="1" dirty="0" smtClean="0">
                <a:solidFill>
                  <a:schemeClr val="accent2"/>
                </a:solidFill>
                <a:latin typeface="High Tower Text" pitchFamily="18" charset="0"/>
              </a:rPr>
              <a:t>   Oreste, un personaggio moderno</a:t>
            </a:r>
          </a:p>
          <a:p>
            <a:pPr>
              <a:buNone/>
            </a:pPr>
            <a:r>
              <a:rPr lang="it-IT" sz="3000" dirty="0" smtClean="0">
                <a:solidFill>
                  <a:schemeClr val="accent2"/>
                </a:solidFill>
                <a:latin typeface="High Tower Text" pitchFamily="18" charset="0"/>
              </a:rPr>
              <a:t>    In </a:t>
            </a:r>
            <a:r>
              <a:rPr lang="it-IT" sz="3000" dirty="0">
                <a:solidFill>
                  <a:schemeClr val="accent2"/>
                </a:solidFill>
                <a:latin typeface="High Tower Text" pitchFamily="18" charset="0"/>
              </a:rPr>
              <a:t>Eschilo il personaggio singolo non si configura come un soggetto tragico in sè concluso, ma la sua vicenda e i suoi dilemmi personali sono proiettati nella prospettiva di un ordine universale, alla luce del quale la narrazione mitica acquista il suo vero e profondo significato. Troviamo il conflitto di idee nel comportamento  dei protagonisti</a:t>
            </a:r>
            <a:r>
              <a:rPr lang="it-IT" sz="3000" dirty="0" smtClean="0">
                <a:solidFill>
                  <a:schemeClr val="accent2"/>
                </a:solidFill>
                <a:latin typeface="High Tower Text" pitchFamily="18" charset="0"/>
              </a:rPr>
              <a:t>.</a:t>
            </a:r>
          </a:p>
          <a:p>
            <a:pPr>
              <a:buNone/>
            </a:pPr>
            <a:endParaRPr lang="it-IT" b="1" dirty="0">
              <a:solidFill>
                <a:schemeClr val="accent2"/>
              </a:solidFill>
              <a:latin typeface="High Tower Text"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71460" y="321447"/>
            <a:ext cx="8401080" cy="6215106"/>
          </a:xfrm>
        </p:spPr>
        <p:txBody>
          <a:bodyPr>
            <a:normAutofit/>
          </a:bodyPr>
          <a:lstStyle/>
          <a:p>
            <a:pPr>
              <a:buNone/>
            </a:pPr>
            <a:r>
              <a:rPr lang="it-IT" sz="2800" dirty="0" smtClean="0">
                <a:solidFill>
                  <a:schemeClr val="accent2"/>
                </a:solidFill>
                <a:latin typeface="High Tower Text" pitchFamily="18" charset="0"/>
              </a:rPr>
              <a:t>    Oreste </a:t>
            </a:r>
            <a:r>
              <a:rPr lang="it-IT" sz="2800" dirty="0">
                <a:solidFill>
                  <a:schemeClr val="accent2"/>
                </a:solidFill>
                <a:latin typeface="High Tower Text" pitchFamily="18" charset="0"/>
              </a:rPr>
              <a:t>contrariamente ai personaggi e agli eroi dell’epica omerica, e differentemente da Clitemnestra, è un personaggio indeciso, caratterizzato dal dubbio. Perfino quando è Apollo, ovvero la divinità, a ordinargli di agire, resta titubante e insicuro sul da farsi. Oreste è il primo personaggio “</a:t>
            </a:r>
            <a:r>
              <a:rPr lang="it-IT" sz="2800" dirty="0" smtClean="0">
                <a:solidFill>
                  <a:schemeClr val="accent2"/>
                </a:solidFill>
                <a:latin typeface="High Tower Text" pitchFamily="18" charset="0"/>
              </a:rPr>
              <a:t>moderno”. L’uomo </a:t>
            </a:r>
            <a:r>
              <a:rPr lang="it-IT" sz="2800" dirty="0">
                <a:solidFill>
                  <a:schemeClr val="accent2"/>
                </a:solidFill>
                <a:latin typeface="High Tower Text" pitchFamily="18" charset="0"/>
              </a:rPr>
              <a:t>libero dal fardello divino si assume così la responsabilità delle proprie azioni, e la libertà implica anche il dubbio e l’incertezza. Oreste inaugura la figura del protagonista moderno della letteratura occidentale, al quale faranno seguito i personaggi dei romanzi e della drammaturgia avvenire</a:t>
            </a:r>
            <a:r>
              <a:rPr lang="it-IT" sz="2800" dirty="0" smtClean="0">
                <a:solidFill>
                  <a:schemeClr val="accent2"/>
                </a:solidFill>
                <a:latin typeface="High Tower Text" pitchFamily="18" charset="0"/>
              </a:rPr>
              <a:t>.</a:t>
            </a:r>
            <a:endParaRPr lang="it-IT" sz="2800" dirty="0">
              <a:solidFill>
                <a:schemeClr val="accent2"/>
              </a:solidFill>
              <a:latin typeface="High Tower Text"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07179" y="428604"/>
            <a:ext cx="8329642" cy="6000792"/>
          </a:xfrm>
        </p:spPr>
        <p:txBody>
          <a:bodyPr>
            <a:normAutofit/>
          </a:bodyPr>
          <a:lstStyle/>
          <a:p>
            <a:pPr>
              <a:buNone/>
            </a:pPr>
            <a:r>
              <a:rPr lang="it-IT" sz="3600" dirty="0" smtClean="0">
                <a:solidFill>
                  <a:schemeClr val="accent2"/>
                </a:solidFill>
                <a:latin typeface="High Tower Text" pitchFamily="18" charset="0"/>
              </a:rPr>
              <a:t>Le differenze rispetto a Sofocle e Euripide</a:t>
            </a:r>
          </a:p>
          <a:p>
            <a:pPr>
              <a:buNone/>
            </a:pPr>
            <a:endParaRPr lang="it-IT" sz="1800" dirty="0" smtClean="0">
              <a:solidFill>
                <a:schemeClr val="accent2"/>
              </a:solidFill>
              <a:latin typeface="High Tower Text" pitchFamily="18" charset="0"/>
            </a:endParaRPr>
          </a:p>
          <a:p>
            <a:pPr>
              <a:buNone/>
            </a:pPr>
            <a:r>
              <a:rPr lang="it-IT" sz="1800" dirty="0" smtClean="0">
                <a:solidFill>
                  <a:schemeClr val="accent2"/>
                </a:solidFill>
                <a:latin typeface="High Tower Text" pitchFamily="18" charset="0"/>
              </a:rPr>
              <a:t>                                      </a:t>
            </a:r>
            <a:r>
              <a:rPr lang="it-IT" sz="2400" b="1" dirty="0" smtClean="0">
                <a:solidFill>
                  <a:schemeClr val="accent2"/>
                </a:solidFill>
                <a:latin typeface="High Tower Text" pitchFamily="18" charset="0"/>
              </a:rPr>
              <a:t>Eschilo               Sofocle                   Euripide</a:t>
            </a:r>
            <a:endParaRPr lang="it-IT" sz="1800" dirty="0" smtClean="0">
              <a:solidFill>
                <a:schemeClr val="accent2"/>
              </a:solidFill>
              <a:latin typeface="High Tower Text" pitchFamily="18" charset="0"/>
            </a:endParaRPr>
          </a:p>
          <a:p>
            <a:pPr>
              <a:buNone/>
            </a:pPr>
            <a:r>
              <a:rPr lang="it-IT" sz="1800" b="1" dirty="0" smtClean="0">
                <a:solidFill>
                  <a:schemeClr val="accent2"/>
                </a:solidFill>
                <a:latin typeface="High Tower Text" pitchFamily="18" charset="0"/>
              </a:rPr>
              <a:t>Riconoscimento </a:t>
            </a:r>
            <a:r>
              <a:rPr lang="it-IT" sz="1800" dirty="0" smtClean="0">
                <a:solidFill>
                  <a:schemeClr val="accent2"/>
                </a:solidFill>
                <a:latin typeface="High Tower Text" pitchFamily="18" charset="0"/>
              </a:rPr>
              <a:t>       Avviene all’inizio         Avviene alla                  Avviene verso la</a:t>
            </a:r>
          </a:p>
          <a:p>
            <a:pPr>
              <a:buNone/>
            </a:pPr>
            <a:r>
              <a:rPr lang="it-IT" sz="1800" b="1" dirty="0" smtClean="0">
                <a:solidFill>
                  <a:schemeClr val="accent2"/>
                </a:solidFill>
                <a:latin typeface="High Tower Text" pitchFamily="18" charset="0"/>
              </a:rPr>
              <a:t>Elettra/Oreste </a:t>
            </a:r>
            <a:r>
              <a:rPr lang="it-IT" sz="1800" dirty="0" smtClean="0">
                <a:solidFill>
                  <a:schemeClr val="accent2"/>
                </a:solidFill>
                <a:latin typeface="High Tower Text" pitchFamily="18" charset="0"/>
              </a:rPr>
              <a:t>           del dramma               fine del dramma              metà del dramma</a:t>
            </a:r>
          </a:p>
          <a:p>
            <a:pPr>
              <a:buNone/>
            </a:pPr>
            <a:endParaRPr lang="it-IT" sz="1800" dirty="0" smtClean="0">
              <a:solidFill>
                <a:schemeClr val="accent2"/>
              </a:solidFill>
              <a:latin typeface="High Tower Text" pitchFamily="18" charset="0"/>
            </a:endParaRPr>
          </a:p>
          <a:p>
            <a:pPr>
              <a:buNone/>
            </a:pPr>
            <a:endParaRPr lang="it-IT" sz="1800" dirty="0" smtClean="0">
              <a:solidFill>
                <a:schemeClr val="accent2"/>
              </a:solidFill>
              <a:latin typeface="High Tower Text" pitchFamily="18" charset="0"/>
            </a:endParaRPr>
          </a:p>
          <a:p>
            <a:pPr>
              <a:buNone/>
            </a:pPr>
            <a:r>
              <a:rPr lang="it-IT" sz="1800" b="1" dirty="0" smtClean="0">
                <a:solidFill>
                  <a:schemeClr val="accent2"/>
                </a:solidFill>
                <a:latin typeface="High Tower Text" pitchFamily="18" charset="0"/>
              </a:rPr>
              <a:t>Finale      </a:t>
            </a:r>
            <a:r>
              <a:rPr lang="it-IT" sz="1800" dirty="0" smtClean="0">
                <a:solidFill>
                  <a:schemeClr val="accent2"/>
                </a:solidFill>
                <a:latin typeface="High Tower Text" pitchFamily="18" charset="0"/>
              </a:rPr>
              <a:t>                    La tragedia si             Emerge la solitudine             Prevale il</a:t>
            </a:r>
          </a:p>
          <a:p>
            <a:pPr>
              <a:buNone/>
            </a:pPr>
            <a:r>
              <a:rPr lang="it-IT" sz="1800" b="1" dirty="0" smtClean="0">
                <a:solidFill>
                  <a:schemeClr val="accent2"/>
                </a:solidFill>
                <a:latin typeface="High Tower Text" pitchFamily="18" charset="0"/>
              </a:rPr>
              <a:t>                                    </a:t>
            </a:r>
            <a:r>
              <a:rPr lang="it-IT" sz="1800" dirty="0" smtClean="0">
                <a:solidFill>
                  <a:schemeClr val="accent2"/>
                </a:solidFill>
                <a:latin typeface="High Tower Text" pitchFamily="18" charset="0"/>
              </a:rPr>
              <a:t>chiude con il                   e la sofferenza              pentimento di</a:t>
            </a:r>
          </a:p>
          <a:p>
            <a:pPr>
              <a:buNone/>
            </a:pPr>
            <a:r>
              <a:rPr lang="it-IT" sz="1800" dirty="0" smtClean="0">
                <a:solidFill>
                  <a:schemeClr val="accent2"/>
                </a:solidFill>
                <a:latin typeface="High Tower Text" pitchFamily="18" charset="0"/>
              </a:rPr>
              <a:t>                               trionfo della giustizia       della protagonista      Oreste e Elettra per</a:t>
            </a:r>
          </a:p>
          <a:p>
            <a:pPr>
              <a:buNone/>
            </a:pPr>
            <a:r>
              <a:rPr lang="it-IT" sz="1800" dirty="0" smtClean="0">
                <a:solidFill>
                  <a:schemeClr val="accent2"/>
                </a:solidFill>
                <a:latin typeface="High Tower Text" pitchFamily="18" charset="0"/>
              </a:rPr>
              <a:t>                                                                                                                   il matricidio</a:t>
            </a:r>
          </a:p>
          <a:p>
            <a:pPr>
              <a:buNone/>
            </a:pPr>
            <a:r>
              <a:rPr lang="it-IT" sz="1800" dirty="0" smtClean="0">
                <a:solidFill>
                  <a:schemeClr val="accent2"/>
                </a:solidFill>
                <a:latin typeface="High Tower Text" pitchFamily="18" charset="0"/>
              </a:rPr>
              <a:t>      </a:t>
            </a:r>
          </a:p>
          <a:p>
            <a:pPr>
              <a:buNone/>
            </a:pPr>
            <a:r>
              <a:rPr lang="it-IT" sz="1800" dirty="0" smtClean="0">
                <a:solidFill>
                  <a:schemeClr val="accent2"/>
                </a:solidFill>
                <a:latin typeface="High Tower Text" pitchFamily="18" charset="0"/>
              </a:rPr>
              <a:t>      </a:t>
            </a:r>
            <a:r>
              <a:rPr lang="it-IT" sz="2000" dirty="0" smtClean="0">
                <a:solidFill>
                  <a:schemeClr val="accent2"/>
                </a:solidFill>
                <a:latin typeface="High Tower Text" pitchFamily="18" charset="0"/>
              </a:rPr>
              <a:t>La trama della tragedia di Euripide è molto diversa rispetto alle altre due, Elettra viene data in sposa ad un contadino,  Egisto tenta di uccidere Oreste. Nel finale Clitemnestra viene uccisa da Elettra e Egisto da Oreste, e appaiono Castore e Polluce che profetizzano le disgrazie future.</a:t>
            </a:r>
            <a:endParaRPr lang="it-IT" sz="2000" dirty="0">
              <a:solidFill>
                <a:schemeClr val="accent2"/>
              </a:solidFill>
              <a:latin typeface="High Tower Text"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57166"/>
            <a:ext cx="8401080" cy="6072230"/>
          </a:xfrm>
        </p:spPr>
        <p:txBody>
          <a:bodyPr>
            <a:normAutofit/>
          </a:bodyPr>
          <a:lstStyle/>
          <a:p>
            <a:pPr>
              <a:buNone/>
            </a:pPr>
            <a:r>
              <a:rPr lang="it-IT" sz="4800" dirty="0" smtClean="0">
                <a:solidFill>
                  <a:schemeClr val="accent2"/>
                </a:solidFill>
                <a:latin typeface="High Tower Text" pitchFamily="18" charset="0"/>
              </a:rPr>
              <a:t>       </a:t>
            </a:r>
            <a:r>
              <a:rPr lang="it-IT" sz="4800" dirty="0">
                <a:solidFill>
                  <a:schemeClr val="accent2"/>
                </a:solidFill>
                <a:latin typeface="High Tower Text" pitchFamily="18" charset="0"/>
              </a:rPr>
              <a:t> </a:t>
            </a:r>
            <a:r>
              <a:rPr lang="it-IT" sz="4800" dirty="0" smtClean="0">
                <a:solidFill>
                  <a:schemeClr val="accent2"/>
                </a:solidFill>
                <a:latin typeface="High Tower Text" pitchFamily="18" charset="0"/>
              </a:rPr>
              <a:t> Eumenidi(</a:t>
            </a:r>
            <a:r>
              <a:rPr lang="el-GR" sz="4800" dirty="0" smtClean="0">
                <a:solidFill>
                  <a:schemeClr val="accent2"/>
                </a:solidFill>
              </a:rPr>
              <a:t>Ευμενίδες</a:t>
            </a:r>
            <a:r>
              <a:rPr lang="it-IT" sz="4800" dirty="0" smtClean="0">
                <a:solidFill>
                  <a:schemeClr val="accent2"/>
                </a:solidFill>
                <a:latin typeface="High Tower Text" pitchFamily="18" charset="0"/>
              </a:rPr>
              <a:t>)</a:t>
            </a:r>
          </a:p>
          <a:p>
            <a:pPr>
              <a:buNone/>
            </a:pPr>
            <a:endParaRPr lang="it-IT" sz="4800" dirty="0">
              <a:latin typeface="High Tower Text" pitchFamily="18" charset="0"/>
            </a:endParaRPr>
          </a:p>
        </p:txBody>
      </p:sp>
      <p:pic>
        <p:nvPicPr>
          <p:cNvPr id="4" name="Immagine 3" descr="Eumenidi-e-Oreste.jpg"/>
          <p:cNvPicPr>
            <a:picLocks noChangeAspect="1"/>
          </p:cNvPicPr>
          <p:nvPr/>
        </p:nvPicPr>
        <p:blipFill>
          <a:blip r:embed="rId2"/>
          <a:stretch>
            <a:fillRect/>
          </a:stretch>
        </p:blipFill>
        <p:spPr>
          <a:xfrm>
            <a:off x="714348" y="1214422"/>
            <a:ext cx="8001056" cy="5429288"/>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71460" y="321447"/>
            <a:ext cx="8401080" cy="6215106"/>
          </a:xfrm>
        </p:spPr>
        <p:txBody>
          <a:bodyPr>
            <a:normAutofit/>
          </a:bodyPr>
          <a:lstStyle/>
          <a:p>
            <a:pPr>
              <a:buNone/>
            </a:pPr>
            <a:r>
              <a:rPr lang="it-IT" sz="1600" b="1" dirty="0" smtClean="0">
                <a:solidFill>
                  <a:schemeClr val="accent2"/>
                </a:solidFill>
                <a:latin typeface="High Tower Text" pitchFamily="18" charset="0"/>
              </a:rPr>
              <a:t>        </a:t>
            </a:r>
            <a:r>
              <a:rPr lang="it-IT" sz="1800" b="1" dirty="0" smtClean="0">
                <a:solidFill>
                  <a:schemeClr val="accent2"/>
                </a:solidFill>
                <a:latin typeface="High Tower Text" pitchFamily="18" charset="0"/>
              </a:rPr>
              <a:t>Prologo</a:t>
            </a:r>
            <a:r>
              <a:rPr lang="it-IT" sz="1800" dirty="0" smtClean="0">
                <a:solidFill>
                  <a:schemeClr val="accent2"/>
                </a:solidFill>
                <a:latin typeface="High Tower Text" pitchFamily="18" charset="0"/>
              </a:rPr>
              <a:t> : Perseguitato dalle Erinni per il matricidio, Oreste è nel tempio di Apollo, dove chiede aiuto al dio. Quest’ultimo, promettendogli la sua protezione, lo invia ad Atene, presso il tempio della dea Atena. Appare poi il fantasma di Clitemnestra, che aizza le Erinni a perseguitare il figlio per il suo orribile delitto.</a:t>
            </a:r>
          </a:p>
          <a:p>
            <a:pPr>
              <a:buNone/>
            </a:pPr>
            <a:r>
              <a:rPr lang="it-IT" sz="1800" b="1" dirty="0" smtClean="0">
                <a:solidFill>
                  <a:schemeClr val="accent2"/>
                </a:solidFill>
                <a:latin typeface="High Tower Text" pitchFamily="18" charset="0"/>
              </a:rPr>
              <a:t>        Parodo</a:t>
            </a:r>
            <a:r>
              <a:rPr lang="it-IT" sz="1800" dirty="0" smtClean="0">
                <a:solidFill>
                  <a:schemeClr val="accent2"/>
                </a:solidFill>
                <a:latin typeface="High Tower Text" pitchFamily="18" charset="0"/>
              </a:rPr>
              <a:t> : Le Erinni si accingono a dare la caccia ad Oreste.</a:t>
            </a:r>
          </a:p>
          <a:p>
            <a:pPr>
              <a:buNone/>
            </a:pPr>
            <a:r>
              <a:rPr lang="it-IT" sz="1800" b="1" dirty="0" smtClean="0">
                <a:solidFill>
                  <a:schemeClr val="accent2"/>
                </a:solidFill>
                <a:latin typeface="High Tower Text" pitchFamily="18" charset="0"/>
              </a:rPr>
              <a:t>        Primo episodio</a:t>
            </a:r>
            <a:r>
              <a:rPr lang="it-IT" sz="1800" dirty="0" smtClean="0">
                <a:solidFill>
                  <a:schemeClr val="accent2"/>
                </a:solidFill>
                <a:latin typeface="High Tower Text" pitchFamily="18" charset="0"/>
              </a:rPr>
              <a:t>: Apollo caccia le dee infernali dal proprio tempio, ed esse vanno in cerca di Oreste, raggiungendolo quando egli è ormai nel tempio di Atena e ne sta invocando l’intervento. Lì le dee infernali lo minacciano di infliggergli la meritata punizione.</a:t>
            </a:r>
          </a:p>
          <a:p>
            <a:pPr>
              <a:buNone/>
            </a:pPr>
            <a:r>
              <a:rPr lang="it-IT" sz="1800" b="1" dirty="0" smtClean="0">
                <a:solidFill>
                  <a:schemeClr val="accent2"/>
                </a:solidFill>
                <a:latin typeface="High Tower Text" pitchFamily="18" charset="0"/>
              </a:rPr>
              <a:t>        Primo stasimo</a:t>
            </a:r>
            <a:r>
              <a:rPr lang="it-IT" sz="1800" dirty="0" smtClean="0">
                <a:solidFill>
                  <a:schemeClr val="accent2"/>
                </a:solidFill>
                <a:latin typeface="High Tower Text" pitchFamily="18" charset="0"/>
              </a:rPr>
              <a:t> : Le Erinni cominciano un terribile canto di morte danzando attorno ad Oreste.</a:t>
            </a:r>
          </a:p>
          <a:p>
            <a:pPr>
              <a:buNone/>
            </a:pPr>
            <a:endParaRPr lang="it-IT" sz="1800" dirty="0" smtClean="0">
              <a:solidFill>
                <a:schemeClr val="accent2"/>
              </a:solidFill>
            </a:endParaRPr>
          </a:p>
        </p:txBody>
      </p:sp>
      <p:pic>
        <p:nvPicPr>
          <p:cNvPr id="4" name="Immagine 3" descr="apollo.jpg"/>
          <p:cNvPicPr>
            <a:picLocks noChangeAspect="1"/>
          </p:cNvPicPr>
          <p:nvPr/>
        </p:nvPicPr>
        <p:blipFill>
          <a:blip r:embed="rId2"/>
          <a:stretch>
            <a:fillRect/>
          </a:stretch>
        </p:blipFill>
        <p:spPr>
          <a:xfrm>
            <a:off x="928662" y="3786190"/>
            <a:ext cx="2000264" cy="250033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71460" y="392885"/>
            <a:ext cx="8401080" cy="6072230"/>
          </a:xfrm>
        </p:spPr>
        <p:txBody>
          <a:bodyPr>
            <a:normAutofit/>
          </a:bodyPr>
          <a:lstStyle/>
          <a:p>
            <a:pPr>
              <a:buNone/>
            </a:pPr>
            <a:r>
              <a:rPr lang="it-IT" sz="1800" b="1" dirty="0" smtClean="0">
                <a:solidFill>
                  <a:schemeClr val="accent2"/>
                </a:solidFill>
                <a:latin typeface="High Tower Text" pitchFamily="18" charset="0"/>
              </a:rPr>
              <a:t>      </a:t>
            </a:r>
            <a:r>
              <a:rPr lang="it-IT" sz="2000" b="1" dirty="0" smtClean="0">
                <a:solidFill>
                  <a:schemeClr val="accent2"/>
                </a:solidFill>
                <a:latin typeface="High Tower Text" pitchFamily="18" charset="0"/>
              </a:rPr>
              <a:t>Secondo episodio</a:t>
            </a:r>
            <a:r>
              <a:rPr lang="it-IT" sz="2000" dirty="0" smtClean="0">
                <a:solidFill>
                  <a:schemeClr val="accent2"/>
                </a:solidFill>
                <a:latin typeface="High Tower Text" pitchFamily="18" charset="0"/>
              </a:rPr>
              <a:t>: Appare Atena, la quale, dopo essersi informata su ciò che è accaduto, si offre come giudice in un regolare processo. Il caso verrà sottoposto ad una giuria ateniese di dodici membri (ricalcata sul tribunale ateniese dell’Areopago, attivo ai tempi di Eschilo), presieduta dalla stessa Atena. Le Erinni saranno l’accusa, Apollo la difesa.</a:t>
            </a:r>
          </a:p>
          <a:p>
            <a:pPr>
              <a:buNone/>
            </a:pPr>
            <a:r>
              <a:rPr lang="it-IT" sz="2000" b="1" dirty="0" smtClean="0">
                <a:solidFill>
                  <a:schemeClr val="accent2"/>
                </a:solidFill>
                <a:latin typeface="High Tower Text" pitchFamily="18" charset="0"/>
              </a:rPr>
              <a:t>      Secondo stasimo</a:t>
            </a:r>
            <a:r>
              <a:rPr lang="it-IT" sz="2000" dirty="0" smtClean="0">
                <a:solidFill>
                  <a:schemeClr val="accent2"/>
                </a:solidFill>
                <a:latin typeface="High Tower Text" pitchFamily="18" charset="0"/>
              </a:rPr>
              <a:t> : Prima dell’inizio del processo, le Erinni riflettono preoccupate sulle conseguenze di una possibile assoluzione di Oreste: questo fatto potrebbe indurre alla licenza tutti i mortali, e causare un forte aumento degli omicidi tra consanguinei.</a:t>
            </a:r>
          </a:p>
          <a:p>
            <a:pPr>
              <a:buNone/>
            </a:pPr>
            <a:endParaRPr lang="it-IT" sz="1800" dirty="0"/>
          </a:p>
        </p:txBody>
      </p:sp>
      <p:pic>
        <p:nvPicPr>
          <p:cNvPr id="4" name="Immagine 3" descr="atena.jpg"/>
          <p:cNvPicPr>
            <a:picLocks noChangeAspect="1"/>
          </p:cNvPicPr>
          <p:nvPr/>
        </p:nvPicPr>
        <p:blipFill>
          <a:blip r:embed="rId2"/>
          <a:stretch>
            <a:fillRect/>
          </a:stretch>
        </p:blipFill>
        <p:spPr>
          <a:xfrm>
            <a:off x="785786" y="3286124"/>
            <a:ext cx="1785950" cy="296227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71460" y="357166"/>
            <a:ext cx="8401080" cy="6143668"/>
          </a:xfrm>
        </p:spPr>
        <p:txBody>
          <a:bodyPr>
            <a:normAutofit lnSpcReduction="10000"/>
          </a:bodyPr>
          <a:lstStyle/>
          <a:p>
            <a:pPr>
              <a:buNone/>
            </a:pPr>
            <a:r>
              <a:rPr lang="it-IT" sz="5400" dirty="0" smtClean="0">
                <a:solidFill>
                  <a:schemeClr val="accent2"/>
                </a:solidFill>
                <a:latin typeface="High Tower Text" pitchFamily="18" charset="0"/>
              </a:rPr>
              <a:t>                Biografia</a:t>
            </a:r>
          </a:p>
          <a:p>
            <a:pPr>
              <a:buNone/>
            </a:pPr>
            <a:r>
              <a:rPr lang="it-IT" sz="2000" dirty="0" smtClean="0">
                <a:solidFill>
                  <a:schemeClr val="accent2"/>
                </a:solidFill>
                <a:latin typeface="High Tower Text" pitchFamily="18" charset="0"/>
              </a:rPr>
              <a:t>      Eschilo nacque nel demo attico di Eleusi da una nobile famiglia di proprietari terrieri. Le esperienze fondamentali della vita di Eschilo furono militari: combatté contro i Persiani a Maratona (490 a.C.), a Salamina (480 a.C.) e, probabilmente, a Platea (479 a.C.). Nel 500/499 a.C. , a venticinque anni, partecipò per la prima volta agli agoni tragici, dove nel 485/484 ottenne la prima delle vittorie. Eschilo fece due viaggi in Sicilia; il primo fu nel 476/475, quando celebrò con la tragedia Etnee la fondazione della colonia di Etna; il secondo viaggio fu successivo all’Orestea (458) e durante questo secondo soggiorno siciliano morì, nel 456/455 a.C. Della vasta produzione eschilea, che doveva comprendere tra le 70 e le 90 opere, ci sono giunte complete solo sette tragedie: Persiani, Sette contro Tebe, Supplici, Prometeo Incatenato, e la trilogia dell’Orestea. Eschilo fu ritenuto sostanzialmente l’inventore della tragedia. Le sue innovazioni tecniche e drammaturgiche danno grande rilievo all’audacia scenica, alla solennità dello stile e alla capacità di suscitare forti reazioni nel pubblico. L’innovazione più importante fu l’introduzione del secondo attore, che comportò la riduzione delle parti corali e fece emergere il dialogo come elemento proprio della tragedia. Introdusse personaggi eroici e fece ricorso a suggestivi effetti visivi.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71460" y="357166"/>
            <a:ext cx="8401080" cy="6143668"/>
          </a:xfrm>
        </p:spPr>
        <p:txBody>
          <a:bodyPr>
            <a:normAutofit fontScale="47500" lnSpcReduction="20000"/>
          </a:bodyPr>
          <a:lstStyle/>
          <a:p>
            <a:pPr>
              <a:buNone/>
            </a:pPr>
            <a:r>
              <a:rPr lang="it-IT" sz="4400" b="1" dirty="0" smtClean="0">
                <a:solidFill>
                  <a:schemeClr val="accent2"/>
                </a:solidFill>
                <a:latin typeface="High Tower Text" pitchFamily="18" charset="0"/>
              </a:rPr>
              <a:t>       Terzo episodio</a:t>
            </a:r>
            <a:r>
              <a:rPr lang="it-IT" sz="4400" dirty="0" smtClean="0">
                <a:solidFill>
                  <a:schemeClr val="accent2"/>
                </a:solidFill>
                <a:latin typeface="High Tower Text" pitchFamily="18" charset="0"/>
              </a:rPr>
              <a:t>: Inizia dunque il processo. Le Erinni interrogano Oreste, lui si difende spiegando di aver agito per una vendetta legittima, e su ordine di Apollo. Quest’ultimo poi interviene spiegando che Clitemnestra per prima aveva compiuto un’atrocità, uccidendo il marito (ma questo per le Erinni è un delitto meno grave in quanto marito e moglie non sono consanguinei). La giuria infine vota. L’ultima a votare è Atena, la quale dichiara il proprio voto favorevole ad Oreste, perché la dea, non avendo una madre, considera più importante la figura paterna. Alla fine il conteggio dei voti è pari: sei per la condanna e sei per l’assoluzione. Oreste viene dunque assolto, poiché il presidente della giuria, Atena, è a lui favorevole.</a:t>
            </a:r>
          </a:p>
          <a:p>
            <a:pPr>
              <a:buNone/>
            </a:pPr>
            <a:r>
              <a:rPr lang="it-IT" sz="4400" b="1" dirty="0" smtClean="0">
                <a:solidFill>
                  <a:schemeClr val="accent2"/>
                </a:solidFill>
                <a:latin typeface="High Tower Text" pitchFamily="18" charset="0"/>
              </a:rPr>
              <a:t>       Esodo</a:t>
            </a:r>
            <a:r>
              <a:rPr lang="it-IT" sz="4400" dirty="0" smtClean="0">
                <a:solidFill>
                  <a:schemeClr val="accent2"/>
                </a:solidFill>
                <a:latin typeface="High Tower Text" pitchFamily="18" charset="0"/>
              </a:rPr>
              <a:t>: Le Erinni reagiscono con rabbia alla sentenza, minacciando a più riprese morte e distruzione. Atena tuttavia riesce a calmarle e, garantendo loro venerazione eterna, le convince a diventare Eumenidi, ovvero divinità della giustizia anziché della vendetta. Inizia così un canto di benedizione in cui le dee invocano ricchezza, fecondità e concordia per Atene, mentre Atena prefigura un lungo periodo di giustizia, che nella città sarà assicurata dal timore per le dee ora venerande. In un corteo di sacerdotesse guidato da Atena, le Eumenidi vengono infine accompagnate verso la loro nuova sede.</a:t>
            </a:r>
          </a:p>
          <a:p>
            <a:pPr>
              <a:buNone/>
            </a:pP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idx="1"/>
          </p:nvPr>
        </p:nvSpPr>
        <p:spPr>
          <a:xfrm>
            <a:off x="335756" y="214312"/>
            <a:ext cx="8472488" cy="6429375"/>
          </a:xfrm>
        </p:spPr>
        <p:txBody>
          <a:bodyPr>
            <a:normAutofit/>
          </a:bodyPr>
          <a:lstStyle/>
          <a:p>
            <a:pPr>
              <a:buNone/>
            </a:pPr>
            <a:r>
              <a:rPr lang="it-IT" dirty="0" smtClean="0">
                <a:solidFill>
                  <a:schemeClr val="accent2"/>
                </a:solidFill>
                <a:latin typeface="High Tower Text" pitchFamily="18" charset="0"/>
              </a:rPr>
              <a:t>                   </a:t>
            </a:r>
            <a:r>
              <a:rPr lang="it-IT" sz="4000" b="1" dirty="0" smtClean="0">
                <a:solidFill>
                  <a:schemeClr val="accent2"/>
                </a:solidFill>
                <a:latin typeface="High Tower Text" pitchFamily="18" charset="0"/>
              </a:rPr>
              <a:t>Chi sono le Erinni?</a:t>
            </a:r>
          </a:p>
          <a:p>
            <a:pPr>
              <a:buNone/>
            </a:pPr>
            <a:r>
              <a:rPr lang="it-IT" sz="2800" dirty="0" smtClean="0">
                <a:solidFill>
                  <a:schemeClr val="accent2"/>
                </a:solidFill>
                <a:latin typeface="High Tower Text" pitchFamily="18" charset="0"/>
              </a:rPr>
              <a:t>    Le Erinni, dette anche Eumenidi, corrispondono alle Furie della mitologia latina. Secondo il mito esse nacquero dal sangue di Urano, mentre la successiva tradizione poetica le dice figlie della Notte. Erano tre: Aletto, Megera e Tisifone. Erano divintà punitrici, dee della maledizione e della vendetta, che avveniva con guerre, pestilenze, discordie. I colpevoli, soprattutto gli assassini venivano perseguiti anche dopo la loro morte. Quando il colpevole si pentiva e si purificava della sua colpa, diventavano benevole, da qui il nome Eumenidi (dal greco </a:t>
            </a:r>
            <a:r>
              <a:rPr lang="it-IT" sz="2800" i="1" dirty="0" smtClean="0">
                <a:solidFill>
                  <a:schemeClr val="accent2"/>
                </a:solidFill>
                <a:latin typeface="High Tower Text" pitchFamily="18" charset="0"/>
              </a:rPr>
              <a:t>euméneia</a:t>
            </a:r>
            <a:r>
              <a:rPr lang="it-IT" sz="2800" dirty="0" smtClean="0">
                <a:solidFill>
                  <a:schemeClr val="accent2"/>
                </a:solidFill>
                <a:latin typeface="High Tower Text" pitchFamily="18" charset="0"/>
              </a:rPr>
              <a:t>, “benevolenza”).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erinni.jpg"/>
          <p:cNvPicPr>
            <a:picLocks noGrp="1" noChangeAspect="1"/>
          </p:cNvPicPr>
          <p:nvPr>
            <p:ph idx="1"/>
          </p:nvPr>
        </p:nvPicPr>
        <p:blipFill>
          <a:blip r:embed="rId2"/>
          <a:stretch>
            <a:fillRect/>
          </a:stretch>
        </p:blipFill>
        <p:spPr>
          <a:xfrm>
            <a:off x="1571604" y="500042"/>
            <a:ext cx="6072230" cy="4429156"/>
          </a:xfrm>
          <a:prstGeom prst="rect">
            <a:avLst/>
          </a:prstGeom>
        </p:spPr>
      </p:pic>
      <p:sp>
        <p:nvSpPr>
          <p:cNvPr id="5" name="CasellaDiTesto 4"/>
          <p:cNvSpPr txBox="1"/>
          <p:nvPr/>
        </p:nvSpPr>
        <p:spPr>
          <a:xfrm>
            <a:off x="928662" y="5143512"/>
            <a:ext cx="7572428" cy="1200329"/>
          </a:xfrm>
          <a:prstGeom prst="rect">
            <a:avLst/>
          </a:prstGeom>
          <a:noFill/>
        </p:spPr>
        <p:txBody>
          <a:bodyPr wrap="square" rtlCol="0">
            <a:spAutoFit/>
          </a:bodyPr>
          <a:lstStyle/>
          <a:p>
            <a:r>
              <a:rPr lang="it-IT" sz="2400" b="1" dirty="0" smtClean="0">
                <a:solidFill>
                  <a:schemeClr val="accent2"/>
                </a:solidFill>
                <a:latin typeface="High Tower Text" pitchFamily="18" charset="0"/>
              </a:rPr>
              <a:t>Erano rappresentate con un aspetto lugubre e terrificante, con una veste nera e insanguinata e con delle serpi al posto dei capelli. </a:t>
            </a:r>
            <a:endParaRPr lang="it-IT" sz="2400" b="1" dirty="0">
              <a:solidFill>
                <a:schemeClr val="accent2"/>
              </a:solidFill>
              <a:latin typeface="High Tower Text"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07179" y="464323"/>
            <a:ext cx="8329642" cy="5929354"/>
          </a:xfrm>
        </p:spPr>
        <p:txBody>
          <a:bodyPr>
            <a:normAutofit lnSpcReduction="10000"/>
          </a:bodyPr>
          <a:lstStyle/>
          <a:p>
            <a:pPr>
              <a:buNone/>
            </a:pPr>
            <a:r>
              <a:rPr lang="it-IT" sz="6000" dirty="0" smtClean="0">
                <a:solidFill>
                  <a:schemeClr val="accent2"/>
                </a:solidFill>
                <a:latin typeface="High Tower Text" pitchFamily="18" charset="0"/>
              </a:rPr>
              <a:t>  Passato           Presente</a:t>
            </a:r>
          </a:p>
          <a:p>
            <a:pPr>
              <a:buNone/>
            </a:pPr>
            <a:r>
              <a:rPr lang="it-IT" sz="6000" dirty="0" smtClean="0">
                <a:solidFill>
                  <a:schemeClr val="accent2"/>
                </a:solidFill>
                <a:latin typeface="High Tower Text" pitchFamily="18" charset="0"/>
              </a:rPr>
              <a:t>                                 </a:t>
            </a:r>
          </a:p>
          <a:p>
            <a:pPr>
              <a:buNone/>
            </a:pPr>
            <a:endParaRPr lang="it-IT" sz="3600" dirty="0" smtClean="0">
              <a:solidFill>
                <a:schemeClr val="accent2"/>
              </a:solidFill>
              <a:latin typeface="High Tower Text" pitchFamily="18" charset="0"/>
            </a:endParaRPr>
          </a:p>
          <a:p>
            <a:pPr>
              <a:buNone/>
            </a:pPr>
            <a:r>
              <a:rPr lang="it-IT" sz="3600" dirty="0" smtClean="0">
                <a:solidFill>
                  <a:schemeClr val="accent2"/>
                </a:solidFill>
                <a:latin typeface="High Tower Text" pitchFamily="18" charset="0"/>
              </a:rPr>
              <a:t>Legge del taglione            Leggi e tribunali</a:t>
            </a:r>
          </a:p>
          <a:p>
            <a:pPr>
              <a:buNone/>
            </a:pPr>
            <a:endParaRPr lang="it-IT" sz="3600" dirty="0" smtClean="0">
              <a:solidFill>
                <a:schemeClr val="accent2"/>
              </a:solidFill>
              <a:latin typeface="High Tower Text" pitchFamily="18" charset="0"/>
            </a:endParaRPr>
          </a:p>
          <a:p>
            <a:pPr>
              <a:buNone/>
            </a:pPr>
            <a:endParaRPr lang="it-IT" sz="3600" dirty="0" smtClean="0">
              <a:solidFill>
                <a:schemeClr val="accent2"/>
              </a:solidFill>
              <a:latin typeface="High Tower Text" pitchFamily="18" charset="0"/>
            </a:endParaRPr>
          </a:p>
          <a:p>
            <a:pPr>
              <a:buNone/>
            </a:pPr>
            <a:endParaRPr lang="it-IT" sz="3600" dirty="0" smtClean="0">
              <a:solidFill>
                <a:schemeClr val="accent2"/>
              </a:solidFill>
              <a:latin typeface="High Tower Text" pitchFamily="18" charset="0"/>
            </a:endParaRPr>
          </a:p>
          <a:p>
            <a:pPr>
              <a:buNone/>
            </a:pPr>
            <a:r>
              <a:rPr lang="it-IT" sz="3600" dirty="0" smtClean="0">
                <a:solidFill>
                  <a:schemeClr val="accent2"/>
                </a:solidFill>
                <a:latin typeface="High Tower Text" pitchFamily="18" charset="0"/>
              </a:rPr>
              <a:t>        Erinni                                Apollo                            </a:t>
            </a:r>
          </a:p>
          <a:p>
            <a:pPr>
              <a:buNone/>
            </a:pPr>
            <a:endParaRPr lang="it-IT" sz="3600" dirty="0" smtClean="0">
              <a:solidFill>
                <a:schemeClr val="accent2"/>
              </a:solidFill>
              <a:latin typeface="High Tower Text" pitchFamily="18" charset="0"/>
            </a:endParaRPr>
          </a:p>
          <a:p>
            <a:pPr>
              <a:buNone/>
            </a:pPr>
            <a:endParaRPr lang="it-IT" sz="6000" dirty="0">
              <a:solidFill>
                <a:schemeClr val="accent2"/>
              </a:solidFill>
              <a:latin typeface="High Tower Text" pitchFamily="18" charset="0"/>
            </a:endParaRPr>
          </a:p>
        </p:txBody>
      </p:sp>
      <p:sp>
        <p:nvSpPr>
          <p:cNvPr id="4" name="Freccia in giù 3"/>
          <p:cNvSpPr/>
          <p:nvPr/>
        </p:nvSpPr>
        <p:spPr>
          <a:xfrm>
            <a:off x="1785918" y="157161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p:cNvSpPr/>
          <p:nvPr/>
        </p:nvSpPr>
        <p:spPr>
          <a:xfrm>
            <a:off x="1785918" y="400050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p:cNvSpPr/>
          <p:nvPr/>
        </p:nvSpPr>
        <p:spPr>
          <a:xfrm>
            <a:off x="6643702" y="142873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in giù 6"/>
          <p:cNvSpPr/>
          <p:nvPr/>
        </p:nvSpPr>
        <p:spPr>
          <a:xfrm>
            <a:off x="6643702" y="407194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idx="1"/>
          </p:nvPr>
        </p:nvSpPr>
        <p:spPr>
          <a:xfrm>
            <a:off x="335756" y="357188"/>
            <a:ext cx="8472488" cy="6143625"/>
          </a:xfrm>
        </p:spPr>
        <p:txBody>
          <a:bodyPr>
            <a:normAutofit/>
          </a:bodyPr>
          <a:lstStyle/>
          <a:p>
            <a:pPr>
              <a:buNone/>
            </a:pPr>
            <a:r>
              <a:rPr lang="it-IT" sz="4000" b="1" dirty="0" smtClean="0">
                <a:solidFill>
                  <a:schemeClr val="accent2"/>
                </a:solidFill>
                <a:latin typeface="High Tower Text" pitchFamily="18" charset="0"/>
              </a:rPr>
              <a:t>Eschilo: conservatore o democratico?</a:t>
            </a:r>
          </a:p>
          <a:p>
            <a:pPr>
              <a:buNone/>
            </a:pPr>
            <a:r>
              <a:rPr lang="it-IT" sz="3600" dirty="0" smtClean="0">
                <a:solidFill>
                  <a:schemeClr val="accent2"/>
                </a:solidFill>
                <a:latin typeface="High Tower Text" pitchFamily="18" charset="0"/>
              </a:rPr>
              <a:t>   </a:t>
            </a:r>
            <a:r>
              <a:rPr lang="it-IT" sz="2600" dirty="0" smtClean="0">
                <a:solidFill>
                  <a:schemeClr val="accent2"/>
                </a:solidFill>
                <a:latin typeface="High Tower Text" pitchFamily="18" charset="0"/>
              </a:rPr>
              <a:t>Nelle tragedie ci sono alcune allusioni all’attualità politica dalle quali si è cercato da dedurre la sua personale posizione, variamente definita conservatrice o democratica.</a:t>
            </a:r>
          </a:p>
          <a:p>
            <a:pPr>
              <a:buNone/>
            </a:pPr>
            <a:r>
              <a:rPr lang="it-IT" sz="2600" dirty="0" smtClean="0">
                <a:solidFill>
                  <a:schemeClr val="accent2"/>
                </a:solidFill>
                <a:latin typeface="High Tower Text" pitchFamily="18" charset="0"/>
              </a:rPr>
              <a:t>    Conservatore perché è teso al consolidamento delle strutture sociali e politiche vigenti, destinate al rafforzamento della polis.  Democratico perché Eschilo ha delegato all’Areòpago  il giudizio su un fatto appartenente al patrimonio mitico, quale il matricidio  di Oreste.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idx="1"/>
          </p:nvPr>
        </p:nvSpPr>
        <p:spPr>
          <a:xfrm>
            <a:off x="371475" y="321468"/>
            <a:ext cx="8401050" cy="6215063"/>
          </a:xfrm>
        </p:spPr>
        <p:txBody>
          <a:bodyPr>
            <a:normAutofit/>
          </a:bodyPr>
          <a:lstStyle/>
          <a:p>
            <a:pPr>
              <a:buNone/>
            </a:pPr>
            <a:r>
              <a:rPr lang="it-IT" sz="6000" dirty="0" smtClean="0">
                <a:solidFill>
                  <a:schemeClr val="accent2"/>
                </a:solidFill>
                <a:latin typeface="High Tower Text" pitchFamily="18" charset="0"/>
              </a:rPr>
              <a:t>         Il ruolo di Zeus</a:t>
            </a:r>
          </a:p>
          <a:p>
            <a:pPr>
              <a:buNone/>
            </a:pPr>
            <a:endParaRPr lang="it-IT" sz="1800" dirty="0" smtClean="0">
              <a:solidFill>
                <a:schemeClr val="accent2"/>
              </a:solidFill>
              <a:latin typeface="High Tower Text" pitchFamily="18" charset="0"/>
            </a:endParaRPr>
          </a:p>
          <a:p>
            <a:pPr>
              <a:buNone/>
            </a:pPr>
            <a:r>
              <a:rPr lang="it-IT" sz="2000" dirty="0" smtClean="0">
                <a:solidFill>
                  <a:schemeClr val="accent2"/>
                </a:solidFill>
                <a:latin typeface="High Tower Text" pitchFamily="18" charset="0"/>
              </a:rPr>
              <a:t>                                   Zeus è il garante dell’ordine cosmico ed equo</a:t>
            </a:r>
          </a:p>
          <a:p>
            <a:pPr>
              <a:buNone/>
            </a:pPr>
            <a:r>
              <a:rPr lang="it-IT" sz="2000" dirty="0" smtClean="0">
                <a:solidFill>
                  <a:schemeClr val="accent2"/>
                </a:solidFill>
                <a:latin typeface="High Tower Text" pitchFamily="18" charset="0"/>
              </a:rPr>
              <a:t>                                   dispensatore di giustizia e intorno alla sua figura, il </a:t>
            </a:r>
          </a:p>
          <a:p>
            <a:pPr>
              <a:buNone/>
            </a:pPr>
            <a:r>
              <a:rPr lang="it-IT" sz="2000" dirty="0">
                <a:solidFill>
                  <a:schemeClr val="accent2"/>
                </a:solidFill>
                <a:latin typeface="High Tower Text" pitchFamily="18" charset="0"/>
              </a:rPr>
              <a:t> </a:t>
            </a:r>
            <a:r>
              <a:rPr lang="it-IT" sz="2000" dirty="0" smtClean="0">
                <a:solidFill>
                  <a:schemeClr val="accent2"/>
                </a:solidFill>
                <a:latin typeface="High Tower Text" pitchFamily="18" charset="0"/>
              </a:rPr>
              <a:t>                                   poeta giustifica il male del</a:t>
            </a:r>
            <a:r>
              <a:rPr lang="it-IT" sz="2000" dirty="0">
                <a:solidFill>
                  <a:schemeClr val="accent2"/>
                </a:solidFill>
                <a:latin typeface="High Tower Text" pitchFamily="18" charset="0"/>
              </a:rPr>
              <a:t> </a:t>
            </a:r>
            <a:r>
              <a:rPr lang="it-IT" sz="2000" dirty="0" smtClean="0">
                <a:solidFill>
                  <a:schemeClr val="accent2"/>
                </a:solidFill>
                <a:latin typeface="High Tower Text" pitchFamily="18" charset="0"/>
              </a:rPr>
              <a:t>mondo: Zeus assegna agli </a:t>
            </a:r>
          </a:p>
          <a:p>
            <a:pPr>
              <a:buNone/>
            </a:pPr>
            <a:r>
              <a:rPr lang="it-IT" sz="2000" dirty="0">
                <a:solidFill>
                  <a:schemeClr val="accent2"/>
                </a:solidFill>
                <a:latin typeface="High Tower Text" pitchFamily="18" charset="0"/>
              </a:rPr>
              <a:t> </a:t>
            </a:r>
            <a:r>
              <a:rPr lang="it-IT" sz="2000" dirty="0" smtClean="0">
                <a:solidFill>
                  <a:schemeClr val="accent2"/>
                </a:solidFill>
                <a:latin typeface="High Tower Text" pitchFamily="18" charset="0"/>
              </a:rPr>
              <a:t>                                   uomini mali e sofferenze secondo un suo progetto</a:t>
            </a:r>
          </a:p>
          <a:p>
            <a:pPr>
              <a:buNone/>
            </a:pPr>
            <a:r>
              <a:rPr lang="it-IT" sz="2000" dirty="0">
                <a:solidFill>
                  <a:schemeClr val="accent2"/>
                </a:solidFill>
                <a:latin typeface="High Tower Text" pitchFamily="18" charset="0"/>
              </a:rPr>
              <a:t> </a:t>
            </a:r>
            <a:r>
              <a:rPr lang="it-IT" sz="2000" dirty="0" smtClean="0">
                <a:solidFill>
                  <a:schemeClr val="accent2"/>
                </a:solidFill>
                <a:latin typeface="High Tower Text" pitchFamily="18" charset="0"/>
              </a:rPr>
              <a:t>                                  universale, ma all’uomo, è riservato l’esercizio del libero</a:t>
            </a:r>
          </a:p>
          <a:p>
            <a:pPr>
              <a:buNone/>
            </a:pPr>
            <a:r>
              <a:rPr lang="it-IT" sz="2000" dirty="0">
                <a:solidFill>
                  <a:schemeClr val="accent2"/>
                </a:solidFill>
                <a:latin typeface="High Tower Text" pitchFamily="18" charset="0"/>
              </a:rPr>
              <a:t> </a:t>
            </a:r>
            <a:r>
              <a:rPr lang="it-IT" sz="2000" dirty="0" smtClean="0">
                <a:solidFill>
                  <a:schemeClr val="accent2"/>
                </a:solidFill>
                <a:latin typeface="High Tower Text" pitchFamily="18" charset="0"/>
              </a:rPr>
              <a:t>                                  arbitrio attraverso la possibilità di scelta.</a:t>
            </a:r>
          </a:p>
        </p:txBody>
      </p:sp>
      <p:pic>
        <p:nvPicPr>
          <p:cNvPr id="6" name="Immagine 5" descr="zeus.jpg"/>
          <p:cNvPicPr>
            <a:picLocks noChangeAspect="1"/>
          </p:cNvPicPr>
          <p:nvPr/>
        </p:nvPicPr>
        <p:blipFill>
          <a:blip r:embed="rId2"/>
          <a:stretch>
            <a:fillRect/>
          </a:stretch>
        </p:blipFill>
        <p:spPr>
          <a:xfrm>
            <a:off x="285720" y="1571612"/>
            <a:ext cx="2286000" cy="47625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07179" y="392885"/>
            <a:ext cx="8329642" cy="6072230"/>
          </a:xfrm>
        </p:spPr>
        <p:txBody>
          <a:bodyPr>
            <a:normAutofit fontScale="92500"/>
          </a:bodyPr>
          <a:lstStyle/>
          <a:p>
            <a:pPr>
              <a:buNone/>
            </a:pPr>
            <a:r>
              <a:rPr lang="it-IT" sz="6000" b="1" dirty="0" smtClean="0">
                <a:solidFill>
                  <a:schemeClr val="accent2"/>
                </a:solidFill>
                <a:latin typeface="High Tower Text" pitchFamily="18" charset="0"/>
              </a:rPr>
              <a:t>          </a:t>
            </a:r>
            <a:r>
              <a:rPr lang="it-IT" sz="6000" dirty="0" smtClean="0">
                <a:solidFill>
                  <a:schemeClr val="accent2"/>
                </a:solidFill>
                <a:latin typeface="High Tower Text" pitchFamily="18" charset="0"/>
              </a:rPr>
              <a:t>Un lavoro di</a:t>
            </a:r>
          </a:p>
          <a:p>
            <a:pPr>
              <a:buNone/>
            </a:pPr>
            <a:r>
              <a:rPr lang="it-IT" sz="4400" b="1" dirty="0" smtClean="0">
                <a:solidFill>
                  <a:schemeClr val="accent2"/>
                </a:solidFill>
                <a:latin typeface="High Tower Text" pitchFamily="18" charset="0"/>
              </a:rPr>
              <a:t>     </a:t>
            </a:r>
            <a:r>
              <a:rPr lang="it-IT" sz="4800" b="1" dirty="0" smtClean="0">
                <a:solidFill>
                  <a:schemeClr val="accent2"/>
                </a:solidFill>
                <a:latin typeface="High Tower Text" pitchFamily="18" charset="0"/>
              </a:rPr>
              <a:t>Filippo Maria Grossi Gondi</a:t>
            </a:r>
          </a:p>
          <a:p>
            <a:pPr>
              <a:buNone/>
            </a:pPr>
            <a:endParaRPr lang="it-IT" sz="4800" b="1" dirty="0" smtClean="0">
              <a:solidFill>
                <a:schemeClr val="accent2"/>
              </a:solidFill>
              <a:latin typeface="High Tower Text" pitchFamily="18" charset="0"/>
            </a:endParaRPr>
          </a:p>
          <a:p>
            <a:pPr>
              <a:buNone/>
            </a:pPr>
            <a:r>
              <a:rPr lang="it-IT" sz="4800" b="1" dirty="0" smtClean="0">
                <a:solidFill>
                  <a:schemeClr val="accent2"/>
                </a:solidFill>
                <a:latin typeface="High Tower Text" pitchFamily="18" charset="0"/>
              </a:rPr>
              <a:t>            Donatella Mericone</a:t>
            </a:r>
          </a:p>
          <a:p>
            <a:pPr>
              <a:buNone/>
            </a:pPr>
            <a:endParaRPr lang="it-IT" sz="4800" b="1" dirty="0" smtClean="0">
              <a:solidFill>
                <a:schemeClr val="accent2"/>
              </a:solidFill>
              <a:latin typeface="High Tower Text" pitchFamily="18" charset="0"/>
            </a:endParaRPr>
          </a:p>
          <a:p>
            <a:pPr>
              <a:buNone/>
            </a:pPr>
            <a:r>
              <a:rPr lang="it-IT" sz="4800" b="1" dirty="0" smtClean="0">
                <a:solidFill>
                  <a:schemeClr val="accent2"/>
                </a:solidFill>
                <a:latin typeface="High Tower Text" pitchFamily="18" charset="0"/>
              </a:rPr>
              <a:t>               Beatrice Serra</a:t>
            </a:r>
          </a:p>
          <a:p>
            <a:pPr>
              <a:buNone/>
            </a:pPr>
            <a:r>
              <a:rPr lang="it-IT" sz="4800" b="1" dirty="0" smtClean="0">
                <a:solidFill>
                  <a:schemeClr val="accent2"/>
                </a:solidFill>
                <a:latin typeface="High Tower Text" pitchFamily="18" charset="0"/>
              </a:rPr>
              <a:t>IIG               </a:t>
            </a:r>
            <a:r>
              <a:rPr lang="it-IT" sz="4300" b="1" dirty="0" smtClean="0">
                <a:solidFill>
                  <a:schemeClr val="accent2"/>
                </a:solidFill>
                <a:latin typeface="High Tower Text" pitchFamily="18" charset="0"/>
              </a:rPr>
              <a:t>Anno scolastico 2013/14</a:t>
            </a:r>
            <a:endParaRPr lang="it-IT" sz="4300" b="1" dirty="0">
              <a:solidFill>
                <a:schemeClr val="accent2"/>
              </a:solidFill>
              <a:latin typeface="High Tower Text"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57166"/>
            <a:ext cx="8329642" cy="6143668"/>
          </a:xfrm>
        </p:spPr>
        <p:txBody>
          <a:bodyPr/>
          <a:lstStyle/>
          <a:p>
            <a:pPr>
              <a:buNone/>
            </a:pPr>
            <a:r>
              <a:rPr lang="it-IT" dirty="0" smtClean="0">
                <a:solidFill>
                  <a:schemeClr val="accent2"/>
                </a:solidFill>
                <a:latin typeface="High Tower Text" pitchFamily="18" charset="0"/>
              </a:rPr>
              <a:t>                 </a:t>
            </a:r>
            <a:r>
              <a:rPr lang="it-IT" sz="6000" dirty="0" smtClean="0">
                <a:solidFill>
                  <a:schemeClr val="accent2"/>
                </a:solidFill>
                <a:latin typeface="High Tower Text" pitchFamily="18" charset="0"/>
              </a:rPr>
              <a:t>Agamennone</a:t>
            </a:r>
          </a:p>
          <a:p>
            <a:pPr>
              <a:buNone/>
            </a:pPr>
            <a:r>
              <a:rPr lang="it-IT" sz="6000" dirty="0" smtClean="0">
                <a:solidFill>
                  <a:schemeClr val="accent2"/>
                </a:solidFill>
                <a:latin typeface="High Tower Text" pitchFamily="18" charset="0"/>
              </a:rPr>
              <a:t>           </a:t>
            </a:r>
            <a:r>
              <a:rPr lang="it-IT" sz="4800" dirty="0" smtClean="0">
                <a:solidFill>
                  <a:schemeClr val="accent2"/>
                </a:solidFill>
                <a:latin typeface="High Tower Text" pitchFamily="18" charset="0"/>
              </a:rPr>
              <a:t>(</a:t>
            </a:r>
            <a:r>
              <a:rPr lang="el-GR" sz="4800" dirty="0" smtClean="0">
                <a:solidFill>
                  <a:schemeClr val="accent2"/>
                </a:solidFill>
                <a:latin typeface="High Tower Text" pitchFamily="18" charset="0"/>
              </a:rPr>
              <a:t>Άγαμέμνων</a:t>
            </a:r>
            <a:r>
              <a:rPr lang="it-IT" sz="4800" dirty="0" smtClean="0">
                <a:solidFill>
                  <a:schemeClr val="accent2"/>
                </a:solidFill>
                <a:latin typeface="High Tower Text" pitchFamily="18" charset="0"/>
              </a:rPr>
              <a:t>)</a:t>
            </a:r>
          </a:p>
          <a:p>
            <a:pPr>
              <a:buNone/>
            </a:pPr>
            <a:endParaRPr lang="it-IT" sz="6000" dirty="0" smtClean="0">
              <a:solidFill>
                <a:schemeClr val="accent2"/>
              </a:solidFill>
              <a:latin typeface="High Tower Text" pitchFamily="18" charset="0"/>
            </a:endParaRPr>
          </a:p>
          <a:p>
            <a:pPr>
              <a:buNone/>
            </a:pPr>
            <a:endParaRPr lang="it-IT" sz="7200" dirty="0">
              <a:solidFill>
                <a:schemeClr val="accent2"/>
              </a:solidFill>
              <a:latin typeface="High Tower Text" pitchFamily="18" charset="0"/>
            </a:endParaRPr>
          </a:p>
        </p:txBody>
      </p:sp>
      <p:pic>
        <p:nvPicPr>
          <p:cNvPr id="4" name="Immagine 3" descr="800px-Sarcophagus_Orestes_Vatican_Inv2513.jpg"/>
          <p:cNvPicPr>
            <a:picLocks noChangeAspect="1"/>
          </p:cNvPicPr>
          <p:nvPr/>
        </p:nvPicPr>
        <p:blipFill>
          <a:blip r:embed="rId2"/>
          <a:stretch>
            <a:fillRect/>
          </a:stretch>
        </p:blipFill>
        <p:spPr>
          <a:xfrm>
            <a:off x="0" y="2714620"/>
            <a:ext cx="9144000" cy="292209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71460" y="464323"/>
            <a:ext cx="8401080" cy="5929354"/>
          </a:xfrm>
        </p:spPr>
        <p:txBody>
          <a:bodyPr>
            <a:normAutofit fontScale="25000" lnSpcReduction="20000"/>
          </a:bodyPr>
          <a:lstStyle/>
          <a:p>
            <a:pPr>
              <a:buNone/>
            </a:pPr>
            <a:r>
              <a:rPr lang="it-IT" sz="4900" b="1" dirty="0" smtClean="0">
                <a:solidFill>
                  <a:schemeClr val="accent2"/>
                </a:solidFill>
                <a:latin typeface="High Tower Text" pitchFamily="18" charset="0"/>
              </a:rPr>
              <a:t>       </a:t>
            </a:r>
            <a:r>
              <a:rPr lang="it-IT" sz="6800" b="1" dirty="0" smtClean="0">
                <a:solidFill>
                  <a:schemeClr val="accent2"/>
                </a:solidFill>
                <a:latin typeface="High Tower Text" pitchFamily="18" charset="0"/>
              </a:rPr>
              <a:t>Prologo </a:t>
            </a:r>
            <a:r>
              <a:rPr lang="it-IT" sz="6800" dirty="0" smtClean="0">
                <a:solidFill>
                  <a:schemeClr val="accent2"/>
                </a:solidFill>
                <a:latin typeface="High Tower Text" pitchFamily="18" charset="0"/>
              </a:rPr>
              <a:t>: Monologo della vedetta appostata sul tetto della casa degli Atridi, che veglia nella notte aspettando di vedere all’orizzonte il segnale luminoso che annunci la caduta di Troia e quindi il ritorno di Agamennone. Si lamenta delle fatiche che sopporta ormai da molto tempo, quando avvista il segnale esce per avvisare la regina.</a:t>
            </a:r>
          </a:p>
          <a:p>
            <a:pPr>
              <a:buNone/>
            </a:pPr>
            <a:r>
              <a:rPr lang="it-IT" sz="6800" b="1" dirty="0" smtClean="0">
                <a:solidFill>
                  <a:schemeClr val="accent2"/>
                </a:solidFill>
                <a:latin typeface="High Tower Text" pitchFamily="18" charset="0"/>
              </a:rPr>
              <a:t>       Parodo </a:t>
            </a:r>
            <a:r>
              <a:rPr lang="it-IT" sz="6800" dirty="0" smtClean="0">
                <a:solidFill>
                  <a:schemeClr val="accent2"/>
                </a:solidFill>
                <a:latin typeface="High Tower Text" pitchFamily="18" charset="0"/>
              </a:rPr>
              <a:t>: Entra il coro, formato da anziani notabili di Argo, che si chiede se Agamennone stia davvero tornando e rievoca gli antefatti della spedizione. Viene narrato il presagio favorevole di due aquile (gli atridi) che avevano ucciso una lepre pregna (Troia). L’indovino Calcante aveva però avvisato dell’odio di Artemide contro Agamennone, capo della spedizione. La flotta achea era dunque rimasta bloccata in Aulide, e solo dopo il sacrificio di Ifigenia era potuta ripartire.</a:t>
            </a:r>
          </a:p>
          <a:p>
            <a:pPr>
              <a:buNone/>
            </a:pPr>
            <a:r>
              <a:rPr lang="it-IT" sz="6800" b="1" dirty="0" smtClean="0">
                <a:solidFill>
                  <a:schemeClr val="accent2"/>
                </a:solidFill>
                <a:latin typeface="High Tower Text" pitchFamily="18" charset="0"/>
              </a:rPr>
              <a:t>       Primo episodio </a:t>
            </a:r>
            <a:r>
              <a:rPr lang="it-IT" sz="6800" dirty="0" smtClean="0">
                <a:solidFill>
                  <a:schemeClr val="accent2"/>
                </a:solidFill>
                <a:latin typeface="High Tower Text" pitchFamily="18" charset="0"/>
              </a:rPr>
              <a:t>: Clitemnestra informa il coro che Troia è caduta quella notte stessa, ma non viene creduta, poiché non pare possibile che la notizia possa essere giunta in città così in fretta. Clitemnestra spiega che, grazie ad una serie di segnali luminosi tra Troia ed Argo, ha potuto avere la notizia in brevissimo tempo.</a:t>
            </a:r>
          </a:p>
          <a:p>
            <a:pPr>
              <a:buNone/>
            </a:pPr>
            <a:r>
              <a:rPr lang="it-IT" sz="6800" b="1" dirty="0" smtClean="0">
                <a:solidFill>
                  <a:schemeClr val="accent2"/>
                </a:solidFill>
                <a:latin typeface="High Tower Text" pitchFamily="18" charset="0"/>
              </a:rPr>
              <a:t>       Primo stasimo </a:t>
            </a:r>
            <a:r>
              <a:rPr lang="it-IT" sz="6800" dirty="0" smtClean="0">
                <a:solidFill>
                  <a:schemeClr val="accent2"/>
                </a:solidFill>
                <a:latin typeface="High Tower Text" pitchFamily="18" charset="0"/>
              </a:rPr>
              <a:t>: Inno a Zeus, lodato come colui che punisce chi infrange la giustizia. Vengono rievocati il ratto di Elena ed i morti nella guerra di Troia. Tuttavia il coro dubita ancora che la notizia dell’imminente ritorno della spedizione vittoriosa sia vera.</a:t>
            </a:r>
          </a:p>
          <a:p>
            <a:pPr>
              <a:buNone/>
            </a:pPr>
            <a:r>
              <a:rPr lang="it-IT" sz="6800" b="1" dirty="0" smtClean="0">
                <a:solidFill>
                  <a:schemeClr val="accent2"/>
                </a:solidFill>
                <a:latin typeface="High Tower Text" pitchFamily="18" charset="0"/>
              </a:rPr>
              <a:t>       Secondo episodio</a:t>
            </a:r>
            <a:r>
              <a:rPr lang="it-IT" sz="6800" dirty="0" smtClean="0">
                <a:solidFill>
                  <a:schemeClr val="accent2"/>
                </a:solidFill>
                <a:latin typeface="High Tower Text" pitchFamily="18" charset="0"/>
              </a:rPr>
              <a:t> : Entra in scena l'araldo, che annuncia che Troia è caduta e che Agamennone sta tornando. È interrogato dal coro e racconta i disagi e le sofferenze della guerra, conclusasi però con la vittoria achea. Clitemnestra afferma di aspettare con ansia il marito. Il coro chiede infine notizie di Menelao, di cui si sono perse le tracce.</a:t>
            </a:r>
          </a:p>
          <a:p>
            <a:pPr>
              <a:buNone/>
            </a:pPr>
            <a:r>
              <a:rPr lang="it-IT" sz="6800" b="1" dirty="0" smtClean="0">
                <a:solidFill>
                  <a:schemeClr val="accent2"/>
                </a:solidFill>
                <a:latin typeface="High Tower Text" pitchFamily="18" charset="0"/>
              </a:rPr>
              <a:t>       Secondo stasimo</a:t>
            </a:r>
            <a:r>
              <a:rPr lang="it-IT" sz="6800" dirty="0" smtClean="0">
                <a:solidFill>
                  <a:schemeClr val="accent2"/>
                </a:solidFill>
                <a:latin typeface="High Tower Text" pitchFamily="18" charset="0"/>
              </a:rPr>
              <a:t> : Il coro fa una riflessione su Elena. Il coro ragiona infine a proposito della dike, ossia la giustizia, che non onora i potenti ma i puri.</a:t>
            </a:r>
          </a:p>
          <a:p>
            <a:pPr>
              <a:buNone/>
            </a:pP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71460" y="428604"/>
            <a:ext cx="8401080" cy="6000792"/>
          </a:xfrm>
        </p:spPr>
        <p:txBody>
          <a:bodyPr>
            <a:normAutofit fontScale="25000" lnSpcReduction="20000"/>
          </a:bodyPr>
          <a:lstStyle/>
          <a:p>
            <a:pPr>
              <a:buNone/>
            </a:pPr>
            <a:r>
              <a:rPr lang="it-IT" sz="7600" b="1" dirty="0" smtClean="0">
                <a:solidFill>
                  <a:schemeClr val="accent2"/>
                </a:solidFill>
                <a:latin typeface="High Tower Text" pitchFamily="18" charset="0"/>
              </a:rPr>
              <a:t>      Terzo episodio </a:t>
            </a:r>
            <a:r>
              <a:rPr lang="it-IT" sz="7600" dirty="0" smtClean="0">
                <a:solidFill>
                  <a:schemeClr val="accent2"/>
                </a:solidFill>
                <a:latin typeface="High Tower Text" pitchFamily="18" charset="0"/>
              </a:rPr>
              <a:t>: Arrivano su un carro Agamennone e Cassandra, principessa troiana portata in Grecia come schiava. Il primo ringrazia gli dei per l’impresa riuscita ed il ritorno a casa. Clitemnestra fa un discorso da sposa fedele, che ha duramente sofferto per l’assenza del marito, e convince Agamennone ad entrare a casa calpestando tappeti di porpora (che stanno in realtà a significare lo scorrere del suo sangue, ovvero il suo imminente omicidio).</a:t>
            </a:r>
          </a:p>
          <a:p>
            <a:pPr>
              <a:buNone/>
            </a:pPr>
            <a:r>
              <a:rPr lang="it-IT" sz="7600" b="1" dirty="0" smtClean="0">
                <a:solidFill>
                  <a:schemeClr val="accent2"/>
                </a:solidFill>
                <a:latin typeface="High Tower Text" pitchFamily="18" charset="0"/>
              </a:rPr>
              <a:t>      Terzo stasimo</a:t>
            </a:r>
            <a:r>
              <a:rPr lang="it-IT" sz="7600" dirty="0" smtClean="0">
                <a:solidFill>
                  <a:schemeClr val="accent2"/>
                </a:solidFill>
                <a:latin typeface="High Tower Text" pitchFamily="18" charset="0"/>
              </a:rPr>
              <a:t> : Nonostante la conclusione vittoriosa della guerra ed il ritorno del sovrano, il coro ha un terribile sentore di morte imminente.</a:t>
            </a:r>
          </a:p>
          <a:p>
            <a:pPr>
              <a:buNone/>
            </a:pPr>
            <a:r>
              <a:rPr lang="it-IT" sz="7600" b="1" dirty="0" smtClean="0">
                <a:solidFill>
                  <a:schemeClr val="accent2"/>
                </a:solidFill>
                <a:latin typeface="High Tower Text" pitchFamily="18" charset="0"/>
              </a:rPr>
              <a:t>      Quarto episodio</a:t>
            </a:r>
            <a:r>
              <a:rPr lang="it-IT" sz="7600" dirty="0" smtClean="0">
                <a:solidFill>
                  <a:schemeClr val="accent2"/>
                </a:solidFill>
                <a:latin typeface="High Tower Text" pitchFamily="18" charset="0"/>
              </a:rPr>
              <a:t> : Cassandra scende dal carro e comincia a lanciare oscuri lamenti ad Apollo. La donna rivede le disgrazie subite in passato dalla casa reale di Argo e prevede che tanto Agamennone quanto lei stessa saranno uccisi.</a:t>
            </a:r>
          </a:p>
          <a:p>
            <a:pPr>
              <a:buNone/>
            </a:pPr>
            <a:r>
              <a:rPr lang="it-IT" sz="7600" b="1" dirty="0" smtClean="0">
                <a:solidFill>
                  <a:schemeClr val="accent2"/>
                </a:solidFill>
                <a:latin typeface="High Tower Text" pitchFamily="18" charset="0"/>
              </a:rPr>
              <a:t>      Quinto episodio :</a:t>
            </a:r>
            <a:r>
              <a:rPr lang="it-IT" sz="7600" dirty="0" smtClean="0">
                <a:solidFill>
                  <a:schemeClr val="accent2"/>
                </a:solidFill>
                <a:latin typeface="High Tower Text" pitchFamily="18" charset="0"/>
              </a:rPr>
              <a:t> Il coro sente provenire da dentro la casa le grida di Agamennone colpito a morte e, sconvolto, s'interroga su cosa fare. Esce Clitemnestra, mostrando i cadaveri del marito e di Cassandra, e dichiara trionfalmente di aver portato giustizia, vendicando la morte di Ifigenia e l’oltraggio che Agamennone aveva compiuto portando in casa Cassandra come amante. Il coro maledice Elena e Clitemnestra, e si lamenta per la sorte toccata al re.</a:t>
            </a:r>
          </a:p>
          <a:p>
            <a:pPr>
              <a:buNone/>
            </a:pPr>
            <a:r>
              <a:rPr lang="it-IT" sz="7600" b="1" dirty="0" smtClean="0">
                <a:solidFill>
                  <a:schemeClr val="accent2"/>
                </a:solidFill>
                <a:latin typeface="High Tower Text" pitchFamily="18" charset="0"/>
              </a:rPr>
              <a:t>      Esodo:</a:t>
            </a:r>
            <a:r>
              <a:rPr lang="it-IT" sz="7600" dirty="0" smtClean="0">
                <a:solidFill>
                  <a:schemeClr val="accent2"/>
                </a:solidFill>
                <a:latin typeface="High Tower Text" pitchFamily="18" charset="0"/>
              </a:rPr>
              <a:t> Entra Egisto che esulta per il piano perfettamente riuscito e per aver finalmente vendicato gli oltraggi subiti dal padre Tieste. Il coro lo maledice, temendo che si stia per instaurare un regime tirannico, e si allontana invocando il ritorno di Oreste.</a:t>
            </a:r>
          </a:p>
          <a:p>
            <a:pPr>
              <a:buNone/>
            </a:pP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57166"/>
            <a:ext cx="8329642" cy="6215106"/>
          </a:xfrm>
        </p:spPr>
        <p:txBody>
          <a:bodyPr>
            <a:normAutofit/>
          </a:bodyPr>
          <a:lstStyle/>
          <a:p>
            <a:pPr>
              <a:buNone/>
            </a:pPr>
            <a:r>
              <a:rPr lang="it-IT" sz="6600" dirty="0" smtClean="0">
                <a:solidFill>
                  <a:schemeClr val="accent2"/>
                </a:solidFill>
                <a:latin typeface="High Tower Text" pitchFamily="18" charset="0"/>
              </a:rPr>
              <a:t>          Vendetta</a:t>
            </a:r>
          </a:p>
          <a:p>
            <a:pPr>
              <a:buFontTx/>
              <a:buChar char="-"/>
            </a:pPr>
            <a:r>
              <a:rPr lang="it-IT" sz="3600" dirty="0" smtClean="0">
                <a:solidFill>
                  <a:schemeClr val="accent2"/>
                </a:solidFill>
                <a:latin typeface="High Tower Text" pitchFamily="18" charset="0"/>
              </a:rPr>
              <a:t>Ereditarietà della colpa nel γένος fino ad espiazione</a:t>
            </a:r>
          </a:p>
          <a:p>
            <a:pPr>
              <a:buFontTx/>
              <a:buChar char="-"/>
            </a:pPr>
            <a:r>
              <a:rPr lang="it-IT" sz="3600" dirty="0" smtClean="0">
                <a:solidFill>
                  <a:schemeClr val="accent2"/>
                </a:solidFill>
                <a:latin typeface="High Tower Text" pitchFamily="18" charset="0"/>
              </a:rPr>
              <a:t>Libero arbitrio = apparenza</a:t>
            </a:r>
          </a:p>
          <a:p>
            <a:pPr>
              <a:buFontTx/>
              <a:buChar char="-"/>
            </a:pPr>
            <a:r>
              <a:rPr lang="it-IT" sz="3600" dirty="0" smtClean="0">
                <a:solidFill>
                  <a:schemeClr val="accent2"/>
                </a:solidFill>
                <a:latin typeface="High Tower Text" pitchFamily="18" charset="0"/>
              </a:rPr>
              <a:t>Μίασμα su tutto il γένος (proliferazione della colpa) fino ad espiazione della colpa per volere del Dio</a:t>
            </a:r>
          </a:p>
          <a:p>
            <a:pPr>
              <a:buNone/>
            </a:pPr>
            <a:endParaRPr lang="it-IT" sz="6600" dirty="0">
              <a:solidFill>
                <a:schemeClr val="accent2"/>
              </a:solidFill>
              <a:latin typeface="High Tower Text"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28604"/>
            <a:ext cx="8401080" cy="6072230"/>
          </a:xfrm>
        </p:spPr>
        <p:txBody>
          <a:bodyPr>
            <a:normAutofit/>
          </a:bodyPr>
          <a:lstStyle/>
          <a:p>
            <a:pPr>
              <a:buNone/>
            </a:pPr>
            <a:r>
              <a:rPr lang="it-IT" sz="6600" dirty="0" smtClean="0">
                <a:solidFill>
                  <a:schemeClr val="accent2"/>
                </a:solidFill>
                <a:latin typeface="High Tower Text" pitchFamily="18" charset="0"/>
              </a:rPr>
              <a:t>         Πάθει μάθος</a:t>
            </a:r>
          </a:p>
          <a:p>
            <a:pPr algn="ctr">
              <a:buNone/>
            </a:pPr>
            <a:r>
              <a:rPr lang="it-IT" dirty="0" smtClean="0">
                <a:solidFill>
                  <a:schemeClr val="accent2"/>
                </a:solidFill>
                <a:latin typeface="High Tower Text" pitchFamily="18" charset="0"/>
              </a:rPr>
              <a:t>Conoscenza attraverso la sofferenza</a:t>
            </a:r>
          </a:p>
          <a:p>
            <a:pPr>
              <a:buNone/>
            </a:pPr>
            <a:endParaRPr lang="it-IT" dirty="0" smtClean="0">
              <a:solidFill>
                <a:schemeClr val="accent2"/>
              </a:solidFill>
              <a:latin typeface="High Tower Text" pitchFamily="18" charset="0"/>
            </a:endParaRPr>
          </a:p>
          <a:p>
            <a:pPr>
              <a:buNone/>
            </a:pPr>
            <a:r>
              <a:rPr lang="it-IT" dirty="0" smtClean="0">
                <a:solidFill>
                  <a:schemeClr val="accent2"/>
                </a:solidFill>
                <a:latin typeface="High Tower Text" pitchFamily="18" charset="0"/>
              </a:rPr>
              <a:t>Φθόνος </a:t>
            </a:r>
            <a:r>
              <a:rPr lang="el-GR" dirty="0" smtClean="0">
                <a:solidFill>
                  <a:schemeClr val="accent2"/>
                </a:solidFill>
                <a:latin typeface="High Tower Text" pitchFamily="18" charset="0"/>
              </a:rPr>
              <a:t>θεῶν</a:t>
            </a:r>
            <a:r>
              <a:rPr lang="it-IT" dirty="0" smtClean="0">
                <a:solidFill>
                  <a:schemeClr val="accent2"/>
                </a:solidFill>
                <a:latin typeface="High Tower Text" pitchFamily="18" charset="0"/>
              </a:rPr>
              <a:t>                       colpisce tracotanti 				</a:t>
            </a:r>
            <a:r>
              <a:rPr lang="it-IT" dirty="0">
                <a:solidFill>
                  <a:schemeClr val="accent2"/>
                </a:solidFill>
                <a:latin typeface="High Tower Text" pitchFamily="18" charset="0"/>
              </a:rPr>
              <a:t> </a:t>
            </a:r>
            <a:r>
              <a:rPr lang="it-IT" dirty="0" smtClean="0">
                <a:solidFill>
                  <a:schemeClr val="accent2"/>
                </a:solidFill>
                <a:latin typeface="High Tower Text" pitchFamily="18" charset="0"/>
              </a:rPr>
              <a:t>              (</a:t>
            </a:r>
            <a:r>
              <a:rPr lang="el-GR" dirty="0" smtClean="0">
                <a:solidFill>
                  <a:schemeClr val="accent2"/>
                </a:solidFill>
                <a:latin typeface="High Tower Text" pitchFamily="18" charset="0"/>
              </a:rPr>
              <a:t>ὕβρις</a:t>
            </a:r>
            <a:r>
              <a:rPr lang="it-IT" dirty="0" smtClean="0">
                <a:solidFill>
                  <a:schemeClr val="accent2"/>
                </a:solidFill>
                <a:latin typeface="High Tower Text" pitchFamily="18" charset="0"/>
              </a:rPr>
              <a:t>-</a:t>
            </a:r>
            <a:r>
              <a:rPr lang="el-GR" dirty="0" smtClean="0">
                <a:solidFill>
                  <a:schemeClr val="accent2"/>
                </a:solidFill>
                <a:latin typeface="High Tower Text" pitchFamily="18" charset="0"/>
              </a:rPr>
              <a:t>ἄ</a:t>
            </a:r>
            <a:r>
              <a:rPr lang="it-IT" b="1" dirty="0" smtClean="0">
                <a:solidFill>
                  <a:schemeClr val="accent2"/>
                </a:solidFill>
                <a:latin typeface="High Tower Text" pitchFamily="18" charset="0"/>
              </a:rPr>
              <a:t>τ</a:t>
            </a:r>
            <a:r>
              <a:rPr lang="el-GR" b="1" dirty="0" smtClean="0">
                <a:solidFill>
                  <a:schemeClr val="accent2"/>
                </a:solidFill>
                <a:latin typeface="High Tower Text" pitchFamily="18" charset="0"/>
              </a:rPr>
              <a:t>η</a:t>
            </a:r>
            <a:r>
              <a:rPr lang="it-IT" dirty="0" smtClean="0">
                <a:solidFill>
                  <a:schemeClr val="accent2"/>
                </a:solidFill>
                <a:latin typeface="High Tower Text" pitchFamily="18" charset="0"/>
              </a:rPr>
              <a:t>)</a:t>
            </a:r>
          </a:p>
          <a:p>
            <a:pPr>
              <a:buNone/>
            </a:pPr>
            <a:endParaRPr lang="it-IT" dirty="0" smtClean="0">
              <a:solidFill>
                <a:schemeClr val="accent2"/>
              </a:solidFill>
              <a:latin typeface="High Tower Text" pitchFamily="18" charset="0"/>
            </a:endParaRPr>
          </a:p>
          <a:p>
            <a:pPr>
              <a:buNone/>
            </a:pPr>
            <a:r>
              <a:rPr lang="it-IT" dirty="0" smtClean="0">
                <a:solidFill>
                  <a:schemeClr val="accent2"/>
                </a:solidFill>
                <a:latin typeface="High Tower Text" pitchFamily="18" charset="0"/>
              </a:rPr>
              <a:t>No scelta (</a:t>
            </a:r>
            <a:r>
              <a:rPr lang="el-GR" dirty="0" smtClean="0">
                <a:solidFill>
                  <a:schemeClr val="accent2"/>
                </a:solidFill>
                <a:latin typeface="High Tower Text" pitchFamily="18" charset="0"/>
              </a:rPr>
              <a:t>ἀνάγχη</a:t>
            </a:r>
            <a:r>
              <a:rPr lang="it-IT" dirty="0" smtClean="0">
                <a:solidFill>
                  <a:schemeClr val="accent2"/>
                </a:solidFill>
                <a:latin typeface="High Tower Text" pitchFamily="18" charset="0"/>
              </a:rPr>
              <a:t>)                 sempre in errore</a:t>
            </a:r>
          </a:p>
        </p:txBody>
      </p:sp>
      <p:sp>
        <p:nvSpPr>
          <p:cNvPr id="4" name="Freccia a destra 3"/>
          <p:cNvSpPr/>
          <p:nvPr/>
        </p:nvSpPr>
        <p:spPr>
          <a:xfrm>
            <a:off x="2928926" y="3000372"/>
            <a:ext cx="1643074"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p:cNvSpPr/>
          <p:nvPr/>
        </p:nvSpPr>
        <p:spPr>
          <a:xfrm>
            <a:off x="3929058" y="4643446"/>
            <a:ext cx="1285884"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57166"/>
            <a:ext cx="8329642" cy="6143668"/>
          </a:xfrm>
        </p:spPr>
        <p:txBody>
          <a:bodyPr>
            <a:normAutofit/>
          </a:bodyPr>
          <a:lstStyle/>
          <a:p>
            <a:pPr>
              <a:buNone/>
            </a:pPr>
            <a:r>
              <a:rPr lang="it-IT" sz="6600" dirty="0" smtClean="0">
                <a:solidFill>
                  <a:schemeClr val="accent2"/>
                </a:solidFill>
                <a:latin typeface="High Tower Text" pitchFamily="18" charset="0"/>
              </a:rPr>
              <a:t>         Clitemnestra</a:t>
            </a:r>
          </a:p>
          <a:p>
            <a:pPr>
              <a:buFontTx/>
              <a:buChar char="-"/>
            </a:pPr>
            <a:r>
              <a:rPr lang="it-IT" sz="3600" dirty="0" smtClean="0">
                <a:solidFill>
                  <a:schemeClr val="accent2"/>
                </a:solidFill>
                <a:latin typeface="High Tower Text" pitchFamily="18" charset="0"/>
              </a:rPr>
              <a:t>Protagonista = parla con gli anziani (coro)</a:t>
            </a:r>
          </a:p>
          <a:p>
            <a:pPr>
              <a:buFontTx/>
              <a:buChar char="-"/>
            </a:pPr>
            <a:r>
              <a:rPr lang="it-IT" sz="3600" dirty="0" smtClean="0">
                <a:solidFill>
                  <a:schemeClr val="accent2"/>
                </a:solidFill>
                <a:latin typeface="High Tower Text" pitchFamily="18" charset="0"/>
              </a:rPr>
              <a:t>Gestisce scena = autorità (assennatezza maschile)</a:t>
            </a:r>
          </a:p>
          <a:p>
            <a:pPr>
              <a:buFontTx/>
              <a:buChar char="-"/>
            </a:pPr>
            <a:r>
              <a:rPr lang="it-IT" sz="3600" dirty="0" smtClean="0">
                <a:solidFill>
                  <a:schemeClr val="accent2"/>
                </a:solidFill>
                <a:latin typeface="High Tower Text" pitchFamily="18" charset="0"/>
              </a:rPr>
              <a:t>Recita all’arrivo di Agamennone con σωφροσύνη</a:t>
            </a:r>
          </a:p>
          <a:p>
            <a:pPr>
              <a:buFontTx/>
              <a:buChar char="-"/>
            </a:pPr>
            <a:r>
              <a:rPr lang="it-IT" sz="3600" dirty="0" smtClean="0">
                <a:solidFill>
                  <a:schemeClr val="accent2"/>
                </a:solidFill>
                <a:latin typeface="High Tower Text" pitchFamily="18" charset="0"/>
              </a:rPr>
              <a:t>Spaventata dalle conseguenze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orestiade_Gerin_Clitennestra.jpg"/>
          <p:cNvPicPr>
            <a:picLocks noGrp="1" noChangeAspect="1"/>
          </p:cNvPicPr>
          <p:nvPr>
            <p:ph idx="1"/>
          </p:nvPr>
        </p:nvPicPr>
        <p:blipFill>
          <a:blip r:embed="rId2"/>
          <a:stretch>
            <a:fillRect/>
          </a:stretch>
        </p:blipFill>
        <p:spPr>
          <a:xfrm>
            <a:off x="1071538" y="285750"/>
            <a:ext cx="7358113" cy="6357960"/>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2013</Words>
  <Application>Microsoft Office PowerPoint</Application>
  <PresentationFormat>Presentazione su schermo (4:3)</PresentationFormat>
  <Paragraphs>107</Paragraphs>
  <Slides>26</Slides>
  <Notes>0</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vector>
  </TitlesOfParts>
  <Company>BASTARDS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Grishnackh</dc:creator>
  <cp:lastModifiedBy>Grishnackh</cp:lastModifiedBy>
  <cp:revision>34</cp:revision>
  <dcterms:created xsi:type="dcterms:W3CDTF">2013-12-16T19:25:42Z</dcterms:created>
  <dcterms:modified xsi:type="dcterms:W3CDTF">2013-12-28T14:01:03Z</dcterms:modified>
</cp:coreProperties>
</file>