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92" r:id="rId1"/>
  </p:sldMasterIdLst>
  <p:sldIdLst>
    <p:sldId id="257" r:id="rId2"/>
    <p:sldId id="258" r:id="rId3"/>
    <p:sldId id="272" r:id="rId4"/>
    <p:sldId id="259" r:id="rId5"/>
    <p:sldId id="260" r:id="rId6"/>
    <p:sldId id="267" r:id="rId7"/>
    <p:sldId id="263" r:id="rId8"/>
    <p:sldId id="264" r:id="rId9"/>
    <p:sldId id="265" r:id="rId10"/>
    <p:sldId id="266" r:id="rId11"/>
    <p:sldId id="273" r:id="rId12"/>
    <p:sldId id="275" r:id="rId13"/>
    <p:sldId id="274" r:id="rId14"/>
    <p:sldId id="268" r:id="rId15"/>
    <p:sldId id="271" r:id="rId16"/>
    <p:sldId id="270" r:id="rId17"/>
    <p:sldId id="277" r:id="rId18"/>
    <p:sldId id="276" r:id="rId19"/>
  </p:sldIdLst>
  <p:sldSz cx="9144000" cy="6858000" type="screen4x3"/>
  <p:notesSz cx="6858000" cy="9144000"/>
  <p:embeddedFontLst>
    <p:embeddedFont>
      <p:font typeface="Landsdowne" panose="02000000000000000000" pitchFamily="2" charset="0"/>
      <p:regular r:id="rId20"/>
    </p:embeddedFont>
    <p:embeddedFont>
      <p:font typeface="Book Antiqua" panose="02040602050305030304" pitchFamily="18" charset="0"/>
      <p:regular r:id="rId21"/>
      <p:bold r:id="rId22"/>
      <p:italic r:id="rId23"/>
      <p:boldItalic r:id="rId24"/>
    </p:embeddedFont>
    <p:embeddedFont>
      <p:font typeface="Cash Currency" panose="02000500000000000000" pitchFamily="2" charset="0"/>
      <p:regular r:id="rId25"/>
    </p:embeddedFont>
    <p:embeddedFont>
      <p:font typeface="Wingdings 2" panose="05020102010507070707" pitchFamily="18" charset="2"/>
      <p:regular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A44"/>
    <a:srgbClr val="1E5FC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94601" autoAdjust="0"/>
  </p:normalViewPr>
  <p:slideViewPr>
    <p:cSldViewPr snapToGrid="0" snapToObjects="1">
      <p:cViewPr>
        <p:scale>
          <a:sx n="65" d="100"/>
          <a:sy n="65" d="100"/>
        </p:scale>
        <p:origin x="-666"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348" y="1371600"/>
            <a:ext cx="8147304" cy="1344168"/>
          </a:xfrm>
        </p:spPr>
        <p:txBody>
          <a:bodyPr vert="horz" lIns="91440" tIns="45720" rIns="91440" bIns="45720" rtlCol="0" anchor="b" anchorCtr="0">
            <a:normAutofit/>
            <a:scene3d>
              <a:camera prst="orthographicFront"/>
              <a:lightRig rig="threePt" dir="t">
                <a:rot lat="0" lon="0" rev="10800000"/>
              </a:lightRig>
            </a:scene3d>
            <a:sp3d extrusionH="57150">
              <a:bevelT w="38100" h="38100" prst="relaxedInset"/>
              <a:bevelB w="38100" h="38100" prst="relaxedInset"/>
            </a:sp3d>
          </a:bodyPr>
          <a:lstStyle>
            <a:lvl1pPr algn="ctr" defTabSz="914400" rtl="0" eaLnBrk="1" latinLnBrk="0" hangingPunct="1">
              <a:lnSpc>
                <a:spcPts val="6400"/>
              </a:lnSpc>
              <a:spcBef>
                <a:spcPct val="0"/>
              </a:spcBef>
              <a:buNone/>
              <a:defRPr sz="6000" kern="1200">
                <a:solidFill>
                  <a:schemeClr val="bg1"/>
                </a:solidFill>
                <a:effectLst>
                  <a:outerShdw blurRad="25400" dist="19050" dir="4200000" algn="ctr" rotWithShape="0">
                    <a:schemeClr val="tx1">
                      <a:alpha val="40000"/>
                    </a:schemeClr>
                  </a:outerShdw>
                </a:effectLst>
                <a:latin typeface="+mj-lt"/>
                <a:ea typeface="+mj-ea"/>
                <a:cs typeface="+mj-cs"/>
              </a:defRPr>
            </a:lvl1pPr>
          </a:lstStyle>
          <a:p>
            <a:r>
              <a:rPr lang="it-IT" smtClean="0"/>
              <a:t>Fare clic per modificare stile</a:t>
            </a:r>
            <a:endParaRPr/>
          </a:p>
        </p:txBody>
      </p:sp>
      <p:sp>
        <p:nvSpPr>
          <p:cNvPr id="3" name="Subtitle 2"/>
          <p:cNvSpPr>
            <a:spLocks noGrp="1"/>
          </p:cNvSpPr>
          <p:nvPr>
            <p:ph type="subTitle" idx="1"/>
          </p:nvPr>
        </p:nvSpPr>
        <p:spPr>
          <a:xfrm>
            <a:off x="498348" y="2715767"/>
            <a:ext cx="8147304" cy="667512"/>
          </a:xfrm>
        </p:spPr>
        <p:txBody>
          <a:bodyPr vert="horz" lIns="91440" tIns="45720" rIns="91440" bIns="45720" rtlCol="0">
            <a:normAutofit/>
            <a:scene3d>
              <a:camera prst="orthographicFront"/>
              <a:lightRig rig="threePt" dir="t"/>
            </a:scene3d>
            <a:sp3d extrusionH="57150">
              <a:bevelT w="38100" h="38100" prst="relaxedInset"/>
              <a:bevelB w="38100" h="38100" prst="relaxedInset"/>
            </a:sp3d>
          </a:bodyPr>
          <a:lstStyle>
            <a:lvl1pPr marL="0" indent="0" algn="ctr" defTabSz="914400" rtl="0" eaLnBrk="1" latinLnBrk="0" hangingPunct="1">
              <a:spcBef>
                <a:spcPts val="0"/>
              </a:spcBef>
              <a:buClr>
                <a:schemeClr val="tx1">
                  <a:lumMod val="75000"/>
                  <a:lumOff val="25000"/>
                </a:schemeClr>
              </a:buClr>
              <a:buSzPct val="75000"/>
              <a:buFont typeface="Wingdings 2" pitchFamily="18" charset="2"/>
              <a:buNone/>
              <a:defRPr sz="22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E90C4CEC-16D5-4229-B4DE-FDE9B679D7E2}" type="datetimeFigureOut">
              <a:rPr lang="en-US" smtClean="0"/>
              <a:pPr/>
              <a:t>4/14/2015</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5744759D-0EFF-4FB2-9CCE-04E00944F0FE}" type="slidenum">
              <a:rPr lang="en-US" smtClean="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it-IT" smtClean="0"/>
              <a:t>Fare clic per modificare stile</a:t>
            </a:r>
            <a:endParaRPr/>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E90C4CEC-16D5-4229-B4DE-FDE9B679D7E2}" type="datetimeFigureOut">
              <a:rPr lang="en-US" smtClean="0"/>
              <a:pPr/>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pPr/>
              <a:t>‹N›</a:t>
            </a:fld>
            <a:endParaRPr lang="en-US"/>
          </a:p>
        </p:txBody>
      </p:sp>
      <p:sp>
        <p:nvSpPr>
          <p:cNvPr id="8" name="Picture Placeholder 2"/>
          <p:cNvSpPr>
            <a:spLocks noGrp="1"/>
          </p:cNvSpPr>
          <p:nvPr>
            <p:ph type="pic" idx="1"/>
          </p:nvPr>
        </p:nvSpPr>
        <p:spPr>
          <a:xfrm>
            <a:off x="4805045" y="430306"/>
            <a:ext cx="3840480" cy="5432612"/>
          </a:xfrm>
          <a:solidFill>
            <a:schemeClr val="bg1">
              <a:lumMod val="85000"/>
            </a:schemeClr>
          </a:solidFill>
          <a:ln w="127000" cap="sq">
            <a:solidFill>
              <a:schemeClr val="bg1"/>
            </a:solidFill>
            <a:miter lim="800000"/>
          </a:ln>
          <a:effectLst>
            <a:outerShdw blurRad="76200" dist="12700" dir="5400000" sx="100500" sy="100500" rotWithShape="0">
              <a:prstClr val="black">
                <a:alpha val="30000"/>
              </a:prstClr>
            </a:outerShdw>
          </a:effectLst>
          <a:scene3d>
            <a:camera prst="orthographicFront"/>
            <a:lightRig rig="threePt" dir="t"/>
          </a:scene3d>
          <a:sp3d extrusionH="50800">
            <a:extrusionClr>
              <a:schemeClr val="tx1"/>
            </a:extrusionClr>
            <a:contourClr>
              <a:schemeClr val="tx1"/>
            </a:contourClr>
          </a:sp3d>
        </p:spPr>
        <p:txBody>
          <a:bodyPr vert="horz" lIns="91440" tIns="45720" rIns="91440" bIns="45720" rtlCol="0">
            <a:normAutofit/>
          </a:bodyPr>
          <a:lstStyle>
            <a:lvl1pPr marL="457200" indent="-457200" algn="l" defTabSz="914400" rtl="0" eaLnBrk="1" latinLnBrk="0" hangingPunct="1">
              <a:spcBef>
                <a:spcPts val="2000"/>
              </a:spcBef>
              <a:buClr>
                <a:schemeClr val="accent2">
                  <a:lumMod val="50000"/>
                  <a:lumOff val="50000"/>
                </a:schemeClr>
              </a:buClr>
              <a:buSzPct val="75000"/>
              <a:buFont typeface="Wingdings 2" pitchFamily="18" charset="2"/>
              <a:buNone/>
              <a:defRPr sz="2200" kern="1200">
                <a:solidFill>
                  <a:schemeClr val="tx1">
                    <a:lumMod val="75000"/>
                    <a:lumOff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p:txBody>
          <a:bodyPr vert="eaVert"/>
          <a:lstStyle>
            <a:lvl5pPr>
              <a:defRPr/>
            </a:lvl5pPr>
            <a:lvl7pPr marL="2743200" indent="-457200">
              <a:defRPr/>
            </a:lvl7pPr>
            <a:lvl8pPr marL="2743200" indent="-457200">
              <a:defRPr/>
            </a:lvl8pPr>
            <a:lvl9pPr marL="2743200" indent="-457200">
              <a:defRPr/>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1412" y="417513"/>
            <a:ext cx="1600200" cy="5708650"/>
          </a:xfrm>
        </p:spPr>
        <p:txBody>
          <a:bodyPr vert="eaVert"/>
          <a:lstStyle/>
          <a:p>
            <a:r>
              <a:rPr lang="it-IT" smtClean="0"/>
              <a:t>Fare clic per modificare stile</a:t>
            </a:r>
            <a:endParaRPr/>
          </a:p>
        </p:txBody>
      </p:sp>
      <p:sp>
        <p:nvSpPr>
          <p:cNvPr id="3" name="Vertical Text Placeholder 2"/>
          <p:cNvSpPr>
            <a:spLocks noGrp="1"/>
          </p:cNvSpPr>
          <p:nvPr>
            <p:ph type="body" orient="vert" idx="1"/>
          </p:nvPr>
        </p:nvSpPr>
        <p:spPr>
          <a:xfrm>
            <a:off x="511174" y="417513"/>
            <a:ext cx="6499225" cy="5708650"/>
          </a:xfrm>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ormula di chiusura">
    <p:bg>
      <p:bgRef idx="1003">
        <a:schemeClr val="bg2"/>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E90C4CEC-16D5-4229-B4DE-FDE9B679D7E2}" type="datetimeFigureOut">
              <a:rPr lang="en-US" smtClean="0"/>
              <a:pPr/>
              <a:t>4/14/2015</a:t>
            </a:fld>
            <a:endParaRPr lang="en-US"/>
          </a:p>
        </p:txBody>
      </p:sp>
      <p:sp>
        <p:nvSpPr>
          <p:cNvPr id="4" name="Footer Placeholder 3"/>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p>
        </p:txBody>
      </p:sp>
      <p:sp>
        <p:nvSpPr>
          <p:cNvPr id="5" name="Slide Number Placeholder 4"/>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5DBAE4E6-4D12-4A48-9B6B-6FA0B79BEE93}" type="slidenum">
              <a:rPr lang="en-US" smtClean="0"/>
              <a:pPr/>
              <a:t>‹N›</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titolo con immagin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475" y="4343398"/>
            <a:ext cx="8147049" cy="1346013"/>
          </a:xfrm>
        </p:spPr>
        <p:txBody>
          <a:bodyPr>
            <a:normAutofit/>
            <a:scene3d>
              <a:camera prst="orthographicFront"/>
              <a:lightRig rig="threePt" dir="t">
                <a:rot lat="0" lon="0" rev="10800000"/>
              </a:lightRig>
            </a:scene3d>
            <a:sp3d extrusionH="57150">
              <a:bevelT w="38100" h="38100" prst="relaxedInset"/>
              <a:bevelB w="38100" h="38100" prst="relaxedInset"/>
            </a:sp3d>
          </a:bodyPr>
          <a:lstStyle>
            <a:lvl1pPr>
              <a:lnSpc>
                <a:spcPts val="6400"/>
              </a:lnSpc>
              <a:defRPr sz="6000">
                <a:solidFill>
                  <a:schemeClr val="bg1"/>
                </a:solidFill>
                <a:effectLst>
                  <a:outerShdw blurRad="25400" dist="19050" dir="4200000" algn="ctr" rotWithShape="0">
                    <a:schemeClr val="tx1">
                      <a:alpha val="40000"/>
                    </a:schemeClr>
                  </a:outerShdw>
                </a:effectLst>
              </a:defRPr>
            </a:lvl1pPr>
          </a:lstStyle>
          <a:p>
            <a:r>
              <a:rPr lang="it-IT" smtClean="0"/>
              <a:t>Fare clic per modificare stile</a:t>
            </a:r>
            <a:endParaRPr/>
          </a:p>
        </p:txBody>
      </p:sp>
      <p:sp>
        <p:nvSpPr>
          <p:cNvPr id="3" name="Subtitle 2"/>
          <p:cNvSpPr>
            <a:spLocks noGrp="1"/>
          </p:cNvSpPr>
          <p:nvPr>
            <p:ph type="subTitle" idx="1"/>
          </p:nvPr>
        </p:nvSpPr>
        <p:spPr>
          <a:xfrm>
            <a:off x="498475" y="5688105"/>
            <a:ext cx="8147050" cy="663387"/>
          </a:xfrm>
        </p:spPr>
        <p:txBody>
          <a:bodyPr>
            <a:scene3d>
              <a:camera prst="orthographicFront"/>
              <a:lightRig rig="threePt" dir="t"/>
            </a:scene3d>
            <a:sp3d extrusionH="57150">
              <a:bevelT w="38100" h="38100" prst="relaxedInset"/>
              <a:bevelB w="38100" h="38100" prst="relaxedInset"/>
            </a:sp3d>
          </a:bodyPr>
          <a:lstStyle>
            <a:lvl1pPr marL="0" indent="0" algn="ctr">
              <a:spcBef>
                <a:spcPts val="0"/>
              </a:spcBef>
              <a:buNone/>
              <a:defRPr b="0" baseline="0">
                <a:solidFill>
                  <a:schemeClr val="bg1"/>
                </a:solidFill>
                <a:effectLst>
                  <a:outerShdw blurRad="25400" dist="25400" dir="4200000" algn="ctr"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4" name="Date Placeholder 3"/>
          <p:cNvSpPr>
            <a:spLocks noGrp="1"/>
          </p:cNvSpPr>
          <p:nvPr>
            <p:ph type="dt" sz="half" idx="10"/>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E90C4CEC-16D5-4229-B4DE-FDE9B679D7E2}" type="datetimeFigureOut">
              <a:rPr lang="en-US" smtClean="0"/>
              <a:pPr/>
              <a:t>4/14/2015</a:t>
            </a:fld>
            <a:endParaRPr lang="en-US"/>
          </a:p>
        </p:txBody>
      </p:sp>
      <p:sp>
        <p:nvSpPr>
          <p:cNvPr id="5" name="Footer Placeholder 4"/>
          <p:cNvSpPr>
            <a:spLocks noGrp="1"/>
          </p:cNvSpPr>
          <p:nvPr>
            <p:ph type="ftr" sz="quarter" idx="11"/>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5DBAE4E6-4D12-4A48-9B6B-6FA0B79BEE93}" type="slidenum">
              <a:rPr lang="en-US" smtClean="0"/>
              <a:pPr/>
              <a:t>‹N›</a:t>
            </a:fld>
            <a:endParaRPr lang="en-US"/>
          </a:p>
        </p:txBody>
      </p:sp>
      <p:sp>
        <p:nvSpPr>
          <p:cNvPr id="8" name="Picture Placeholder 7"/>
          <p:cNvSpPr>
            <a:spLocks noGrp="1"/>
          </p:cNvSpPr>
          <p:nvPr>
            <p:ph type="pic" sz="quarter" idx="13"/>
          </p:nvPr>
        </p:nvSpPr>
        <p:spPr>
          <a:xfrm>
            <a:off x="1981200" y="685800"/>
            <a:ext cx="5181600" cy="3352800"/>
          </a:xfrm>
          <a:solidFill>
            <a:schemeClr val="tx1">
              <a:lumMod val="75000"/>
            </a:schemeClr>
          </a:solidFill>
          <a:ln w="127000" cap="sq">
            <a:solidFill>
              <a:schemeClr val="tx1"/>
            </a:solidFill>
            <a:miter lim="800000"/>
          </a:ln>
          <a:effectLst>
            <a:outerShdw blurRad="63500" sx="101000" sy="101000" algn="ctr" rotWithShape="0">
              <a:schemeClr val="bg2">
                <a:lumMod val="20000"/>
                <a:lumOff val="80000"/>
                <a:alpha val="40000"/>
              </a:schemeClr>
            </a:outerShdw>
          </a:effectLst>
          <a:scene3d>
            <a:camera prst="orthographicFront"/>
            <a:lightRig rig="twoPt" dir="t">
              <a:rot lat="0" lon="0" rev="9000000"/>
            </a:lightRig>
          </a:scene3d>
          <a:sp3d prstMaterial="matte">
            <a:bevelT w="12700" prst="relaxedInset"/>
            <a:bevelB w="38100" h="127000" prst="relaxedInset"/>
            <a:extrusionClr>
              <a:schemeClr val="tx1"/>
            </a:extrusionClr>
            <a:contourClr>
              <a:schemeClr val="tx1"/>
            </a:contourClr>
          </a:sp3d>
        </p:spPr>
        <p:txBody>
          <a:bodyPr/>
          <a:lstStyle>
            <a:lvl1pPr>
              <a:buNone/>
              <a:defRPr/>
            </a:lvl1pPr>
          </a:lstStyle>
          <a:p>
            <a:r>
              <a:rPr lang="it-IT" smtClean="0"/>
              <a:t>Trascinare l'immagine su un segnaposto o fare clic sull'icona per aggiungerla</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98475" y="1774826"/>
            <a:ext cx="8147050" cy="1873250"/>
          </a:xfrm>
        </p:spPr>
        <p:txBody>
          <a:bodyPr anchor="b" anchorCtr="0"/>
          <a:lstStyle>
            <a:lvl1pPr algn="ctr">
              <a:defRPr sz="6000" b="0" cap="none" baseline="0"/>
            </a:lvl1pPr>
          </a:lstStyle>
          <a:p>
            <a:r>
              <a:rPr lang="it-IT" smtClean="0"/>
              <a:t>Fare clic per modificare stile</a:t>
            </a:r>
            <a:endParaRPr/>
          </a:p>
        </p:txBody>
      </p:sp>
      <p:sp>
        <p:nvSpPr>
          <p:cNvPr id="3" name="Text Placeholder 2"/>
          <p:cNvSpPr>
            <a:spLocks noGrp="1"/>
          </p:cNvSpPr>
          <p:nvPr>
            <p:ph type="body" idx="1"/>
          </p:nvPr>
        </p:nvSpPr>
        <p:spPr>
          <a:xfrm>
            <a:off x="498475" y="3654519"/>
            <a:ext cx="8147050" cy="1500187"/>
          </a:xfrm>
        </p:spPr>
        <p:txBody>
          <a:bodyPr anchor="t" anchorCtr="0">
            <a:normAutofit/>
          </a:bodyPr>
          <a:lstStyle>
            <a:lvl1pPr marL="0" indent="0" algn="ctr">
              <a:spcBef>
                <a:spcPts val="0"/>
              </a:spcBef>
              <a:buNone/>
              <a:defRPr sz="2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E90C4CEC-16D5-4229-B4DE-FDE9B679D7E2}"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p>
            <a:r>
              <a:rPr lang="it-IT" smtClean="0"/>
              <a:t>Fare clic per modificare stile</a:t>
            </a:r>
            <a:endParaRPr/>
          </a:p>
        </p:txBody>
      </p:sp>
      <p:sp>
        <p:nvSpPr>
          <p:cNvPr id="3" name="Content Placeholder 2"/>
          <p:cNvSpPr>
            <a:spLocks noGrp="1"/>
          </p:cNvSpPr>
          <p:nvPr>
            <p:ph sz="half" idx="1"/>
          </p:nvPr>
        </p:nvSpPr>
        <p:spPr>
          <a:xfrm>
            <a:off x="498475" y="1762125"/>
            <a:ext cx="3840480" cy="4364038"/>
          </a:xfrm>
        </p:spPr>
        <p:txBody>
          <a:bodyPr>
            <a:normAutofit/>
          </a:bodyPr>
          <a:lstStyle>
            <a:lvl1pPr>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Content Placeholder 3"/>
          <p:cNvSpPr>
            <a:spLocks noGrp="1"/>
          </p:cNvSpPr>
          <p:nvPr>
            <p:ph sz="half" idx="2"/>
          </p:nvPr>
        </p:nvSpPr>
        <p:spPr>
          <a:xfrm>
            <a:off x="4805046" y="1762125"/>
            <a:ext cx="3840480" cy="4364038"/>
          </a:xfrm>
        </p:spPr>
        <p:txBody>
          <a:bodyPr>
            <a:normAutofit/>
          </a:bodyPr>
          <a:lstStyle>
            <a:lvl1pPr>
              <a:defRPr sz="2000"/>
            </a:lvl1pPr>
            <a:lvl2pPr>
              <a:defRPr sz="1800"/>
            </a:lvl2pPr>
            <a:lvl3pPr>
              <a:defRPr sz="1800"/>
            </a:lvl3pPr>
            <a:lvl4pPr>
              <a:defRPr sz="1800"/>
            </a:lvl4pPr>
            <a:lvl5pPr marL="2290763" indent="-461963">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E90C4CEC-16D5-4229-B4DE-FDE9B679D7E2}" type="datetimeFigureOut">
              <a:rPr lang="en-US" smtClean="0"/>
              <a:pPr/>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498475"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498475"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Text Placeholder 4"/>
          <p:cNvSpPr>
            <a:spLocks noGrp="1"/>
          </p:cNvSpPr>
          <p:nvPr>
            <p:ph type="body" sz="quarter" idx="3"/>
          </p:nvPr>
        </p:nvSpPr>
        <p:spPr>
          <a:xfrm>
            <a:off x="4805046"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805046"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7" name="Date Placeholder 6"/>
          <p:cNvSpPr>
            <a:spLocks noGrp="1"/>
          </p:cNvSpPr>
          <p:nvPr>
            <p:ph type="dt" sz="half" idx="10"/>
          </p:nvPr>
        </p:nvSpPr>
        <p:spPr/>
        <p:txBody>
          <a:bodyPr/>
          <a:lstStyle/>
          <a:p>
            <a:fld id="{E90C4CEC-16D5-4229-B4DE-FDE9B679D7E2}" type="datetimeFigureOut">
              <a:rPr lang="en-US" smtClean="0"/>
              <a:pPr/>
              <a:t>4/14/2015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AE4E6-4D12-4A48-9B6B-6FA0B79BEE93}" type="slidenum">
              <a:rPr lang="en-US" smtClean="0"/>
              <a:pPr/>
              <a:t>‹N›</a:t>
            </a:fld>
            <a:endParaRPr lang="en-US"/>
          </a:p>
        </p:txBody>
      </p:sp>
      <p:cxnSp>
        <p:nvCxnSpPr>
          <p:cNvPr id="11" name="Straight Connector 10"/>
          <p:cNvCxnSpPr/>
          <p:nvPr/>
        </p:nvCxnSpPr>
        <p:spPr>
          <a:xfrm>
            <a:off x="502920"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5045"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E90C4CEC-16D5-4229-B4DE-FDE9B679D7E2}" type="datetimeFigureOut">
              <a:rPr lang="en-US" smtClean="0"/>
              <a:pPr/>
              <a:t>4/14/2015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AE4E6-4D12-4A48-9B6B-6FA0B79BEE93}"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C4CEC-16D5-4229-B4DE-FDE9B679D7E2}" type="datetimeFigureOut">
              <a:rPr lang="en-US" smtClean="0"/>
              <a:pPr/>
              <a:t>4/14/2015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AE4E6-4D12-4A48-9B6B-6FA0B79BEE93}"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it-IT" smtClean="0"/>
              <a:t>Fare clic per modificare stile</a:t>
            </a:r>
            <a:endParaRPr/>
          </a:p>
        </p:txBody>
      </p:sp>
      <p:sp>
        <p:nvSpPr>
          <p:cNvPr id="3" name="Content Placeholder 2"/>
          <p:cNvSpPr>
            <a:spLocks noGrp="1"/>
          </p:cNvSpPr>
          <p:nvPr>
            <p:ph idx="1"/>
          </p:nvPr>
        </p:nvSpPr>
        <p:spPr>
          <a:xfrm>
            <a:off x="4792532" y="403412"/>
            <a:ext cx="3840480" cy="5722751"/>
          </a:xfrm>
        </p:spPr>
        <p:txBody>
          <a:bodyPr>
            <a:normAutofit/>
          </a:bodyPr>
          <a:lstStyle>
            <a:lvl1pPr>
              <a:defRPr sz="20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E90C4CEC-16D5-4229-B4DE-FDE9B679D7E2}" type="datetimeFigureOut">
              <a:rPr lang="en-US" smtClean="0"/>
              <a:pPr/>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94129"/>
            <a:ext cx="8147051" cy="1452283"/>
          </a:xfrm>
          <a:prstGeom prst="rect">
            <a:avLst/>
          </a:prstGeom>
        </p:spPr>
        <p:txBody>
          <a:bodyPr vert="horz" lIns="91440" tIns="45720" rIns="91440" bIns="45720" rtlCol="0" anchor="b" anchorCtr="0">
            <a:noAutofit/>
          </a:bodyPr>
          <a:lstStyle/>
          <a:p>
            <a:r>
              <a:rPr lang="it-IT" smtClean="0"/>
              <a:t>Fare clic per modificare stile</a:t>
            </a:r>
            <a:endParaRPr/>
          </a:p>
        </p:txBody>
      </p:sp>
      <p:sp>
        <p:nvSpPr>
          <p:cNvPr id="3" name="Text Placeholder 2"/>
          <p:cNvSpPr>
            <a:spLocks noGrp="1"/>
          </p:cNvSpPr>
          <p:nvPr>
            <p:ph type="body" idx="1"/>
          </p:nvPr>
        </p:nvSpPr>
        <p:spPr>
          <a:xfrm>
            <a:off x="498475" y="1761565"/>
            <a:ext cx="8147051" cy="4364598"/>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2"/>
          </p:nvPr>
        </p:nvSpPr>
        <p:spPr>
          <a:xfrm>
            <a:off x="188259" y="6356350"/>
            <a:ext cx="2133600" cy="365125"/>
          </a:xfrm>
          <a:prstGeom prst="rect">
            <a:avLst/>
          </a:prstGeom>
        </p:spPr>
        <p:txBody>
          <a:bodyPr vert="horz" lIns="91440" tIns="45720" rIns="91440" bIns="45720" rtlCol="0" anchor="ctr"/>
          <a:lstStyle>
            <a:lvl1pPr algn="l">
              <a:defRPr sz="1100">
                <a:solidFill>
                  <a:schemeClr val="tx1">
                    <a:lumMod val="75000"/>
                    <a:lumOff val="25000"/>
                  </a:schemeClr>
                </a:solidFill>
              </a:defRPr>
            </a:lvl1pPr>
          </a:lstStyle>
          <a:p>
            <a:fld id="{E90C4CEC-16D5-4229-B4DE-FDE9B679D7E2}" type="datetimeFigureOut">
              <a:rPr lang="en-US" smtClean="0"/>
              <a:pPr/>
              <a:t>4/14/2015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6817659" y="6356350"/>
            <a:ext cx="2133600" cy="365125"/>
          </a:xfrm>
          <a:prstGeom prst="rect">
            <a:avLst/>
          </a:prstGeom>
        </p:spPr>
        <p:txBody>
          <a:bodyPr vert="horz" lIns="91440" tIns="45720" rIns="91440" bIns="45720" rtlCol="0" anchor="ctr"/>
          <a:lstStyle>
            <a:lvl1pPr algn="r">
              <a:defRPr sz="1100">
                <a:solidFill>
                  <a:schemeClr val="tx1">
                    <a:lumMod val="75000"/>
                    <a:lumOff val="25000"/>
                  </a:schemeClr>
                </a:solidFill>
              </a:defRPr>
            </a:lvl1pPr>
          </a:lstStyle>
          <a:p>
            <a:fld id="{5DBAE4E6-4D12-4A48-9B6B-6FA0B79BEE93}"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p:titleStyle>
    <p:bodyStyle>
      <a:lvl1pPr marL="457200" indent="-457200" algn="l" defTabSz="914400" rtl="0" eaLnBrk="1" latinLnBrk="0" hangingPunct="1">
        <a:spcBef>
          <a:spcPts val="2000"/>
        </a:spcBef>
        <a:buClr>
          <a:schemeClr val="tx1">
            <a:lumMod val="75000"/>
            <a:lumOff val="25000"/>
          </a:schemeClr>
        </a:buClr>
        <a:buSzPct val="75000"/>
        <a:buFont typeface="Wingdings 2" pitchFamily="18" charset="2"/>
        <a:buChar char=""/>
        <a:defRPr sz="22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600"/>
        </a:spcBef>
        <a:buClr>
          <a:schemeClr val="tx1">
            <a:lumMod val="50000"/>
            <a:lumOff val="50000"/>
          </a:schemeClr>
        </a:buClr>
        <a:buSzPct val="75000"/>
        <a:buFont typeface="Wingdings 2" pitchFamily="18" charset="2"/>
        <a:buChar char=""/>
        <a:defRPr sz="2000" kern="1200">
          <a:solidFill>
            <a:schemeClr val="tx1">
              <a:lumMod val="75000"/>
              <a:lumOff val="25000"/>
            </a:schemeClr>
          </a:solidFill>
          <a:latin typeface="+mn-lt"/>
          <a:ea typeface="+mn-ea"/>
          <a:cs typeface="+mn-cs"/>
        </a:defRPr>
      </a:lvl2pPr>
      <a:lvl3pPr marL="13716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3pPr>
      <a:lvl4pPr marL="1828800" indent="-457200" algn="l" defTabSz="914400" rtl="0" eaLnBrk="1" latinLnBrk="0" hangingPunct="1">
        <a:spcBef>
          <a:spcPts val="600"/>
        </a:spcBef>
        <a:buClr>
          <a:schemeClr val="tx1">
            <a:lumMod val="50000"/>
            <a:lumOff val="50000"/>
          </a:schemeClr>
        </a:buClr>
        <a:buSzPct val="75000"/>
        <a:buFont typeface="Wingdings 2" pitchFamily="18" charset="2"/>
        <a:buChar char=""/>
        <a:defRPr sz="1800" kern="1200">
          <a:solidFill>
            <a:schemeClr val="tx1">
              <a:lumMod val="75000"/>
              <a:lumOff val="25000"/>
            </a:schemeClr>
          </a:solidFill>
          <a:latin typeface="+mn-lt"/>
          <a:ea typeface="+mn-ea"/>
          <a:cs typeface="+mn-cs"/>
        </a:defRPr>
      </a:lvl4pPr>
      <a:lvl5pPr marL="22860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5pPr>
      <a:lvl6pPr marL="27432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6pPr>
      <a:lvl7pPr marL="32051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7pPr>
      <a:lvl8pPr marL="36576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8pPr>
      <a:lvl9pPr marL="41195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p:txBody>
          <a:bodyPr/>
          <a:lstStyle/>
          <a:p>
            <a:endParaRPr lang="it-IT"/>
          </a:p>
        </p:txBody>
      </p:sp>
      <p:pic>
        <p:nvPicPr>
          <p:cNvPr id="6" name="Immagine 5" descr="3723319074_b238efd929_o.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244684" y="167016"/>
            <a:ext cx="8803830" cy="6445040"/>
          </a:xfrm>
          <a:prstGeom prst="rect">
            <a:avLst/>
          </a:prstGeom>
          <a:ln>
            <a:noFill/>
          </a:ln>
          <a:effectLst>
            <a:softEdge rad="112500"/>
          </a:effectLst>
        </p:spPr>
      </p:pic>
      <p:sp>
        <p:nvSpPr>
          <p:cNvPr id="2" name="Titolo 1"/>
          <p:cNvSpPr>
            <a:spLocks noGrp="1"/>
          </p:cNvSpPr>
          <p:nvPr>
            <p:ph type="title"/>
          </p:nvPr>
        </p:nvSpPr>
        <p:spPr>
          <a:xfrm>
            <a:off x="1565974" y="496347"/>
            <a:ext cx="6388029" cy="1250815"/>
          </a:xfrm>
        </p:spPr>
        <p:txBody>
          <a:bodyPr/>
          <a:lstStyle/>
          <a:p>
            <a:r>
              <a:rPr lang="it-IT" sz="7200" dirty="0" smtClean="0">
                <a:solidFill>
                  <a:srgbClr val="262A44"/>
                </a:solidFill>
                <a:latin typeface="Cash Currency"/>
                <a:cs typeface="Cash Currency"/>
              </a:rPr>
              <a:t>Demostene</a:t>
            </a:r>
            <a:endParaRPr lang="it-IT" sz="7200" dirty="0">
              <a:solidFill>
                <a:srgbClr val="262A44"/>
              </a:solidFill>
              <a:latin typeface="Cash Currency"/>
              <a:cs typeface="Cash Currency"/>
            </a:endParaRPr>
          </a:p>
        </p:txBody>
      </p:sp>
    </p:spTree>
    <p:extLst>
      <p:ext uri="{BB962C8B-B14F-4D97-AF65-F5344CB8AC3E}">
        <p14:creationId xmlns:p14="http://schemas.microsoft.com/office/powerpoint/2010/main" val="86807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EMEA-athens.jpg"/>
          <p:cNvPicPr>
            <a:picLocks noChangeAspect="1"/>
          </p:cNvPicPr>
          <p:nvPr/>
        </p:nvPicPr>
        <p:blipFill>
          <a:blip r:embed="rId2" cstate="email">
            <a:alphaModFix amt="3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244591"/>
            <a:ext cx="9144000" cy="6274742"/>
          </a:xfrm>
          <a:prstGeom prst="rect">
            <a:avLst/>
          </a:prstGeom>
          <a:ln>
            <a:noFill/>
          </a:ln>
          <a:effectLst>
            <a:softEdge rad="112500"/>
          </a:effectLst>
        </p:spPr>
      </p:pic>
      <p:sp>
        <p:nvSpPr>
          <p:cNvPr id="2" name="CasellaDiTesto 1"/>
          <p:cNvSpPr txBox="1"/>
          <p:nvPr/>
        </p:nvSpPr>
        <p:spPr>
          <a:xfrm>
            <a:off x="1834443" y="244591"/>
            <a:ext cx="5519460" cy="769441"/>
          </a:xfrm>
          <a:prstGeom prst="rect">
            <a:avLst/>
          </a:prstGeom>
          <a:noFill/>
        </p:spPr>
        <p:txBody>
          <a:bodyPr wrap="none" rtlCol="0">
            <a:spAutoFit/>
          </a:bodyPr>
          <a:lstStyle/>
          <a:p>
            <a:r>
              <a:rPr lang="it-IT" sz="4400" dirty="0" smtClean="0">
                <a:solidFill>
                  <a:srgbClr val="705E2F"/>
                </a:solidFill>
                <a:latin typeface="Cash Currency"/>
                <a:cs typeface="Cash Currency"/>
              </a:rPr>
              <a:t>Terza Filippica</a:t>
            </a:r>
            <a:endParaRPr lang="it-IT" sz="4400" dirty="0">
              <a:solidFill>
                <a:srgbClr val="705E2F"/>
              </a:solidFill>
              <a:latin typeface="Cash Currency"/>
              <a:cs typeface="Cash Currency"/>
            </a:endParaRPr>
          </a:p>
        </p:txBody>
      </p:sp>
      <p:sp>
        <p:nvSpPr>
          <p:cNvPr id="5121" name="Rectangle 1"/>
          <p:cNvSpPr>
            <a:spLocks noChangeArrowheads="1"/>
          </p:cNvSpPr>
          <p:nvPr/>
        </p:nvSpPr>
        <p:spPr bwMode="auto">
          <a:xfrm>
            <a:off x="221672" y="1014032"/>
            <a:ext cx="8728364" cy="55053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300" b="0" i="0" u="none" strike="noStrike" cap="none" normalizeH="0" baseline="0" dirty="0" smtClean="0">
                <a:ln>
                  <a:noFill/>
                </a:ln>
                <a:solidFill>
                  <a:schemeClr val="tx1"/>
                </a:solidFill>
                <a:effectLst/>
                <a:latin typeface="Landsdowne" pitchFamily="2" charset="0"/>
                <a:ea typeface="Calibri" pitchFamily="34" charset="0"/>
                <a:cs typeface="Times New Roman" pitchFamily="18" charset="0"/>
              </a:rPr>
              <a:t>La </a:t>
            </a:r>
            <a:r>
              <a:rPr kumimoji="0" lang="it-IT" sz="2300" b="0" i="1" u="none" strike="noStrike" cap="none" normalizeH="0" baseline="0" dirty="0" smtClean="0">
                <a:ln>
                  <a:noFill/>
                </a:ln>
                <a:solidFill>
                  <a:schemeClr val="tx1"/>
                </a:solidFill>
                <a:effectLst/>
                <a:latin typeface="Landsdowne" pitchFamily="2" charset="0"/>
                <a:ea typeface="Calibri" pitchFamily="34" charset="0"/>
                <a:cs typeface="Times New Roman" pitchFamily="18" charset="0"/>
              </a:rPr>
              <a:t>III Filippica</a:t>
            </a:r>
            <a:r>
              <a:rPr kumimoji="0" lang="it-IT" sz="2300" b="0" i="0" u="none" strike="noStrike" cap="none" normalizeH="0" baseline="0" dirty="0" smtClean="0">
                <a:ln>
                  <a:noFill/>
                </a:ln>
                <a:solidFill>
                  <a:schemeClr val="tx1"/>
                </a:solidFill>
                <a:effectLst/>
                <a:latin typeface="Landsdowne" pitchFamily="2" charset="0"/>
                <a:ea typeface="Calibri" pitchFamily="34" charset="0"/>
                <a:cs typeface="Times New Roman" pitchFamily="18" charset="0"/>
              </a:rPr>
              <a:t> (341 a.C.) fu</a:t>
            </a:r>
            <a:r>
              <a:rPr kumimoji="0" lang="it-IT" sz="2300" b="0" i="0" u="none" strike="noStrike" cap="none" normalizeH="0" dirty="0" smtClean="0">
                <a:ln>
                  <a:noFill/>
                </a:ln>
                <a:solidFill>
                  <a:schemeClr val="tx1"/>
                </a:solidFill>
                <a:effectLst/>
                <a:latin typeface="Landsdowne" pitchFamily="2" charset="0"/>
                <a:ea typeface="Calibri" pitchFamily="34" charset="0"/>
                <a:cs typeface="Times New Roman" pitchFamily="18" charset="0"/>
              </a:rPr>
              <a:t> </a:t>
            </a:r>
            <a:r>
              <a:rPr kumimoji="0" lang="it-IT" sz="2300" b="0" i="0" u="none" strike="noStrike" cap="none" normalizeH="0" baseline="0" dirty="0" smtClean="0">
                <a:ln>
                  <a:noFill/>
                </a:ln>
                <a:solidFill>
                  <a:schemeClr val="tx1"/>
                </a:solidFill>
                <a:effectLst/>
                <a:latin typeface="Landsdowne" pitchFamily="2" charset="0"/>
                <a:ea typeface="Calibri" pitchFamily="34" charset="0"/>
                <a:cs typeface="Times New Roman" pitchFamily="18" charset="0"/>
              </a:rPr>
              <a:t>l'orazione meglio riuscita. Demostene sostiene che Atene ha il dovere di fermare i piani espansionistici del Macedone e di incitare le altre </a:t>
            </a:r>
            <a:r>
              <a:rPr kumimoji="0" lang="it-IT" sz="2300" b="0" i="0" u="none" strike="noStrike" cap="none" normalizeH="0" baseline="0" dirty="0" err="1" smtClean="0">
                <a:ln>
                  <a:noFill/>
                </a:ln>
                <a:solidFill>
                  <a:schemeClr val="tx1"/>
                </a:solidFill>
                <a:effectLst/>
                <a:latin typeface="Landsdowne" pitchFamily="2" charset="0"/>
                <a:ea typeface="Calibri" pitchFamily="34" charset="0"/>
                <a:cs typeface="Times New Roman" pitchFamily="18" charset="0"/>
              </a:rPr>
              <a:t>citta’</a:t>
            </a:r>
            <a:r>
              <a:rPr kumimoji="0" lang="it-IT" sz="2300" b="0" i="0" u="none" strike="noStrike" cap="none" normalizeH="0" baseline="0" dirty="0" smtClean="0">
                <a:ln>
                  <a:noFill/>
                </a:ln>
                <a:solidFill>
                  <a:schemeClr val="tx1"/>
                </a:solidFill>
                <a:effectLst/>
                <a:latin typeface="Landsdowne" pitchFamily="2" charset="0"/>
                <a:ea typeface="Calibri" pitchFamily="34" charset="0"/>
                <a:cs typeface="Times New Roman" pitchFamily="18" charset="0"/>
              </a:rPr>
              <a:t> ad unirsi con uomini e mezzi in questa lotta, o di combattere da sola, se le altre </a:t>
            </a:r>
            <a:r>
              <a:rPr kumimoji="0" lang="it-IT" sz="2300" b="0" i="1" u="none" strike="noStrike" cap="none" normalizeH="0" baseline="0" dirty="0" err="1" smtClean="0">
                <a:ln>
                  <a:noFill/>
                </a:ln>
                <a:solidFill>
                  <a:schemeClr val="tx1"/>
                </a:solidFill>
                <a:effectLst/>
                <a:latin typeface="Landsdowne" pitchFamily="2" charset="0"/>
                <a:ea typeface="Calibri" pitchFamily="34" charset="0"/>
                <a:cs typeface="Times New Roman" pitchFamily="18" charset="0"/>
              </a:rPr>
              <a:t>poleis</a:t>
            </a:r>
            <a:r>
              <a:rPr kumimoji="0" lang="it-IT" sz="2300" b="0" i="1" u="none" strike="noStrike" cap="none" normalizeH="0" baseline="0" dirty="0" smtClean="0">
                <a:ln>
                  <a:noFill/>
                </a:ln>
                <a:solidFill>
                  <a:schemeClr val="tx1"/>
                </a:solidFill>
                <a:effectLst/>
                <a:latin typeface="Landsdowne" pitchFamily="2" charset="0"/>
                <a:ea typeface="Calibri" pitchFamily="34" charset="0"/>
                <a:cs typeface="Times New Roman" pitchFamily="18" charset="0"/>
              </a:rPr>
              <a:t> </a:t>
            </a:r>
            <a:r>
              <a:rPr kumimoji="0" lang="it-IT" sz="2300" b="0" i="0" u="none" strike="noStrike" cap="none" normalizeH="0" baseline="0" dirty="0" smtClean="0">
                <a:ln>
                  <a:noFill/>
                </a:ln>
                <a:solidFill>
                  <a:schemeClr val="tx1"/>
                </a:solidFill>
                <a:effectLst/>
                <a:latin typeface="Landsdowne" pitchFamily="2" charset="0"/>
                <a:ea typeface="Calibri" pitchFamily="34" charset="0"/>
                <a:cs typeface="Times New Roman" pitchFamily="18" charset="0"/>
              </a:rPr>
              <a:t>intendono adattarsi alla </a:t>
            </a:r>
            <a:r>
              <a:rPr kumimoji="0" lang="it-IT" sz="2300" b="0" i="0" u="none" strike="noStrike" cap="none" normalizeH="0" baseline="0" dirty="0" err="1" smtClean="0">
                <a:ln>
                  <a:noFill/>
                </a:ln>
                <a:solidFill>
                  <a:schemeClr val="tx1"/>
                </a:solidFill>
                <a:effectLst/>
                <a:latin typeface="Landsdowne" pitchFamily="2" charset="0"/>
                <a:ea typeface="Calibri" pitchFamily="34" charset="0"/>
                <a:cs typeface="Times New Roman" pitchFamily="18" charset="0"/>
              </a:rPr>
              <a:t>schiavitu’</a:t>
            </a:r>
            <a:r>
              <a:rPr kumimoji="0" lang="it-IT" sz="2300" b="0" i="0" u="none" strike="noStrike" cap="none" normalizeH="0" baseline="0" dirty="0" smtClean="0">
                <a:ln>
                  <a:noFill/>
                </a:ln>
                <a:solidFill>
                  <a:schemeClr val="tx1"/>
                </a:solidFill>
                <a:effectLst/>
                <a:latin typeface="Landsdowne" pitchFamily="2" charset="0"/>
                <a:ea typeface="Calibri" pitchFamily="34" charset="0"/>
                <a:cs typeface="Times New Roman" pitchFamily="18" charset="0"/>
              </a:rPr>
              <a:t>.</a:t>
            </a:r>
            <a:br>
              <a:rPr kumimoji="0" lang="it-IT" sz="2300" b="0" i="0" u="none" strike="noStrike" cap="none" normalizeH="0" baseline="0" dirty="0" smtClean="0">
                <a:ln>
                  <a:noFill/>
                </a:ln>
                <a:solidFill>
                  <a:schemeClr val="tx1"/>
                </a:solidFill>
                <a:effectLst/>
                <a:latin typeface="Landsdowne" pitchFamily="2" charset="0"/>
                <a:ea typeface="Calibri" pitchFamily="34" charset="0"/>
                <a:cs typeface="Times New Roman" pitchFamily="18" charset="0"/>
              </a:rPr>
            </a:br>
            <a:r>
              <a:rPr kumimoji="0" lang="it-IT" sz="2300" b="0" i="0" u="none" strike="noStrike" cap="none" normalizeH="0" baseline="0" dirty="0" smtClean="0">
                <a:ln>
                  <a:noFill/>
                </a:ln>
                <a:solidFill>
                  <a:schemeClr val="tx1"/>
                </a:solidFill>
                <a:effectLst/>
                <a:latin typeface="Landsdowne" pitchFamily="2" charset="0"/>
                <a:ea typeface="Calibri" pitchFamily="34" charset="0"/>
                <a:cs typeface="Times New Roman" pitchFamily="18" charset="0"/>
              </a:rPr>
              <a:t>La Terza Filippica e’ </a:t>
            </a:r>
            <a:r>
              <a:rPr kumimoji="0" lang="it-IT" sz="2300" b="0" i="0" u="none" strike="noStrike" cap="none" normalizeH="0" baseline="0" dirty="0" err="1" smtClean="0">
                <a:ln>
                  <a:noFill/>
                </a:ln>
                <a:solidFill>
                  <a:schemeClr val="tx1"/>
                </a:solidFill>
                <a:effectLst/>
                <a:latin typeface="Landsdowne" pitchFamily="2" charset="0"/>
                <a:ea typeface="Calibri" pitchFamily="34" charset="0"/>
                <a:cs typeface="Times New Roman" pitchFamily="18" charset="0"/>
              </a:rPr>
              <a:t>unanimamente</a:t>
            </a:r>
            <a:r>
              <a:rPr kumimoji="0" lang="it-IT" sz="2300" b="0" i="0" u="none" strike="noStrike" cap="none" normalizeH="0" baseline="0" dirty="0" smtClean="0">
                <a:ln>
                  <a:noFill/>
                </a:ln>
                <a:solidFill>
                  <a:schemeClr val="tx1"/>
                </a:solidFill>
                <a:effectLst/>
                <a:latin typeface="Landsdowne" pitchFamily="2" charset="0"/>
                <a:ea typeface="Calibri" pitchFamily="34" charset="0"/>
                <a:cs typeface="Times New Roman" pitchFamily="18" charset="0"/>
              </a:rPr>
              <a:t> considerata il discorso </a:t>
            </a:r>
            <a:r>
              <a:rPr kumimoji="0" lang="it-IT" sz="2300" b="0" i="0" u="none" strike="noStrike" cap="none" normalizeH="0" baseline="0" dirty="0" err="1" smtClean="0">
                <a:ln>
                  <a:noFill/>
                </a:ln>
                <a:solidFill>
                  <a:schemeClr val="tx1"/>
                </a:solidFill>
                <a:effectLst/>
                <a:latin typeface="Landsdowne" pitchFamily="2" charset="0"/>
                <a:ea typeface="Calibri" pitchFamily="34" charset="0"/>
                <a:cs typeface="Times New Roman" pitchFamily="18" charset="0"/>
              </a:rPr>
              <a:t>piu’</a:t>
            </a:r>
            <a:r>
              <a:rPr kumimoji="0" lang="it-IT" sz="2300" b="0" i="0" u="none" strike="noStrike" cap="none" normalizeH="0" baseline="0" dirty="0" smtClean="0">
                <a:ln>
                  <a:noFill/>
                </a:ln>
                <a:solidFill>
                  <a:schemeClr val="tx1"/>
                </a:solidFill>
                <a:effectLst/>
                <a:latin typeface="Landsdowne" pitchFamily="2" charset="0"/>
                <a:ea typeface="Calibri" pitchFamily="34" charset="0"/>
                <a:cs typeface="Times New Roman" pitchFamily="18" charset="0"/>
              </a:rPr>
              <a:t> veemente di Demostene e il sunto delle sue idee politiche. Essa ci e’ pervenuta in due redazioni di differente estensione, ed e’ questione non ancor completamente risolta l’attribuzione di entrambe all’oratore, anche se tali ipotesi sembra essere la </a:t>
            </a:r>
            <a:r>
              <a:rPr kumimoji="0" lang="it-IT" sz="2300" b="0" i="0" u="none" strike="noStrike" cap="none" normalizeH="0" baseline="0" dirty="0" err="1" smtClean="0">
                <a:ln>
                  <a:noFill/>
                </a:ln>
                <a:solidFill>
                  <a:schemeClr val="tx1"/>
                </a:solidFill>
                <a:effectLst/>
                <a:latin typeface="Landsdowne" pitchFamily="2" charset="0"/>
                <a:ea typeface="Calibri" pitchFamily="34" charset="0"/>
                <a:cs typeface="Times New Roman" pitchFamily="18" charset="0"/>
              </a:rPr>
              <a:t>piu’</a:t>
            </a:r>
            <a:r>
              <a:rPr kumimoji="0" lang="it-IT" sz="2300" b="0" i="0" u="none" strike="noStrike" cap="none" normalizeH="0" baseline="0" dirty="0" smtClean="0">
                <a:ln>
                  <a:noFill/>
                </a:ln>
                <a:solidFill>
                  <a:schemeClr val="tx1"/>
                </a:solidFill>
                <a:effectLst/>
                <a:latin typeface="Landsdowne" pitchFamily="2" charset="0"/>
                <a:ea typeface="Calibri" pitchFamily="34" charset="0"/>
                <a:cs typeface="Times New Roman" pitchFamily="18" charset="0"/>
              </a:rPr>
              <a:t> probabile. L’oratore, all’interno dell’opera, ci narra che </a:t>
            </a:r>
            <a:r>
              <a:rPr kumimoji="0" lang="it-IT" sz="2300" b="0" i="0" u="none" strike="noStrike" cap="none" normalizeH="0" baseline="0" dirty="0" smtClean="0">
                <a:ln>
                  <a:noFill/>
                </a:ln>
                <a:solidFill>
                  <a:schemeClr val="tx1"/>
                </a:solidFill>
                <a:effectLst/>
                <a:latin typeface="Landsdowne" pitchFamily="2" charset="0"/>
                <a:ea typeface="Times New Roman" pitchFamily="18" charset="0"/>
                <a:cs typeface="Times New Roman" pitchFamily="18" charset="0"/>
              </a:rPr>
              <a:t>in molte </a:t>
            </a:r>
            <a:r>
              <a:rPr kumimoji="0" lang="it-IT" sz="2300" b="0" i="0" u="none" strike="noStrike" cap="none" normalizeH="0" baseline="0" dirty="0" err="1" smtClean="0">
                <a:ln>
                  <a:noFill/>
                </a:ln>
                <a:solidFill>
                  <a:schemeClr val="tx1"/>
                </a:solidFill>
                <a:effectLst/>
                <a:latin typeface="Landsdowne" pitchFamily="2" charset="0"/>
                <a:ea typeface="Times New Roman" pitchFamily="18" charset="0"/>
                <a:cs typeface="Times New Roman" pitchFamily="18" charset="0"/>
              </a:rPr>
              <a:t>citta’</a:t>
            </a:r>
            <a:r>
              <a:rPr kumimoji="0" lang="it-IT" sz="2300" b="0" i="0" u="none" strike="noStrike" cap="none" normalizeH="0" baseline="0" dirty="0" smtClean="0">
                <a:ln>
                  <a:noFill/>
                </a:ln>
                <a:solidFill>
                  <a:schemeClr val="tx1"/>
                </a:solidFill>
                <a:effectLst/>
                <a:latin typeface="Landsdowne" pitchFamily="2" charset="0"/>
                <a:ea typeface="Times New Roman" pitchFamily="18" charset="0"/>
                <a:cs typeface="Times New Roman" pitchFamily="18" charset="0"/>
              </a:rPr>
              <a:t> greche la popolazione era divisa in due parti: alcuni erano al servizio di Filippo e calunniavano chi dava buoni consigli, altri cercavano di combattere per rendere i cittadini liberi.</a:t>
            </a:r>
            <a:r>
              <a:rPr kumimoji="0" lang="it-IT" sz="2300" b="0" i="0" u="none" strike="noStrike" cap="none" normalizeH="0" baseline="0" dirty="0" smtClean="0">
                <a:ln>
                  <a:noFill/>
                </a:ln>
                <a:solidFill>
                  <a:schemeClr val="tx1"/>
                </a:solidFill>
                <a:effectLst/>
                <a:latin typeface="Landsdowne" pitchFamily="2" charset="0"/>
                <a:ea typeface="Calibri" pitchFamily="34" charset="0"/>
                <a:cs typeface="Times New Roman" pitchFamily="18" charset="0"/>
              </a:rPr>
              <a:t> L’ orazione si basa sul racconto di un avvenimento di cronaca, probabilmente romanzato:</a:t>
            </a:r>
            <a:r>
              <a:rPr kumimoji="0" lang="it-IT" sz="2300" b="0" i="0" u="none" strike="noStrike" cap="none" normalizeH="0" baseline="0" dirty="0" smtClean="0">
                <a:ln>
                  <a:noFill/>
                </a:ln>
                <a:solidFill>
                  <a:schemeClr val="tx1"/>
                </a:solidFill>
                <a:effectLst/>
                <a:latin typeface="Landsdowne" pitchFamily="2" charset="0"/>
                <a:ea typeface="Times New Roman" pitchFamily="18" charset="0"/>
                <a:cs typeface="Times New Roman" pitchFamily="18" charset="0"/>
              </a:rPr>
              <a:t> </a:t>
            </a:r>
            <a:r>
              <a:rPr kumimoji="0" lang="it-IT" sz="2300" b="0" i="0" u="none" strike="noStrike" cap="none" normalizeH="0" baseline="0" dirty="0" err="1" smtClean="0">
                <a:ln>
                  <a:noFill/>
                </a:ln>
                <a:solidFill>
                  <a:schemeClr val="tx1"/>
                </a:solidFill>
                <a:effectLst/>
                <a:latin typeface="Landsdowne" pitchFamily="2" charset="0"/>
                <a:ea typeface="Times New Roman" pitchFamily="18" charset="0"/>
                <a:cs typeface="Times New Roman" pitchFamily="18" charset="0"/>
              </a:rPr>
              <a:t>Eufreo</a:t>
            </a:r>
            <a:r>
              <a:rPr kumimoji="0" lang="it-IT" sz="2300" b="0" i="0" u="none" strike="noStrike" cap="none" normalizeH="0" baseline="0" dirty="0" smtClean="0">
                <a:ln>
                  <a:noFill/>
                </a:ln>
                <a:solidFill>
                  <a:schemeClr val="tx1"/>
                </a:solidFill>
                <a:effectLst/>
                <a:latin typeface="Landsdowne" pitchFamily="2" charset="0"/>
                <a:ea typeface="Times New Roman" pitchFamily="18" charset="0"/>
                <a:cs typeface="Times New Roman" pitchFamily="18" charset="0"/>
              </a:rPr>
              <a:t>, predicava la </a:t>
            </a:r>
            <a:r>
              <a:rPr kumimoji="0" lang="it-IT" sz="2300" b="0" i="0" u="none" strike="noStrike" cap="none" normalizeH="0" baseline="0" dirty="0" err="1" smtClean="0">
                <a:ln>
                  <a:noFill/>
                </a:ln>
                <a:solidFill>
                  <a:schemeClr val="tx1"/>
                </a:solidFill>
                <a:effectLst/>
                <a:latin typeface="Landsdowne" pitchFamily="2" charset="0"/>
                <a:ea typeface="Times New Roman" pitchFamily="18" charset="0"/>
                <a:cs typeface="Times New Roman" pitchFamily="18" charset="0"/>
              </a:rPr>
              <a:t>liberta’</a:t>
            </a:r>
            <a:r>
              <a:rPr kumimoji="0" lang="it-IT" sz="2300" b="0" i="0" u="none" strike="noStrike" cap="none" normalizeH="0" baseline="0" dirty="0" smtClean="0">
                <a:ln>
                  <a:noFill/>
                </a:ln>
                <a:solidFill>
                  <a:schemeClr val="tx1"/>
                </a:solidFill>
                <a:effectLst/>
                <a:latin typeface="Landsdowne" pitchFamily="2" charset="0"/>
                <a:ea typeface="Times New Roman" pitchFamily="18" charset="0"/>
                <a:cs typeface="Times New Roman" pitchFamily="18" charset="0"/>
              </a:rPr>
              <a:t> dei cittadini dal potere di Filippo e per questo venne messo in prigione. Quindi i seguaci di Filippo governavano la </a:t>
            </a:r>
            <a:r>
              <a:rPr kumimoji="0" lang="it-IT" sz="2300" b="0" i="0" u="none" strike="noStrike" cap="none" normalizeH="0" baseline="0" dirty="0" err="1" smtClean="0">
                <a:ln>
                  <a:noFill/>
                </a:ln>
                <a:solidFill>
                  <a:schemeClr val="tx1"/>
                </a:solidFill>
                <a:effectLst/>
                <a:latin typeface="Landsdowne" pitchFamily="2" charset="0"/>
                <a:ea typeface="Times New Roman" pitchFamily="18" charset="0"/>
                <a:cs typeface="Times New Roman" pitchFamily="18" charset="0"/>
              </a:rPr>
              <a:t>citta’</a:t>
            </a:r>
            <a:r>
              <a:rPr kumimoji="0" lang="it-IT" sz="2300" b="0" i="0" u="none" strike="noStrike" cap="none" normalizeH="0" baseline="0" dirty="0" smtClean="0">
                <a:ln>
                  <a:noFill/>
                </a:ln>
                <a:solidFill>
                  <a:schemeClr val="tx1"/>
                </a:solidFill>
                <a:effectLst/>
                <a:latin typeface="Landsdowne" pitchFamily="2" charset="0"/>
                <a:ea typeface="Times New Roman" pitchFamily="18" charset="0"/>
                <a:cs typeface="Times New Roman" pitchFamily="18" charset="0"/>
              </a:rPr>
              <a:t> a piacimento </a:t>
            </a:r>
            <a:r>
              <a:rPr kumimoji="0" lang="it-IT" sz="2300" b="0" i="0" u="none" strike="noStrike" cap="none" normalizeH="0" baseline="0" dirty="0" err="1" smtClean="0">
                <a:ln>
                  <a:noFill/>
                </a:ln>
                <a:solidFill>
                  <a:schemeClr val="tx1"/>
                </a:solidFill>
                <a:effectLst/>
                <a:latin typeface="Landsdowne" pitchFamily="2" charset="0"/>
                <a:ea typeface="Times New Roman" pitchFamily="18" charset="0"/>
                <a:cs typeface="Times New Roman" pitchFamily="18" charset="0"/>
              </a:rPr>
              <a:t>perche’</a:t>
            </a:r>
            <a:r>
              <a:rPr kumimoji="0" lang="it-IT" sz="2300" b="0" i="0" u="none" strike="noStrike" cap="none" normalizeH="0" baseline="0" dirty="0" smtClean="0">
                <a:ln>
                  <a:noFill/>
                </a:ln>
                <a:solidFill>
                  <a:schemeClr val="tx1"/>
                </a:solidFill>
                <a:effectLst/>
                <a:latin typeface="Landsdowne" pitchFamily="2" charset="0"/>
                <a:ea typeface="Times New Roman" pitchFamily="18" charset="0"/>
                <a:cs typeface="Times New Roman" pitchFamily="18" charset="0"/>
              </a:rPr>
              <a:t> nessuno osava mettersi contro di loro. Poi un giorno i soldati di Filippo assalirono le mura di questa </a:t>
            </a:r>
            <a:r>
              <a:rPr kumimoji="0" lang="it-IT" sz="2300" b="0" i="0" u="none" strike="noStrike" cap="none" normalizeH="0" baseline="0" dirty="0" err="1" smtClean="0">
                <a:ln>
                  <a:noFill/>
                </a:ln>
                <a:solidFill>
                  <a:schemeClr val="tx1"/>
                </a:solidFill>
                <a:effectLst/>
                <a:latin typeface="Landsdowne" pitchFamily="2" charset="0"/>
                <a:ea typeface="Times New Roman" pitchFamily="18" charset="0"/>
                <a:cs typeface="Times New Roman" pitchFamily="18" charset="0"/>
              </a:rPr>
              <a:t>citta’</a:t>
            </a:r>
            <a:r>
              <a:rPr kumimoji="0" lang="it-IT" sz="2300" b="0" i="0" u="none" strike="noStrike" cap="none" normalizeH="0" baseline="0" dirty="0" smtClean="0">
                <a:ln>
                  <a:noFill/>
                </a:ln>
                <a:solidFill>
                  <a:schemeClr val="tx1"/>
                </a:solidFill>
                <a:effectLst/>
                <a:latin typeface="Landsdowne" pitchFamily="2" charset="0"/>
                <a:ea typeface="Times New Roman" pitchFamily="18" charset="0"/>
                <a:cs typeface="Times New Roman" pitchFamily="18" charset="0"/>
              </a:rPr>
              <a:t> ed </a:t>
            </a:r>
            <a:r>
              <a:rPr kumimoji="0" lang="it-IT" sz="2300" b="0" i="0" u="none" strike="noStrike" cap="none" normalizeH="0" baseline="0" dirty="0" err="1" smtClean="0">
                <a:ln>
                  <a:noFill/>
                </a:ln>
                <a:solidFill>
                  <a:schemeClr val="tx1"/>
                </a:solidFill>
                <a:effectLst/>
                <a:latin typeface="Landsdowne" pitchFamily="2" charset="0"/>
                <a:ea typeface="Times New Roman" pitchFamily="18" charset="0"/>
                <a:cs typeface="Times New Roman" pitchFamily="18" charset="0"/>
              </a:rPr>
              <a:t>Eufreo</a:t>
            </a:r>
            <a:r>
              <a:rPr kumimoji="0" lang="it-IT" sz="2300" b="0" i="0" u="none" strike="noStrike" cap="none" normalizeH="0" baseline="0" dirty="0" smtClean="0">
                <a:ln>
                  <a:noFill/>
                </a:ln>
                <a:solidFill>
                  <a:schemeClr val="tx1"/>
                </a:solidFill>
                <a:effectLst/>
                <a:latin typeface="Landsdowne" pitchFamily="2" charset="0"/>
                <a:ea typeface="Times New Roman" pitchFamily="18" charset="0"/>
                <a:cs typeface="Times New Roman" pitchFamily="18" charset="0"/>
              </a:rPr>
              <a:t>, per testimoniare la sua perenne lotta contro Filippo, si </a:t>
            </a:r>
            <a:r>
              <a:rPr kumimoji="0" lang="it-IT" sz="2300" b="0" i="0" u="none" strike="noStrike" cap="none" normalizeH="0" baseline="0" dirty="0" err="1" smtClean="0">
                <a:ln>
                  <a:noFill/>
                </a:ln>
                <a:solidFill>
                  <a:schemeClr val="tx1"/>
                </a:solidFill>
                <a:effectLst/>
                <a:latin typeface="Landsdowne" pitchFamily="2" charset="0"/>
                <a:ea typeface="Times New Roman" pitchFamily="18" charset="0"/>
                <a:cs typeface="Times New Roman" pitchFamily="18" charset="0"/>
              </a:rPr>
              <a:t>suicido’</a:t>
            </a:r>
            <a:r>
              <a:rPr kumimoji="0" lang="it-IT" sz="2300" b="0" i="0" u="none" strike="noStrike" cap="none" normalizeH="0" baseline="0" dirty="0" smtClean="0">
                <a:ln>
                  <a:noFill/>
                </a:ln>
                <a:solidFill>
                  <a:schemeClr val="tx1"/>
                </a:solidFill>
                <a:effectLst/>
                <a:latin typeface="Landsdowne" pitchFamily="2" charset="0"/>
                <a:ea typeface="Times New Roman" pitchFamily="18" charset="0"/>
                <a:cs typeface="Times New Roman" pitchFamily="18" charset="0"/>
              </a:rPr>
              <a:t>. Purtroppo, dice Demostene, la stessa cosa stava accadendo ad Atene, e bisognava fare qualcosa </a:t>
            </a:r>
            <a:r>
              <a:rPr kumimoji="0" lang="it-IT" sz="2300" b="0" i="0" u="none" strike="noStrike" cap="none" normalizeH="0" baseline="0" dirty="0" err="1" smtClean="0">
                <a:ln>
                  <a:noFill/>
                </a:ln>
                <a:solidFill>
                  <a:schemeClr val="tx1"/>
                </a:solidFill>
                <a:effectLst/>
                <a:latin typeface="Landsdowne" pitchFamily="2" charset="0"/>
                <a:ea typeface="Times New Roman" pitchFamily="18" charset="0"/>
                <a:cs typeface="Times New Roman" pitchFamily="18" charset="0"/>
              </a:rPr>
              <a:t>perche’</a:t>
            </a:r>
            <a:r>
              <a:rPr kumimoji="0" lang="it-IT" sz="2300" b="0" i="0" u="none" strike="noStrike" cap="none" normalizeH="0" baseline="0" dirty="0" smtClean="0">
                <a:ln>
                  <a:noFill/>
                </a:ln>
                <a:solidFill>
                  <a:schemeClr val="tx1"/>
                </a:solidFill>
                <a:effectLst/>
                <a:latin typeface="Landsdowne" pitchFamily="2" charset="0"/>
                <a:ea typeface="Times New Roman" pitchFamily="18" charset="0"/>
                <a:cs typeface="Times New Roman" pitchFamily="18" charset="0"/>
              </a:rPr>
              <a:t> non accadesse davvero, </a:t>
            </a:r>
            <a:r>
              <a:rPr kumimoji="0" lang="it-IT" sz="2300" b="0" i="0" u="none" strike="noStrike" cap="none" normalizeH="0" baseline="0" dirty="0" err="1" smtClean="0">
                <a:ln>
                  <a:noFill/>
                </a:ln>
                <a:solidFill>
                  <a:schemeClr val="tx1"/>
                </a:solidFill>
                <a:effectLst/>
                <a:latin typeface="Landsdowne" pitchFamily="2" charset="0"/>
                <a:ea typeface="Times New Roman" pitchFamily="18" charset="0"/>
                <a:cs typeface="Times New Roman" pitchFamily="18" charset="0"/>
              </a:rPr>
              <a:t>perche’</a:t>
            </a:r>
            <a:r>
              <a:rPr kumimoji="0" lang="it-IT" sz="2300" b="0" i="0" u="none" strike="noStrike" cap="none" normalizeH="0" baseline="0" dirty="0" smtClean="0">
                <a:ln>
                  <a:noFill/>
                </a:ln>
                <a:solidFill>
                  <a:schemeClr val="tx1"/>
                </a:solidFill>
                <a:effectLst/>
                <a:latin typeface="Landsdowne" pitchFamily="2" charset="0"/>
                <a:ea typeface="Times New Roman" pitchFamily="18" charset="0"/>
                <a:cs typeface="Times New Roman" pitchFamily="18" charset="0"/>
              </a:rPr>
              <a:t> l’errore </a:t>
            </a:r>
            <a:r>
              <a:rPr kumimoji="0" lang="it-IT" sz="2300" b="0" i="0" u="none" strike="noStrike" cap="none" normalizeH="0" baseline="0" dirty="0" err="1" smtClean="0">
                <a:ln>
                  <a:noFill/>
                </a:ln>
                <a:solidFill>
                  <a:schemeClr val="tx1"/>
                </a:solidFill>
                <a:effectLst/>
                <a:latin typeface="Landsdowne" pitchFamily="2" charset="0"/>
                <a:ea typeface="Times New Roman" pitchFamily="18" charset="0"/>
                <a:cs typeface="Times New Roman" pitchFamily="18" charset="0"/>
              </a:rPr>
              <a:t>piu’</a:t>
            </a:r>
            <a:r>
              <a:rPr kumimoji="0" lang="it-IT" sz="2300" b="0" i="0" u="none" strike="noStrike" cap="none" normalizeH="0" baseline="0" dirty="0" smtClean="0">
                <a:ln>
                  <a:noFill/>
                </a:ln>
                <a:solidFill>
                  <a:schemeClr val="tx1"/>
                </a:solidFill>
                <a:effectLst/>
                <a:latin typeface="Landsdowne" pitchFamily="2" charset="0"/>
                <a:ea typeface="Times New Roman" pitchFamily="18" charset="0"/>
                <a:cs typeface="Times New Roman" pitchFamily="18" charset="0"/>
              </a:rPr>
              <a:t> grande sarebbe stato dire, a cose fatte, che forse bisognava agire in un altro modo. Quindi secondo Demostene bisognava preparare le armi e mandare ambasciatori ovunque </a:t>
            </a:r>
            <a:r>
              <a:rPr kumimoji="0" lang="it-IT" sz="2300" b="0" i="0" u="none" strike="noStrike" cap="none" normalizeH="0" baseline="0" dirty="0" err="1" smtClean="0">
                <a:ln>
                  <a:noFill/>
                </a:ln>
                <a:solidFill>
                  <a:schemeClr val="tx1"/>
                </a:solidFill>
                <a:effectLst/>
                <a:latin typeface="Landsdowne" pitchFamily="2" charset="0"/>
                <a:ea typeface="Times New Roman" pitchFamily="18" charset="0"/>
                <a:cs typeface="Times New Roman" pitchFamily="18" charset="0"/>
              </a:rPr>
              <a:t>perche’</a:t>
            </a:r>
            <a:r>
              <a:rPr kumimoji="0" lang="it-IT" sz="2300" b="0" i="0" u="none" strike="noStrike" cap="none" normalizeH="0" baseline="0" dirty="0" smtClean="0">
                <a:ln>
                  <a:noFill/>
                </a:ln>
                <a:solidFill>
                  <a:schemeClr val="tx1"/>
                </a:solidFill>
                <a:effectLst/>
                <a:latin typeface="Landsdowne" pitchFamily="2" charset="0"/>
                <a:ea typeface="Times New Roman" pitchFamily="18" charset="0"/>
                <a:cs typeface="Times New Roman" pitchFamily="18" charset="0"/>
              </a:rPr>
              <a:t> tutti seguissero l’esempio di Atene e si alleassero con essa; bisognava insegnare ai Greci ad essere uniti.</a:t>
            </a:r>
            <a:endParaRPr kumimoji="0" lang="it-IT" sz="2300" b="0" i="0" u="none" strike="noStrike" cap="none" normalizeH="0" baseline="0" dirty="0" smtClean="0">
              <a:ln>
                <a:noFill/>
              </a:ln>
              <a:solidFill>
                <a:schemeClr val="tx1"/>
              </a:solidFill>
              <a:effectLst/>
              <a:latin typeface="Landsdowne" pitchFamily="2" charset="0"/>
              <a:cs typeface="Arial" pitchFamily="34" charset="0"/>
            </a:endParaRPr>
          </a:p>
        </p:txBody>
      </p:sp>
    </p:spTree>
    <p:extLst>
      <p:ext uri="{BB962C8B-B14F-4D97-AF65-F5344CB8AC3E}">
        <p14:creationId xmlns:p14="http://schemas.microsoft.com/office/powerpoint/2010/main" val="17993304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634171"/>
            <a:ext cx="6068291" cy="54014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300" b="0" i="0" u="none" strike="noStrike" cap="none" normalizeH="0" baseline="0" dirty="0" smtClean="0">
                <a:ln>
                  <a:noFill/>
                </a:ln>
                <a:solidFill>
                  <a:schemeClr val="tx1"/>
                </a:solidFill>
                <a:effectLst/>
                <a:latin typeface="Landsdowne" pitchFamily="2" charset="0"/>
                <a:ea typeface="Times New Roman" pitchFamily="18" charset="0"/>
                <a:cs typeface="Times New Roman" pitchFamily="18" charset="0"/>
              </a:rPr>
              <a:t>Il tema e’ sempre lo stesso: fingendosi alleato, e senza mai dichiarare apertamente di essere in stato di guerra, Filippo con spudorati raggiri va progressivamente estendendo il suo dominio approfittando dell’incomprensibile inerzia ateniese; egli – insiste l’oratore con estrema energia – e’ un barbaro, che rappresenta un pericolo mortale per la Grecia.</a:t>
            </a:r>
            <a:endParaRPr kumimoji="0" lang="it-IT" sz="2300" b="0" i="0" u="none" strike="noStrike" cap="none" normalizeH="0" baseline="0" dirty="0" smtClean="0">
              <a:ln>
                <a:noFill/>
              </a:ln>
              <a:solidFill>
                <a:schemeClr val="tx1"/>
              </a:solidFill>
              <a:effectLst/>
              <a:latin typeface="Landsdowne" pitchFamily="2"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300" b="0" i="0" u="none" strike="noStrike" cap="none" normalizeH="0" baseline="0" dirty="0" smtClean="0">
                <a:ln>
                  <a:noFill/>
                </a:ln>
                <a:solidFill>
                  <a:schemeClr val="tx1"/>
                </a:solidFill>
                <a:effectLst/>
                <a:latin typeface="Landsdowne" pitchFamily="2" charset="0"/>
                <a:ea typeface="Times New Roman" pitchFamily="18" charset="0"/>
                <a:cs typeface="Times New Roman" pitchFamily="18" charset="0"/>
              </a:rPr>
              <a:t>Filippo avanzava dalla Tracia minacciando Bisanzio ed il </a:t>
            </a:r>
            <a:r>
              <a:rPr kumimoji="0" lang="it-IT" sz="2300" b="0" i="0" u="none" strike="noStrike" cap="none" normalizeH="0" baseline="0" dirty="0" err="1" smtClean="0">
                <a:ln>
                  <a:noFill/>
                </a:ln>
                <a:solidFill>
                  <a:schemeClr val="tx1"/>
                </a:solidFill>
                <a:effectLst/>
                <a:latin typeface="Landsdowne" pitchFamily="2" charset="0"/>
                <a:ea typeface="Times New Roman" pitchFamily="18" charset="0"/>
                <a:cs typeface="Times New Roman" pitchFamily="18" charset="0"/>
              </a:rPr>
              <a:t>Chersoneso</a:t>
            </a:r>
            <a:r>
              <a:rPr kumimoji="0" lang="it-IT" sz="2300" b="0" i="0" u="none" strike="noStrike" cap="none" normalizeH="0" baseline="0" dirty="0" smtClean="0">
                <a:ln>
                  <a:noFill/>
                </a:ln>
                <a:solidFill>
                  <a:schemeClr val="tx1"/>
                </a:solidFill>
                <a:effectLst/>
                <a:latin typeface="Landsdowne" pitchFamily="2" charset="0"/>
                <a:ea typeface="Times New Roman" pitchFamily="18" charset="0"/>
                <a:cs typeface="Times New Roman" pitchFamily="18" charset="0"/>
              </a:rPr>
              <a:t>. La situazione militare, evidentemente difficile, spinse l'assemblea ad accogliere le istanze di Demostene</a:t>
            </a:r>
            <a:endParaRPr kumimoji="0" lang="it-IT" sz="2300" b="0" i="0" u="none" strike="noStrike" cap="none" normalizeH="0" baseline="0" dirty="0" smtClean="0">
              <a:ln>
                <a:noFill/>
              </a:ln>
              <a:solidFill>
                <a:schemeClr val="tx1"/>
              </a:solidFill>
              <a:effectLst/>
              <a:latin typeface="Landsdowne" pitchFamily="2"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300" b="0" i="0" u="none" strike="noStrike" cap="none" normalizeH="0" baseline="0" dirty="0" smtClean="0">
                <a:ln>
                  <a:noFill/>
                </a:ln>
                <a:solidFill>
                  <a:schemeClr val="tx1"/>
                </a:solidFill>
                <a:effectLst/>
                <a:latin typeface="Landsdowne" pitchFamily="2" charset="0"/>
                <a:ea typeface="Times New Roman" pitchFamily="18" charset="0"/>
                <a:cs typeface="Times New Roman" pitchFamily="18" charset="0"/>
              </a:rPr>
              <a:t>L'orazione, infine, diede a Demostene il controllo della politica ateniese, indebolendo non poco la forza della fazione neutralista di </a:t>
            </a:r>
            <a:r>
              <a:rPr kumimoji="0" lang="it-IT" sz="2300" b="0" i="0" u="none" strike="noStrike" cap="none" normalizeH="0" baseline="0" dirty="0" err="1" smtClean="0">
                <a:ln>
                  <a:noFill/>
                </a:ln>
                <a:solidFill>
                  <a:schemeClr val="tx1"/>
                </a:solidFill>
                <a:effectLst/>
                <a:latin typeface="Landsdowne" pitchFamily="2" charset="0"/>
                <a:ea typeface="Times New Roman" pitchFamily="18" charset="0"/>
                <a:cs typeface="Times New Roman" pitchFamily="18" charset="0"/>
              </a:rPr>
              <a:t>Eubulo</a:t>
            </a:r>
            <a:r>
              <a:rPr kumimoji="0" lang="it-IT" sz="2300" b="0" i="0" u="none" strike="noStrike" cap="none" normalizeH="0" baseline="0" dirty="0" smtClean="0">
                <a:ln>
                  <a:noFill/>
                </a:ln>
                <a:solidFill>
                  <a:schemeClr val="tx1"/>
                </a:solidFill>
                <a:effectLst/>
                <a:latin typeface="Landsdowne" pitchFamily="2" charset="0"/>
                <a:ea typeface="Times New Roman" pitchFamily="18" charset="0"/>
                <a:cs typeface="Times New Roman" pitchFamily="18" charset="0"/>
              </a:rPr>
              <a:t> ed </a:t>
            </a:r>
            <a:r>
              <a:rPr kumimoji="0" lang="it-IT" sz="2300" b="0" i="0" u="none" strike="noStrike" cap="none" normalizeH="0" baseline="0" dirty="0" err="1" smtClean="0">
                <a:ln>
                  <a:noFill/>
                </a:ln>
                <a:solidFill>
                  <a:schemeClr val="tx1"/>
                </a:solidFill>
                <a:effectLst/>
                <a:latin typeface="Landsdowne" pitchFamily="2" charset="0"/>
                <a:ea typeface="Times New Roman" pitchFamily="18" charset="0"/>
                <a:cs typeface="Times New Roman" pitchFamily="18" charset="0"/>
              </a:rPr>
              <a:t>Eschine</a:t>
            </a:r>
            <a:r>
              <a:rPr kumimoji="0" lang="it-IT" sz="2300" b="0" i="0" u="none" strike="noStrike" cap="none" normalizeH="0" baseline="0" dirty="0" smtClean="0">
                <a:ln>
                  <a:noFill/>
                </a:ln>
                <a:solidFill>
                  <a:schemeClr val="tx1"/>
                </a:solidFill>
                <a:effectLst/>
                <a:latin typeface="Landsdowne" pitchFamily="2" charset="0"/>
                <a:ea typeface="Times New Roman" pitchFamily="18" charset="0"/>
                <a:cs typeface="Times New Roman" pitchFamily="18" charset="0"/>
              </a:rPr>
              <a:t> e </a:t>
            </a:r>
            <a:r>
              <a:rPr kumimoji="0" lang="it-IT" sz="2300" b="0" i="0" u="none" strike="noStrike" cap="none" normalizeH="0" baseline="0" dirty="0" err="1" smtClean="0">
                <a:ln>
                  <a:noFill/>
                </a:ln>
                <a:solidFill>
                  <a:schemeClr val="tx1"/>
                </a:solidFill>
                <a:effectLst/>
                <a:latin typeface="Landsdowne" pitchFamily="2" charset="0"/>
                <a:ea typeface="Times New Roman" pitchFamily="18" charset="0"/>
                <a:cs typeface="Times New Roman" pitchFamily="18" charset="0"/>
              </a:rPr>
              <a:t>riusci’</a:t>
            </a:r>
            <a:r>
              <a:rPr kumimoji="0" lang="it-IT" sz="2300" b="0" i="0" u="none" strike="noStrike" cap="none" normalizeH="0" baseline="0" dirty="0" smtClean="0">
                <a:ln>
                  <a:noFill/>
                </a:ln>
                <a:solidFill>
                  <a:schemeClr val="tx1"/>
                </a:solidFill>
                <a:effectLst/>
                <a:latin typeface="Landsdowne" pitchFamily="2" charset="0"/>
                <a:ea typeface="Times New Roman" pitchFamily="18" charset="0"/>
                <a:cs typeface="Times New Roman" pitchFamily="18" charset="0"/>
              </a:rPr>
              <a:t> a creare un'alleanza tra Bisanzio e Atene coalizione anti-macedone a cui </a:t>
            </a:r>
            <a:r>
              <a:rPr kumimoji="0" lang="it-IT" sz="2300" b="0" i="0" u="none" strike="noStrike" cap="none" normalizeH="0" baseline="0" dirty="0" err="1" smtClean="0">
                <a:ln>
                  <a:noFill/>
                </a:ln>
                <a:solidFill>
                  <a:schemeClr val="tx1"/>
                </a:solidFill>
                <a:effectLst/>
                <a:latin typeface="Landsdowne" pitchFamily="2" charset="0"/>
                <a:ea typeface="Times New Roman" pitchFamily="18" charset="0"/>
                <a:cs typeface="Times New Roman" pitchFamily="18" charset="0"/>
              </a:rPr>
              <a:t>partecipera’</a:t>
            </a:r>
            <a:r>
              <a:rPr kumimoji="0" lang="it-IT" sz="2300" b="0" i="0" u="none" strike="noStrike" cap="none" normalizeH="0" baseline="0" dirty="0" smtClean="0">
                <a:ln>
                  <a:noFill/>
                </a:ln>
                <a:solidFill>
                  <a:schemeClr val="tx1"/>
                </a:solidFill>
                <a:effectLst/>
                <a:latin typeface="Landsdowne" pitchFamily="2" charset="0"/>
                <a:ea typeface="Times New Roman" pitchFamily="18" charset="0"/>
                <a:cs typeface="Times New Roman" pitchFamily="18" charset="0"/>
              </a:rPr>
              <a:t> in seguito anche Tebe.</a:t>
            </a:r>
            <a:endParaRPr kumimoji="0" lang="it-IT" sz="2300" b="0" i="0" u="none" strike="noStrike" cap="none" normalizeH="0" baseline="0" dirty="0" smtClean="0">
              <a:ln>
                <a:noFill/>
              </a:ln>
              <a:solidFill>
                <a:schemeClr val="tx1"/>
              </a:solidFill>
              <a:effectLst/>
              <a:latin typeface="Landsdowne" pitchFamily="2"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300" b="0" i="0" u="none" strike="noStrike" cap="none" normalizeH="0" baseline="0" dirty="0" smtClean="0">
                <a:ln>
                  <a:noFill/>
                </a:ln>
                <a:solidFill>
                  <a:schemeClr val="tx1"/>
                </a:solidFill>
                <a:effectLst/>
                <a:latin typeface="Landsdowne" pitchFamily="2" charset="0"/>
                <a:ea typeface="Times New Roman" pitchFamily="18" charset="0"/>
                <a:cs typeface="Arial" pitchFamily="34" charset="0"/>
              </a:rPr>
              <a:t>Alla Terza Filippica fece seguito un’intensa </a:t>
            </a:r>
            <a:r>
              <a:rPr kumimoji="0" lang="it-IT" sz="2300" b="0" i="0" u="none" strike="noStrike" cap="none" normalizeH="0" baseline="0" dirty="0" err="1" smtClean="0">
                <a:ln>
                  <a:noFill/>
                </a:ln>
                <a:solidFill>
                  <a:schemeClr val="tx1"/>
                </a:solidFill>
                <a:effectLst/>
                <a:latin typeface="Landsdowne" pitchFamily="2" charset="0"/>
                <a:ea typeface="Times New Roman" pitchFamily="18" charset="0"/>
                <a:cs typeface="Arial" pitchFamily="34" charset="0"/>
              </a:rPr>
              <a:t>attivita</a:t>
            </a:r>
            <a:r>
              <a:rPr lang="it-IT" sz="2300" dirty="0" err="1" smtClean="0">
                <a:latin typeface="Landsdowne" pitchFamily="2" charset="0"/>
                <a:ea typeface="Times New Roman" pitchFamily="18" charset="0"/>
                <a:cs typeface="Arial" pitchFamily="34" charset="0"/>
              </a:rPr>
              <a:t>’</a:t>
            </a:r>
            <a:r>
              <a:rPr lang="it-IT" sz="2300" dirty="0" smtClean="0">
                <a:latin typeface="Landsdowne" pitchFamily="2" charset="0"/>
                <a:ea typeface="Times New Roman" pitchFamily="18" charset="0"/>
                <a:cs typeface="Arial" pitchFamily="34" charset="0"/>
              </a:rPr>
              <a:t> </a:t>
            </a:r>
            <a:r>
              <a:rPr kumimoji="0" lang="it-IT" sz="2300" b="0" i="0" u="none" strike="noStrike" cap="none" normalizeH="0" baseline="0" dirty="0" smtClean="0">
                <a:ln>
                  <a:noFill/>
                </a:ln>
                <a:solidFill>
                  <a:schemeClr val="tx1"/>
                </a:solidFill>
                <a:effectLst/>
                <a:latin typeface="Landsdowne" pitchFamily="2" charset="0"/>
                <a:ea typeface="Times New Roman" pitchFamily="18" charset="0"/>
                <a:cs typeface="Arial" pitchFamily="34" charset="0"/>
              </a:rPr>
              <a:t>diplomatica dell’autore, che </a:t>
            </a:r>
            <a:r>
              <a:rPr kumimoji="0" lang="it-IT" sz="2300" b="0" i="0" u="none" strike="noStrike" cap="none" normalizeH="0" baseline="0" dirty="0" err="1" smtClean="0">
                <a:ln>
                  <a:noFill/>
                </a:ln>
                <a:solidFill>
                  <a:schemeClr val="tx1"/>
                </a:solidFill>
                <a:effectLst/>
                <a:latin typeface="Landsdowne" pitchFamily="2" charset="0"/>
                <a:ea typeface="Times New Roman" pitchFamily="18" charset="0"/>
                <a:cs typeface="Arial" pitchFamily="34" charset="0"/>
              </a:rPr>
              <a:t>riusci’</a:t>
            </a:r>
            <a:r>
              <a:rPr kumimoji="0" lang="it-IT" sz="2300" b="0" i="0" u="none" strike="noStrike" cap="none" normalizeH="0" baseline="0" dirty="0" smtClean="0">
                <a:ln>
                  <a:noFill/>
                </a:ln>
                <a:solidFill>
                  <a:schemeClr val="tx1"/>
                </a:solidFill>
                <a:effectLst/>
                <a:latin typeface="Landsdowne" pitchFamily="2" charset="0"/>
                <a:ea typeface="Times New Roman" pitchFamily="18" charset="0"/>
                <a:cs typeface="Arial" pitchFamily="34" charset="0"/>
              </a:rPr>
              <a:t> a sottrarre alcune </a:t>
            </a:r>
            <a:r>
              <a:rPr kumimoji="0" lang="it-IT" sz="2300" b="0" i="0" u="none" strike="noStrike" cap="none" normalizeH="0" baseline="0" dirty="0" err="1" smtClean="0">
                <a:ln>
                  <a:noFill/>
                </a:ln>
                <a:solidFill>
                  <a:schemeClr val="tx1"/>
                </a:solidFill>
                <a:effectLst/>
                <a:latin typeface="Landsdowne" pitchFamily="2" charset="0"/>
                <a:ea typeface="Times New Roman" pitchFamily="18" charset="0"/>
                <a:cs typeface="Arial" pitchFamily="34" charset="0"/>
              </a:rPr>
              <a:t>citta’</a:t>
            </a:r>
            <a:r>
              <a:rPr kumimoji="0" lang="it-IT" sz="2300" b="0" i="0" u="none" strike="noStrike" cap="none" normalizeH="0" baseline="0" dirty="0" smtClean="0">
                <a:ln>
                  <a:noFill/>
                </a:ln>
                <a:solidFill>
                  <a:schemeClr val="tx1"/>
                </a:solidFill>
                <a:effectLst/>
                <a:latin typeface="Landsdowne" pitchFamily="2" charset="0"/>
                <a:ea typeface="Times New Roman" pitchFamily="18" charset="0"/>
                <a:cs typeface="Arial" pitchFamily="34" charset="0"/>
              </a:rPr>
              <a:t> all’alleanza con Filippo e a unirne molte altre in una lega guidata da Atene.</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300" b="0" i="0" u="none" strike="noStrike" cap="none" normalizeH="0" baseline="0" dirty="0" smtClean="0">
                <a:ln>
                  <a:noFill/>
                </a:ln>
                <a:solidFill>
                  <a:schemeClr val="tx1"/>
                </a:solidFill>
                <a:effectLst/>
                <a:latin typeface="Landsdowne" pitchFamily="2" charset="0"/>
                <a:ea typeface="Times New Roman" pitchFamily="18" charset="0"/>
                <a:cs typeface="Arial" pitchFamily="34" charset="0"/>
              </a:rPr>
              <a:t>Di Demostene ci e’ stata tramandata anche una Quarta Filippica, che </a:t>
            </a:r>
            <a:r>
              <a:rPr kumimoji="0" lang="it-IT" sz="2300" b="0" i="0" u="none" strike="noStrike" cap="none" normalizeH="0" baseline="0" dirty="0" err="1" smtClean="0">
                <a:ln>
                  <a:noFill/>
                </a:ln>
                <a:solidFill>
                  <a:schemeClr val="tx1"/>
                </a:solidFill>
                <a:effectLst/>
                <a:latin typeface="Landsdowne" pitchFamily="2" charset="0"/>
                <a:ea typeface="Times New Roman" pitchFamily="18" charset="0"/>
                <a:cs typeface="Arial" pitchFamily="34" charset="0"/>
              </a:rPr>
              <a:t>pero’</a:t>
            </a:r>
            <a:r>
              <a:rPr kumimoji="0" lang="it-IT" sz="2300" b="0" i="0" u="none" strike="noStrike" cap="none" normalizeH="0" baseline="0" dirty="0" smtClean="0">
                <a:ln>
                  <a:noFill/>
                </a:ln>
                <a:solidFill>
                  <a:schemeClr val="tx1"/>
                </a:solidFill>
                <a:effectLst/>
                <a:latin typeface="Landsdowne" pitchFamily="2" charset="0"/>
                <a:ea typeface="Times New Roman" pitchFamily="18" charset="0"/>
                <a:cs typeface="Arial" pitchFamily="34" charset="0"/>
              </a:rPr>
              <a:t> la critica quasi concordemente considera un insieme di brani di Demostene abilmente “cuciti” insieme da un editore di epoca successiva.</a:t>
            </a:r>
            <a:endParaRPr kumimoji="0" lang="it-IT" sz="2300" b="0" i="0" u="none" strike="noStrike" cap="none" normalizeH="0" baseline="0" dirty="0" smtClean="0">
              <a:ln>
                <a:noFill/>
              </a:ln>
              <a:solidFill>
                <a:schemeClr val="tx1"/>
              </a:solidFill>
              <a:effectLst/>
              <a:latin typeface="Landsdowne" pitchFamily="2" charset="0"/>
              <a:cs typeface="Arial" pitchFamily="34" charset="0"/>
            </a:endParaRPr>
          </a:p>
        </p:txBody>
      </p:sp>
      <p:pic>
        <p:nvPicPr>
          <p:cNvPr id="29700" name="Picture 4" descr="http://upload.wikimedia.org/wikipedia/commons/0/0f/Beeld,_Demosthenes_-_Unknown_-_20408394_-_RCE.jpg"/>
          <p:cNvPicPr>
            <a:picLocks noChangeAspect="1" noChangeArrowheads="1"/>
          </p:cNvPicPr>
          <p:nvPr/>
        </p:nvPicPr>
        <p:blipFill>
          <a:blip r:embed="rId2" cstate="print"/>
          <a:srcRect/>
          <a:stretch>
            <a:fillRect/>
          </a:stretch>
        </p:blipFill>
        <p:spPr bwMode="auto">
          <a:xfrm>
            <a:off x="6068291" y="1500445"/>
            <a:ext cx="2905125" cy="392430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60219" y="866607"/>
            <a:ext cx="4572000" cy="5047536"/>
          </a:xfrm>
          <a:prstGeom prst="rect">
            <a:avLst/>
          </a:prstGeom>
        </p:spPr>
        <p:txBody>
          <a:bodyPr>
            <a:spAutoFit/>
          </a:bodyPr>
          <a:lstStyle/>
          <a:p>
            <a:r>
              <a:rPr lang="it-IT" sz="2300" dirty="0" smtClean="0">
                <a:latin typeface="Landsdowne" pitchFamily="2" charset="0"/>
              </a:rPr>
              <a:t>Nonostante le iniziative sfortunate contro Filippo e Alessandro, gli Ateniesi rispettavano Demostene. Nel 336 a. C. , l'oratore </a:t>
            </a:r>
            <a:r>
              <a:rPr lang="it-IT" sz="2300" dirty="0" err="1" smtClean="0">
                <a:latin typeface="Landsdowne" pitchFamily="2" charset="0"/>
              </a:rPr>
              <a:t>Ctesifonte</a:t>
            </a:r>
            <a:r>
              <a:rPr lang="it-IT" sz="2300" dirty="0" smtClean="0">
                <a:latin typeface="Landsdowne" pitchFamily="2" charset="0"/>
              </a:rPr>
              <a:t> propose ad Atene di rendere onore a Demostene per i suoi servigi alla </a:t>
            </a:r>
            <a:r>
              <a:rPr lang="it-IT" sz="2300" dirty="0" err="1" smtClean="0">
                <a:latin typeface="Landsdowne" pitchFamily="2" charset="0"/>
              </a:rPr>
              <a:t>citta’</a:t>
            </a:r>
            <a:r>
              <a:rPr lang="it-IT" sz="2300" dirty="0" smtClean="0">
                <a:latin typeface="Landsdowne" pitchFamily="2" charset="0"/>
              </a:rPr>
              <a:t>, conferendogli, secondo l'usanza, una corona d'oro. </a:t>
            </a:r>
            <a:r>
              <a:rPr lang="it-IT" sz="2300" dirty="0">
                <a:latin typeface="Landsdowne" pitchFamily="2" charset="0"/>
              </a:rPr>
              <a:t>S</a:t>
            </a:r>
            <a:r>
              <a:rPr lang="it-IT" sz="2300" dirty="0" smtClean="0">
                <a:latin typeface="Landsdowne" pitchFamily="2" charset="0"/>
              </a:rPr>
              <a:t>ei anni dopo, </a:t>
            </a:r>
            <a:r>
              <a:rPr lang="it-IT" sz="2300" dirty="0" err="1" smtClean="0">
                <a:latin typeface="Landsdowne" pitchFamily="2" charset="0"/>
              </a:rPr>
              <a:t>pero’</a:t>
            </a:r>
            <a:r>
              <a:rPr lang="it-IT" sz="2300" dirty="0" smtClean="0">
                <a:latin typeface="Landsdowne" pitchFamily="2" charset="0"/>
              </a:rPr>
              <a:t>.  tale proposta divenne una questione politica ed </a:t>
            </a:r>
            <a:r>
              <a:rPr lang="it-IT" sz="2300" dirty="0" err="1" smtClean="0">
                <a:latin typeface="Landsdowne" pitchFamily="2" charset="0"/>
              </a:rPr>
              <a:t>Eschine</a:t>
            </a:r>
            <a:r>
              <a:rPr lang="it-IT" sz="2300" dirty="0" smtClean="0">
                <a:latin typeface="Landsdowne" pitchFamily="2" charset="0"/>
              </a:rPr>
              <a:t> </a:t>
            </a:r>
            <a:r>
              <a:rPr lang="it-IT" sz="2300" dirty="0" err="1" smtClean="0">
                <a:latin typeface="Landsdowne" pitchFamily="2" charset="0"/>
              </a:rPr>
              <a:t>persegui’</a:t>
            </a:r>
            <a:r>
              <a:rPr lang="it-IT" sz="2300" dirty="0" smtClean="0">
                <a:latin typeface="Landsdowne" pitchFamily="2" charset="0"/>
              </a:rPr>
              <a:t> </a:t>
            </a:r>
            <a:r>
              <a:rPr lang="it-IT" sz="2300" dirty="0" err="1" smtClean="0">
                <a:latin typeface="Landsdowne" pitchFamily="2" charset="0"/>
              </a:rPr>
              <a:t>Ctesifonte</a:t>
            </a:r>
            <a:r>
              <a:rPr lang="it-IT" sz="2300" dirty="0" smtClean="0">
                <a:latin typeface="Landsdowne" pitchFamily="2" charset="0"/>
              </a:rPr>
              <a:t> per </a:t>
            </a:r>
            <a:r>
              <a:rPr lang="it-IT" sz="2300" dirty="0" err="1" smtClean="0">
                <a:latin typeface="Landsdowne" pitchFamily="2" charset="0"/>
              </a:rPr>
              <a:t>irregolarita’</a:t>
            </a:r>
            <a:r>
              <a:rPr lang="it-IT" sz="2300" dirty="0" smtClean="0">
                <a:latin typeface="Landsdowne" pitchFamily="2" charset="0"/>
              </a:rPr>
              <a:t>.</a:t>
            </a:r>
          </a:p>
          <a:p>
            <a:r>
              <a:rPr lang="it-IT" sz="2300" dirty="0" smtClean="0">
                <a:latin typeface="Landsdowne" pitchFamily="2" charset="0"/>
              </a:rPr>
              <a:t>Nel suo discorso </a:t>
            </a:r>
            <a:r>
              <a:rPr lang="it-IT" sz="2300" dirty="0" err="1" smtClean="0">
                <a:latin typeface="Landsdowne" pitchFamily="2" charset="0"/>
              </a:rPr>
              <a:t>piu’</a:t>
            </a:r>
            <a:r>
              <a:rPr lang="it-IT" sz="2300" dirty="0" smtClean="0">
                <a:latin typeface="Landsdowne" pitchFamily="2" charset="0"/>
              </a:rPr>
              <a:t> brillante, l'orazione </a:t>
            </a:r>
            <a:r>
              <a:rPr lang="it-IT" sz="2300" i="1" dirty="0" smtClean="0">
                <a:latin typeface="Landsdowne" pitchFamily="2" charset="0"/>
              </a:rPr>
              <a:t>Sulla Corona</a:t>
            </a:r>
            <a:r>
              <a:rPr lang="it-IT" sz="2300" dirty="0" smtClean="0">
                <a:latin typeface="Landsdowne" pitchFamily="2" charset="0"/>
              </a:rPr>
              <a:t> Demostene difese efficacemente </a:t>
            </a:r>
            <a:r>
              <a:rPr lang="it-IT" sz="2300" dirty="0" err="1" smtClean="0">
                <a:latin typeface="Landsdowne" pitchFamily="2" charset="0"/>
              </a:rPr>
              <a:t>Ctesifonte</a:t>
            </a:r>
            <a:r>
              <a:rPr lang="it-IT" sz="2300" dirty="0" smtClean="0">
                <a:latin typeface="Landsdowne" pitchFamily="2" charset="0"/>
              </a:rPr>
              <a:t> attaccando con veemenza i sostenitori della pace con la Macedonia, affermando, con orgoglio, di non essere pentito per le sue azioni ed insistette sul fatto che l'unico obbiettivo della sua politica fosse il prestigio del proprio paese. </a:t>
            </a:r>
            <a:r>
              <a:rPr lang="it-IT" sz="2300" dirty="0" err="1" smtClean="0">
                <a:latin typeface="Landsdowne" pitchFamily="2" charset="0"/>
              </a:rPr>
              <a:t>Eschine</a:t>
            </a:r>
            <a:r>
              <a:rPr lang="it-IT" sz="2300" dirty="0" smtClean="0">
                <a:latin typeface="Landsdowne" pitchFamily="2" charset="0"/>
              </a:rPr>
              <a:t>, sebbene avesse addotto obiezioni incontestabilmente valide dal punto di vista giuridico, fu sconfitto e costretto all'esilio</a:t>
            </a:r>
            <a:endParaRPr lang="it-IT" sz="2300" dirty="0">
              <a:latin typeface="Landsdowne" pitchFamily="2" charset="0"/>
            </a:endParaRPr>
          </a:p>
        </p:txBody>
      </p:sp>
      <p:pic>
        <p:nvPicPr>
          <p:cNvPr id="31746" name="Picture 2" descr="http://www.museorealeginnastica.it/sites/default/files/images/all2_f.preview.jpg"/>
          <p:cNvPicPr>
            <a:picLocks noChangeAspect="1" noChangeArrowheads="1"/>
          </p:cNvPicPr>
          <p:nvPr/>
        </p:nvPicPr>
        <p:blipFill>
          <a:blip r:embed="rId2" cstate="print"/>
          <a:srcRect/>
          <a:stretch>
            <a:fillRect/>
          </a:stretch>
        </p:blipFill>
        <p:spPr bwMode="auto">
          <a:xfrm>
            <a:off x="5198630" y="1693708"/>
            <a:ext cx="3626715" cy="3106459"/>
          </a:xfrm>
          <a:prstGeom prst="rect">
            <a:avLst/>
          </a:prstGeom>
          <a:noFill/>
        </p:spPr>
      </p:pic>
      <p:sp>
        <p:nvSpPr>
          <p:cNvPr id="4" name="CasellaDiTesto 3"/>
          <p:cNvSpPr txBox="1"/>
          <p:nvPr/>
        </p:nvSpPr>
        <p:spPr>
          <a:xfrm>
            <a:off x="2105890" y="281832"/>
            <a:ext cx="4684296" cy="584775"/>
          </a:xfrm>
          <a:prstGeom prst="rect">
            <a:avLst/>
          </a:prstGeom>
          <a:noFill/>
        </p:spPr>
        <p:txBody>
          <a:bodyPr wrap="none" rtlCol="0">
            <a:spAutoFit/>
          </a:bodyPr>
          <a:lstStyle/>
          <a:p>
            <a:r>
              <a:rPr lang="it-IT" sz="3200" dirty="0" smtClean="0">
                <a:solidFill>
                  <a:schemeClr val="accent1">
                    <a:lumMod val="75000"/>
                  </a:schemeClr>
                </a:solidFill>
                <a:latin typeface="Cash Currency" pitchFamily="2" charset="0"/>
              </a:rPr>
              <a:t>SULLA CORONA</a:t>
            </a:r>
            <a:endParaRPr lang="it-IT" sz="3200" dirty="0">
              <a:solidFill>
                <a:schemeClr val="accent1">
                  <a:lumMod val="75000"/>
                </a:schemeClr>
              </a:solidFill>
              <a:latin typeface="Cash Currency" pitchFamily="2" charset="0"/>
            </a:endParaRPr>
          </a:p>
        </p:txBody>
      </p:sp>
    </p:spTree>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thumbs.dreamstime.com/x/iscrizione-greca-20796031.jpg"/>
          <p:cNvPicPr>
            <a:picLocks noChangeAspect="1" noChangeArrowheads="1"/>
          </p:cNvPicPr>
          <p:nvPr/>
        </p:nvPicPr>
        <p:blipFill>
          <a:blip r:embed="rId2" cstate="print"/>
          <a:srcRect/>
          <a:stretch>
            <a:fillRect/>
          </a:stretch>
        </p:blipFill>
        <p:spPr bwMode="auto">
          <a:xfrm>
            <a:off x="4990812" y="2490698"/>
            <a:ext cx="3810000" cy="2543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723" name="Rectangle 3"/>
          <p:cNvSpPr>
            <a:spLocks noChangeArrowheads="1"/>
          </p:cNvSpPr>
          <p:nvPr/>
        </p:nvSpPr>
        <p:spPr bwMode="auto">
          <a:xfrm>
            <a:off x="0" y="628650"/>
            <a:ext cx="9144000" cy="18620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2300" b="0" i="0" u="none" strike="noStrike" cap="none" normalizeH="0" baseline="0" dirty="0" smtClean="0">
                <a:ln>
                  <a:noFill/>
                </a:ln>
                <a:solidFill>
                  <a:schemeClr val="tx1"/>
                </a:solidFill>
                <a:effectLst/>
                <a:latin typeface="Landsdowne" pitchFamily="2" charset="0"/>
                <a:ea typeface="Calibri" pitchFamily="34" charset="0"/>
                <a:cs typeface="Times New Roman" pitchFamily="18" charset="0"/>
              </a:rPr>
              <a:t>La grandezza dell’oratoria di Demostene e’ unanimemente considerata modello insuperato di veemenza e passione politica. Dionisio di Alicarnasso e l’Anonimo autore del trattato “sul Sublime” celebrano l ‘oratore con toni entusiastici, mentre Cicerone ne prese a modello le Filippiche per le sue orazioni contro Marco Antonio.</a:t>
            </a:r>
            <a:r>
              <a:rPr lang="it-IT" sz="2300" dirty="0" smtClean="0">
                <a:latin typeface="Landsdowne" pitchFamily="2" charset="0"/>
                <a:cs typeface="Arial" pitchFamily="34" charset="0"/>
              </a:rPr>
              <a:t> </a:t>
            </a:r>
            <a:r>
              <a:rPr kumimoji="0" lang="it-IT" sz="2300" b="0" i="0" u="none" strike="noStrike" cap="none" normalizeH="0" baseline="0" dirty="0" smtClean="0">
                <a:ln>
                  <a:noFill/>
                </a:ln>
                <a:solidFill>
                  <a:schemeClr val="tx1"/>
                </a:solidFill>
                <a:effectLst/>
                <a:latin typeface="Landsdowne" pitchFamily="2" charset="0"/>
                <a:ea typeface="Calibri" pitchFamily="34" charset="0"/>
                <a:cs typeface="Times New Roman" pitchFamily="18" charset="0"/>
              </a:rPr>
              <a:t>Demostene imposta la forza delle sue orazioni sull’energia e sulla </a:t>
            </a:r>
            <a:r>
              <a:rPr kumimoji="0" lang="it-IT" sz="2300" b="0" i="0" u="none" strike="noStrike" cap="none" normalizeH="0" baseline="0" dirty="0" err="1" smtClean="0">
                <a:ln>
                  <a:noFill/>
                </a:ln>
                <a:solidFill>
                  <a:schemeClr val="tx1"/>
                </a:solidFill>
                <a:effectLst/>
                <a:latin typeface="Landsdowne" pitchFamily="2" charset="0"/>
                <a:ea typeface="Calibri" pitchFamily="34" charset="0"/>
                <a:cs typeface="Times New Roman" pitchFamily="18" charset="0"/>
              </a:rPr>
              <a:t>varieta’</a:t>
            </a:r>
            <a:r>
              <a:rPr kumimoji="0" lang="it-IT" sz="2300" b="0" i="0" u="none" strike="noStrike" cap="none" normalizeH="0" baseline="0" dirty="0" smtClean="0">
                <a:ln>
                  <a:noFill/>
                </a:ln>
                <a:solidFill>
                  <a:schemeClr val="tx1"/>
                </a:solidFill>
                <a:effectLst/>
                <a:latin typeface="Landsdowne" pitchFamily="2" charset="0"/>
                <a:ea typeface="Calibri" pitchFamily="34" charset="0"/>
                <a:cs typeface="Times New Roman" pitchFamily="18" charset="0"/>
              </a:rPr>
              <a:t> di stili, adattati alle circostanze del momento. Per catturare l’attenzione dell’assemblea Demostene arricchisce i suoi discorsi di battute ironiche, domande dirette al pubblico</a:t>
            </a:r>
            <a:r>
              <a:rPr lang="it-IT" sz="2300" dirty="0">
                <a:latin typeface="Landsdowne" pitchFamily="2" charset="0"/>
                <a:ea typeface="Calibri" pitchFamily="34" charset="0"/>
                <a:cs typeface="Times New Roman" pitchFamily="18" charset="0"/>
              </a:rPr>
              <a:t> </a:t>
            </a:r>
            <a:r>
              <a:rPr lang="it-IT" sz="2300" dirty="0" smtClean="0">
                <a:latin typeface="Landsdowne" pitchFamily="2" charset="0"/>
                <a:ea typeface="Calibri" pitchFamily="34" charset="0"/>
                <a:cs typeface="Times New Roman" pitchFamily="18" charset="0"/>
              </a:rPr>
              <a:t>ed efficaci </a:t>
            </a:r>
            <a:r>
              <a:rPr lang="it-IT" sz="2300" dirty="0" err="1" smtClean="0">
                <a:latin typeface="Landsdowne" pitchFamily="2" charset="0"/>
                <a:ea typeface="Calibri" pitchFamily="34" charset="0"/>
                <a:cs typeface="Times New Roman" pitchFamily="18" charset="0"/>
              </a:rPr>
              <a:t>retorismi</a:t>
            </a:r>
            <a:r>
              <a:rPr kumimoji="0" lang="it-IT" sz="2300" b="0" i="0" u="none" strike="noStrike" cap="none" normalizeH="0" baseline="0" dirty="0" smtClean="0">
                <a:ln>
                  <a:noFill/>
                </a:ln>
                <a:solidFill>
                  <a:schemeClr val="tx1"/>
                </a:solidFill>
                <a:effectLst/>
                <a:latin typeface="Landsdowne" pitchFamily="2" charset="0"/>
                <a:ea typeface="Calibri" pitchFamily="34" charset="0"/>
                <a:cs typeface="Times New Roman" pitchFamily="18" charset="0"/>
              </a:rPr>
              <a:t>.</a:t>
            </a:r>
            <a:endParaRPr kumimoji="0" lang="it-IT" sz="2300" b="0" i="0" u="none" strike="noStrike" cap="none" normalizeH="0" baseline="0" dirty="0" smtClean="0">
              <a:ln>
                <a:noFill/>
              </a:ln>
              <a:solidFill>
                <a:schemeClr val="tx1"/>
              </a:solidFill>
              <a:effectLst/>
              <a:latin typeface="Landsdowne" pitchFamily="2" charset="0"/>
              <a:cs typeface="Arial" pitchFamily="34" charset="0"/>
            </a:endParaRPr>
          </a:p>
        </p:txBody>
      </p:sp>
      <p:sp>
        <p:nvSpPr>
          <p:cNvPr id="4" name="CasellaDiTesto 3"/>
          <p:cNvSpPr txBox="1"/>
          <p:nvPr/>
        </p:nvSpPr>
        <p:spPr>
          <a:xfrm>
            <a:off x="1870363" y="154026"/>
            <a:ext cx="5761514" cy="646331"/>
          </a:xfrm>
          <a:prstGeom prst="rect">
            <a:avLst/>
          </a:prstGeom>
          <a:noFill/>
        </p:spPr>
        <p:txBody>
          <a:bodyPr wrap="none" rtlCol="0">
            <a:spAutoFit/>
          </a:bodyPr>
          <a:lstStyle/>
          <a:p>
            <a:r>
              <a:rPr lang="it-IT" sz="3600" dirty="0" smtClean="0">
                <a:latin typeface="Cash Currency" pitchFamily="2" charset="0"/>
              </a:rPr>
              <a:t>LINGUA  E  STILE</a:t>
            </a:r>
            <a:endParaRPr lang="it-IT" sz="3600" dirty="0">
              <a:latin typeface="Cash Currency" pitchFamily="2" charset="0"/>
            </a:endParaRPr>
          </a:p>
        </p:txBody>
      </p:sp>
      <p:sp>
        <p:nvSpPr>
          <p:cNvPr id="5" name="Rettangolo 4"/>
          <p:cNvSpPr/>
          <p:nvPr/>
        </p:nvSpPr>
        <p:spPr>
          <a:xfrm>
            <a:off x="-1" y="2463939"/>
            <a:ext cx="4990813" cy="2569934"/>
          </a:xfrm>
          <a:prstGeom prst="rect">
            <a:avLst/>
          </a:prstGeom>
        </p:spPr>
        <p:txBody>
          <a:bodyPr wrap="square">
            <a:spAutoFit/>
          </a:bodyPr>
          <a:lstStyle/>
          <a:p>
            <a:pPr lvl="0" eaLnBrk="0" fontAlgn="base" hangingPunct="0">
              <a:spcBef>
                <a:spcPct val="0"/>
              </a:spcBef>
              <a:spcAft>
                <a:spcPct val="0"/>
              </a:spcAft>
            </a:pPr>
            <a:r>
              <a:rPr lang="it-IT" sz="2300" dirty="0" smtClean="0">
                <a:latin typeface="Landsdowne" pitchFamily="2" charset="0"/>
                <a:ea typeface="Calibri" pitchFamily="34" charset="0"/>
                <a:cs typeface="Times New Roman" pitchFamily="18" charset="0"/>
              </a:rPr>
              <a:t>Bisogna ricordare che le orazioni </a:t>
            </a:r>
            <a:r>
              <a:rPr lang="it-IT" sz="2300" dirty="0" smtClean="0">
                <a:latin typeface="Landsdowne" pitchFamily="2" charset="0"/>
                <a:ea typeface="Calibri" pitchFamily="34" charset="0"/>
                <a:cs typeface="Times New Roman" pitchFamily="18" charset="0"/>
              </a:rPr>
              <a:t>demosteniche </a:t>
            </a:r>
            <a:r>
              <a:rPr lang="it-IT" sz="2300" dirty="0" smtClean="0">
                <a:latin typeface="Landsdowne" pitchFamily="2" charset="0"/>
                <a:ea typeface="Calibri" pitchFamily="34" charset="0"/>
                <a:cs typeface="Times New Roman" pitchFamily="18" charset="0"/>
              </a:rPr>
              <a:t>non sono state scritte per essere lette in particolari circoli culturali, ma per essere pronunciate durante le assemblee e che, a differenza dell’orazione giudiziaria, nell’orazione politica, l’oratore poteva leggere il proprio discorso.</a:t>
            </a:r>
            <a:endParaRPr lang="it-IT" sz="2300" dirty="0" smtClean="0">
              <a:latin typeface="Landsdowne" pitchFamily="2" charset="0"/>
              <a:cs typeface="Arial" pitchFamily="34" charset="0"/>
            </a:endParaRPr>
          </a:p>
          <a:p>
            <a:pPr lvl="0" eaLnBrk="0" fontAlgn="base" hangingPunct="0">
              <a:spcBef>
                <a:spcPct val="0"/>
              </a:spcBef>
              <a:spcAft>
                <a:spcPct val="0"/>
              </a:spcAft>
            </a:pPr>
            <a:r>
              <a:rPr lang="it-IT" sz="2300" dirty="0" smtClean="0">
                <a:latin typeface="Landsdowne" pitchFamily="2" charset="0"/>
                <a:ea typeface="Calibri" pitchFamily="34" charset="0"/>
                <a:cs typeface="Times New Roman" pitchFamily="18" charset="0"/>
              </a:rPr>
              <a:t>La lingua adoperata da Demostene e’ il dialetto attico del suo tempo, in cui non si rifugge dall'uso di espressioni ora solenni, ora decisamente familiari. Non si tratta, </a:t>
            </a:r>
            <a:r>
              <a:rPr lang="it-IT" sz="2300" dirty="0" err="1" smtClean="0">
                <a:latin typeface="Landsdowne" pitchFamily="2" charset="0"/>
                <a:ea typeface="Calibri" pitchFamily="34" charset="0"/>
                <a:cs typeface="Times New Roman" pitchFamily="18" charset="0"/>
              </a:rPr>
              <a:t>pero’</a:t>
            </a:r>
            <a:r>
              <a:rPr lang="it-IT" sz="2300" dirty="0" smtClean="0">
                <a:latin typeface="Landsdowne" pitchFamily="2" charset="0"/>
                <a:ea typeface="Calibri" pitchFamily="34" charset="0"/>
                <a:cs typeface="Times New Roman" pitchFamily="18" charset="0"/>
              </a:rPr>
              <a:t>, in nessun caso, di una lingua spontanea, </a:t>
            </a:r>
            <a:endParaRPr lang="it-IT" dirty="0" smtClean="0">
              <a:latin typeface="Landsdowne" pitchFamily="2" charset="0"/>
              <a:cs typeface="Arial" pitchFamily="34" charset="0"/>
            </a:endParaRPr>
          </a:p>
        </p:txBody>
      </p:sp>
      <p:sp>
        <p:nvSpPr>
          <p:cNvPr id="6" name="CasellaDiTesto 5"/>
          <p:cNvSpPr txBox="1"/>
          <p:nvPr/>
        </p:nvSpPr>
        <p:spPr>
          <a:xfrm>
            <a:off x="0" y="5072896"/>
            <a:ext cx="9144000" cy="1785104"/>
          </a:xfrm>
          <a:prstGeom prst="rect">
            <a:avLst/>
          </a:prstGeom>
          <a:noFill/>
        </p:spPr>
        <p:txBody>
          <a:bodyPr wrap="square" rtlCol="0">
            <a:spAutoFit/>
          </a:bodyPr>
          <a:lstStyle/>
          <a:p>
            <a:pPr lvl="0"/>
            <a:r>
              <a:rPr lang="it-IT" sz="2300" dirty="0" smtClean="0">
                <a:latin typeface="Landsdowne" pitchFamily="2" charset="0"/>
                <a:ea typeface="Calibri" pitchFamily="34" charset="0"/>
                <a:cs typeface="Times New Roman" pitchFamily="18" charset="0"/>
              </a:rPr>
              <a:t>ma di un linguaggio sapientemente costruito, come rivela </a:t>
            </a:r>
            <a:r>
              <a:rPr lang="it-IT" sz="2300" dirty="0" err="1" smtClean="0">
                <a:latin typeface="Landsdowne" pitchFamily="2" charset="0"/>
                <a:ea typeface="Calibri" pitchFamily="34" charset="0"/>
                <a:cs typeface="Times New Roman" pitchFamily="18" charset="0"/>
              </a:rPr>
              <a:t>gia’</a:t>
            </a:r>
            <a:r>
              <a:rPr lang="it-IT" sz="2300" dirty="0" smtClean="0">
                <a:latin typeface="Landsdowne" pitchFamily="2" charset="0"/>
                <a:ea typeface="Calibri" pitchFamily="34" charset="0"/>
                <a:cs typeface="Times New Roman" pitchFamily="18" charset="0"/>
              </a:rPr>
              <a:t> l'uso di due artifizi costantemente praticati: l'accurata eliminazione degli iati all'interno del periodo e la generale tendenza a evitare (salvo casi di forza maggiore) la successione monotona di due sillabe brevi (legge di </a:t>
            </a:r>
            <a:r>
              <a:rPr lang="it-IT" sz="2300" dirty="0" err="1" smtClean="0">
                <a:latin typeface="Landsdowne" pitchFamily="2" charset="0"/>
                <a:ea typeface="Calibri" pitchFamily="34" charset="0"/>
                <a:cs typeface="Times New Roman" pitchFamily="18" charset="0"/>
              </a:rPr>
              <a:t>Blass</a:t>
            </a:r>
            <a:r>
              <a:rPr lang="it-IT" sz="2300" dirty="0" smtClean="0">
                <a:latin typeface="Landsdowne" pitchFamily="2" charset="0"/>
                <a:ea typeface="Calibri" pitchFamily="34" charset="0"/>
                <a:cs typeface="Times New Roman" pitchFamily="18" charset="0"/>
              </a:rPr>
              <a:t>, dal nome del suo scopritore). Nonostante la struttura accuratamente studiata dell’ opera, Demostene riesce a far sembrare naturale ogni suo discorso.</a:t>
            </a:r>
            <a:endParaRPr lang="it-IT" sz="2300" dirty="0" smtClean="0">
              <a:latin typeface="Landsdowne" pitchFamily="2" charset="0"/>
              <a:cs typeface="Arial" pitchFamily="34" charset="0"/>
            </a:endParaRPr>
          </a:p>
          <a:p>
            <a:endParaRPr lang="it-IT" dirty="0"/>
          </a:p>
        </p:txBody>
      </p:sp>
    </p:spTree>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p:cNvSpPr txBox="1"/>
          <p:nvPr/>
        </p:nvSpPr>
        <p:spPr>
          <a:xfrm>
            <a:off x="184897" y="1514475"/>
            <a:ext cx="4628213" cy="4339650"/>
          </a:xfrm>
          <a:prstGeom prst="rect">
            <a:avLst/>
          </a:prstGeom>
          <a:noFill/>
        </p:spPr>
        <p:txBody>
          <a:bodyPr wrap="square" rtlCol="0">
            <a:spAutoFit/>
          </a:bodyPr>
          <a:lstStyle/>
          <a:p>
            <a:r>
              <a:rPr lang="it-IT" sz="2300" dirty="0" smtClean="0">
                <a:latin typeface="Landsdowne" pitchFamily="2" charset="0"/>
              </a:rPr>
              <a:t>Cicerone vede in Demostene il modello di retorica da </a:t>
            </a:r>
          </a:p>
          <a:p>
            <a:r>
              <a:rPr lang="it-IT" sz="2300" dirty="0" smtClean="0">
                <a:latin typeface="Landsdowne" pitchFamily="2" charset="0"/>
              </a:rPr>
              <a:t>perseguire:lo stile conciso, attico, dell’oratore </a:t>
            </a:r>
            <a:r>
              <a:rPr lang="it-IT" sz="2300" dirty="0" smtClean="0">
                <a:latin typeface="Landsdowne" pitchFamily="2" charset="0"/>
              </a:rPr>
              <a:t>greco</a:t>
            </a:r>
            <a:r>
              <a:rPr lang="it-IT" sz="2300" dirty="0" smtClean="0">
                <a:latin typeface="Landsdowne" pitchFamily="2" charset="0"/>
              </a:rPr>
              <a:t>, colpiscono e influenzano l’oratore di Arpino.</a:t>
            </a:r>
          </a:p>
          <a:p>
            <a:r>
              <a:rPr lang="it-IT" sz="2300" dirty="0" smtClean="0">
                <a:latin typeface="Landsdowne" pitchFamily="2" charset="0"/>
              </a:rPr>
              <a:t>Dallo stesso Demostene riprende i criteri secondo i quali un’</a:t>
            </a:r>
          </a:p>
          <a:p>
            <a:r>
              <a:rPr lang="it-IT" sz="2300" dirty="0" smtClean="0">
                <a:latin typeface="Landsdowne" pitchFamily="2" charset="0"/>
              </a:rPr>
              <a:t>orazione deve essere composta: </a:t>
            </a:r>
          </a:p>
          <a:p>
            <a:pPr>
              <a:buFont typeface="Arial" pitchFamily="34" charset="0"/>
              <a:buChar char="•"/>
            </a:pPr>
            <a:r>
              <a:rPr lang="it-IT" sz="2300" i="1" dirty="0" smtClean="0">
                <a:latin typeface="Landsdowne" pitchFamily="2" charset="0"/>
              </a:rPr>
              <a:t>inventio</a:t>
            </a:r>
            <a:r>
              <a:rPr lang="it-IT" sz="2300" dirty="0" smtClean="0">
                <a:latin typeface="Landsdowne" pitchFamily="2" charset="0"/>
              </a:rPr>
              <a:t> (la scelta degli argomenti da dimostrare)   </a:t>
            </a:r>
          </a:p>
          <a:p>
            <a:pPr>
              <a:buFont typeface="Arial" pitchFamily="34" charset="0"/>
              <a:buChar char="•"/>
            </a:pPr>
            <a:r>
              <a:rPr lang="it-IT" sz="2300" i="1" dirty="0" err="1" smtClean="0">
                <a:latin typeface="Landsdowne" pitchFamily="2" charset="0"/>
              </a:rPr>
              <a:t>dispositio</a:t>
            </a:r>
            <a:r>
              <a:rPr lang="it-IT" sz="2300" dirty="0" smtClean="0">
                <a:latin typeface="Landsdowne" pitchFamily="2" charset="0"/>
              </a:rPr>
              <a:t> (la ricerca del modo migliore di disporre gli  argomenti) </a:t>
            </a:r>
          </a:p>
          <a:p>
            <a:pPr>
              <a:buFont typeface="Arial" pitchFamily="34" charset="0"/>
              <a:buChar char="•"/>
            </a:pPr>
            <a:r>
              <a:rPr lang="it-IT" sz="2300" i="1" dirty="0" err="1" smtClean="0">
                <a:latin typeface="Landsdowne" pitchFamily="2" charset="0"/>
              </a:rPr>
              <a:t>elocutio</a:t>
            </a:r>
            <a:r>
              <a:rPr lang="it-IT" sz="2300" dirty="0" smtClean="0">
                <a:latin typeface="Landsdowne" pitchFamily="2" charset="0"/>
              </a:rPr>
              <a:t> </a:t>
            </a:r>
            <a:r>
              <a:rPr lang="it-IT" sz="2300" dirty="0" smtClean="0">
                <a:latin typeface="Landsdowne" pitchFamily="2" charset="0"/>
              </a:rPr>
              <a:t>(la scelta dell’espressione linguistica)</a:t>
            </a:r>
          </a:p>
          <a:p>
            <a:pPr>
              <a:buFont typeface="Arial" pitchFamily="34" charset="0"/>
              <a:buChar char="•"/>
            </a:pPr>
            <a:r>
              <a:rPr lang="it-IT" sz="2300" i="1" dirty="0" smtClean="0">
                <a:latin typeface="Landsdowne" pitchFamily="2" charset="0"/>
              </a:rPr>
              <a:t>memoria </a:t>
            </a:r>
          </a:p>
          <a:p>
            <a:pPr>
              <a:buFont typeface="Arial" pitchFamily="34" charset="0"/>
              <a:buChar char="•"/>
            </a:pPr>
            <a:r>
              <a:rPr lang="it-IT" sz="2300" i="1" dirty="0" err="1" smtClean="0">
                <a:latin typeface="Landsdowne" pitchFamily="2" charset="0"/>
              </a:rPr>
              <a:t>actio</a:t>
            </a:r>
            <a:r>
              <a:rPr lang="it-IT" sz="2300" dirty="0" smtClean="0">
                <a:latin typeface="Landsdowne" pitchFamily="2" charset="0"/>
              </a:rPr>
              <a:t> (la declamazione del discorso accompagnata dai gesti che ne sottolineavano i momenti salienti) </a:t>
            </a:r>
          </a:p>
        </p:txBody>
      </p:sp>
      <p:sp>
        <p:nvSpPr>
          <p:cNvPr id="12" name="CasellaDiTesto 11"/>
          <p:cNvSpPr txBox="1"/>
          <p:nvPr/>
        </p:nvSpPr>
        <p:spPr>
          <a:xfrm>
            <a:off x="4899377" y="1270739"/>
            <a:ext cx="3743999" cy="5047536"/>
          </a:xfrm>
          <a:prstGeom prst="rect">
            <a:avLst/>
          </a:prstGeom>
          <a:noFill/>
        </p:spPr>
        <p:txBody>
          <a:bodyPr wrap="square" rtlCol="0">
            <a:spAutoFit/>
          </a:bodyPr>
          <a:lstStyle/>
          <a:p>
            <a:r>
              <a:rPr lang="it-IT" sz="2300" dirty="0" smtClean="0">
                <a:latin typeface="Landsdowne" pitchFamily="2" charset="0"/>
              </a:rPr>
              <a:t>Cicerone nel </a:t>
            </a:r>
            <a:r>
              <a:rPr lang="it-IT" sz="2300" i="1" dirty="0" smtClean="0">
                <a:latin typeface="Landsdowne" pitchFamily="2" charset="0"/>
              </a:rPr>
              <a:t>Brutus</a:t>
            </a:r>
            <a:r>
              <a:rPr lang="it-IT" sz="2300" dirty="0" smtClean="0">
                <a:latin typeface="Landsdowne" pitchFamily="2" charset="0"/>
              </a:rPr>
              <a:t> tratta la storia dell’eloquenza </a:t>
            </a:r>
            <a:r>
              <a:rPr lang="it-IT" sz="2300" dirty="0" smtClean="0">
                <a:latin typeface="Landsdowne" pitchFamily="2" charset="0"/>
              </a:rPr>
              <a:t>greca </a:t>
            </a:r>
            <a:r>
              <a:rPr lang="it-IT" sz="2300" dirty="0" smtClean="0">
                <a:latin typeface="Landsdowne" pitchFamily="2" charset="0"/>
              </a:rPr>
              <a:t>e </a:t>
            </a:r>
            <a:r>
              <a:rPr lang="it-IT" sz="2300" dirty="0" smtClean="0">
                <a:latin typeface="Landsdowne" pitchFamily="2" charset="0"/>
              </a:rPr>
              <a:t>romana</a:t>
            </a:r>
            <a:r>
              <a:rPr lang="it-IT" sz="2300" dirty="0" smtClean="0">
                <a:latin typeface="Landsdowne" pitchFamily="2" charset="0"/>
              </a:rPr>
              <a:t>, dimostrando le sue doti di storico della cultura e di fine critico letterario.</a:t>
            </a:r>
          </a:p>
          <a:p>
            <a:r>
              <a:rPr lang="it-IT" sz="2300" dirty="0" smtClean="0">
                <a:latin typeface="Landsdowne" pitchFamily="2" charset="0"/>
              </a:rPr>
              <a:t>L’ ottica con cui Cicerone guarda al passato dell’oratoria e’ quella di una rottura degli schemi, che contrapponevano i generi asiano e attico</a:t>
            </a:r>
            <a:r>
              <a:rPr lang="it-IT" sz="2300" dirty="0" smtClean="0">
                <a:latin typeface="Landsdowne" pitchFamily="2" charset="0"/>
              </a:rPr>
              <a:t>: le </a:t>
            </a:r>
            <a:r>
              <a:rPr lang="it-IT" sz="2300" dirty="0" smtClean="0">
                <a:latin typeface="Landsdowne" pitchFamily="2" charset="0"/>
              </a:rPr>
              <a:t>varie esigenze</a:t>
            </a:r>
            <a:r>
              <a:rPr lang="it-IT" sz="2300" dirty="0" smtClean="0">
                <a:latin typeface="Landsdowne" pitchFamily="2" charset="0"/>
              </a:rPr>
              <a:t>, infatti</a:t>
            </a:r>
            <a:r>
              <a:rPr lang="it-IT" sz="2300" dirty="0" smtClean="0">
                <a:latin typeface="Landsdowne" pitchFamily="2" charset="0"/>
              </a:rPr>
              <a:t>, richiedono l’alternanza di registri diversi. L’ultima parte dell’ orazione e’ un encomio a Demostene,da lui considerato il </a:t>
            </a:r>
            <a:r>
              <a:rPr lang="it-IT" sz="2300" dirty="0" err="1" smtClean="0">
                <a:latin typeface="Landsdowne" pitchFamily="2" charset="0"/>
              </a:rPr>
              <a:t>piu’</a:t>
            </a:r>
            <a:r>
              <a:rPr lang="it-IT" sz="2300" dirty="0" smtClean="0">
                <a:latin typeface="Landsdowne" pitchFamily="2" charset="0"/>
              </a:rPr>
              <a:t> grande oratore di </a:t>
            </a:r>
            <a:r>
              <a:rPr lang="it-IT" sz="2300" dirty="0" err="1" smtClean="0">
                <a:latin typeface="Landsdowne" pitchFamily="2" charset="0"/>
              </a:rPr>
              <a:t>eta’</a:t>
            </a:r>
            <a:r>
              <a:rPr lang="it-IT" sz="2300" dirty="0" smtClean="0">
                <a:latin typeface="Landsdowne" pitchFamily="2" charset="0"/>
              </a:rPr>
              <a:t> classica. Egli fu principe dell’oratoria senza schemi.</a:t>
            </a:r>
          </a:p>
          <a:p>
            <a:r>
              <a:rPr lang="it-IT" sz="2300" dirty="0" smtClean="0">
                <a:latin typeface="Landsdowne" pitchFamily="2" charset="0"/>
              </a:rPr>
              <a:t>Un’altra opera in cui Cicerone dimostra la preferenza nei confronti di Demostene e’ il “</a:t>
            </a:r>
            <a:r>
              <a:rPr lang="it-IT" sz="2300" i="1" dirty="0" smtClean="0">
                <a:latin typeface="Landsdowne" pitchFamily="2" charset="0"/>
              </a:rPr>
              <a:t>de </a:t>
            </a:r>
            <a:r>
              <a:rPr lang="it-IT" sz="2300" i="1" dirty="0" err="1" smtClean="0">
                <a:latin typeface="Landsdowne" pitchFamily="2" charset="0"/>
              </a:rPr>
              <a:t>optimo</a:t>
            </a:r>
            <a:r>
              <a:rPr lang="it-IT" sz="2300" i="1" dirty="0" smtClean="0">
                <a:latin typeface="Landsdowne" pitchFamily="2" charset="0"/>
              </a:rPr>
              <a:t> genere </a:t>
            </a:r>
            <a:r>
              <a:rPr lang="it-IT" sz="2300" i="1" dirty="0" err="1" smtClean="0">
                <a:latin typeface="Landsdowne" pitchFamily="2" charset="0"/>
              </a:rPr>
              <a:t>oratorum</a:t>
            </a:r>
            <a:r>
              <a:rPr lang="it-IT" sz="2300" dirty="0" smtClean="0">
                <a:latin typeface="Landsdowne" pitchFamily="2" charset="0"/>
              </a:rPr>
              <a:t>”.</a:t>
            </a:r>
            <a:endParaRPr lang="it-IT" sz="2300" dirty="0">
              <a:latin typeface="Landsdowne" pitchFamily="2" charset="0"/>
            </a:endParaRPr>
          </a:p>
        </p:txBody>
      </p:sp>
      <p:sp>
        <p:nvSpPr>
          <p:cNvPr id="11" name="CasellaDiTesto 10"/>
          <p:cNvSpPr txBox="1"/>
          <p:nvPr/>
        </p:nvSpPr>
        <p:spPr>
          <a:xfrm>
            <a:off x="271163" y="1270739"/>
            <a:ext cx="3723359" cy="4994593"/>
          </a:xfrm>
          <a:prstGeom prst="rect">
            <a:avLst/>
          </a:prstGeom>
          <a:noFill/>
        </p:spPr>
        <p:txBody>
          <a:bodyPr wrap="square" rtlCol="0">
            <a:spAutoFit/>
          </a:bodyPr>
          <a:lstStyle/>
          <a:p>
            <a:endParaRPr lang="it-IT" dirty="0"/>
          </a:p>
        </p:txBody>
      </p:sp>
      <p:sp>
        <p:nvSpPr>
          <p:cNvPr id="7" name="CasellaDiTesto 6"/>
          <p:cNvSpPr txBox="1"/>
          <p:nvPr/>
        </p:nvSpPr>
        <p:spPr>
          <a:xfrm>
            <a:off x="2850444" y="206963"/>
            <a:ext cx="4515555" cy="769441"/>
          </a:xfrm>
          <a:prstGeom prst="rect">
            <a:avLst/>
          </a:prstGeom>
          <a:noFill/>
        </p:spPr>
        <p:txBody>
          <a:bodyPr wrap="square" rtlCol="0">
            <a:spAutoFit/>
          </a:bodyPr>
          <a:lstStyle/>
          <a:p>
            <a:r>
              <a:rPr lang="it-IT" sz="4400" dirty="0" smtClean="0">
                <a:solidFill>
                  <a:srgbClr val="705E2F"/>
                </a:solidFill>
                <a:latin typeface="Cash Currency"/>
                <a:cs typeface="Cash Currency"/>
              </a:rPr>
              <a:t>Cicerone</a:t>
            </a:r>
            <a:endParaRPr lang="it-IT" sz="4400" dirty="0">
              <a:solidFill>
                <a:srgbClr val="705E2F"/>
              </a:solidFill>
              <a:latin typeface="Cash Currency"/>
              <a:cs typeface="Cash Currency"/>
            </a:endParaRPr>
          </a:p>
        </p:txBody>
      </p:sp>
      <p:pic>
        <p:nvPicPr>
          <p:cNvPr id="9" name="Immagine 8"/>
          <p:cNvPicPr>
            <a:picLocks/>
          </p:cNvPicPr>
          <p:nvPr/>
        </p:nvPicPr>
        <p:blipFill>
          <a:blip r:embed="rId2" cstate="print"/>
          <a:stretch>
            <a:fillRect/>
          </a:stretch>
        </p:blipFill>
        <p:spPr>
          <a:xfrm>
            <a:off x="4886494" y="976404"/>
            <a:ext cx="4012235" cy="5762332"/>
          </a:xfrm>
          <a:prstGeom prst="rect">
            <a:avLst/>
          </a:prstGeom>
        </p:spPr>
      </p:pic>
      <p:sp>
        <p:nvSpPr>
          <p:cNvPr id="13" name="CasellaDiTesto 12"/>
          <p:cNvSpPr txBox="1"/>
          <p:nvPr/>
        </p:nvSpPr>
        <p:spPr>
          <a:xfrm>
            <a:off x="4813110" y="1887407"/>
            <a:ext cx="184666" cy="369332"/>
          </a:xfrm>
          <a:prstGeom prst="rect">
            <a:avLst/>
          </a:prstGeom>
          <a:noFill/>
        </p:spPr>
        <p:txBody>
          <a:bodyPr wrap="none" rtlCol="0">
            <a:spAutoFit/>
          </a:bodyPr>
          <a:lstStyle/>
          <a:p>
            <a:endParaRPr lang="it-IT" dirty="0"/>
          </a:p>
        </p:txBody>
      </p:sp>
      <p:pic>
        <p:nvPicPr>
          <p:cNvPr id="8" name="Immagine 7" descr="M-T-Cicero.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4897" y="976404"/>
            <a:ext cx="4286981" cy="5762332"/>
          </a:xfrm>
          <a:prstGeom prst="rect">
            <a:avLst/>
          </a:prstGeom>
        </p:spPr>
      </p:pic>
    </p:spTree>
    <p:extLst>
      <p:ext uri="{BB962C8B-B14F-4D97-AF65-F5344CB8AC3E}">
        <p14:creationId xmlns:p14="http://schemas.microsoft.com/office/powerpoint/2010/main" val="74291899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9"/>
                                        </p:tgtEl>
                                        <p:attrNameLst>
                                          <p:attrName>ppt_x</p:attrName>
                                        </p:attrNameLst>
                                      </p:cBhvr>
                                      <p:tavLst>
                                        <p:tav tm="0">
                                          <p:val>
                                            <p:strVal val="ppt_x"/>
                                          </p:val>
                                        </p:tav>
                                        <p:tav tm="100000">
                                          <p:val>
                                            <p:strVal val="ppt_x"/>
                                          </p:val>
                                        </p:tav>
                                      </p:tavLst>
                                    </p:anim>
                                    <p:anim calcmode="lin" valueType="num">
                                      <p:cBhvr additive="base">
                                        <p:cTn id="11" dur="500"/>
                                        <p:tgtEl>
                                          <p:spTgt spid="9"/>
                                        </p:tgtEl>
                                        <p:attrNameLst>
                                          <p:attrName>ppt_y</p:attrName>
                                        </p:attrNameLst>
                                      </p:cBhvr>
                                      <p:tavLst>
                                        <p:tav tm="0">
                                          <p:val>
                                            <p:strVal val="ppt_y"/>
                                          </p:val>
                                        </p:tav>
                                        <p:tav tm="100000">
                                          <p:val>
                                            <p:strVal val="1+ppt_h/2"/>
                                          </p:val>
                                        </p:tav>
                                      </p:tavLst>
                                    </p:anim>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8475" y="-288501"/>
            <a:ext cx="8147051" cy="1452283"/>
          </a:xfrm>
        </p:spPr>
        <p:txBody>
          <a:bodyPr/>
          <a:lstStyle/>
          <a:p>
            <a:r>
              <a:rPr lang="it-IT" dirty="0" err="1">
                <a:solidFill>
                  <a:srgbClr val="800000"/>
                </a:solidFill>
                <a:latin typeface="Cash Currency"/>
                <a:cs typeface="Cash Currency"/>
              </a:rPr>
              <a:t>Curiosita’</a:t>
            </a:r>
            <a:endParaRPr lang="it-IT" dirty="0"/>
          </a:p>
        </p:txBody>
      </p:sp>
      <p:sp>
        <p:nvSpPr>
          <p:cNvPr id="3" name="Segnaposto contenuto 2"/>
          <p:cNvSpPr>
            <a:spLocks noGrp="1"/>
          </p:cNvSpPr>
          <p:nvPr>
            <p:ph idx="1"/>
          </p:nvPr>
        </p:nvSpPr>
        <p:spPr>
          <a:xfrm>
            <a:off x="0" y="1024637"/>
            <a:ext cx="7536873" cy="5597836"/>
          </a:xfrm>
        </p:spPr>
        <p:txBody>
          <a:bodyPr>
            <a:noAutofit/>
          </a:bodyPr>
          <a:lstStyle/>
          <a:p>
            <a:r>
              <a:rPr lang="it-IT" sz="2300" dirty="0" smtClean="0">
                <a:latin typeface="Landsdowne" pitchFamily="2" charset="0"/>
              </a:rPr>
              <a:t>Balbuzie: La leggenda narra che fosse balbuziente e che con durissima disciplina avesse vinto questo difetto, conquistando con lungo e paziente studio tutti i segreti del dire. Le declamazioni ad alta voce con un sassolino in bocca servirono a Demostene come autentici esercizi ortofonici. Il parlare con un piccolo ostacolo tra la lingua e il palato (vedi figura) impedisce la pronunzia delle consonanti occlusive P-T-C ecc. e obbliga l’emissione del fiato ad una perfetta </a:t>
            </a:r>
            <a:r>
              <a:rPr lang="it-IT" sz="2300" dirty="0" err="1" smtClean="0">
                <a:latin typeface="Landsdowne" pitchFamily="2" charset="0"/>
              </a:rPr>
              <a:t>regolarita’</a:t>
            </a:r>
            <a:r>
              <a:rPr lang="it-IT" sz="2300" dirty="0" smtClean="0">
                <a:latin typeface="Landsdowne" pitchFamily="2" charset="0"/>
              </a:rPr>
              <a:t>, come si conviene durante l’attuale rieducazione della balbuzie. Dopo 2300 anni il metodo correttivo della balbuzie rimane pressappoco lo stesso.</a:t>
            </a:r>
          </a:p>
          <a:p>
            <a:r>
              <a:rPr lang="it-IT" sz="2300" dirty="0" smtClean="0">
                <a:latin typeface="Landsdowne" pitchFamily="2" charset="0"/>
              </a:rPr>
              <a:t>Mare: l’oratore, prima di pronunciare le sue orazioni in assemblea, era solito recarsi sugli scogli in riva al mare. Il rumore delle onde che si infrangevano sulle rocce simulava i tumulti dell’ assemblea che avrebbe dovuto sovrastare.</a:t>
            </a:r>
          </a:p>
          <a:p>
            <a:r>
              <a:rPr lang="it-IT" sz="2300" dirty="0" smtClean="0">
                <a:latin typeface="Landsdowne" pitchFamily="2" charset="0"/>
              </a:rPr>
              <a:t>Un altro simpatico aneddoto su Demostene viene raccontato da un anonimo del tempo. Si racconta, infatti, che dopo aver passato una notte assieme ad una cortigiana di nome Laide, se ne </a:t>
            </a:r>
            <a:r>
              <a:rPr lang="it-IT" sz="2300" dirty="0" err="1" smtClean="0">
                <a:latin typeface="Landsdowne" pitchFamily="2" charset="0"/>
              </a:rPr>
              <a:t>ando’</a:t>
            </a:r>
            <a:r>
              <a:rPr lang="it-IT" sz="2300" dirty="0" smtClean="0">
                <a:latin typeface="Landsdowne" pitchFamily="2" charset="0"/>
              </a:rPr>
              <a:t> senza pagare inveendo contro la donna che gli aveva chiesto una cifra troppo elevata (diecimila dracme). Le sue parole furono “ non compro un pentimento per diecimila dracme”</a:t>
            </a:r>
          </a:p>
        </p:txBody>
      </p:sp>
      <p:pic>
        <p:nvPicPr>
          <p:cNvPr id="4" name="Segnaposto contenuto 3"/>
          <p:cNvPicPr>
            <a:picLocks noChangeAspect="1"/>
          </p:cNvPicPr>
          <p:nvPr/>
        </p:nvPicPr>
        <p:blipFill>
          <a:blip r:embed="rId2" cstate="print"/>
          <a:srcRect l="-42590" r="-42590"/>
          <a:stretch>
            <a:fillRect/>
          </a:stretch>
        </p:blipFill>
        <p:spPr>
          <a:xfrm>
            <a:off x="6844145" y="1546412"/>
            <a:ext cx="2852306" cy="1528439"/>
          </a:xfrm>
          <a:prstGeom prst="rect">
            <a:avLst/>
          </a:prstGeom>
          <a:ln>
            <a:noFill/>
          </a:ln>
          <a:effectLst>
            <a:outerShdw blurRad="292100" dist="139700" dir="2700000" algn="tl" rotWithShape="0">
              <a:srgbClr val="333333">
                <a:alpha val="65000"/>
              </a:srgbClr>
            </a:outerShdw>
          </a:effectLst>
        </p:spPr>
      </p:pic>
      <p:pic>
        <p:nvPicPr>
          <p:cNvPr id="5" name="Immagine 4"/>
          <p:cNvPicPr>
            <a:picLocks noChangeAspect="1"/>
          </p:cNvPicPr>
          <p:nvPr/>
        </p:nvPicPr>
        <p:blipFill>
          <a:blip r:embed="rId3" cstate="print"/>
          <a:stretch>
            <a:fillRect/>
          </a:stretch>
        </p:blipFill>
        <p:spPr>
          <a:xfrm>
            <a:off x="7536873" y="3867484"/>
            <a:ext cx="1594658" cy="19583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819166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BEBA8EAE-BF5A-486C-A8C5-ECC9F3942E4B}">
                <a14:imgProps xmlns:a14="http://schemas.microsoft.com/office/drawing/2010/main">
                  <a14:imgLayer r:embed="rId3">
                    <a14:imgEffect>
                      <a14:backgroundRemoval t="1217" b="97324" l="2273" r="94091"/>
                    </a14:imgEffect>
                  </a14:imgLayer>
                </a14:imgProps>
              </a:ext>
            </a:extLst>
          </a:blip>
          <a:srcRect l="-124359" r="-124359"/>
          <a:stretch>
            <a:fillRect/>
          </a:stretch>
        </p:blipFill>
        <p:spPr>
          <a:xfrm>
            <a:off x="2572809" y="1466844"/>
            <a:ext cx="8353434" cy="4475163"/>
          </a:xfrm>
        </p:spPr>
      </p:pic>
      <p:sp>
        <p:nvSpPr>
          <p:cNvPr id="5" name="Rettangolo 4"/>
          <p:cNvSpPr/>
          <p:nvPr/>
        </p:nvSpPr>
        <p:spPr>
          <a:xfrm>
            <a:off x="576387" y="947768"/>
            <a:ext cx="6784033" cy="830997"/>
          </a:xfrm>
          <a:prstGeom prst="rect">
            <a:avLst/>
          </a:prstGeom>
        </p:spPr>
        <p:txBody>
          <a:bodyPr wrap="square">
            <a:spAutoFit/>
          </a:bodyPr>
          <a:lstStyle/>
          <a:p>
            <a:r>
              <a:rPr lang="it-IT" sz="2300" i="1" dirty="0" smtClean="0">
                <a:latin typeface="Landsdowne"/>
                <a:cs typeface="Landsdowne"/>
              </a:rPr>
              <a:t>“Dopo </a:t>
            </a:r>
            <a:r>
              <a:rPr lang="it-IT" sz="2300" i="1" dirty="0">
                <a:latin typeface="Landsdowne"/>
                <a:cs typeface="Landsdowne"/>
              </a:rPr>
              <a:t>questi e altri discorsi venne il turno di Demostene di parlare. Tutti stavano attenti come in attesa di ascoltare un portento di eloquenza ed invero era stato riferito allo stesso </a:t>
            </a:r>
            <a:r>
              <a:rPr lang="it-IT" sz="2300" i="1" dirty="0" smtClean="0">
                <a:latin typeface="Landsdowne"/>
                <a:cs typeface="Landsdowne"/>
              </a:rPr>
              <a:t>Filippo</a:t>
            </a:r>
            <a:endParaRPr lang="it-IT" sz="2300" i="1" dirty="0">
              <a:latin typeface="Landsdowne"/>
              <a:cs typeface="Landsdowne"/>
            </a:endParaRPr>
          </a:p>
        </p:txBody>
      </p:sp>
      <p:sp>
        <p:nvSpPr>
          <p:cNvPr id="7" name="CasellaDiTesto 6"/>
          <p:cNvSpPr txBox="1"/>
          <p:nvPr/>
        </p:nvSpPr>
        <p:spPr>
          <a:xfrm>
            <a:off x="576387" y="1671640"/>
            <a:ext cx="5542866" cy="2215991"/>
          </a:xfrm>
          <a:prstGeom prst="rect">
            <a:avLst/>
          </a:prstGeom>
          <a:noFill/>
        </p:spPr>
        <p:txBody>
          <a:bodyPr wrap="square" rtlCol="0">
            <a:spAutoFit/>
          </a:bodyPr>
          <a:lstStyle/>
          <a:p>
            <a:r>
              <a:rPr lang="it-IT" sz="2300" i="1" dirty="0" smtClean="0">
                <a:latin typeface="Landsdowne"/>
                <a:cs typeface="Landsdowne"/>
              </a:rPr>
              <a:t>e al suo seguito l’</a:t>
            </a:r>
            <a:r>
              <a:rPr lang="it-IT" sz="2300" i="1" dirty="0" err="1" smtClean="0">
                <a:latin typeface="Landsdowne"/>
                <a:cs typeface="Landsdowne"/>
              </a:rPr>
              <a:t>eccezionalita</a:t>
            </a:r>
            <a:r>
              <a:rPr lang="it-IT" sz="2300" i="1" dirty="0" smtClean="0">
                <a:latin typeface="Landsdowne"/>
                <a:cs typeface="Landsdowne"/>
              </a:rPr>
              <a:t>’ delle promesse fatte da Demostene. Tutti i presenti si accingevano ad ascoltare con tale disposizione d’animo; e questo mostro balbetta un proemio oscuro e morto di paura, e dopo essersi un poco addentrato nell’argomento tacque improvvisamente, si </a:t>
            </a:r>
            <a:r>
              <a:rPr lang="it-IT" sz="2300" i="1" dirty="0" err="1" smtClean="0">
                <a:latin typeface="Landsdowne"/>
                <a:cs typeface="Landsdowne"/>
              </a:rPr>
              <a:t>smarri’</a:t>
            </a:r>
            <a:r>
              <a:rPr lang="it-IT" sz="2300" i="1" dirty="0" smtClean="0">
                <a:latin typeface="Landsdowne"/>
                <a:cs typeface="Landsdowne"/>
              </a:rPr>
              <a:t> e alla fine non seppe </a:t>
            </a:r>
            <a:r>
              <a:rPr lang="it-IT" sz="2300" i="1" dirty="0" err="1" smtClean="0">
                <a:latin typeface="Landsdowne"/>
                <a:cs typeface="Landsdowne"/>
              </a:rPr>
              <a:t>piu’</a:t>
            </a:r>
            <a:r>
              <a:rPr lang="it-IT" sz="2300" i="1" dirty="0" smtClean="0">
                <a:latin typeface="Landsdowne"/>
                <a:cs typeface="Landsdowne"/>
              </a:rPr>
              <a:t> ritrovar parola. Filippo, vedendolo in quello stato, lo esortava a farsi coraggio e a non credere di aver subito una catastrofe, come</a:t>
            </a:r>
            <a:endParaRPr lang="it-IT" sz="2300" i="1" dirty="0">
              <a:latin typeface="Landsdowne"/>
              <a:cs typeface="Landsdowne"/>
            </a:endParaRPr>
          </a:p>
        </p:txBody>
      </p:sp>
      <p:sp>
        <p:nvSpPr>
          <p:cNvPr id="8" name="CasellaDiTesto 7"/>
          <p:cNvSpPr txBox="1"/>
          <p:nvPr/>
        </p:nvSpPr>
        <p:spPr>
          <a:xfrm>
            <a:off x="625394" y="3771780"/>
            <a:ext cx="5118621" cy="1862048"/>
          </a:xfrm>
          <a:prstGeom prst="rect">
            <a:avLst/>
          </a:prstGeom>
          <a:noFill/>
        </p:spPr>
        <p:txBody>
          <a:bodyPr wrap="square" rtlCol="0">
            <a:spAutoFit/>
          </a:bodyPr>
          <a:lstStyle/>
          <a:p>
            <a:r>
              <a:rPr lang="it-IT" sz="2300" i="1" dirty="0">
                <a:latin typeface="Landsdowne"/>
                <a:cs typeface="Landsdowne"/>
              </a:rPr>
              <a:t>un attore in teatro; l’invitava alla calma e a ricordare quel che doveva dire. Ma egli turbato e sviando da </a:t>
            </a:r>
            <a:r>
              <a:rPr lang="it-IT" sz="2300" i="1" dirty="0" smtClean="0">
                <a:latin typeface="Landsdowne"/>
                <a:cs typeface="Landsdowne"/>
              </a:rPr>
              <a:t>quello </a:t>
            </a:r>
            <a:r>
              <a:rPr lang="it-IT" sz="2300" i="1" dirty="0">
                <a:latin typeface="Landsdowne"/>
                <a:cs typeface="Landsdowne"/>
              </a:rPr>
              <a:t>che aveva scritto, non fu </a:t>
            </a:r>
            <a:r>
              <a:rPr lang="it-IT" sz="2300" i="1" dirty="0" err="1" smtClean="0">
                <a:latin typeface="Landsdowne"/>
                <a:cs typeface="Landsdowne"/>
              </a:rPr>
              <a:t>piu’</a:t>
            </a:r>
            <a:r>
              <a:rPr lang="it-IT" sz="2300" i="1" dirty="0" smtClean="0">
                <a:latin typeface="Landsdowne"/>
                <a:cs typeface="Landsdowne"/>
              </a:rPr>
              <a:t> </a:t>
            </a:r>
            <a:r>
              <a:rPr lang="it-IT" sz="2300" i="1" dirty="0">
                <a:latin typeface="Landsdowne"/>
                <a:cs typeface="Landsdowne"/>
              </a:rPr>
              <a:t>in grado di riprendersi. E </a:t>
            </a:r>
            <a:r>
              <a:rPr lang="it-IT" sz="2300" i="1" dirty="0" err="1" smtClean="0">
                <a:latin typeface="Landsdowne"/>
                <a:cs typeface="Landsdowne"/>
              </a:rPr>
              <a:t>poiche</a:t>
            </a:r>
            <a:r>
              <a:rPr lang="it-IT" sz="2300" i="1" dirty="0" smtClean="0">
                <a:latin typeface="Landsdowne"/>
                <a:cs typeface="Landsdowne"/>
              </a:rPr>
              <a:t>’ </a:t>
            </a:r>
            <a:r>
              <a:rPr lang="it-IT" sz="2300" i="1" dirty="0">
                <a:latin typeface="Landsdowne"/>
                <a:cs typeface="Landsdowne"/>
              </a:rPr>
              <a:t>perdurava il silenzio, l’araldo </a:t>
            </a:r>
            <a:r>
              <a:rPr lang="it-IT" sz="2300" i="1" dirty="0" err="1" smtClean="0">
                <a:latin typeface="Landsdowne"/>
                <a:cs typeface="Landsdowne"/>
              </a:rPr>
              <a:t>c’invito’</a:t>
            </a:r>
            <a:r>
              <a:rPr lang="it-IT" sz="2300" i="1" dirty="0" smtClean="0">
                <a:latin typeface="Landsdowne"/>
                <a:cs typeface="Landsdowne"/>
              </a:rPr>
              <a:t> </a:t>
            </a:r>
            <a:r>
              <a:rPr lang="it-IT" sz="2300" i="1" dirty="0">
                <a:latin typeface="Landsdowne"/>
                <a:cs typeface="Landsdowne"/>
              </a:rPr>
              <a:t>a ritirarci. Appena ci trovammo da soli, questo galantuomo di Demostene con volto accigliato, </a:t>
            </a:r>
            <a:r>
              <a:rPr lang="it-IT" sz="2300" i="1" dirty="0" err="1" smtClean="0">
                <a:latin typeface="Landsdowne"/>
                <a:cs typeface="Landsdowne"/>
              </a:rPr>
              <a:t>dichiaro’</a:t>
            </a:r>
            <a:r>
              <a:rPr lang="it-IT" sz="2300" i="1" dirty="0" smtClean="0">
                <a:latin typeface="Landsdowne"/>
                <a:cs typeface="Landsdowne"/>
              </a:rPr>
              <a:t> </a:t>
            </a:r>
            <a:r>
              <a:rPr lang="it-IT" sz="2300" i="1" dirty="0">
                <a:latin typeface="Landsdowne"/>
                <a:cs typeface="Landsdowne"/>
              </a:rPr>
              <a:t>che io avevo causato la rovina della </a:t>
            </a:r>
            <a:r>
              <a:rPr lang="it-IT" sz="2300" i="1" dirty="0" err="1" smtClean="0">
                <a:latin typeface="Landsdowne"/>
                <a:cs typeface="Landsdowne"/>
              </a:rPr>
              <a:t>citta’</a:t>
            </a:r>
            <a:r>
              <a:rPr lang="it-IT" sz="2300" i="1" dirty="0" smtClean="0">
                <a:latin typeface="Landsdowne"/>
                <a:cs typeface="Landsdowne"/>
              </a:rPr>
              <a:t> ”</a:t>
            </a:r>
            <a:endParaRPr lang="it-IT" sz="2300" i="1" dirty="0">
              <a:latin typeface="Landsdowne"/>
              <a:cs typeface="Landsdowne"/>
            </a:endParaRPr>
          </a:p>
        </p:txBody>
      </p:sp>
      <p:sp>
        <p:nvSpPr>
          <p:cNvPr id="9" name="CasellaDiTesto 8"/>
          <p:cNvSpPr txBox="1"/>
          <p:nvPr/>
        </p:nvSpPr>
        <p:spPr>
          <a:xfrm>
            <a:off x="1029496" y="211682"/>
            <a:ext cx="6330923" cy="369332"/>
          </a:xfrm>
          <a:prstGeom prst="rect">
            <a:avLst/>
          </a:prstGeom>
          <a:noFill/>
        </p:spPr>
        <p:txBody>
          <a:bodyPr wrap="square" rtlCol="0">
            <a:spAutoFit/>
          </a:bodyPr>
          <a:lstStyle/>
          <a:p>
            <a:pPr algn="ctr"/>
            <a:r>
              <a:rPr lang="it-IT" dirty="0" smtClean="0">
                <a:solidFill>
                  <a:srgbClr val="800000"/>
                </a:solidFill>
                <a:latin typeface="Cash Currency"/>
                <a:cs typeface="Cash Currency"/>
              </a:rPr>
              <a:t>Sulla corrotta Ambasceria</a:t>
            </a:r>
            <a:endParaRPr lang="it-IT" dirty="0">
              <a:solidFill>
                <a:srgbClr val="800000"/>
              </a:solidFill>
              <a:latin typeface="Cash Currency"/>
              <a:cs typeface="Cash Currency"/>
            </a:endParaRPr>
          </a:p>
        </p:txBody>
      </p:sp>
    </p:spTree>
    <p:extLst>
      <p:ext uri="{BB962C8B-B14F-4D97-AF65-F5344CB8AC3E}">
        <p14:creationId xmlns:p14="http://schemas.microsoft.com/office/powerpoint/2010/main" val="4182381939"/>
      </p:ext>
    </p:extLst>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49073" y="2008909"/>
            <a:ext cx="6966671" cy="2123658"/>
          </a:xfrm>
          <a:prstGeom prst="rect">
            <a:avLst/>
          </a:prstGeom>
          <a:noFill/>
        </p:spPr>
        <p:txBody>
          <a:bodyPr wrap="square" rtlCol="0">
            <a:spAutoFit/>
          </a:bodyPr>
          <a:lstStyle/>
          <a:p>
            <a:r>
              <a:rPr lang="it-IT" sz="4400" dirty="0" smtClean="0">
                <a:latin typeface="Cash Currency" pitchFamily="2" charset="0"/>
              </a:rPr>
              <a:t>Lavoro svolto da Francesco Stella  e  Giorgio Moretti</a:t>
            </a:r>
            <a:endParaRPr lang="it-IT" sz="4400" dirty="0">
              <a:latin typeface="Cash Currency" pitchFamily="2" charset="0"/>
            </a:endParaRPr>
          </a:p>
        </p:txBody>
      </p:sp>
      <p:sp>
        <p:nvSpPr>
          <p:cNvPr id="3" name="CasellaDiTesto 2"/>
          <p:cNvSpPr txBox="1"/>
          <p:nvPr/>
        </p:nvSpPr>
        <p:spPr>
          <a:xfrm>
            <a:off x="1815243" y="4902266"/>
            <a:ext cx="5067413" cy="646331"/>
          </a:xfrm>
          <a:prstGeom prst="rect">
            <a:avLst/>
          </a:prstGeom>
          <a:noFill/>
        </p:spPr>
        <p:txBody>
          <a:bodyPr wrap="none" rtlCol="0">
            <a:spAutoFit/>
          </a:bodyPr>
          <a:lstStyle/>
          <a:p>
            <a:r>
              <a:rPr lang="it-IT" sz="3600" dirty="0" smtClean="0">
                <a:latin typeface="Cash Currency" pitchFamily="2" charset="0"/>
              </a:rPr>
              <a:t>IIF  </a:t>
            </a:r>
            <a:r>
              <a:rPr lang="it-IT" sz="3600" dirty="0" err="1" smtClean="0">
                <a:latin typeface="Cash Currency" pitchFamily="2" charset="0"/>
              </a:rPr>
              <a:t>a.s.</a:t>
            </a:r>
            <a:r>
              <a:rPr lang="it-IT" sz="3600" dirty="0" smtClean="0">
                <a:latin typeface="Cash Currency" pitchFamily="2" charset="0"/>
              </a:rPr>
              <a:t> 2014_ 2015</a:t>
            </a:r>
            <a:endParaRPr lang="it-IT" sz="3600" dirty="0">
              <a:latin typeface="Cash Currency" pitchFamily="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Tutti\Downloads\WP_20150411_004.jpg"/>
          <p:cNvPicPr>
            <a:picLocks noChangeAspect="1" noChangeArrowheads="1"/>
          </p:cNvPicPr>
          <p:nvPr/>
        </p:nvPicPr>
        <p:blipFill>
          <a:blip r:embed="rId2" cstate="print"/>
          <a:srcRect/>
          <a:stretch>
            <a:fillRect/>
          </a:stretch>
        </p:blipFill>
        <p:spPr bwMode="auto">
          <a:xfrm>
            <a:off x="1256435" y="951994"/>
            <a:ext cx="6599093" cy="49493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Freccia in giù 2"/>
          <p:cNvSpPr/>
          <p:nvPr/>
        </p:nvSpPr>
        <p:spPr>
          <a:xfrm rot="8708699">
            <a:off x="7613212" y="3583957"/>
            <a:ext cx="484632" cy="97840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4" name="Freccia a destra 3"/>
          <p:cNvSpPr/>
          <p:nvPr/>
        </p:nvSpPr>
        <p:spPr>
          <a:xfrm>
            <a:off x="2208137" y="2320775"/>
            <a:ext cx="978408"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5" name="Stella a 5 punte 4"/>
          <p:cNvSpPr/>
          <p:nvPr/>
        </p:nvSpPr>
        <p:spPr>
          <a:xfrm>
            <a:off x="8043009" y="4544291"/>
            <a:ext cx="914400" cy="914400"/>
          </a:xfrm>
          <a:prstGeom prst="star5">
            <a:avLst>
              <a:gd name="adj" fmla="val 14987"/>
              <a:gd name="hf" fmla="val 105146"/>
              <a:gd name="vf" fmla="val 110557"/>
            </a:avLst>
          </a:prstGeom>
        </p:spPr>
        <p:style>
          <a:lnRef idx="1">
            <a:schemeClr val="accent1"/>
          </a:lnRef>
          <a:fillRef idx="1003">
            <a:schemeClr val="dk2"/>
          </a:fillRef>
          <a:effectRef idx="2">
            <a:schemeClr val="accent1"/>
          </a:effectRef>
          <a:fontRef idx="minor">
            <a:schemeClr val="lt1"/>
          </a:fontRef>
        </p:style>
        <p:txBody>
          <a:bodyPr rtlCol="0" anchor="ctr"/>
          <a:lstStyle/>
          <a:p>
            <a:pPr algn="ctr"/>
            <a:endParaRPr lang="it-IT"/>
          </a:p>
        </p:txBody>
      </p:sp>
      <p:sp>
        <p:nvSpPr>
          <p:cNvPr id="6" name="Cuore 5"/>
          <p:cNvSpPr/>
          <p:nvPr/>
        </p:nvSpPr>
        <p:spPr>
          <a:xfrm>
            <a:off x="1062471" y="2320775"/>
            <a:ext cx="914400" cy="914400"/>
          </a:xfrm>
          <a:prstGeom prst="hear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t-IT"/>
          </a:p>
        </p:txBody>
      </p:sp>
      <p:sp>
        <p:nvSpPr>
          <p:cNvPr id="7" name="CasellaDiTesto 6"/>
          <p:cNvSpPr txBox="1"/>
          <p:nvPr/>
        </p:nvSpPr>
        <p:spPr>
          <a:xfrm>
            <a:off x="637309" y="6414655"/>
            <a:ext cx="4171335" cy="369332"/>
          </a:xfrm>
          <a:prstGeom prst="rect">
            <a:avLst/>
          </a:prstGeom>
          <a:noFill/>
        </p:spPr>
        <p:txBody>
          <a:bodyPr wrap="none" rtlCol="0">
            <a:spAutoFit/>
          </a:bodyPr>
          <a:lstStyle/>
          <a:p>
            <a:r>
              <a:rPr lang="it-IT" dirty="0" err="1" smtClean="0">
                <a:latin typeface="Cash Currency" pitchFamily="2" charset="0"/>
              </a:rPr>
              <a:t>Franci</a:t>
            </a:r>
            <a:r>
              <a:rPr lang="it-IT" dirty="0" smtClean="0">
                <a:latin typeface="Cash Currency" pitchFamily="2" charset="0"/>
              </a:rPr>
              <a:t> e </a:t>
            </a:r>
            <a:r>
              <a:rPr lang="it-IT" dirty="0" err="1" smtClean="0">
                <a:latin typeface="Cash Currency" pitchFamily="2" charset="0"/>
              </a:rPr>
              <a:t>Giogio</a:t>
            </a:r>
            <a:r>
              <a:rPr lang="it-IT" dirty="0" smtClean="0">
                <a:latin typeface="Cash Currency" pitchFamily="2" charset="0"/>
              </a:rPr>
              <a:t>, 4ever ,2k15.</a:t>
            </a:r>
            <a:endParaRPr lang="it-IT" dirty="0">
              <a:latin typeface="Cash Currency"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944518" y="0"/>
            <a:ext cx="3367853" cy="1107996"/>
          </a:xfrm>
          <a:prstGeom prst="rect">
            <a:avLst/>
          </a:prstGeom>
          <a:noFill/>
        </p:spPr>
        <p:txBody>
          <a:bodyPr wrap="square" rtlCol="0">
            <a:spAutoFit/>
          </a:bodyPr>
          <a:lstStyle/>
          <a:p>
            <a:pPr algn="ctr"/>
            <a:r>
              <a:rPr lang="it-IT" sz="6600" dirty="0" smtClean="0">
                <a:solidFill>
                  <a:srgbClr val="262A44"/>
                </a:solidFill>
                <a:latin typeface="Cash Currency"/>
                <a:cs typeface="Cash Currency"/>
              </a:rPr>
              <a:t>Vita</a:t>
            </a:r>
            <a:endParaRPr lang="it-IT" sz="6600" dirty="0">
              <a:solidFill>
                <a:srgbClr val="262A44"/>
              </a:solidFill>
              <a:latin typeface="Cash Currency"/>
              <a:cs typeface="Cash Currency"/>
            </a:endParaRPr>
          </a:p>
        </p:txBody>
      </p:sp>
      <p:pic>
        <p:nvPicPr>
          <p:cNvPr id="3" name="Immagine 2" descr="Bust_Demosthenes_BM_1840.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08272" y="1324364"/>
            <a:ext cx="3004099" cy="4506148"/>
          </a:xfrm>
          <a:prstGeom prst="ellipse">
            <a:avLst/>
          </a:prstGeom>
          <a:ln w="3175" cap="rnd" cmpd="sng">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CasellaDiTesto 4"/>
          <p:cNvSpPr txBox="1"/>
          <p:nvPr/>
        </p:nvSpPr>
        <p:spPr>
          <a:xfrm>
            <a:off x="346364" y="2341418"/>
            <a:ext cx="2979013" cy="3831818"/>
          </a:xfrm>
          <a:prstGeom prst="rect">
            <a:avLst/>
          </a:prstGeom>
          <a:noFill/>
        </p:spPr>
        <p:txBody>
          <a:bodyPr wrap="square" rtlCol="0">
            <a:spAutoFit/>
          </a:bodyPr>
          <a:lstStyle/>
          <a:p>
            <a:r>
              <a:rPr lang="it-IT" sz="2300" dirty="0" smtClean="0">
                <a:latin typeface="Landsdowne" pitchFamily="2" charset="0"/>
              </a:rPr>
              <a:t>seguito, non avendo recuperato completamente il patrimonio si </a:t>
            </a:r>
            <a:r>
              <a:rPr lang="it-IT" sz="2300" dirty="0" err="1" smtClean="0">
                <a:latin typeface="Landsdowne" pitchFamily="2" charset="0"/>
              </a:rPr>
              <a:t>dedico’</a:t>
            </a:r>
            <a:r>
              <a:rPr lang="it-IT" sz="2300" dirty="0" smtClean="0">
                <a:latin typeface="Landsdowne" pitchFamily="2" charset="0"/>
              </a:rPr>
              <a:t> all'</a:t>
            </a:r>
            <a:r>
              <a:rPr lang="it-IT" sz="2300" dirty="0" err="1" smtClean="0">
                <a:latin typeface="Landsdowne" pitchFamily="2" charset="0"/>
              </a:rPr>
              <a:t>attivita</a:t>
            </a:r>
            <a:r>
              <a:rPr lang="it-IT" sz="2300" dirty="0" smtClean="0">
                <a:latin typeface="Landsdowne" pitchFamily="2" charset="0"/>
              </a:rPr>
              <a:t>’ di logografo ottenendo un discreto successo ma soprattutto la fama necessaria per cimentarsi nelle orazioni pubbliche. Egli fu secondo alcuni studiosi scolaro di Platone e di </a:t>
            </a:r>
            <a:r>
              <a:rPr lang="it-IT" sz="2300" dirty="0" err="1" smtClean="0">
                <a:latin typeface="Landsdowne" pitchFamily="2" charset="0"/>
              </a:rPr>
              <a:t>Isocrate</a:t>
            </a:r>
            <a:r>
              <a:rPr lang="it-IT" sz="2300" dirty="0" smtClean="0">
                <a:latin typeface="Landsdowne" pitchFamily="2" charset="0"/>
              </a:rPr>
              <a:t>, secondo altri di Iseo. Successivamente, Demostene distaccatosi dal gruppo di </a:t>
            </a:r>
            <a:r>
              <a:rPr lang="it-IT" sz="1400" dirty="0" smtClean="0">
                <a:latin typeface="Landsdowne" pitchFamily="2" charset="0"/>
              </a:rPr>
              <a:t/>
            </a:r>
            <a:br>
              <a:rPr lang="it-IT" sz="1400" dirty="0" smtClean="0">
                <a:latin typeface="Landsdowne" pitchFamily="2" charset="0"/>
              </a:rPr>
            </a:br>
            <a:r>
              <a:rPr lang="it-IT" sz="1200" dirty="0" smtClean="0">
                <a:latin typeface="Landsdowne" pitchFamily="2" charset="0"/>
              </a:rPr>
              <a:t/>
            </a:r>
            <a:br>
              <a:rPr lang="it-IT" sz="1200" dirty="0" smtClean="0">
                <a:latin typeface="Landsdowne" pitchFamily="2" charset="0"/>
              </a:rPr>
            </a:br>
            <a:endParaRPr lang="it-IT" sz="1200" dirty="0" smtClean="0">
              <a:latin typeface="Landsdowne" pitchFamily="2" charset="0"/>
            </a:endParaRPr>
          </a:p>
          <a:p>
            <a:endParaRPr lang="it-IT" sz="1200" dirty="0" smtClean="0">
              <a:latin typeface="Landsdowne" pitchFamily="2" charset="0"/>
              <a:cs typeface="Landsdowne"/>
            </a:endParaRPr>
          </a:p>
        </p:txBody>
      </p:sp>
      <p:sp>
        <p:nvSpPr>
          <p:cNvPr id="8" name="CasellaDiTesto 7"/>
          <p:cNvSpPr txBox="1"/>
          <p:nvPr/>
        </p:nvSpPr>
        <p:spPr>
          <a:xfrm>
            <a:off x="346364" y="1011382"/>
            <a:ext cx="3477491" cy="1508105"/>
          </a:xfrm>
          <a:prstGeom prst="rect">
            <a:avLst/>
          </a:prstGeom>
          <a:noFill/>
        </p:spPr>
        <p:txBody>
          <a:bodyPr wrap="square" rtlCol="0">
            <a:spAutoFit/>
          </a:bodyPr>
          <a:lstStyle/>
          <a:p>
            <a:r>
              <a:rPr lang="it-IT" sz="2300" dirty="0" smtClean="0">
                <a:latin typeface="Landsdowne" pitchFamily="2" charset="0"/>
              </a:rPr>
              <a:t>Demostene nacque ad Atene da una facoltosa famiglia nel 384 a. C. e si </a:t>
            </a:r>
            <a:r>
              <a:rPr lang="it-IT" sz="2300" dirty="0" err="1" smtClean="0">
                <a:latin typeface="Landsdowne" pitchFamily="2" charset="0"/>
              </a:rPr>
              <a:t>cimento’</a:t>
            </a:r>
            <a:r>
              <a:rPr lang="it-IT" sz="2300" dirty="0" smtClean="0">
                <a:latin typeface="Landsdowne" pitchFamily="2" charset="0"/>
              </a:rPr>
              <a:t> presto nell'eloquenza giudiziaria contro i tutori che lo avevano derubato del patrimonio paterno. In</a:t>
            </a:r>
            <a:endParaRPr lang="it-IT" sz="2300" dirty="0"/>
          </a:p>
        </p:txBody>
      </p:sp>
      <p:sp>
        <p:nvSpPr>
          <p:cNvPr id="9" name="CasellaDiTesto 8"/>
          <p:cNvSpPr txBox="1"/>
          <p:nvPr/>
        </p:nvSpPr>
        <p:spPr>
          <a:xfrm>
            <a:off x="346364" y="5596155"/>
            <a:ext cx="4654841" cy="1154162"/>
          </a:xfrm>
          <a:prstGeom prst="rect">
            <a:avLst/>
          </a:prstGeom>
          <a:noFill/>
        </p:spPr>
        <p:txBody>
          <a:bodyPr wrap="square" rtlCol="0">
            <a:spAutoFit/>
          </a:bodyPr>
          <a:lstStyle/>
          <a:p>
            <a:r>
              <a:rPr lang="it-IT" sz="2300" dirty="0" err="1" smtClean="0">
                <a:latin typeface="Landsdowne" pitchFamily="2" charset="0"/>
              </a:rPr>
              <a:t>Eubulo</a:t>
            </a:r>
            <a:r>
              <a:rPr lang="it-IT" sz="2300" dirty="0" smtClean="0">
                <a:latin typeface="Landsdowne" pitchFamily="2" charset="0"/>
              </a:rPr>
              <a:t> nel quale aveva iniziato a trattare di politica,</a:t>
            </a:r>
          </a:p>
          <a:p>
            <a:r>
              <a:rPr lang="it-IT" sz="2300" dirty="0" smtClean="0">
                <a:latin typeface="Landsdowne" pitchFamily="2" charset="0"/>
              </a:rPr>
              <a:t>per dedicarsi alla politica estera, sostenne una linea interventista contro le mire espansionistiche di Filippo di Macedonia.</a:t>
            </a:r>
            <a:endParaRPr lang="it-IT" sz="2300" dirty="0"/>
          </a:p>
        </p:txBody>
      </p:sp>
      <p:sp>
        <p:nvSpPr>
          <p:cNvPr id="10" name="CasellaDiTesto 9"/>
          <p:cNvSpPr txBox="1"/>
          <p:nvPr/>
        </p:nvSpPr>
        <p:spPr>
          <a:xfrm>
            <a:off x="6312371" y="1687393"/>
            <a:ext cx="2831629" cy="3631763"/>
          </a:xfrm>
          <a:prstGeom prst="rect">
            <a:avLst/>
          </a:prstGeom>
          <a:noFill/>
        </p:spPr>
        <p:txBody>
          <a:bodyPr wrap="square" rtlCol="0">
            <a:spAutoFit/>
          </a:bodyPr>
          <a:lstStyle/>
          <a:p>
            <a:pPr algn="r"/>
            <a:r>
              <a:rPr lang="it-IT" sz="2300" dirty="0" smtClean="0">
                <a:latin typeface="Landsdowne" pitchFamily="2" charset="0"/>
              </a:rPr>
              <a:t>ma la sua grande fortuna come uomo politico e come oratore emerse dallo scontro con Filippo di Macedonia, da lui ritenuto il </a:t>
            </a:r>
            <a:r>
              <a:rPr lang="it-IT" sz="2300" dirty="0" err="1" smtClean="0">
                <a:latin typeface="Landsdowne" pitchFamily="2" charset="0"/>
              </a:rPr>
              <a:t>piu’</a:t>
            </a:r>
            <a:r>
              <a:rPr lang="it-IT" sz="2300" dirty="0" smtClean="0">
                <a:latin typeface="Landsdowne" pitchFamily="2" charset="0"/>
              </a:rPr>
              <a:t> acerrimo nemico dei Greci. Le sue prime importanti orazioni sono collocate fra il 351 a. C. e il 349 a. C., anno in cui Filippo </a:t>
            </a:r>
            <a:r>
              <a:rPr lang="it-IT" sz="2300" dirty="0" err="1" smtClean="0">
                <a:latin typeface="Landsdowne" pitchFamily="2" charset="0"/>
              </a:rPr>
              <a:t>attacco’</a:t>
            </a:r>
            <a:r>
              <a:rPr lang="it-IT" sz="2300" dirty="0" smtClean="0">
                <a:latin typeface="Landsdowne" pitchFamily="2" charset="0"/>
              </a:rPr>
              <a:t> la </a:t>
            </a:r>
            <a:r>
              <a:rPr lang="it-IT" sz="2300" dirty="0" err="1" smtClean="0">
                <a:latin typeface="Landsdowne" pitchFamily="2" charset="0"/>
              </a:rPr>
              <a:t>citta’</a:t>
            </a:r>
            <a:r>
              <a:rPr lang="it-IT" sz="2300" dirty="0" smtClean="0">
                <a:latin typeface="Landsdowne" pitchFamily="2" charset="0"/>
              </a:rPr>
              <a:t> di </a:t>
            </a:r>
            <a:r>
              <a:rPr lang="it-IT" sz="2300" dirty="0" err="1" smtClean="0">
                <a:latin typeface="Landsdowne" pitchFamily="2" charset="0"/>
              </a:rPr>
              <a:t>Olinto</a:t>
            </a:r>
            <a:r>
              <a:rPr lang="it-IT" sz="2300" dirty="0" smtClean="0">
                <a:latin typeface="Landsdowne" pitchFamily="2" charset="0"/>
              </a:rPr>
              <a:t>, la quale, l'anno successivo, fu costretta alla resa. Egli </a:t>
            </a:r>
            <a:r>
              <a:rPr lang="it-IT" sz="2300" dirty="0" err="1" smtClean="0">
                <a:latin typeface="Landsdowne" pitchFamily="2" charset="0"/>
              </a:rPr>
              <a:t>continuo’</a:t>
            </a:r>
            <a:r>
              <a:rPr lang="it-IT" sz="2300" dirty="0" smtClean="0">
                <a:latin typeface="Landsdowne" pitchFamily="2" charset="0"/>
              </a:rPr>
              <a:t> a perseguitare, dal punto di</a:t>
            </a:r>
            <a:endParaRPr lang="it-IT" sz="2300" dirty="0">
              <a:latin typeface="Landsdowne" pitchFamily="2" charset="0"/>
            </a:endParaRPr>
          </a:p>
        </p:txBody>
      </p:sp>
      <p:sp>
        <p:nvSpPr>
          <p:cNvPr id="11" name="CasellaDiTesto 10"/>
          <p:cNvSpPr txBox="1"/>
          <p:nvPr/>
        </p:nvSpPr>
        <p:spPr>
          <a:xfrm>
            <a:off x="5031054" y="1011382"/>
            <a:ext cx="4142795" cy="800219"/>
          </a:xfrm>
          <a:prstGeom prst="rect">
            <a:avLst/>
          </a:prstGeom>
          <a:noFill/>
        </p:spPr>
        <p:txBody>
          <a:bodyPr wrap="square" rtlCol="0">
            <a:spAutoFit/>
          </a:bodyPr>
          <a:lstStyle/>
          <a:p>
            <a:pPr algn="r"/>
            <a:r>
              <a:rPr lang="it-IT" sz="2300" dirty="0" smtClean="0">
                <a:latin typeface="Landsdowne" pitchFamily="2" charset="0"/>
              </a:rPr>
              <a:t>I primi tentativi di Demostene in processi economico-politici si collocano fra il 355 a. C. e il 352 a. C., </a:t>
            </a:r>
            <a:endParaRPr lang="it-IT" sz="2300" dirty="0"/>
          </a:p>
        </p:txBody>
      </p:sp>
      <p:sp>
        <p:nvSpPr>
          <p:cNvPr id="12" name="CasellaDiTesto 11"/>
          <p:cNvSpPr txBox="1"/>
          <p:nvPr/>
        </p:nvSpPr>
        <p:spPr>
          <a:xfrm>
            <a:off x="5721927" y="5114931"/>
            <a:ext cx="3481770" cy="1077218"/>
          </a:xfrm>
          <a:prstGeom prst="rect">
            <a:avLst/>
          </a:prstGeom>
          <a:noFill/>
        </p:spPr>
        <p:txBody>
          <a:bodyPr wrap="square" rtlCol="0">
            <a:spAutoFit/>
          </a:bodyPr>
          <a:lstStyle/>
          <a:p>
            <a:pPr algn="r"/>
            <a:r>
              <a:rPr lang="it-IT" sz="2300" dirty="0" smtClean="0">
                <a:latin typeface="Landsdowne" pitchFamily="2" charset="0"/>
              </a:rPr>
              <a:t>vista giudiziario, la fazione </a:t>
            </a:r>
            <a:r>
              <a:rPr lang="it-IT" sz="2300" dirty="0" err="1" smtClean="0">
                <a:latin typeface="Landsdowne" pitchFamily="2" charset="0"/>
              </a:rPr>
              <a:t>filomacedone</a:t>
            </a:r>
            <a:r>
              <a:rPr lang="it-IT" sz="2300" dirty="0" smtClean="0">
                <a:latin typeface="Landsdowne" pitchFamily="2" charset="0"/>
              </a:rPr>
              <a:t>, componendo diverse orazioni che avevano come.</a:t>
            </a:r>
          </a:p>
          <a:p>
            <a:pPr algn="r"/>
            <a:endParaRPr lang="it-IT" dirty="0"/>
          </a:p>
        </p:txBody>
      </p:sp>
      <p:sp>
        <p:nvSpPr>
          <p:cNvPr id="13" name="CasellaDiTesto 12"/>
          <p:cNvSpPr txBox="1"/>
          <p:nvPr/>
        </p:nvSpPr>
        <p:spPr>
          <a:xfrm>
            <a:off x="5472545" y="5830512"/>
            <a:ext cx="2190856" cy="446276"/>
          </a:xfrm>
          <a:prstGeom prst="rect">
            <a:avLst/>
          </a:prstGeom>
          <a:noFill/>
        </p:spPr>
        <p:txBody>
          <a:bodyPr wrap="none" rtlCol="0">
            <a:spAutoFit/>
          </a:bodyPr>
          <a:lstStyle/>
          <a:p>
            <a:r>
              <a:rPr lang="it-IT" sz="2300" dirty="0" smtClean="0">
                <a:latin typeface="Landsdowne" pitchFamily="2" charset="0"/>
              </a:rPr>
              <a:t>bersaglio Filippo di Macedonia</a:t>
            </a:r>
            <a:endParaRPr lang="it-IT" sz="2300" dirty="0"/>
          </a:p>
        </p:txBody>
      </p:sp>
    </p:spTree>
    <p:extLst>
      <p:ext uri="{BB962C8B-B14F-4D97-AF65-F5344CB8AC3E}">
        <p14:creationId xmlns:p14="http://schemas.microsoft.com/office/powerpoint/2010/main" val="3634243782"/>
      </p:ext>
    </p:extLst>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163782"/>
            <a:ext cx="9144000" cy="4339650"/>
          </a:xfrm>
          <a:prstGeom prst="rect">
            <a:avLst/>
          </a:prstGeom>
          <a:noFill/>
        </p:spPr>
        <p:txBody>
          <a:bodyPr wrap="square" rtlCol="0">
            <a:spAutoFit/>
          </a:bodyPr>
          <a:lstStyle/>
          <a:p>
            <a:pPr algn="ctr"/>
            <a:r>
              <a:rPr lang="it-IT" sz="2300" dirty="0" smtClean="0">
                <a:latin typeface="Landsdowne" pitchFamily="2" charset="0"/>
              </a:rPr>
              <a:t>Nel 341 a. C., Demostene sostenne che, per sconfiggere definitivamente le truppe di Filippo, era necessaria un'alleanza di tutte le </a:t>
            </a:r>
            <a:r>
              <a:rPr lang="it-IT" sz="2300" i="1" dirty="0" err="1" smtClean="0">
                <a:latin typeface="Landsdowne" pitchFamily="2" charset="0"/>
              </a:rPr>
              <a:t>poleis</a:t>
            </a:r>
            <a:r>
              <a:rPr lang="it-IT" sz="2300" dirty="0" smtClean="0">
                <a:latin typeface="Landsdowne" pitchFamily="2" charset="0"/>
              </a:rPr>
              <a:t> greche contro la Macedonia. La teoria di Demostene ebbe successo e, nel 340 a. C., Atene si </a:t>
            </a:r>
            <a:r>
              <a:rPr lang="it-IT" sz="2300" dirty="0" err="1" smtClean="0">
                <a:latin typeface="Landsdowne" pitchFamily="2" charset="0"/>
              </a:rPr>
              <a:t>alleo’</a:t>
            </a:r>
            <a:r>
              <a:rPr lang="it-IT" sz="2300" dirty="0" smtClean="0">
                <a:latin typeface="Landsdowne" pitchFamily="2" charset="0"/>
              </a:rPr>
              <a:t> con Tebe. </a:t>
            </a:r>
            <a:br>
              <a:rPr lang="it-IT" sz="2300" dirty="0" smtClean="0">
                <a:latin typeface="Landsdowne" pitchFamily="2" charset="0"/>
              </a:rPr>
            </a:br>
            <a:r>
              <a:rPr lang="it-IT" sz="2300" dirty="0" smtClean="0">
                <a:latin typeface="Landsdowne" pitchFamily="2" charset="0"/>
              </a:rPr>
              <a:t>Le speranze dell'oratore, </a:t>
            </a:r>
            <a:r>
              <a:rPr lang="it-IT" sz="2300" dirty="0" err="1" smtClean="0">
                <a:latin typeface="Landsdowne" pitchFamily="2" charset="0"/>
              </a:rPr>
              <a:t>pero’</a:t>
            </a:r>
            <a:r>
              <a:rPr lang="it-IT" sz="2300" dirty="0" smtClean="0">
                <a:latin typeface="Landsdowne" pitchFamily="2" charset="0"/>
              </a:rPr>
              <a:t>, crollarono nel 338 a. C., anno in cui si </a:t>
            </a:r>
            <a:r>
              <a:rPr lang="it-IT" sz="2300" dirty="0" err="1" smtClean="0">
                <a:latin typeface="Landsdowne" pitchFamily="2" charset="0"/>
              </a:rPr>
              <a:t>verifico’</a:t>
            </a:r>
            <a:r>
              <a:rPr lang="it-IT" sz="2300" dirty="0" smtClean="0">
                <a:latin typeface="Landsdowne" pitchFamily="2" charset="0"/>
              </a:rPr>
              <a:t>, a </a:t>
            </a:r>
            <a:r>
              <a:rPr lang="it-IT" sz="2300" dirty="0" err="1" smtClean="0">
                <a:latin typeface="Landsdowne" pitchFamily="2" charset="0"/>
              </a:rPr>
              <a:t>Cheronea</a:t>
            </a:r>
            <a:r>
              <a:rPr lang="it-IT" sz="2300" dirty="0" smtClean="0">
                <a:latin typeface="Landsdowne" pitchFamily="2" charset="0"/>
              </a:rPr>
              <a:t>, lo scontro decisivo fra l'esercito greco e quello macedone; le truppe greche furono duramente sconfitte dall'esercito macedone, capeggiato dal re Filippo e dal suo giovane figlio Alessandro. Questo avvenimento, </a:t>
            </a:r>
            <a:r>
              <a:rPr lang="it-IT" sz="2300" dirty="0" err="1" smtClean="0">
                <a:latin typeface="Landsdowne" pitchFamily="2" charset="0"/>
              </a:rPr>
              <a:t>pero’</a:t>
            </a:r>
            <a:r>
              <a:rPr lang="it-IT" sz="2300" dirty="0" smtClean="0">
                <a:latin typeface="Landsdowne" pitchFamily="2" charset="0"/>
              </a:rPr>
              <a:t>, non fece diminuire il prestigio che aveva ottenuto Demostene.Quando nel 336 a. C. </a:t>
            </a:r>
            <a:r>
              <a:rPr lang="it-IT" sz="2300" dirty="0" err="1" smtClean="0">
                <a:latin typeface="Landsdowne" pitchFamily="2" charset="0"/>
              </a:rPr>
              <a:t>mori’</a:t>
            </a:r>
            <a:r>
              <a:rPr lang="it-IT" sz="2300" dirty="0" smtClean="0">
                <a:latin typeface="Landsdowne" pitchFamily="2" charset="0"/>
              </a:rPr>
              <a:t> Filippo Demostene si trovo di fronte un altro degno avversario,Alessandro,che nel 335 a.C. </a:t>
            </a:r>
            <a:r>
              <a:rPr lang="it-IT" sz="2300" dirty="0" err="1" smtClean="0">
                <a:latin typeface="Landsdowne" pitchFamily="2" charset="0"/>
              </a:rPr>
              <a:t>sedo’</a:t>
            </a:r>
            <a:r>
              <a:rPr lang="it-IT" sz="2300" dirty="0" smtClean="0">
                <a:latin typeface="Landsdowne" pitchFamily="2" charset="0"/>
              </a:rPr>
              <a:t> violentemente la rivolta dei Tebani e distrusse completamente la </a:t>
            </a:r>
            <a:r>
              <a:rPr lang="it-IT" sz="2300" dirty="0" err="1" smtClean="0">
                <a:latin typeface="Landsdowne" pitchFamily="2" charset="0"/>
              </a:rPr>
              <a:t>citta’</a:t>
            </a:r>
            <a:r>
              <a:rPr lang="it-IT" sz="2300" dirty="0" smtClean="0">
                <a:latin typeface="Landsdowne" pitchFamily="2" charset="0"/>
              </a:rPr>
              <a:t> di Tebe. Nel 324 a. C., l'oratore fu coinvolto nell'oscuro scandalo di </a:t>
            </a:r>
            <a:r>
              <a:rPr lang="it-IT" sz="2300" dirty="0" err="1" smtClean="0">
                <a:latin typeface="Landsdowne" pitchFamily="2" charset="0"/>
              </a:rPr>
              <a:t>Arpalo</a:t>
            </a:r>
            <a:r>
              <a:rPr lang="it-IT" sz="2300" dirty="0" smtClean="0">
                <a:latin typeface="Landsdowne" pitchFamily="2" charset="0"/>
              </a:rPr>
              <a:t> ,arrestato e poi scagionato. Dovendo pagare una multa di 50 talenti,e non possedendo tale cifra,venne nuovamente imprigionato, ma </a:t>
            </a:r>
            <a:r>
              <a:rPr lang="it-IT" sz="2300" dirty="0" err="1" smtClean="0">
                <a:latin typeface="Landsdowne" pitchFamily="2" charset="0"/>
              </a:rPr>
              <a:t>riusci’</a:t>
            </a:r>
            <a:r>
              <a:rPr lang="it-IT" sz="2300" dirty="0" smtClean="0">
                <a:latin typeface="Landsdowne" pitchFamily="2" charset="0"/>
              </a:rPr>
              <a:t> a fuggire di prigione e a nascondersi,esule,a Egina e </a:t>
            </a:r>
            <a:r>
              <a:rPr lang="it-IT" sz="2300" dirty="0" err="1" smtClean="0">
                <a:latin typeface="Landsdowne" pitchFamily="2" charset="0"/>
              </a:rPr>
              <a:t>Trezene</a:t>
            </a:r>
            <a:r>
              <a:rPr lang="it-IT" sz="2300" dirty="0" smtClean="0">
                <a:latin typeface="Landsdowne" pitchFamily="2" charset="0"/>
              </a:rPr>
              <a:t>. Egli </a:t>
            </a:r>
            <a:r>
              <a:rPr lang="it-IT" sz="2300" dirty="0" err="1" smtClean="0">
                <a:latin typeface="Landsdowne" pitchFamily="2" charset="0"/>
              </a:rPr>
              <a:t>ritorno’</a:t>
            </a:r>
            <a:r>
              <a:rPr lang="it-IT" sz="2300" dirty="0" smtClean="0">
                <a:latin typeface="Landsdowne" pitchFamily="2" charset="0"/>
              </a:rPr>
              <a:t> trionfalmente dall'esilio, quando la Grecia, appresa la notizia della morte di Alessandro, si </a:t>
            </a:r>
            <a:r>
              <a:rPr lang="it-IT" sz="2300" dirty="0" err="1" smtClean="0">
                <a:latin typeface="Landsdowne" pitchFamily="2" charset="0"/>
              </a:rPr>
              <a:t>ribello’</a:t>
            </a:r>
            <a:r>
              <a:rPr lang="it-IT" sz="2300" dirty="0" smtClean="0">
                <a:latin typeface="Landsdowne" pitchFamily="2" charset="0"/>
              </a:rPr>
              <a:t> con le armi all'oppressione </a:t>
            </a:r>
            <a:r>
              <a:rPr lang="it-IT" sz="2300" dirty="0" err="1" smtClean="0">
                <a:latin typeface="Landsdowne" pitchFamily="2" charset="0"/>
              </a:rPr>
              <a:t>macedone.Avendo</a:t>
            </a:r>
            <a:r>
              <a:rPr lang="it-IT" sz="2300" dirty="0" smtClean="0">
                <a:latin typeface="Landsdowne" pitchFamily="2" charset="0"/>
              </a:rPr>
              <a:t> appoggiato la resistenza greca dovette fuggire nell'isola di </a:t>
            </a:r>
            <a:r>
              <a:rPr lang="it-IT" sz="2300" dirty="0" err="1" smtClean="0">
                <a:latin typeface="Landsdowne" pitchFamily="2" charset="0"/>
              </a:rPr>
              <a:t>Calauria</a:t>
            </a:r>
            <a:r>
              <a:rPr lang="it-IT" sz="2300" dirty="0" smtClean="0">
                <a:latin typeface="Landsdowne" pitchFamily="2" charset="0"/>
              </a:rPr>
              <a:t>, dove fu raggiunto dai sicari del vincitore </a:t>
            </a:r>
            <a:r>
              <a:rPr lang="it-IT" sz="2300" dirty="0" err="1" smtClean="0">
                <a:latin typeface="Landsdowne" pitchFamily="2" charset="0"/>
              </a:rPr>
              <a:t>Antipatro</a:t>
            </a:r>
            <a:r>
              <a:rPr lang="it-IT" sz="2300" dirty="0" smtClean="0">
                <a:latin typeface="Landsdowne" pitchFamily="2" charset="0"/>
              </a:rPr>
              <a:t>, il quale aveva sconfitto i Greci a </a:t>
            </a:r>
            <a:r>
              <a:rPr lang="it-IT" sz="2300" dirty="0" err="1" smtClean="0">
                <a:latin typeface="Landsdowne" pitchFamily="2" charset="0"/>
              </a:rPr>
              <a:t>Crannone</a:t>
            </a:r>
            <a:r>
              <a:rPr lang="it-IT" sz="2300" dirty="0" smtClean="0">
                <a:latin typeface="Landsdowne" pitchFamily="2" charset="0"/>
              </a:rPr>
              <a:t>. Allora, Demostene, per non cadere prigioniero dell'esercito macedone, si </a:t>
            </a:r>
            <a:r>
              <a:rPr lang="it-IT" sz="2300" dirty="0" err="1" smtClean="0">
                <a:latin typeface="Landsdowne" pitchFamily="2" charset="0"/>
              </a:rPr>
              <a:t>suicido’</a:t>
            </a:r>
            <a:r>
              <a:rPr lang="it-IT" sz="2300" dirty="0" smtClean="0">
                <a:latin typeface="Landsdowne" pitchFamily="2" charset="0"/>
              </a:rPr>
              <a:t> avvelenandosi</a:t>
            </a:r>
            <a:endParaRPr lang="it-IT" sz="2300" dirty="0">
              <a:latin typeface="Landsdowne"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212402"/>
            <a:ext cx="9144000" cy="769441"/>
          </a:xfrm>
          <a:prstGeom prst="rect">
            <a:avLst/>
          </a:prstGeom>
          <a:noFill/>
        </p:spPr>
        <p:txBody>
          <a:bodyPr wrap="square" rtlCol="0">
            <a:spAutoFit/>
          </a:bodyPr>
          <a:lstStyle/>
          <a:p>
            <a:pPr algn="ctr"/>
            <a:r>
              <a:rPr lang="it-IT" sz="4400" dirty="0" smtClean="0">
                <a:solidFill>
                  <a:srgbClr val="262A44"/>
                </a:solidFill>
                <a:latin typeface="Cash Currency"/>
                <a:cs typeface="Cash Currency"/>
              </a:rPr>
              <a:t>CONTRO LEPTINE</a:t>
            </a:r>
            <a:endParaRPr lang="it-IT" sz="1100" dirty="0">
              <a:solidFill>
                <a:srgbClr val="262A44"/>
              </a:solidFill>
            </a:endParaRPr>
          </a:p>
        </p:txBody>
      </p:sp>
      <p:pic>
        <p:nvPicPr>
          <p:cNvPr id="3" name="Immagine 2"/>
          <p:cNvPicPr>
            <a:picLocks noChangeAspect="1"/>
          </p:cNvPicPr>
          <p:nvPr/>
        </p:nvPicPr>
        <p:blipFill>
          <a:blip r:embed="rId2" cstate="print"/>
          <a:stretch>
            <a:fillRect/>
          </a:stretch>
        </p:blipFill>
        <p:spPr>
          <a:xfrm>
            <a:off x="3978758" y="2519422"/>
            <a:ext cx="5031561" cy="4192967"/>
          </a:xfrm>
          <a:prstGeom prst="rect">
            <a:avLst/>
          </a:prstGeom>
          <a:ln>
            <a:noFill/>
          </a:ln>
          <a:effectLst>
            <a:softEdge rad="112500"/>
          </a:effectLst>
        </p:spPr>
      </p:pic>
      <p:sp>
        <p:nvSpPr>
          <p:cNvPr id="4" name="Rettangolo 3"/>
          <p:cNvSpPr/>
          <p:nvPr/>
        </p:nvSpPr>
        <p:spPr>
          <a:xfrm>
            <a:off x="0" y="833678"/>
            <a:ext cx="9010319" cy="2693045"/>
          </a:xfrm>
          <a:prstGeom prst="rect">
            <a:avLst/>
          </a:prstGeom>
        </p:spPr>
        <p:txBody>
          <a:bodyPr wrap="square">
            <a:spAutoFit/>
          </a:bodyPr>
          <a:lstStyle/>
          <a:p>
            <a:r>
              <a:rPr lang="it-IT" sz="2300" dirty="0" smtClean="0">
                <a:latin typeface="Landsdowne"/>
                <a:cs typeface="Landsdowne"/>
              </a:rPr>
              <a:t>L’orazione demostenica Contro </a:t>
            </a:r>
            <a:r>
              <a:rPr lang="it-IT" sz="2300" dirty="0" err="1" smtClean="0">
                <a:latin typeface="Landsdowne"/>
                <a:cs typeface="Landsdowne"/>
              </a:rPr>
              <a:t>Leptine</a:t>
            </a:r>
            <a:r>
              <a:rPr lang="it-IT" sz="2300" dirty="0" smtClean="0">
                <a:latin typeface="Landsdowne"/>
                <a:cs typeface="Landsdowne"/>
              </a:rPr>
              <a:t> </a:t>
            </a:r>
            <a:r>
              <a:rPr lang="it-IT" sz="2300" dirty="0" err="1" smtClean="0">
                <a:latin typeface="Landsdowne"/>
                <a:cs typeface="Landsdowne"/>
              </a:rPr>
              <a:t>e’</a:t>
            </a:r>
            <a:r>
              <a:rPr lang="it-IT" sz="2300" dirty="0" smtClean="0">
                <a:latin typeface="Landsdowne"/>
                <a:cs typeface="Landsdowne"/>
              </a:rPr>
              <a:t> di grande importanza per la comprensione del panorama politico ateniese. </a:t>
            </a:r>
            <a:r>
              <a:rPr lang="it-IT" sz="2300" dirty="0">
                <a:latin typeface="Landsdowne"/>
                <a:cs typeface="Landsdowne"/>
              </a:rPr>
              <a:t>Il discorso </a:t>
            </a:r>
            <a:r>
              <a:rPr lang="it-IT" sz="2300" dirty="0" smtClean="0">
                <a:latin typeface="Landsdowne"/>
                <a:cs typeface="Landsdowne"/>
              </a:rPr>
              <a:t>demostenico fu pronunciato come </a:t>
            </a:r>
            <a:r>
              <a:rPr lang="it-IT" sz="2300" dirty="0" err="1" smtClean="0">
                <a:latin typeface="Landsdowne"/>
                <a:cs typeface="Landsdowne"/>
              </a:rPr>
              <a:t>deuterologia</a:t>
            </a:r>
            <a:r>
              <a:rPr lang="it-IT" sz="2300" dirty="0" smtClean="0">
                <a:latin typeface="Landsdowne"/>
                <a:cs typeface="Landsdowne"/>
              </a:rPr>
              <a:t> intentata nei confronti di </a:t>
            </a:r>
            <a:r>
              <a:rPr lang="it-IT" sz="2300" dirty="0" err="1" smtClean="0">
                <a:latin typeface="Landsdowne"/>
                <a:cs typeface="Landsdowne"/>
              </a:rPr>
              <a:t>Leptine</a:t>
            </a:r>
            <a:r>
              <a:rPr lang="it-IT" sz="2300" dirty="0" smtClean="0">
                <a:latin typeface="Landsdowne"/>
                <a:cs typeface="Landsdowne"/>
              </a:rPr>
              <a:t>, che aveva proposto una legge che aboliva le esenzioni dalle liturgie. L’accusa, </a:t>
            </a:r>
            <a:r>
              <a:rPr lang="it-IT" sz="2300" dirty="0" err="1" smtClean="0">
                <a:latin typeface="Landsdowne"/>
                <a:cs typeface="Landsdowne"/>
              </a:rPr>
              <a:t>pero’</a:t>
            </a:r>
            <a:r>
              <a:rPr lang="it-IT" sz="2300" dirty="0" smtClean="0">
                <a:latin typeface="Landsdowne"/>
                <a:cs typeface="Landsdowne"/>
              </a:rPr>
              <a:t>, venne presentata solo un anno dopo l’introduzione di questa legge e </a:t>
            </a:r>
            <a:r>
              <a:rPr lang="it-IT" sz="2300" dirty="0" err="1" smtClean="0">
                <a:latin typeface="Landsdowne"/>
                <a:cs typeface="Landsdowne"/>
              </a:rPr>
              <a:t>Leptine</a:t>
            </a:r>
            <a:r>
              <a:rPr lang="it-IT" sz="2300" dirty="0" smtClean="0">
                <a:latin typeface="Landsdowne"/>
                <a:cs typeface="Landsdowne"/>
              </a:rPr>
              <a:t> non era </a:t>
            </a:r>
            <a:r>
              <a:rPr lang="it-IT" sz="2300" dirty="0" err="1" smtClean="0">
                <a:latin typeface="Landsdowne"/>
                <a:cs typeface="Landsdowne"/>
              </a:rPr>
              <a:t>piu’</a:t>
            </a:r>
            <a:r>
              <a:rPr lang="it-IT" sz="2300" dirty="0" smtClean="0">
                <a:latin typeface="Landsdowne"/>
                <a:cs typeface="Landsdowne"/>
              </a:rPr>
              <a:t> perseguibile. Fu </a:t>
            </a:r>
            <a:r>
              <a:rPr lang="it-IT" sz="2300" dirty="0">
                <a:latin typeface="Landsdowne"/>
                <a:cs typeface="Landsdowne"/>
              </a:rPr>
              <a:t>Demostene in persona a pronunciare questa orazione, e dunque essa non </a:t>
            </a:r>
            <a:r>
              <a:rPr lang="it-IT" sz="2300" dirty="0" smtClean="0">
                <a:latin typeface="Landsdowne"/>
                <a:cs typeface="Landsdowne"/>
              </a:rPr>
              <a:t>fu composta </a:t>
            </a:r>
            <a:r>
              <a:rPr lang="it-IT" sz="2300" dirty="0">
                <a:latin typeface="Landsdowne"/>
                <a:cs typeface="Landsdowne"/>
              </a:rPr>
              <a:t>come prestazione </a:t>
            </a:r>
            <a:r>
              <a:rPr lang="it-IT" sz="2300" dirty="0" smtClean="0">
                <a:latin typeface="Landsdowne"/>
                <a:cs typeface="Landsdowne"/>
              </a:rPr>
              <a:t>logografica</a:t>
            </a:r>
            <a:r>
              <a:rPr lang="it-IT" sz="2300" dirty="0">
                <a:latin typeface="Landsdowne"/>
                <a:cs typeface="Landsdowne"/>
              </a:rPr>
              <a:t>: essa rappresenterebbe la prima vera </a:t>
            </a:r>
            <a:r>
              <a:rPr lang="it-IT" sz="2300" dirty="0" smtClean="0">
                <a:latin typeface="Landsdowne"/>
                <a:cs typeface="Landsdowne"/>
              </a:rPr>
              <a:t>uscita </a:t>
            </a:r>
            <a:r>
              <a:rPr lang="it-IT" sz="2300" dirty="0">
                <a:latin typeface="Landsdowne"/>
                <a:cs typeface="Landsdowne"/>
              </a:rPr>
              <a:t>pubblica di Demostene. </a:t>
            </a:r>
          </a:p>
          <a:p>
            <a:endParaRPr lang="it-IT" dirty="0"/>
          </a:p>
          <a:p>
            <a:endParaRPr lang="it-IT" dirty="0"/>
          </a:p>
          <a:p>
            <a:endParaRPr lang="it-IT" dirty="0"/>
          </a:p>
        </p:txBody>
      </p:sp>
      <p:sp>
        <p:nvSpPr>
          <p:cNvPr id="5" name="Rettangolo 4"/>
          <p:cNvSpPr/>
          <p:nvPr/>
        </p:nvSpPr>
        <p:spPr>
          <a:xfrm>
            <a:off x="3277208" y="3244334"/>
            <a:ext cx="184666" cy="369332"/>
          </a:xfrm>
          <a:prstGeom prst="rect">
            <a:avLst/>
          </a:prstGeom>
        </p:spPr>
        <p:txBody>
          <a:bodyPr wrap="none">
            <a:spAutoFit/>
          </a:bodyPr>
          <a:lstStyle/>
          <a:p>
            <a:endParaRPr lang="it-IT" dirty="0"/>
          </a:p>
        </p:txBody>
      </p:sp>
      <p:sp>
        <p:nvSpPr>
          <p:cNvPr id="8" name="CasellaDiTesto 7"/>
          <p:cNvSpPr txBox="1"/>
          <p:nvPr/>
        </p:nvSpPr>
        <p:spPr>
          <a:xfrm>
            <a:off x="0" y="2593505"/>
            <a:ext cx="3862341" cy="3631763"/>
          </a:xfrm>
          <a:prstGeom prst="rect">
            <a:avLst/>
          </a:prstGeom>
          <a:noFill/>
        </p:spPr>
        <p:txBody>
          <a:bodyPr wrap="square" rtlCol="0">
            <a:spAutoFit/>
          </a:bodyPr>
          <a:lstStyle/>
          <a:p>
            <a:r>
              <a:rPr lang="it-IT" sz="2300" dirty="0" smtClean="0">
                <a:latin typeface="Landsdowne"/>
                <a:cs typeface="Landsdowne"/>
              </a:rPr>
              <a:t>Demostene fu affiancato da un vero e proprio </a:t>
            </a:r>
            <a:r>
              <a:rPr lang="it-IT" sz="2300" i="1" dirty="0" smtClean="0">
                <a:latin typeface="Landsdowne"/>
                <a:cs typeface="Landsdowne"/>
              </a:rPr>
              <a:t>team </a:t>
            </a:r>
            <a:r>
              <a:rPr lang="it-IT" sz="2300" dirty="0" smtClean="0">
                <a:latin typeface="Landsdowne"/>
                <a:cs typeface="Landsdowne"/>
              </a:rPr>
              <a:t>di accusatori, che si impegnarono a sostenere la lotta dell’oratore contro i </a:t>
            </a:r>
            <a:r>
              <a:rPr lang="it-IT" sz="2300" i="1" dirty="0" err="1" smtClean="0">
                <a:latin typeface="Landsdowne"/>
                <a:cs typeface="Landsdowne"/>
              </a:rPr>
              <a:t>syndakoi</a:t>
            </a:r>
            <a:r>
              <a:rPr lang="it-IT" sz="2300" dirty="0" smtClean="0">
                <a:latin typeface="Landsdowne"/>
                <a:cs typeface="Landsdowne"/>
              </a:rPr>
              <a:t> che proteggevano </a:t>
            </a:r>
            <a:r>
              <a:rPr lang="it-IT" sz="2300" dirty="0" err="1" smtClean="0">
                <a:latin typeface="Landsdowne"/>
                <a:cs typeface="Landsdowne"/>
              </a:rPr>
              <a:t>Leptine</a:t>
            </a:r>
            <a:r>
              <a:rPr lang="it-IT" sz="2300" dirty="0" smtClean="0">
                <a:latin typeface="Landsdowne"/>
                <a:cs typeface="Landsdowne"/>
              </a:rPr>
              <a:t>.</a:t>
            </a:r>
          </a:p>
          <a:p>
            <a:r>
              <a:rPr lang="it-IT" sz="2300" dirty="0" smtClean="0">
                <a:latin typeface="Landsdowne"/>
                <a:cs typeface="Landsdowne"/>
              </a:rPr>
              <a:t>Quest’orazione politica fu per Demostene la prima importante occasione per la sua carriera: la causa in questione, infatti, gli permetteva di non creare inimicizie o risentimenti nei suoi confronti, essendo </a:t>
            </a:r>
            <a:r>
              <a:rPr lang="it-IT" sz="2300" dirty="0" err="1" smtClean="0">
                <a:latin typeface="Landsdowne"/>
                <a:cs typeface="Landsdowne"/>
              </a:rPr>
              <a:t>Leptine</a:t>
            </a:r>
            <a:r>
              <a:rPr lang="it-IT" sz="2300" dirty="0" smtClean="0">
                <a:latin typeface="Landsdowne"/>
                <a:cs typeface="Landsdowne"/>
              </a:rPr>
              <a:t> immune a pene personali.</a:t>
            </a:r>
          </a:p>
          <a:p>
            <a:r>
              <a:rPr lang="it-IT" sz="2300" dirty="0" smtClean="0">
                <a:latin typeface="Landsdowne"/>
                <a:cs typeface="Landsdowne"/>
              </a:rPr>
              <a:t>L’orazione si concluse, dunque, con la vittoria di Demostene e la seguente abrogazione della legge.</a:t>
            </a:r>
            <a:endParaRPr lang="it-IT" sz="2300" dirty="0">
              <a:latin typeface="Landsdowne"/>
              <a:cs typeface="Landsdowne"/>
            </a:endParaRPr>
          </a:p>
        </p:txBody>
      </p:sp>
    </p:spTree>
    <p:extLst>
      <p:ext uri="{BB962C8B-B14F-4D97-AF65-F5344CB8AC3E}">
        <p14:creationId xmlns:p14="http://schemas.microsoft.com/office/powerpoint/2010/main" val="2167442146"/>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83259" y="395111"/>
            <a:ext cx="8033925" cy="830997"/>
          </a:xfrm>
          <a:prstGeom prst="rect">
            <a:avLst/>
          </a:prstGeom>
          <a:noFill/>
        </p:spPr>
        <p:txBody>
          <a:bodyPr wrap="square" rtlCol="0">
            <a:spAutoFit/>
          </a:bodyPr>
          <a:lstStyle/>
          <a:p>
            <a:r>
              <a:rPr lang="it-IT" sz="4800" dirty="0" smtClean="0">
                <a:solidFill>
                  <a:schemeClr val="accent1">
                    <a:lumMod val="50000"/>
                  </a:schemeClr>
                </a:solidFill>
                <a:latin typeface="Cash Currency"/>
                <a:cs typeface="Cash Currency"/>
              </a:rPr>
              <a:t>SULLE SIMMORIE</a:t>
            </a:r>
            <a:endParaRPr lang="it-IT" sz="4800" dirty="0">
              <a:solidFill>
                <a:schemeClr val="accent1">
                  <a:lumMod val="50000"/>
                </a:schemeClr>
              </a:solidFill>
              <a:latin typeface="Cash Currency"/>
              <a:cs typeface="Cash Currency"/>
            </a:endParaRPr>
          </a:p>
        </p:txBody>
      </p:sp>
      <p:sp>
        <p:nvSpPr>
          <p:cNvPr id="3" name="Rettangolo 2"/>
          <p:cNvSpPr/>
          <p:nvPr/>
        </p:nvSpPr>
        <p:spPr>
          <a:xfrm>
            <a:off x="263406" y="1407994"/>
            <a:ext cx="8664223" cy="5047536"/>
          </a:xfrm>
          <a:prstGeom prst="rect">
            <a:avLst/>
          </a:prstGeom>
        </p:spPr>
        <p:txBody>
          <a:bodyPr wrap="square">
            <a:spAutoFit/>
          </a:bodyPr>
          <a:lstStyle/>
          <a:p>
            <a:r>
              <a:rPr lang="it-IT" sz="2300" dirty="0">
                <a:latin typeface="Landsdowne"/>
                <a:cs typeface="Landsdowne"/>
              </a:rPr>
              <a:t>Il discorso "Sulle </a:t>
            </a:r>
            <a:r>
              <a:rPr lang="it-IT" sz="2300" dirty="0" err="1" smtClean="0">
                <a:latin typeface="Landsdowne"/>
                <a:cs typeface="Landsdowne"/>
              </a:rPr>
              <a:t>Simmorie</a:t>
            </a:r>
            <a:r>
              <a:rPr lang="it-IT" sz="2300" dirty="0">
                <a:latin typeface="Landsdowne"/>
                <a:cs typeface="Landsdowne"/>
              </a:rPr>
              <a:t>" fu composto da Demostene nel 354 a. C. e riguardava la linea politica di </a:t>
            </a:r>
            <a:r>
              <a:rPr lang="it-IT" sz="2300" dirty="0" smtClean="0">
                <a:latin typeface="Landsdowne"/>
                <a:cs typeface="Landsdowne"/>
              </a:rPr>
              <a:t>Atene. </a:t>
            </a:r>
            <a:r>
              <a:rPr lang="it-IT" sz="2300" dirty="0">
                <a:latin typeface="Landsdowne"/>
                <a:cs typeface="Landsdowne"/>
              </a:rPr>
              <a:t>Avendo appreso la notizia </a:t>
            </a:r>
            <a:r>
              <a:rPr lang="it-IT" sz="2300" dirty="0" smtClean="0">
                <a:latin typeface="Landsdowne"/>
                <a:cs typeface="Landsdowne"/>
              </a:rPr>
              <a:t>di una possibile avanzata Persiana, i </a:t>
            </a:r>
            <a:r>
              <a:rPr lang="it-IT" sz="2300" dirty="0">
                <a:latin typeface="Landsdowne"/>
                <a:cs typeface="Landsdowne"/>
              </a:rPr>
              <a:t>gruppi </a:t>
            </a:r>
            <a:r>
              <a:rPr lang="it-IT" sz="2300" dirty="0" smtClean="0">
                <a:latin typeface="Landsdowne"/>
                <a:cs typeface="Landsdowne"/>
              </a:rPr>
              <a:t>democratici, che temevano l'imminente </a:t>
            </a:r>
            <a:r>
              <a:rPr lang="it-IT" sz="2300" dirty="0">
                <a:latin typeface="Landsdowne"/>
                <a:cs typeface="Landsdowne"/>
              </a:rPr>
              <a:t>invasione della </a:t>
            </a:r>
            <a:r>
              <a:rPr lang="it-IT" sz="2300" dirty="0" smtClean="0">
                <a:latin typeface="Landsdowne"/>
                <a:cs typeface="Landsdowne"/>
              </a:rPr>
              <a:t>Grecia, proposero di </a:t>
            </a:r>
            <a:r>
              <a:rPr lang="it-IT" sz="2300" dirty="0">
                <a:latin typeface="Landsdowne"/>
                <a:cs typeface="Landsdowne"/>
              </a:rPr>
              <a:t>organizzare una guerra preventiva. Demostene, invece, non era convinto che si sarebbe verificato un attacco imminente da parte dei Persiani e neppure che il vero nemico della Grecia fosse il Gran Re di </a:t>
            </a:r>
            <a:r>
              <a:rPr lang="it-IT" sz="2300" dirty="0" smtClean="0">
                <a:latin typeface="Landsdowne"/>
                <a:cs typeface="Landsdowne"/>
              </a:rPr>
              <a:t>Persia: Atene, infatti, possedeva tanti nemici nella stessa penisola ellenica; sarebbe </a:t>
            </a:r>
            <a:r>
              <a:rPr lang="it-IT" sz="2300" dirty="0">
                <a:latin typeface="Landsdowne"/>
                <a:cs typeface="Landsdowne"/>
              </a:rPr>
              <a:t>stato un grave errore </a:t>
            </a:r>
            <a:r>
              <a:rPr lang="it-IT" sz="2300" dirty="0" smtClean="0">
                <a:latin typeface="Landsdowne"/>
                <a:cs typeface="Landsdowne"/>
              </a:rPr>
              <a:t>prendere </a:t>
            </a:r>
            <a:r>
              <a:rPr lang="it-IT" sz="2300" dirty="0">
                <a:latin typeface="Landsdowne"/>
                <a:cs typeface="Landsdowne"/>
              </a:rPr>
              <a:t>l'iniziativa e</a:t>
            </a:r>
            <a:r>
              <a:rPr lang="it-IT" sz="2300" dirty="0" smtClean="0">
                <a:latin typeface="Landsdowne"/>
                <a:cs typeface="Landsdowne"/>
              </a:rPr>
              <a:t> </a:t>
            </a:r>
            <a:r>
              <a:rPr lang="it-IT" sz="2300" dirty="0">
                <a:latin typeface="Landsdowne"/>
                <a:cs typeface="Landsdowne"/>
              </a:rPr>
              <a:t>dichiarare guerra alla Persia, illudendosi che la battaglia </a:t>
            </a:r>
            <a:r>
              <a:rPr lang="it-IT" sz="2300" dirty="0" smtClean="0">
                <a:latin typeface="Landsdowne"/>
                <a:cs typeface="Landsdowne"/>
              </a:rPr>
              <a:t>potesse essere di breve durata. </a:t>
            </a:r>
            <a:endParaRPr lang="it-IT" sz="2300" dirty="0">
              <a:latin typeface="Landsdowne"/>
              <a:cs typeface="Landsdowne"/>
            </a:endParaRPr>
          </a:p>
          <a:p>
            <a:r>
              <a:rPr lang="it-IT" sz="2300" dirty="0" smtClean="0">
                <a:latin typeface="Landsdowne"/>
                <a:cs typeface="Landsdowne"/>
              </a:rPr>
              <a:t>Demostene (aiutato ancora da </a:t>
            </a:r>
            <a:r>
              <a:rPr lang="it-IT" sz="2300" dirty="0" err="1" smtClean="0">
                <a:latin typeface="Landsdowne"/>
                <a:cs typeface="Landsdowne"/>
              </a:rPr>
              <a:t>Eubulo</a:t>
            </a:r>
            <a:r>
              <a:rPr lang="it-IT" sz="2300" dirty="0" smtClean="0">
                <a:latin typeface="Landsdowne"/>
                <a:cs typeface="Landsdowne"/>
              </a:rPr>
              <a:t>) </a:t>
            </a:r>
            <a:r>
              <a:rPr lang="it-IT" sz="2300" dirty="0">
                <a:latin typeface="Landsdowne"/>
                <a:cs typeface="Landsdowne"/>
              </a:rPr>
              <a:t>sostenne, </a:t>
            </a:r>
            <a:r>
              <a:rPr lang="it-IT" sz="2300" dirty="0" err="1" smtClean="0">
                <a:latin typeface="Landsdowne"/>
                <a:cs typeface="Landsdowne"/>
              </a:rPr>
              <a:t>percio’</a:t>
            </a:r>
            <a:r>
              <a:rPr lang="it-IT" sz="2300" dirty="0" smtClean="0">
                <a:latin typeface="Landsdowne"/>
                <a:cs typeface="Landsdowne"/>
              </a:rPr>
              <a:t>, </a:t>
            </a:r>
            <a:r>
              <a:rPr lang="it-IT" sz="2300" dirty="0">
                <a:latin typeface="Landsdowne"/>
                <a:cs typeface="Landsdowne"/>
              </a:rPr>
              <a:t>la </a:t>
            </a:r>
            <a:r>
              <a:rPr lang="it-IT" sz="2300" dirty="0" err="1" smtClean="0">
                <a:latin typeface="Landsdowne"/>
                <a:cs typeface="Landsdowne"/>
              </a:rPr>
              <a:t>necessita’</a:t>
            </a:r>
            <a:r>
              <a:rPr lang="it-IT" sz="2300" dirty="0" smtClean="0">
                <a:latin typeface="Landsdowne"/>
                <a:cs typeface="Landsdowne"/>
              </a:rPr>
              <a:t> di rinnovare la politica interna, rafforzando la </a:t>
            </a:r>
            <a:r>
              <a:rPr lang="it-IT" sz="2300" dirty="0">
                <a:latin typeface="Landsdowne"/>
                <a:cs typeface="Landsdowne"/>
              </a:rPr>
              <a:t>flotta mediante la riforma delle </a:t>
            </a:r>
            <a:r>
              <a:rPr lang="it-IT" sz="2300" dirty="0" err="1" smtClean="0">
                <a:latin typeface="Landsdowne"/>
                <a:cs typeface="Landsdowne"/>
              </a:rPr>
              <a:t>Simmorie</a:t>
            </a:r>
            <a:r>
              <a:rPr lang="it-IT" sz="2300" dirty="0">
                <a:latin typeface="Landsdowne"/>
                <a:cs typeface="Landsdowne"/>
              </a:rPr>
              <a:t>, ovvero dei gruppi </a:t>
            </a:r>
            <a:r>
              <a:rPr lang="it-IT" sz="2300" dirty="0" smtClean="0">
                <a:latin typeface="Landsdowne"/>
                <a:cs typeface="Landsdowne"/>
              </a:rPr>
              <a:t>composti da 60 </a:t>
            </a:r>
            <a:r>
              <a:rPr lang="it-IT" sz="2300" dirty="0">
                <a:latin typeface="Landsdowne"/>
                <a:cs typeface="Landsdowne"/>
              </a:rPr>
              <a:t>cittadini che avevano il compito di costruire le navi; egli propose che, date la </a:t>
            </a:r>
            <a:r>
              <a:rPr lang="it-IT" sz="2300" dirty="0" err="1" smtClean="0">
                <a:latin typeface="Landsdowne"/>
                <a:cs typeface="Landsdowne"/>
              </a:rPr>
              <a:t>difficolta’</a:t>
            </a:r>
            <a:r>
              <a:rPr lang="it-IT" sz="2300" dirty="0" smtClean="0">
                <a:latin typeface="Landsdowne"/>
                <a:cs typeface="Landsdowne"/>
              </a:rPr>
              <a:t> </a:t>
            </a:r>
            <a:r>
              <a:rPr lang="it-IT" sz="2300" dirty="0">
                <a:latin typeface="Landsdowne"/>
                <a:cs typeface="Landsdowne"/>
              </a:rPr>
              <a:t>economiche in cui si trovavano i ricchi, il numero dei cittadini obbligati a fornire contributi per la costruzione delle navi, fosse elevato da milleduecento a duemila. Si trattava di un modo per spegnere gli entusiasmi di quelli che volevano la guerra; infatti, nessun cittadino, in un momento di per </a:t>
            </a:r>
            <a:r>
              <a:rPr lang="it-IT" sz="2300" dirty="0" smtClean="0">
                <a:latin typeface="Landsdowne"/>
                <a:cs typeface="Landsdowne"/>
              </a:rPr>
              <a:t>se’ </a:t>
            </a:r>
            <a:r>
              <a:rPr lang="it-IT" sz="2300" dirty="0">
                <a:latin typeface="Landsdowne"/>
                <a:cs typeface="Landsdowne"/>
              </a:rPr>
              <a:t>tanto critico e difficile, sarebbe stato disposto a versare altri denari per lo Stato; e </a:t>
            </a:r>
            <a:r>
              <a:rPr lang="it-IT" sz="2300" dirty="0" err="1" smtClean="0">
                <a:latin typeface="Landsdowne"/>
                <a:cs typeface="Landsdowne"/>
              </a:rPr>
              <a:t>cosi’</a:t>
            </a:r>
            <a:r>
              <a:rPr lang="it-IT" sz="2300" dirty="0" smtClean="0">
                <a:latin typeface="Landsdowne"/>
                <a:cs typeface="Landsdowne"/>
              </a:rPr>
              <a:t> </a:t>
            </a:r>
            <a:r>
              <a:rPr lang="it-IT" sz="2300" dirty="0">
                <a:latin typeface="Landsdowne"/>
                <a:cs typeface="Landsdowne"/>
              </a:rPr>
              <a:t>accadde. </a:t>
            </a:r>
          </a:p>
          <a:p>
            <a:r>
              <a:rPr lang="it-IT" sz="2300" dirty="0">
                <a:latin typeface="Landsdowne"/>
                <a:cs typeface="Landsdowne"/>
              </a:rPr>
              <a:t>La proposta, avanzata da Demostene, della riforma delle </a:t>
            </a:r>
            <a:r>
              <a:rPr lang="it-IT" sz="2300" dirty="0" err="1" smtClean="0">
                <a:latin typeface="Landsdowne"/>
                <a:cs typeface="Landsdowne"/>
              </a:rPr>
              <a:t>Simmorie</a:t>
            </a:r>
            <a:r>
              <a:rPr lang="it-IT" sz="2300" dirty="0">
                <a:latin typeface="Landsdowne"/>
                <a:cs typeface="Landsdowne"/>
              </a:rPr>
              <a:t>, non riguardava, quindi, una politica di intervento, ma di disimpegno. </a:t>
            </a:r>
          </a:p>
        </p:txBody>
      </p:sp>
    </p:spTree>
    <p:extLst>
      <p:ext uri="{BB962C8B-B14F-4D97-AF65-F5344CB8AC3E}">
        <p14:creationId xmlns:p14="http://schemas.microsoft.com/office/powerpoint/2010/main" val="2646177146"/>
      </p:ext>
    </p:extLst>
  </p:cSld>
  <p:clrMapOvr>
    <a:masterClrMapping/>
  </p:clrMapOvr>
  <p:transition spd="med">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91259" y="368854"/>
            <a:ext cx="2492990" cy="769441"/>
          </a:xfrm>
          <a:prstGeom prst="rect">
            <a:avLst/>
          </a:prstGeom>
          <a:noFill/>
        </p:spPr>
        <p:txBody>
          <a:bodyPr wrap="none" rtlCol="0">
            <a:spAutoFit/>
          </a:bodyPr>
          <a:lstStyle/>
          <a:p>
            <a:r>
              <a:rPr lang="it-IT" sz="4400" dirty="0" smtClean="0">
                <a:solidFill>
                  <a:srgbClr val="705E2F"/>
                </a:solidFill>
                <a:latin typeface="Cash Currency"/>
                <a:cs typeface="Cash Currency"/>
              </a:rPr>
              <a:t>Storia</a:t>
            </a:r>
            <a:endParaRPr lang="it-IT" sz="4400" dirty="0">
              <a:solidFill>
                <a:srgbClr val="705E2F"/>
              </a:solidFill>
              <a:latin typeface="Cash Currency"/>
              <a:cs typeface="Cash Currency"/>
            </a:endParaRPr>
          </a:p>
        </p:txBody>
      </p:sp>
      <p:pic>
        <p:nvPicPr>
          <p:cNvPr id="4" name="Immagine 3"/>
          <p:cNvPicPr>
            <a:picLocks noChangeAspect="1"/>
          </p:cNvPicPr>
          <p:nvPr/>
        </p:nvPicPr>
        <p:blipFill>
          <a:blip r:embed="rId2" cstate="print">
            <a:extLst>
              <a:ext uri="{BEBA8EAE-BF5A-486C-A8C5-ECC9F3942E4B}">
                <a14:imgProps xmlns:a14="http://schemas.microsoft.com/office/drawing/2010/main">
                  <a14:imgLayer r:embed="rId3">
                    <a14:imgEffect>
                      <a14:backgroundRemoval t="629" b="100000" l="1258" r="99686">
                        <a14:foregroundMark x1="72956" y1="42138" x2="72956" y2="42138"/>
                        <a14:foregroundMark x1="74528" y1="54717" x2="74528" y2="54717"/>
                        <a14:foregroundMark x1="74528" y1="54717" x2="77673" y2="67296"/>
                        <a14:foregroundMark x1="84591" y1="62264" x2="84591" y2="62264"/>
                        <a14:backgroundMark x1="52830" y1="47170" x2="52830" y2="47170"/>
                        <a14:backgroundMark x1="52830" y1="50943" x2="52830" y2="50943"/>
                      </a14:backgroundRemoval>
                    </a14:imgEffect>
                  </a14:imgLayer>
                </a14:imgProps>
              </a:ext>
            </a:extLst>
          </a:blip>
          <a:stretch>
            <a:fillRect/>
          </a:stretch>
        </p:blipFill>
        <p:spPr>
          <a:xfrm>
            <a:off x="4812505" y="497321"/>
            <a:ext cx="3486232" cy="17431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CasellaDiTesto 10"/>
          <p:cNvSpPr txBox="1"/>
          <p:nvPr/>
        </p:nvSpPr>
        <p:spPr>
          <a:xfrm>
            <a:off x="310443" y="2782515"/>
            <a:ext cx="8485482" cy="3985707"/>
          </a:xfrm>
          <a:prstGeom prst="rect">
            <a:avLst/>
          </a:prstGeom>
          <a:noFill/>
        </p:spPr>
        <p:txBody>
          <a:bodyPr wrap="square" rtlCol="0">
            <a:spAutoFit/>
          </a:bodyPr>
          <a:lstStyle/>
          <a:p>
            <a:r>
              <a:rPr lang="it-IT" sz="2300" dirty="0" smtClean="0">
                <a:latin typeface="Landsdowne"/>
                <a:cs typeface="Landsdowne"/>
              </a:rPr>
              <a:t>Il creatore della grandezza macedone fu Filippo II, che prese potere nel 359 a.C. Egli era stato ostaggio a Tebe, dove aveva potuto studiare le innovazioni belliche di Epaminonda. Una volta salito al trono, Filippo si fece promotore di una politica espansionistica modificando l’organizzazione dell’ esercito: l’innovazione principale fu l’introduzione della falange macedone, costituita da un fitto muro di uomini armati di </a:t>
            </a:r>
            <a:r>
              <a:rPr lang="it-IT" sz="2300" i="1" dirty="0" smtClean="0">
                <a:latin typeface="Landsdowne"/>
                <a:cs typeface="Landsdowne"/>
              </a:rPr>
              <a:t>sarisse</a:t>
            </a:r>
            <a:r>
              <a:rPr lang="it-IT" sz="2300" b="1" i="1" dirty="0" smtClean="0">
                <a:latin typeface="Landsdowne"/>
                <a:cs typeface="Landsdowne"/>
              </a:rPr>
              <a:t> </a:t>
            </a:r>
            <a:r>
              <a:rPr lang="it-IT" sz="2300" dirty="0" smtClean="0">
                <a:latin typeface="Landsdowne"/>
                <a:cs typeface="Landsdowne"/>
              </a:rPr>
              <a:t>(lance di 5mt). Filippo, inoltre, introdusse il pagamento degli opliti e </a:t>
            </a:r>
            <a:r>
              <a:rPr lang="it-IT" sz="2300" dirty="0" err="1" smtClean="0">
                <a:latin typeface="Landsdowne"/>
                <a:cs typeface="Landsdowne"/>
              </a:rPr>
              <a:t>allesti’</a:t>
            </a:r>
            <a:r>
              <a:rPr lang="it-IT" sz="2300" dirty="0" smtClean="0">
                <a:latin typeface="Landsdowne"/>
                <a:cs typeface="Landsdowne"/>
              </a:rPr>
              <a:t> una cavalleria </a:t>
            </a:r>
            <a:r>
              <a:rPr lang="it-IT" sz="2300" dirty="0" err="1" smtClean="0">
                <a:latin typeface="Landsdowne"/>
                <a:cs typeface="Landsdowne"/>
              </a:rPr>
              <a:t>piu’</a:t>
            </a:r>
            <a:r>
              <a:rPr lang="it-IT" sz="2300" dirty="0" smtClean="0">
                <a:latin typeface="Landsdowne"/>
                <a:cs typeface="Landsdowne"/>
              </a:rPr>
              <a:t> efficace che lavorava insieme alla fanteria. Altre innovazioni dal punto di vista tecnico furono l’</a:t>
            </a:r>
            <a:r>
              <a:rPr lang="it-IT" sz="2300" i="1" dirty="0" err="1" smtClean="0">
                <a:latin typeface="Landsdowne"/>
                <a:cs typeface="Landsdowne"/>
              </a:rPr>
              <a:t>olpon</a:t>
            </a:r>
            <a:r>
              <a:rPr lang="it-IT" sz="2300" i="1" dirty="0" smtClean="0">
                <a:latin typeface="Landsdowne"/>
                <a:cs typeface="Landsdowne"/>
              </a:rPr>
              <a:t> </a:t>
            </a:r>
            <a:r>
              <a:rPr lang="it-IT" sz="2300" dirty="0" smtClean="0">
                <a:latin typeface="Landsdowne"/>
                <a:cs typeface="Landsdowne"/>
              </a:rPr>
              <a:t>e la catapulta. </a:t>
            </a:r>
          </a:p>
          <a:p>
            <a:r>
              <a:rPr lang="it-IT" sz="2300" dirty="0" smtClean="0">
                <a:latin typeface="Landsdowne"/>
                <a:cs typeface="Landsdowne"/>
              </a:rPr>
              <a:t>La strategia di Filippo fu quella di affermare il carattere greco del suo regno, ponendosi come alleato delle </a:t>
            </a:r>
            <a:r>
              <a:rPr lang="it-IT" sz="2300" i="1" dirty="0" err="1" smtClean="0">
                <a:latin typeface="Landsdowne"/>
                <a:cs typeface="Landsdowne"/>
              </a:rPr>
              <a:t>poleis</a:t>
            </a:r>
            <a:r>
              <a:rPr lang="it-IT" sz="2300" i="1" dirty="0" smtClean="0">
                <a:latin typeface="Landsdowne"/>
                <a:cs typeface="Landsdowne"/>
              </a:rPr>
              <a:t> </a:t>
            </a:r>
            <a:r>
              <a:rPr lang="it-IT" sz="2300" dirty="0" smtClean="0">
                <a:latin typeface="Landsdowne"/>
                <a:cs typeface="Landsdowne"/>
              </a:rPr>
              <a:t>elleniche.</a:t>
            </a:r>
          </a:p>
          <a:p>
            <a:r>
              <a:rPr lang="it-IT" sz="2300" dirty="0" smtClean="0">
                <a:latin typeface="Landsdowne"/>
                <a:cs typeface="Landsdowne"/>
              </a:rPr>
              <a:t>Nel suo processo di espansione Filippo si dovette scontrare con Atene, costretta a cedere le colonie di Tracia. Ad Atene si fronteggiarono la tendenza pacifista (filomacedone, come </a:t>
            </a:r>
            <a:r>
              <a:rPr lang="it-IT" sz="2300" dirty="0" err="1" smtClean="0">
                <a:latin typeface="Landsdowne"/>
                <a:cs typeface="Landsdowne"/>
              </a:rPr>
              <a:t>Eschine</a:t>
            </a:r>
            <a:r>
              <a:rPr lang="it-IT" sz="2300" dirty="0" smtClean="0">
                <a:latin typeface="Landsdowne"/>
                <a:cs typeface="Landsdowne"/>
              </a:rPr>
              <a:t>) e quella radicale, portata avanti da Demostene. Demostene sapeva che la vittoria macedone avrebbe portato la fine delle </a:t>
            </a:r>
            <a:r>
              <a:rPr lang="it-IT" sz="2300" i="1" dirty="0" err="1" smtClean="0">
                <a:latin typeface="Landsdowne"/>
                <a:cs typeface="Landsdowne"/>
              </a:rPr>
              <a:t>poleis</a:t>
            </a:r>
            <a:r>
              <a:rPr lang="it-IT" sz="2300" i="1" dirty="0" smtClean="0">
                <a:latin typeface="Landsdowne"/>
                <a:cs typeface="Landsdowne"/>
              </a:rPr>
              <a:t> </a:t>
            </a:r>
            <a:r>
              <a:rPr lang="it-IT" sz="2300" dirty="0" smtClean="0">
                <a:latin typeface="Landsdowne"/>
                <a:cs typeface="Landsdowne"/>
              </a:rPr>
              <a:t>e convinse i cittadini a unirsi a Tebe contro il nemico comune, perdendo, nel 338 a.C., nella Battaglia di </a:t>
            </a:r>
            <a:r>
              <a:rPr lang="it-IT" sz="2300" dirty="0" err="1" smtClean="0">
                <a:latin typeface="Landsdowne"/>
                <a:cs typeface="Landsdowne"/>
              </a:rPr>
              <a:t>Cheronea</a:t>
            </a:r>
            <a:r>
              <a:rPr lang="it-IT" sz="2300" dirty="0" smtClean="0">
                <a:latin typeface="Landsdowne"/>
                <a:cs typeface="Landsdowne"/>
              </a:rPr>
              <a:t>.</a:t>
            </a:r>
            <a:endParaRPr lang="it-IT" sz="2300" dirty="0">
              <a:latin typeface="Landsdowne"/>
              <a:cs typeface="Landsdowne"/>
            </a:endParaRPr>
          </a:p>
        </p:txBody>
      </p:sp>
      <p:sp>
        <p:nvSpPr>
          <p:cNvPr id="7" name="CasellaDiTesto 6"/>
          <p:cNvSpPr txBox="1"/>
          <p:nvPr/>
        </p:nvSpPr>
        <p:spPr>
          <a:xfrm>
            <a:off x="310443" y="990840"/>
            <a:ext cx="4346224" cy="1862048"/>
          </a:xfrm>
          <a:prstGeom prst="rect">
            <a:avLst/>
          </a:prstGeom>
          <a:noFill/>
        </p:spPr>
        <p:txBody>
          <a:bodyPr wrap="square" rtlCol="0">
            <a:spAutoFit/>
          </a:bodyPr>
          <a:lstStyle/>
          <a:p>
            <a:r>
              <a:rPr lang="it-IT" sz="2300" dirty="0" smtClean="0">
                <a:latin typeface="Landsdowne"/>
                <a:cs typeface="Landsdowne"/>
              </a:rPr>
              <a:t>La Macedonia era una regione montuosa che si estendeva a Nord Est della Grecia, abitata da una popolazione rimasta ai margini della storia. La </a:t>
            </a:r>
            <a:r>
              <a:rPr lang="it-IT" sz="2300" dirty="0" err="1" smtClean="0">
                <a:latin typeface="Landsdowne"/>
                <a:cs typeface="Landsdowne"/>
              </a:rPr>
              <a:t>societa’</a:t>
            </a:r>
            <a:r>
              <a:rPr lang="it-IT" sz="2300" dirty="0" smtClean="0">
                <a:latin typeface="Landsdowne"/>
                <a:cs typeface="Landsdowne"/>
              </a:rPr>
              <a:t> era governata da un’aristocrazia guerriera a cui apparteneva anche il re, che non era un sovrano assoluto ma un </a:t>
            </a:r>
            <a:r>
              <a:rPr lang="it-IT" sz="2300" i="1" dirty="0" err="1" smtClean="0">
                <a:latin typeface="Landsdowne"/>
                <a:cs typeface="Landsdowne"/>
              </a:rPr>
              <a:t>primus</a:t>
            </a:r>
            <a:r>
              <a:rPr lang="it-IT" sz="2300" i="1" dirty="0" smtClean="0">
                <a:latin typeface="Landsdowne"/>
                <a:cs typeface="Landsdowne"/>
              </a:rPr>
              <a:t> inter </a:t>
            </a:r>
            <a:r>
              <a:rPr lang="it-IT" sz="2300" i="1" dirty="0" err="1" smtClean="0">
                <a:latin typeface="Landsdowne"/>
                <a:cs typeface="Landsdowne"/>
              </a:rPr>
              <a:t>pares</a:t>
            </a:r>
            <a:r>
              <a:rPr lang="it-IT" sz="2300" i="1" dirty="0" smtClean="0">
                <a:latin typeface="Landsdowne"/>
                <a:cs typeface="Landsdowne"/>
              </a:rPr>
              <a:t>.</a:t>
            </a:r>
            <a:endParaRPr lang="it-IT" sz="2300" dirty="0">
              <a:latin typeface="Landsdowne"/>
              <a:cs typeface="Landsdowne"/>
            </a:endParaRPr>
          </a:p>
        </p:txBody>
      </p:sp>
      <p:pic>
        <p:nvPicPr>
          <p:cNvPr id="6" name="Immagine 5"/>
          <p:cNvPicPr>
            <a:picLocks noChangeAspect="1"/>
          </p:cNvPicPr>
          <p:nvPr/>
        </p:nvPicPr>
        <p:blipFill>
          <a:blip r:embed="rId4" cstate="print"/>
          <a:stretch>
            <a:fillRect/>
          </a:stretch>
        </p:blipFill>
        <p:spPr>
          <a:xfrm>
            <a:off x="6018697" y="302602"/>
            <a:ext cx="6153115" cy="64656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asellaDiTesto 2"/>
          <p:cNvSpPr txBox="1"/>
          <p:nvPr/>
        </p:nvSpPr>
        <p:spPr>
          <a:xfrm>
            <a:off x="3085656" y="2483556"/>
            <a:ext cx="997185" cy="369332"/>
          </a:xfrm>
          <a:prstGeom prst="rect">
            <a:avLst/>
          </a:prstGeom>
          <a:noFill/>
        </p:spPr>
        <p:txBody>
          <a:bodyPr wrap="square" rtlCol="0">
            <a:spAutoFit/>
          </a:bodyPr>
          <a:lstStyle/>
          <a:p>
            <a:r>
              <a:rPr lang="it-IT" dirty="0" smtClean="0">
                <a:solidFill>
                  <a:srgbClr val="800000"/>
                </a:solidFill>
                <a:latin typeface="Landsdowne"/>
                <a:cs typeface="Landsdowne"/>
              </a:rPr>
              <a:t>Macedonia</a:t>
            </a:r>
            <a:endParaRPr lang="it-IT" dirty="0">
              <a:solidFill>
                <a:srgbClr val="800000"/>
              </a:solidFill>
              <a:latin typeface="Landsdowne"/>
              <a:cs typeface="Landsdowne"/>
            </a:endParaRPr>
          </a:p>
        </p:txBody>
      </p:sp>
      <p:sp>
        <p:nvSpPr>
          <p:cNvPr id="5" name="CasellaDiTesto 4"/>
          <p:cNvSpPr txBox="1"/>
          <p:nvPr/>
        </p:nvSpPr>
        <p:spPr>
          <a:xfrm>
            <a:off x="4195704" y="2921183"/>
            <a:ext cx="460963" cy="369332"/>
          </a:xfrm>
          <a:prstGeom prst="rect">
            <a:avLst/>
          </a:prstGeom>
          <a:noFill/>
        </p:spPr>
        <p:txBody>
          <a:bodyPr wrap="square" rtlCol="0">
            <a:spAutoFit/>
          </a:bodyPr>
          <a:lstStyle/>
          <a:p>
            <a:r>
              <a:rPr lang="it-IT" dirty="0" smtClean="0">
                <a:solidFill>
                  <a:srgbClr val="800000"/>
                </a:solidFill>
                <a:latin typeface="Abadi MT Condensed Extra Bold"/>
                <a:cs typeface="Abadi MT Condensed Extra Bold"/>
              </a:rPr>
              <a:t>1</a:t>
            </a:r>
            <a:endParaRPr lang="it-IT" dirty="0">
              <a:solidFill>
                <a:srgbClr val="800000"/>
              </a:solidFill>
              <a:latin typeface="Abadi MT Condensed Extra Bold"/>
              <a:cs typeface="Abadi MT Condensed Extra Bold"/>
            </a:endParaRPr>
          </a:p>
        </p:txBody>
      </p:sp>
      <p:sp>
        <p:nvSpPr>
          <p:cNvPr id="8" name="CasellaDiTesto 7"/>
          <p:cNvSpPr txBox="1"/>
          <p:nvPr/>
        </p:nvSpPr>
        <p:spPr>
          <a:xfrm>
            <a:off x="3518424" y="3589109"/>
            <a:ext cx="263407" cy="369332"/>
          </a:xfrm>
          <a:prstGeom prst="rect">
            <a:avLst/>
          </a:prstGeom>
          <a:noFill/>
        </p:spPr>
        <p:txBody>
          <a:bodyPr wrap="square" rtlCol="0">
            <a:spAutoFit/>
          </a:bodyPr>
          <a:lstStyle/>
          <a:p>
            <a:r>
              <a:rPr lang="it-IT" dirty="0">
                <a:solidFill>
                  <a:srgbClr val="800000"/>
                </a:solidFill>
                <a:latin typeface="Abadi MT Condensed Extra Bold"/>
                <a:cs typeface="Abadi MT Condensed Extra Bold"/>
              </a:rPr>
              <a:t>2</a:t>
            </a:r>
          </a:p>
        </p:txBody>
      </p:sp>
      <p:sp>
        <p:nvSpPr>
          <p:cNvPr id="9" name="CasellaDiTesto 8"/>
          <p:cNvSpPr txBox="1"/>
          <p:nvPr/>
        </p:nvSpPr>
        <p:spPr>
          <a:xfrm>
            <a:off x="4322704" y="3928141"/>
            <a:ext cx="235185" cy="366889"/>
          </a:xfrm>
          <a:prstGeom prst="rect">
            <a:avLst/>
          </a:prstGeom>
          <a:noFill/>
        </p:spPr>
        <p:txBody>
          <a:bodyPr wrap="square" rtlCol="0">
            <a:spAutoFit/>
          </a:bodyPr>
          <a:lstStyle/>
          <a:p>
            <a:r>
              <a:rPr lang="it-IT" dirty="0" smtClean="0">
                <a:solidFill>
                  <a:srgbClr val="800000"/>
                </a:solidFill>
                <a:latin typeface="Abadi MT Condensed Extra Bold"/>
                <a:cs typeface="Abadi MT Condensed Extra Bold"/>
              </a:rPr>
              <a:t>3</a:t>
            </a:r>
            <a:endParaRPr lang="it-IT" dirty="0">
              <a:solidFill>
                <a:srgbClr val="800000"/>
              </a:solidFill>
              <a:latin typeface="Abadi MT Condensed Extra Bold"/>
              <a:cs typeface="Abadi MT Condensed Extra Bold"/>
            </a:endParaRPr>
          </a:p>
        </p:txBody>
      </p:sp>
      <p:sp>
        <p:nvSpPr>
          <p:cNvPr id="10" name="CasellaDiTesto 9"/>
          <p:cNvSpPr txBox="1"/>
          <p:nvPr/>
        </p:nvSpPr>
        <p:spPr>
          <a:xfrm>
            <a:off x="5693525" y="2055771"/>
            <a:ext cx="325172" cy="369332"/>
          </a:xfrm>
          <a:prstGeom prst="rect">
            <a:avLst/>
          </a:prstGeom>
          <a:noFill/>
        </p:spPr>
        <p:txBody>
          <a:bodyPr wrap="square" rtlCol="0">
            <a:spAutoFit/>
          </a:bodyPr>
          <a:lstStyle/>
          <a:p>
            <a:r>
              <a:rPr lang="it-IT" dirty="0" smtClean="0">
                <a:solidFill>
                  <a:srgbClr val="800000"/>
                </a:solidFill>
                <a:latin typeface="Abadi MT Condensed Extra Bold"/>
                <a:cs typeface="Abadi MT Condensed Extra Bold"/>
              </a:rPr>
              <a:t>3</a:t>
            </a:r>
            <a:endParaRPr lang="it-IT" dirty="0">
              <a:solidFill>
                <a:srgbClr val="800000"/>
              </a:solidFill>
              <a:latin typeface="Abadi MT Condensed Extra Bold"/>
              <a:cs typeface="Abadi MT Condensed Extra Bold"/>
            </a:endParaRPr>
          </a:p>
        </p:txBody>
      </p:sp>
    </p:spTree>
    <p:extLst>
      <p:ext uri="{BB962C8B-B14F-4D97-AF65-F5344CB8AC3E}">
        <p14:creationId xmlns:p14="http://schemas.microsoft.com/office/powerpoint/2010/main" val="311477576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ppt_y</p:attrName>
                                        </p:attrNameLst>
                                      </p:cBhvr>
                                      <p:tavLst>
                                        <p:tav tm="0">
                                          <p:val>
                                            <p:strVal val="#ppt_y+#ppt_h*1.125000"/>
                                          </p:val>
                                        </p:tav>
                                        <p:tav tm="100000">
                                          <p:val>
                                            <p:strVal val="#ppt_y"/>
                                          </p:val>
                                        </p:tav>
                                      </p:tavLst>
                                    </p:anim>
                                    <p:animEffect transition="in" filter="wipe(up)">
                                      <p:cBhvr>
                                        <p:cTn id="13" dur="500"/>
                                        <p:tgtEl>
                                          <p:spTgt spid="3"/>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p:tgtEl>
                                          <p:spTgt spid="5"/>
                                        </p:tgtEl>
                                        <p:attrNameLst>
                                          <p:attrName>ppt_y</p:attrName>
                                        </p:attrNameLst>
                                      </p:cBhvr>
                                      <p:tavLst>
                                        <p:tav tm="0">
                                          <p:val>
                                            <p:strVal val="#ppt_y+#ppt_h*1.125000"/>
                                          </p:val>
                                        </p:tav>
                                        <p:tav tm="100000">
                                          <p:val>
                                            <p:strVal val="#ppt_y"/>
                                          </p:val>
                                        </p:tav>
                                      </p:tavLst>
                                    </p:anim>
                                    <p:animEffect transition="in" filter="wipe(up)">
                                      <p:cBhvr>
                                        <p:cTn id="17" dur="500"/>
                                        <p:tgtEl>
                                          <p:spTgt spid="5"/>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p:tgtEl>
                                          <p:spTgt spid="8"/>
                                        </p:tgtEl>
                                        <p:attrNameLst>
                                          <p:attrName>ppt_y</p:attrName>
                                        </p:attrNameLst>
                                      </p:cBhvr>
                                      <p:tavLst>
                                        <p:tav tm="0">
                                          <p:val>
                                            <p:strVal val="#ppt_y+#ppt_h*1.125000"/>
                                          </p:val>
                                        </p:tav>
                                        <p:tav tm="100000">
                                          <p:val>
                                            <p:strVal val="#ppt_y"/>
                                          </p:val>
                                        </p:tav>
                                      </p:tavLst>
                                    </p:anim>
                                    <p:animEffect transition="in" filter="wipe(up)">
                                      <p:cBhvr>
                                        <p:cTn id="21" dur="500"/>
                                        <p:tgtEl>
                                          <p:spTgt spid="8"/>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p:tgtEl>
                                          <p:spTgt spid="9"/>
                                        </p:tgtEl>
                                        <p:attrNameLst>
                                          <p:attrName>ppt_y</p:attrName>
                                        </p:attrNameLst>
                                      </p:cBhvr>
                                      <p:tavLst>
                                        <p:tav tm="0">
                                          <p:val>
                                            <p:strVal val="#ppt_y+#ppt_h*1.125000"/>
                                          </p:val>
                                        </p:tav>
                                        <p:tav tm="100000">
                                          <p:val>
                                            <p:strVal val="#ppt_y"/>
                                          </p:val>
                                        </p:tav>
                                      </p:tavLst>
                                    </p:anim>
                                    <p:animEffect transition="in" filter="wipe(up)">
                                      <p:cBhvr>
                                        <p:cTn id="25" dur="500"/>
                                        <p:tgtEl>
                                          <p:spTgt spid="9"/>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p:tgtEl>
                                          <p:spTgt spid="10"/>
                                        </p:tgtEl>
                                        <p:attrNameLst>
                                          <p:attrName>ppt_y</p:attrName>
                                        </p:attrNameLst>
                                      </p:cBhvr>
                                      <p:tavLst>
                                        <p:tav tm="0">
                                          <p:val>
                                            <p:strVal val="#ppt_y+#ppt_h*1.125000"/>
                                          </p:val>
                                        </p:tav>
                                        <p:tav tm="100000">
                                          <p:val>
                                            <p:strVal val="#ppt_y"/>
                                          </p:val>
                                        </p:tav>
                                      </p:tavLst>
                                    </p:anim>
                                    <p:animEffect transition="in" filter="wipe(up)">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xit" presetSubtype="4" fill="hold" grpId="1" nodeType="clickEffect">
                                  <p:stCondLst>
                                    <p:cond delay="0"/>
                                  </p:stCondLst>
                                  <p:childTnLst>
                                    <p:anim calcmode="lin" valueType="num">
                                      <p:cBhvr additive="base">
                                        <p:cTn id="33" dur="500"/>
                                        <p:tgtEl>
                                          <p:spTgt spid="3"/>
                                        </p:tgtEl>
                                        <p:attrNameLst>
                                          <p:attrName>ppt_y</p:attrName>
                                        </p:attrNameLst>
                                      </p:cBhvr>
                                      <p:tavLst>
                                        <p:tav tm="0">
                                          <p:val>
                                            <p:strVal val="#ppt_y"/>
                                          </p:val>
                                        </p:tav>
                                        <p:tav tm="100000">
                                          <p:val>
                                            <p:strVal val="#ppt_y+#ppt_h*1.125000"/>
                                          </p:val>
                                        </p:tav>
                                      </p:tavLst>
                                    </p:anim>
                                    <p:animEffect transition="out" filter="wipe(down)">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par>
                                <p:cTn id="36" presetID="12" presetClass="exit" presetSubtype="4" fill="hold" grpId="1" nodeType="withEffect">
                                  <p:stCondLst>
                                    <p:cond delay="0"/>
                                  </p:stCondLst>
                                  <p:childTnLst>
                                    <p:anim calcmode="lin" valueType="num">
                                      <p:cBhvr additive="base">
                                        <p:cTn id="37" dur="500"/>
                                        <p:tgtEl>
                                          <p:spTgt spid="5"/>
                                        </p:tgtEl>
                                        <p:attrNameLst>
                                          <p:attrName>ppt_y</p:attrName>
                                        </p:attrNameLst>
                                      </p:cBhvr>
                                      <p:tavLst>
                                        <p:tav tm="0">
                                          <p:val>
                                            <p:strVal val="#ppt_y"/>
                                          </p:val>
                                        </p:tav>
                                        <p:tav tm="100000">
                                          <p:val>
                                            <p:strVal val="#ppt_y+#ppt_h*1.125000"/>
                                          </p:val>
                                        </p:tav>
                                      </p:tavLst>
                                    </p:anim>
                                    <p:animEffect transition="out" filter="wipe(down)">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par>
                                <p:cTn id="40" presetID="12" presetClass="exit" presetSubtype="4" fill="hold" grpId="1" nodeType="withEffect">
                                  <p:stCondLst>
                                    <p:cond delay="0"/>
                                  </p:stCondLst>
                                  <p:childTnLst>
                                    <p:anim calcmode="lin" valueType="num">
                                      <p:cBhvr additive="base">
                                        <p:cTn id="41" dur="500"/>
                                        <p:tgtEl>
                                          <p:spTgt spid="8"/>
                                        </p:tgtEl>
                                        <p:attrNameLst>
                                          <p:attrName>ppt_y</p:attrName>
                                        </p:attrNameLst>
                                      </p:cBhvr>
                                      <p:tavLst>
                                        <p:tav tm="0">
                                          <p:val>
                                            <p:strVal val="#ppt_y"/>
                                          </p:val>
                                        </p:tav>
                                        <p:tav tm="100000">
                                          <p:val>
                                            <p:strVal val="#ppt_y+#ppt_h*1.125000"/>
                                          </p:val>
                                        </p:tav>
                                      </p:tavLst>
                                    </p:anim>
                                    <p:animEffect transition="out" filter="wipe(down)">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12" presetClass="exit" presetSubtype="4" fill="hold" grpId="1" nodeType="withEffect">
                                  <p:stCondLst>
                                    <p:cond delay="0"/>
                                  </p:stCondLst>
                                  <p:childTnLst>
                                    <p:anim calcmode="lin" valueType="num">
                                      <p:cBhvr additive="base">
                                        <p:cTn id="45" dur="500"/>
                                        <p:tgtEl>
                                          <p:spTgt spid="9"/>
                                        </p:tgtEl>
                                        <p:attrNameLst>
                                          <p:attrName>ppt_y</p:attrName>
                                        </p:attrNameLst>
                                      </p:cBhvr>
                                      <p:tavLst>
                                        <p:tav tm="0">
                                          <p:val>
                                            <p:strVal val="#ppt_y"/>
                                          </p:val>
                                        </p:tav>
                                        <p:tav tm="100000">
                                          <p:val>
                                            <p:strVal val="#ppt_y+#ppt_h*1.125000"/>
                                          </p:val>
                                        </p:tav>
                                      </p:tavLst>
                                    </p:anim>
                                    <p:animEffect transition="out" filter="wipe(down)">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par>
                                <p:cTn id="48" presetID="12" presetClass="exit" presetSubtype="4" fill="hold" grpId="1" nodeType="withEffect">
                                  <p:stCondLst>
                                    <p:cond delay="0"/>
                                  </p:stCondLst>
                                  <p:childTnLst>
                                    <p:anim calcmode="lin" valueType="num">
                                      <p:cBhvr additive="base">
                                        <p:cTn id="49" dur="500"/>
                                        <p:tgtEl>
                                          <p:spTgt spid="10"/>
                                        </p:tgtEl>
                                        <p:attrNameLst>
                                          <p:attrName>ppt_y</p:attrName>
                                        </p:attrNameLst>
                                      </p:cBhvr>
                                      <p:tavLst>
                                        <p:tav tm="0">
                                          <p:val>
                                            <p:strVal val="#ppt_y"/>
                                          </p:val>
                                        </p:tav>
                                        <p:tav tm="100000">
                                          <p:val>
                                            <p:strVal val="#ppt_y+#ppt_h*1.125000"/>
                                          </p:val>
                                        </p:tav>
                                      </p:tavLst>
                                    </p:anim>
                                    <p:animEffect transition="out" filter="wipe(down)">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6" presetClass="exit" presetSubtype="32" fill="hold" nodeType="clickEffect">
                                  <p:stCondLst>
                                    <p:cond delay="0"/>
                                  </p:stCondLst>
                                  <p:childTnLst>
                                    <p:animEffect transition="out" filter="circle(out)">
                                      <p:cBhvr>
                                        <p:cTn id="55" dur="2000"/>
                                        <p:tgtEl>
                                          <p:spTgt spid="6"/>
                                        </p:tgtEl>
                                      </p:cBhvr>
                                    </p:animEffect>
                                    <p:set>
                                      <p:cBhvr>
                                        <p:cTn id="56"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8" grpId="0"/>
      <p:bldP spid="8" grpId="1"/>
      <p:bldP spid="9" grpId="0"/>
      <p:bldP spid="9" grpId="1"/>
      <p:bldP spid="10" grpId="0"/>
      <p:bldP spid="1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3856135505_84ece3392a_o.jpg"/>
          <p:cNvPicPr>
            <a:picLocks noChangeAspect="1"/>
          </p:cNvPicPr>
          <p:nvPr/>
        </p:nvPicPr>
        <p:blipFill rotWithShape="1">
          <a:blip r:embed="rId2" cstate="email">
            <a:alphaModFix amt="37000"/>
            <a:extLst>
              <a:ext uri="{28A0092B-C50C-407E-A947-70E740481C1C}">
                <a14:useLocalDpi xmlns:a14="http://schemas.microsoft.com/office/drawing/2010/main" val="0"/>
              </a:ext>
            </a:extLst>
          </a:blip>
          <a:srcRect r="9773"/>
          <a:stretch/>
        </p:blipFill>
        <p:spPr>
          <a:xfrm>
            <a:off x="320821" y="291631"/>
            <a:ext cx="8503327" cy="6322842"/>
          </a:xfrm>
          <a:prstGeom prst="rect">
            <a:avLst/>
          </a:prstGeom>
          <a:ln>
            <a:noFill/>
          </a:ln>
          <a:effectLst>
            <a:softEdge rad="112500"/>
          </a:effectLst>
        </p:spPr>
      </p:pic>
      <p:sp>
        <p:nvSpPr>
          <p:cNvPr id="5" name="CasellaDiTesto 4"/>
          <p:cNvSpPr txBox="1"/>
          <p:nvPr/>
        </p:nvSpPr>
        <p:spPr>
          <a:xfrm>
            <a:off x="2088445" y="359923"/>
            <a:ext cx="5230518" cy="707886"/>
          </a:xfrm>
          <a:prstGeom prst="rect">
            <a:avLst/>
          </a:prstGeom>
          <a:noFill/>
        </p:spPr>
        <p:txBody>
          <a:bodyPr wrap="square" rtlCol="0">
            <a:spAutoFit/>
          </a:bodyPr>
          <a:lstStyle/>
          <a:p>
            <a:r>
              <a:rPr lang="it-IT" sz="4000" dirty="0" smtClean="0">
                <a:solidFill>
                  <a:schemeClr val="accent1">
                    <a:lumMod val="50000"/>
                  </a:schemeClr>
                </a:solidFill>
                <a:latin typeface="Cash Currency"/>
                <a:cs typeface="Cash Currency"/>
              </a:rPr>
              <a:t>Prima Filippica</a:t>
            </a:r>
            <a:endParaRPr lang="it-IT" sz="4000" dirty="0">
              <a:solidFill>
                <a:schemeClr val="accent1">
                  <a:lumMod val="50000"/>
                </a:schemeClr>
              </a:solidFill>
              <a:latin typeface="Cash Currency"/>
              <a:cs typeface="Cash Currency"/>
            </a:endParaRPr>
          </a:p>
        </p:txBody>
      </p:sp>
      <p:sp>
        <p:nvSpPr>
          <p:cNvPr id="3" name="CasellaDiTesto 2"/>
          <p:cNvSpPr txBox="1"/>
          <p:nvPr/>
        </p:nvSpPr>
        <p:spPr>
          <a:xfrm>
            <a:off x="320821" y="1153583"/>
            <a:ext cx="8503327" cy="5401480"/>
          </a:xfrm>
          <a:prstGeom prst="rect">
            <a:avLst/>
          </a:prstGeom>
          <a:noFill/>
        </p:spPr>
        <p:txBody>
          <a:bodyPr wrap="square" rtlCol="0">
            <a:spAutoFit/>
          </a:bodyPr>
          <a:lstStyle/>
          <a:p>
            <a:r>
              <a:rPr lang="it-IT" sz="2300" dirty="0" smtClean="0">
                <a:latin typeface="Landsdowne"/>
                <a:cs typeface="Landsdowne"/>
              </a:rPr>
              <a:t>Era il 351 a.C. quando Demostene scrisse la sua prima Filippica e decise di indirizzare la sua politica contro le mire espansionistiche della Macedonia e del suo leader Filippo II. Demostene, infatti, comprese sin dal principio quali fossero gli obiettivi della nuova potenza e, con largo anticipo, </a:t>
            </a:r>
            <a:r>
              <a:rPr lang="it-IT" sz="2300" dirty="0" err="1" smtClean="0">
                <a:latin typeface="Landsdowne"/>
                <a:cs typeface="Landsdowne"/>
              </a:rPr>
              <a:t>tento’</a:t>
            </a:r>
            <a:r>
              <a:rPr lang="it-IT" sz="2300" dirty="0" smtClean="0">
                <a:latin typeface="Landsdowne"/>
                <a:cs typeface="Landsdowne"/>
              </a:rPr>
              <a:t> di informare anche i suoi concittadini. La prima Filippica </a:t>
            </a:r>
            <a:r>
              <a:rPr lang="it-IT" sz="2300" dirty="0" err="1" smtClean="0">
                <a:latin typeface="Landsdowne"/>
                <a:cs typeface="Landsdowne"/>
              </a:rPr>
              <a:t>puo’</a:t>
            </a:r>
            <a:r>
              <a:rPr lang="it-IT" sz="2300" dirty="0" smtClean="0">
                <a:latin typeface="Landsdowne"/>
                <a:cs typeface="Landsdowne"/>
              </a:rPr>
              <a:t> essere considerato, dunque, come mera invettiva contro l’apatia di Atene, che aveva perso il suo ruolo egemonico nella penisola ellenica. Il tono usato da Demostene in questa orazione </a:t>
            </a:r>
            <a:r>
              <a:rPr lang="it-IT" sz="2300" dirty="0" err="1" smtClean="0">
                <a:latin typeface="Landsdowne"/>
                <a:cs typeface="Landsdowne"/>
              </a:rPr>
              <a:t>e’</a:t>
            </a:r>
            <a:r>
              <a:rPr lang="it-IT" sz="2300" dirty="0" smtClean="0">
                <a:latin typeface="Landsdowne"/>
                <a:cs typeface="Landsdowne"/>
              </a:rPr>
              <a:t> quasi patriottico, colmo di energia e fiducia nei confronti di un popolo che avrebbe potuto, forse, arrestare l’avanzata di Filippo. Ma la sua fu anche una critica nei confronti del partito di opposizione (con a capo </a:t>
            </a:r>
            <a:r>
              <a:rPr lang="it-IT" sz="2300" dirty="0" err="1" smtClean="0">
                <a:latin typeface="Landsdowne"/>
                <a:cs typeface="Landsdowne"/>
              </a:rPr>
              <a:t>Eubulo</a:t>
            </a:r>
            <a:r>
              <a:rPr lang="it-IT" sz="2300" dirty="0" smtClean="0">
                <a:latin typeface="Landsdowne"/>
                <a:cs typeface="Landsdowne"/>
              </a:rPr>
              <a:t>), che non voleva intervenire, e dell’ esercito: quest’ultimo doveva essere riformato attraverso leggi che limitassero il numero di mercenari nei battaglioni; era importante che fossero gli stessi Ateniesi a combattere, spinti dal loro amore per la patria, come era avvenuto in passato.</a:t>
            </a:r>
          </a:p>
          <a:p>
            <a:r>
              <a:rPr lang="it-IT" sz="2300" dirty="0" smtClean="0">
                <a:latin typeface="Landsdowne"/>
                <a:cs typeface="Landsdowne"/>
              </a:rPr>
              <a:t>Demostene, infatti, cita i molti successi ottenuti da Atene nel periodo d’oro della </a:t>
            </a:r>
            <a:r>
              <a:rPr lang="it-IT" sz="2300" i="1" dirty="0" smtClean="0">
                <a:latin typeface="Landsdowne"/>
                <a:cs typeface="Landsdowne"/>
              </a:rPr>
              <a:t>polis </a:t>
            </a:r>
            <a:r>
              <a:rPr lang="it-IT" sz="2300" dirty="0" smtClean="0">
                <a:latin typeface="Landsdowne"/>
                <a:cs typeface="Landsdowne"/>
              </a:rPr>
              <a:t>e invita tutti a riflettere sulle cause di quei successi. Le conquiste di Filippo, secondo Demostene, avrebbero portato al definitivo crollo della </a:t>
            </a:r>
            <a:r>
              <a:rPr lang="it-IT" sz="2300" dirty="0" err="1" smtClean="0">
                <a:latin typeface="Landsdowne"/>
                <a:cs typeface="Landsdowne"/>
              </a:rPr>
              <a:t>societa’</a:t>
            </a:r>
            <a:r>
              <a:rPr lang="it-IT" sz="2300" dirty="0" smtClean="0">
                <a:latin typeface="Landsdowne"/>
                <a:cs typeface="Landsdowne"/>
              </a:rPr>
              <a:t> greca (e </a:t>
            </a:r>
            <a:r>
              <a:rPr lang="it-IT" sz="2300" dirty="0" err="1" smtClean="0">
                <a:latin typeface="Landsdowne"/>
                <a:cs typeface="Landsdowne"/>
              </a:rPr>
              <a:t>cosi’</a:t>
            </a:r>
            <a:r>
              <a:rPr lang="it-IT" sz="2300" dirty="0" smtClean="0">
                <a:latin typeface="Landsdowne"/>
                <a:cs typeface="Landsdowne"/>
              </a:rPr>
              <a:t> fu) ma nessuno, al momento dell’orazione sembrava credergli. La prima filippica </a:t>
            </a:r>
            <a:r>
              <a:rPr lang="it-IT" sz="2300" dirty="0" err="1" smtClean="0">
                <a:latin typeface="Landsdowne"/>
                <a:cs typeface="Landsdowne"/>
              </a:rPr>
              <a:t>risulto’</a:t>
            </a:r>
            <a:r>
              <a:rPr lang="it-IT" sz="2300" dirty="0" smtClean="0">
                <a:latin typeface="Landsdowne"/>
                <a:cs typeface="Landsdowne"/>
              </a:rPr>
              <a:t>, dunque, un grande insuccesso.</a:t>
            </a:r>
          </a:p>
          <a:p>
            <a:r>
              <a:rPr lang="it-IT" sz="2300" dirty="0" smtClean="0">
                <a:latin typeface="Landsdowne"/>
                <a:cs typeface="Landsdowne"/>
              </a:rPr>
              <a:t>L’orazione era divisa in tre parti: la prima, in </a:t>
            </a:r>
            <a:r>
              <a:rPr lang="it-IT" sz="2300" dirty="0" err="1" smtClean="0">
                <a:latin typeface="Landsdowne"/>
                <a:cs typeface="Landsdowne"/>
              </a:rPr>
              <a:t>ciu</a:t>
            </a:r>
            <a:r>
              <a:rPr lang="it-IT" sz="2300" dirty="0" smtClean="0">
                <a:latin typeface="Landsdowne"/>
                <a:cs typeface="Landsdowne"/>
              </a:rPr>
              <a:t> l’oratore cerca di accattivare il suo pubblico attraverso un linguaggio diretto ed energico; la seconda, in cui descrive i mezzi che Atene deve sfruttare per ritornare la </a:t>
            </a:r>
            <a:r>
              <a:rPr lang="it-IT" sz="2300" i="1" dirty="0" smtClean="0">
                <a:latin typeface="Landsdowne"/>
                <a:cs typeface="Landsdowne"/>
              </a:rPr>
              <a:t>polis </a:t>
            </a:r>
            <a:r>
              <a:rPr lang="it-IT" sz="2300" dirty="0" smtClean="0">
                <a:latin typeface="Landsdowne"/>
                <a:cs typeface="Landsdowne"/>
              </a:rPr>
              <a:t>di un tempo; la terza, nella quale esorta gli Ateniesi allo scontro</a:t>
            </a:r>
            <a:endParaRPr lang="it-IT" sz="2300" dirty="0">
              <a:latin typeface="Landsdowne"/>
              <a:cs typeface="Landsdowne"/>
            </a:endParaRPr>
          </a:p>
        </p:txBody>
      </p:sp>
    </p:spTree>
    <p:extLst>
      <p:ext uri="{BB962C8B-B14F-4D97-AF65-F5344CB8AC3E}">
        <p14:creationId xmlns:p14="http://schemas.microsoft.com/office/powerpoint/2010/main" val="307192303"/>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47335" y="385697"/>
            <a:ext cx="5851406" cy="769441"/>
          </a:xfrm>
          <a:prstGeom prst="rect">
            <a:avLst/>
          </a:prstGeom>
          <a:noFill/>
        </p:spPr>
        <p:txBody>
          <a:bodyPr wrap="square" rtlCol="0">
            <a:spAutoFit/>
          </a:bodyPr>
          <a:lstStyle/>
          <a:p>
            <a:r>
              <a:rPr lang="it-IT" sz="4400" dirty="0" smtClean="0">
                <a:solidFill>
                  <a:srgbClr val="705E2F"/>
                </a:solidFill>
                <a:latin typeface="Cash Currency"/>
                <a:cs typeface="Cash Currency"/>
              </a:rPr>
              <a:t>Le </a:t>
            </a:r>
            <a:r>
              <a:rPr lang="it-IT" sz="4400" dirty="0" err="1" smtClean="0">
                <a:solidFill>
                  <a:srgbClr val="705E2F"/>
                </a:solidFill>
                <a:latin typeface="Cash Currency"/>
                <a:cs typeface="Cash Currency"/>
              </a:rPr>
              <a:t>Olintiache</a:t>
            </a:r>
            <a:endParaRPr lang="it-IT" sz="4400" dirty="0">
              <a:solidFill>
                <a:srgbClr val="705E2F"/>
              </a:solidFill>
              <a:latin typeface="Cash Currency"/>
              <a:cs typeface="Cash Currency"/>
            </a:endParaRPr>
          </a:p>
        </p:txBody>
      </p:sp>
      <p:pic>
        <p:nvPicPr>
          <p:cNvPr id="3" name="Immagine 2" descr="demosten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027" y="1917269"/>
            <a:ext cx="2627545" cy="3323844"/>
          </a:xfrm>
          <a:prstGeom prst="rect">
            <a:avLst/>
          </a:prstGeom>
          <a:ln>
            <a:noFill/>
          </a:ln>
          <a:effectLst>
            <a:softEdge rad="112500"/>
          </a:effectLst>
        </p:spPr>
      </p:pic>
      <p:sp>
        <p:nvSpPr>
          <p:cNvPr id="4" name="CasellaDiTesto 3"/>
          <p:cNvSpPr txBox="1"/>
          <p:nvPr/>
        </p:nvSpPr>
        <p:spPr>
          <a:xfrm>
            <a:off x="475026" y="1117050"/>
            <a:ext cx="8433155" cy="800219"/>
          </a:xfrm>
          <a:prstGeom prst="rect">
            <a:avLst/>
          </a:prstGeom>
          <a:noFill/>
        </p:spPr>
        <p:txBody>
          <a:bodyPr wrap="square" rtlCol="0">
            <a:spAutoFit/>
          </a:bodyPr>
          <a:lstStyle/>
          <a:p>
            <a:r>
              <a:rPr lang="it-IT" sz="2300" dirty="0" smtClean="0">
                <a:latin typeface="Landsdowne"/>
                <a:cs typeface="Landsdowne"/>
              </a:rPr>
              <a:t>Le </a:t>
            </a:r>
            <a:r>
              <a:rPr lang="it-IT" sz="2300" dirty="0" err="1" smtClean="0">
                <a:latin typeface="Landsdowne"/>
                <a:cs typeface="Landsdowne"/>
              </a:rPr>
              <a:t>Olintiache</a:t>
            </a:r>
            <a:r>
              <a:rPr lang="it-IT" sz="2300" dirty="0" smtClean="0">
                <a:latin typeface="Landsdowne"/>
                <a:cs typeface="Landsdowne"/>
              </a:rPr>
              <a:t> sono tre orazioni datate al 349 a.C. e incentrate su un unico motivo: convincere gli Ateniesi a soccorrere Olinto (nella penisola calcidica), che aveva chiesto aiuto, assediata da Filippo. Qualche anno dopo la </a:t>
            </a:r>
            <a:r>
              <a:rPr lang="it-IT" sz="2300" i="1" dirty="0" smtClean="0">
                <a:latin typeface="Landsdowne"/>
                <a:cs typeface="Landsdowne"/>
              </a:rPr>
              <a:t>Prima Filippica,</a:t>
            </a:r>
            <a:r>
              <a:rPr lang="it-IT" sz="2300" dirty="0" smtClean="0">
                <a:latin typeface="Landsdowne"/>
                <a:cs typeface="Landsdowne"/>
              </a:rPr>
              <a:t> Filippo </a:t>
            </a:r>
            <a:endParaRPr lang="it-IT" sz="2300" dirty="0">
              <a:latin typeface="Landsdowne"/>
              <a:cs typeface="Landsdowne"/>
            </a:endParaRPr>
          </a:p>
        </p:txBody>
      </p:sp>
      <p:sp>
        <p:nvSpPr>
          <p:cNvPr id="5" name="CasellaDiTesto 4"/>
          <p:cNvSpPr txBox="1"/>
          <p:nvPr/>
        </p:nvSpPr>
        <p:spPr>
          <a:xfrm>
            <a:off x="3067773" y="1789047"/>
            <a:ext cx="5840407" cy="3631764"/>
          </a:xfrm>
          <a:prstGeom prst="rect">
            <a:avLst/>
          </a:prstGeom>
          <a:noFill/>
        </p:spPr>
        <p:txBody>
          <a:bodyPr wrap="square" rtlCol="0">
            <a:spAutoFit/>
          </a:bodyPr>
          <a:lstStyle/>
          <a:p>
            <a:r>
              <a:rPr lang="it-IT" sz="2300" dirty="0" err="1">
                <a:latin typeface="Landsdowne"/>
                <a:cs typeface="Landsdowne"/>
              </a:rPr>
              <a:t>m</a:t>
            </a:r>
            <a:r>
              <a:rPr lang="it-IT" sz="2300" dirty="0" err="1" smtClean="0">
                <a:latin typeface="Landsdowne"/>
                <a:cs typeface="Landsdowne"/>
              </a:rPr>
              <a:t>arcio’</a:t>
            </a:r>
            <a:r>
              <a:rPr lang="it-IT" sz="2300" dirty="0" smtClean="0">
                <a:latin typeface="Landsdowne"/>
                <a:cs typeface="Landsdowne"/>
              </a:rPr>
              <a:t> sulla penisola calcidica, dove Atene possedeva diverse colonie, e mise a ferro e fuoco tutta la regione. Il tema centrale delle tre orazioni e’ lo stesso della </a:t>
            </a:r>
            <a:r>
              <a:rPr lang="it-IT" sz="2300" i="1" dirty="0" smtClean="0">
                <a:latin typeface="Landsdowne"/>
                <a:cs typeface="Landsdowne"/>
              </a:rPr>
              <a:t>Prima Filippica</a:t>
            </a:r>
            <a:r>
              <a:rPr lang="it-IT" sz="2300" dirty="0" smtClean="0">
                <a:latin typeface="Landsdowne"/>
                <a:cs typeface="Landsdowne"/>
              </a:rPr>
              <a:t>, </a:t>
            </a:r>
            <a:r>
              <a:rPr lang="it-IT" sz="2300" dirty="0">
                <a:latin typeface="Landsdowne"/>
                <a:cs typeface="Landsdowne"/>
              </a:rPr>
              <a:t>ma </a:t>
            </a:r>
            <a:r>
              <a:rPr lang="it-IT" sz="2300" dirty="0" smtClean="0">
                <a:latin typeface="Landsdowne"/>
                <a:cs typeface="Landsdowne"/>
              </a:rPr>
              <a:t>reso </a:t>
            </a:r>
            <a:r>
              <a:rPr lang="it-IT" sz="2300" dirty="0">
                <a:latin typeface="Landsdowne"/>
                <a:cs typeface="Landsdowne"/>
              </a:rPr>
              <a:t>ancora </a:t>
            </a:r>
            <a:r>
              <a:rPr lang="it-IT" sz="2300" dirty="0" err="1" smtClean="0">
                <a:latin typeface="Landsdowne"/>
                <a:cs typeface="Landsdowne"/>
              </a:rPr>
              <a:t>piu’</a:t>
            </a:r>
            <a:r>
              <a:rPr lang="it-IT" sz="2300" dirty="0" smtClean="0">
                <a:latin typeface="Landsdowne"/>
                <a:cs typeface="Landsdowne"/>
              </a:rPr>
              <a:t> drammatico </a:t>
            </a:r>
            <a:r>
              <a:rPr lang="it-IT" sz="2300" dirty="0">
                <a:latin typeface="Landsdowne"/>
                <a:cs typeface="Landsdowne"/>
              </a:rPr>
              <a:t>dall'aggravarsi della situazione in cui si trovava la </a:t>
            </a:r>
            <a:r>
              <a:rPr lang="it-IT" sz="2300" dirty="0" smtClean="0">
                <a:latin typeface="Landsdowne"/>
                <a:cs typeface="Landsdowne"/>
              </a:rPr>
              <a:t>Grecia: egli </a:t>
            </a:r>
            <a:r>
              <a:rPr lang="it-IT" sz="2300" dirty="0">
                <a:latin typeface="Landsdowne"/>
                <a:cs typeface="Landsdowne"/>
              </a:rPr>
              <a:t>proponeva un intervento immediato sia per terra che per mare; </a:t>
            </a:r>
            <a:r>
              <a:rPr lang="it-IT" sz="2300" dirty="0" smtClean="0">
                <a:latin typeface="Landsdowne"/>
                <a:cs typeface="Landsdowne"/>
              </a:rPr>
              <a:t>inviare </a:t>
            </a:r>
            <a:r>
              <a:rPr lang="it-IT" sz="2300" dirty="0">
                <a:latin typeface="Landsdowne"/>
                <a:cs typeface="Landsdowne"/>
              </a:rPr>
              <a:t>aiuti </a:t>
            </a:r>
            <a:r>
              <a:rPr lang="it-IT" sz="2300" dirty="0" smtClean="0">
                <a:latin typeface="Landsdowne"/>
                <a:cs typeface="Landsdowne"/>
              </a:rPr>
              <a:t>ad Olinto era l'occasione </a:t>
            </a:r>
            <a:r>
              <a:rPr lang="it-IT" sz="2300" dirty="0">
                <a:latin typeface="Landsdowne"/>
                <a:cs typeface="Landsdowne"/>
              </a:rPr>
              <a:t>offerta dalla </a:t>
            </a:r>
            <a:r>
              <a:rPr lang="it-IT" sz="2300" dirty="0" err="1" smtClean="0">
                <a:latin typeface="Landsdowne"/>
                <a:cs typeface="Landsdowne"/>
              </a:rPr>
              <a:t>divinita’</a:t>
            </a:r>
            <a:r>
              <a:rPr lang="it-IT" sz="2300" dirty="0" smtClean="0">
                <a:latin typeface="Landsdowne"/>
                <a:cs typeface="Landsdowne"/>
              </a:rPr>
              <a:t> </a:t>
            </a:r>
            <a:r>
              <a:rPr lang="it-IT" sz="2300" dirty="0">
                <a:latin typeface="Landsdowne"/>
                <a:cs typeface="Landsdowne"/>
              </a:rPr>
              <a:t>agli Ateniesi, per scuotersi dallo stato di apatia e di torpore in cui erano piombati; l'oratore sosteneva che il popolo ateniese avrebbe dovuto necessariamente afferrare questa occasione, </a:t>
            </a:r>
            <a:r>
              <a:rPr lang="it-IT" sz="2300" dirty="0" err="1" smtClean="0">
                <a:latin typeface="Landsdowne"/>
                <a:cs typeface="Landsdowne"/>
              </a:rPr>
              <a:t>perche’</a:t>
            </a:r>
            <a:r>
              <a:rPr lang="it-IT" sz="2300" dirty="0" smtClean="0">
                <a:latin typeface="Landsdowne"/>
                <a:cs typeface="Landsdowne"/>
              </a:rPr>
              <a:t>, </a:t>
            </a:r>
            <a:r>
              <a:rPr lang="it-IT" sz="2300" dirty="0">
                <a:latin typeface="Landsdowne"/>
                <a:cs typeface="Landsdowne"/>
              </a:rPr>
              <a:t>se non l'avesse fatto, sarebbe venuto meno al suo compito e sarebbe andato sicuramente incontro alla rovina. </a:t>
            </a:r>
          </a:p>
          <a:p>
            <a:r>
              <a:rPr lang="it-IT" sz="2300" dirty="0">
                <a:latin typeface="Landsdowne"/>
                <a:cs typeface="Landsdowne"/>
              </a:rPr>
              <a:t>Nelle </a:t>
            </a:r>
            <a:r>
              <a:rPr lang="it-IT" sz="2300" dirty="0" err="1">
                <a:latin typeface="Landsdowne"/>
                <a:cs typeface="Landsdowne"/>
              </a:rPr>
              <a:t>Olintiache</a:t>
            </a:r>
            <a:r>
              <a:rPr lang="it-IT" sz="2300" dirty="0">
                <a:latin typeface="Landsdowne"/>
                <a:cs typeface="Landsdowne"/>
              </a:rPr>
              <a:t>, Demostene introduce la tematica della </a:t>
            </a:r>
            <a:r>
              <a:rPr lang="it-IT" sz="2300" i="1" dirty="0" err="1">
                <a:latin typeface="Landsdowne"/>
                <a:cs typeface="Landsdowne"/>
              </a:rPr>
              <a:t>tyche</a:t>
            </a:r>
            <a:r>
              <a:rPr lang="it-IT" sz="2300" dirty="0">
                <a:latin typeface="Landsdowne"/>
                <a:cs typeface="Landsdowne"/>
              </a:rPr>
              <a:t>, </a:t>
            </a:r>
            <a:r>
              <a:rPr lang="it-IT" sz="2300" dirty="0" smtClean="0">
                <a:latin typeface="Landsdowne"/>
                <a:cs typeface="Landsdowne"/>
              </a:rPr>
              <a:t>il Caso</a:t>
            </a:r>
            <a:r>
              <a:rPr lang="it-IT" sz="2300" dirty="0">
                <a:latin typeface="Landsdowne"/>
                <a:cs typeface="Landsdowne"/>
              </a:rPr>
              <a:t>, </a:t>
            </a:r>
            <a:r>
              <a:rPr lang="it-IT" sz="2300" dirty="0" smtClean="0">
                <a:latin typeface="Landsdowne"/>
                <a:cs typeface="Landsdowne"/>
              </a:rPr>
              <a:t>forza</a:t>
            </a:r>
            <a:endParaRPr lang="it-IT" sz="2300" dirty="0">
              <a:latin typeface="Landsdowne"/>
              <a:cs typeface="Landsdowne"/>
            </a:endParaRPr>
          </a:p>
        </p:txBody>
      </p:sp>
      <p:sp>
        <p:nvSpPr>
          <p:cNvPr id="6" name="Rettangolo 5"/>
          <p:cNvSpPr/>
          <p:nvPr/>
        </p:nvSpPr>
        <p:spPr>
          <a:xfrm>
            <a:off x="2286000" y="197346"/>
            <a:ext cx="4572000" cy="369332"/>
          </a:xfrm>
          <a:prstGeom prst="rect">
            <a:avLst/>
          </a:prstGeom>
        </p:spPr>
        <p:txBody>
          <a:bodyPr>
            <a:spAutoFit/>
          </a:bodyPr>
          <a:lstStyle/>
          <a:p>
            <a:endParaRPr lang="it-IT" dirty="0"/>
          </a:p>
        </p:txBody>
      </p:sp>
      <p:sp>
        <p:nvSpPr>
          <p:cNvPr id="7" name="CasellaDiTesto 6"/>
          <p:cNvSpPr txBox="1"/>
          <p:nvPr/>
        </p:nvSpPr>
        <p:spPr>
          <a:xfrm>
            <a:off x="401405" y="5250315"/>
            <a:ext cx="8433153" cy="2231380"/>
          </a:xfrm>
          <a:prstGeom prst="rect">
            <a:avLst/>
          </a:prstGeom>
          <a:noFill/>
        </p:spPr>
        <p:txBody>
          <a:bodyPr wrap="square" rtlCol="0">
            <a:spAutoFit/>
          </a:bodyPr>
          <a:lstStyle/>
          <a:p>
            <a:r>
              <a:rPr lang="it-IT" sz="2300" dirty="0" smtClean="0">
                <a:latin typeface="Landsdowne"/>
                <a:cs typeface="Landsdowne"/>
              </a:rPr>
              <a:t>irrazionale da cui dipendono i successi e gli insuccessi degli uomini;</a:t>
            </a:r>
            <a:r>
              <a:rPr lang="it-IT" sz="2400" dirty="0"/>
              <a:t> </a:t>
            </a:r>
            <a:r>
              <a:rPr lang="it-IT" sz="2300" dirty="0">
                <a:latin typeface="Landsdowne"/>
                <a:cs typeface="Landsdowne"/>
              </a:rPr>
              <a:t>s</a:t>
            </a:r>
            <a:r>
              <a:rPr lang="it-IT" sz="2300" dirty="0" smtClean="0">
                <a:latin typeface="Landsdowne"/>
                <a:cs typeface="Landsdowne"/>
              </a:rPr>
              <a:t>econdo </a:t>
            </a:r>
            <a:r>
              <a:rPr lang="it-IT" sz="2300" dirty="0">
                <a:latin typeface="Landsdowne"/>
                <a:cs typeface="Landsdowne"/>
              </a:rPr>
              <a:t>l'oratore, la </a:t>
            </a:r>
            <a:r>
              <a:rPr lang="it-IT" sz="2300" i="1" dirty="0" err="1">
                <a:latin typeface="Landsdowne"/>
                <a:cs typeface="Landsdowne"/>
              </a:rPr>
              <a:t>tyche</a:t>
            </a:r>
            <a:r>
              <a:rPr lang="it-IT" sz="2300" dirty="0">
                <a:latin typeface="Landsdowne"/>
                <a:cs typeface="Landsdowne"/>
              </a:rPr>
              <a:t> avversa </a:t>
            </a:r>
            <a:r>
              <a:rPr lang="it-IT" sz="2300" dirty="0" err="1" smtClean="0">
                <a:latin typeface="Landsdowne"/>
                <a:cs typeface="Landsdowne"/>
              </a:rPr>
              <a:t>puo’</a:t>
            </a:r>
            <a:r>
              <a:rPr lang="it-IT" sz="2300" dirty="0" smtClean="0">
                <a:latin typeface="Landsdowne"/>
                <a:cs typeface="Landsdowne"/>
              </a:rPr>
              <a:t> </a:t>
            </a:r>
            <a:r>
              <a:rPr lang="it-IT" sz="2300" dirty="0">
                <a:latin typeface="Landsdowne"/>
                <a:cs typeface="Landsdowne"/>
              </a:rPr>
              <a:t>essere contrastata solo con l' </a:t>
            </a:r>
            <a:r>
              <a:rPr lang="it-IT" sz="2300" i="1" dirty="0" err="1" smtClean="0">
                <a:latin typeface="Landsdowne"/>
                <a:cs typeface="Landsdowne"/>
              </a:rPr>
              <a:t>arete</a:t>
            </a:r>
            <a:r>
              <a:rPr lang="it-IT" sz="2300" dirty="0">
                <a:latin typeface="Landsdowne"/>
                <a:cs typeface="Landsdowne"/>
              </a:rPr>
              <a:t>. Molti Ateniesi, allora, sostennero che i numerosi e continui successi di Filippo erano il risultato di una sorte a lui </a:t>
            </a:r>
            <a:r>
              <a:rPr lang="it-IT" sz="2300" dirty="0" smtClean="0">
                <a:latin typeface="Landsdowne"/>
                <a:cs typeface="Landsdowne"/>
              </a:rPr>
              <a:t>favorevole. Demostene </a:t>
            </a:r>
            <a:r>
              <a:rPr lang="it-IT" sz="2300" dirty="0" err="1" smtClean="0">
                <a:latin typeface="Landsdowne"/>
                <a:cs typeface="Landsdowne"/>
              </a:rPr>
              <a:t>replico’</a:t>
            </a:r>
            <a:r>
              <a:rPr lang="it-IT" sz="2300" dirty="0" smtClean="0">
                <a:latin typeface="Landsdowne"/>
                <a:cs typeface="Landsdowne"/>
              </a:rPr>
              <a:t> mostrando la figure del re macedone nelle sue sfrenatezze e mostrando che la </a:t>
            </a:r>
            <a:r>
              <a:rPr lang="it-IT" sz="2300" i="1" dirty="0" err="1" smtClean="0">
                <a:latin typeface="Landsdowne"/>
                <a:cs typeface="Landsdowne"/>
              </a:rPr>
              <a:t>tyche</a:t>
            </a:r>
            <a:r>
              <a:rPr lang="it-IT" sz="2300" i="1" dirty="0" smtClean="0">
                <a:latin typeface="Landsdowne"/>
                <a:cs typeface="Landsdowne"/>
              </a:rPr>
              <a:t> </a:t>
            </a:r>
            <a:r>
              <a:rPr lang="it-IT" sz="2300" dirty="0" smtClean="0">
                <a:latin typeface="Landsdowne"/>
                <a:cs typeface="Landsdowne"/>
              </a:rPr>
              <a:t>era favorevole agli Ateniesi. Demostene, inoltre, ipotizza l’impiego del </a:t>
            </a:r>
            <a:r>
              <a:rPr lang="it-IT" sz="2300" i="1" dirty="0" err="1" smtClean="0">
                <a:latin typeface="Landsdowne"/>
                <a:cs typeface="Landsdowne"/>
              </a:rPr>
              <a:t>theorikon</a:t>
            </a:r>
            <a:endParaRPr lang="it-IT" sz="2300" dirty="0">
              <a:latin typeface="Landsdowne"/>
              <a:cs typeface="Landsdowne"/>
            </a:endParaRPr>
          </a:p>
          <a:p>
            <a:r>
              <a:rPr lang="it-IT" sz="2300" dirty="0">
                <a:latin typeface="Landsdowne"/>
                <a:cs typeface="Landsdowne"/>
              </a:rPr>
              <a:t> </a:t>
            </a:r>
          </a:p>
          <a:p>
            <a:endParaRPr lang="it-IT" sz="2300" dirty="0">
              <a:latin typeface="Landsdowne"/>
              <a:cs typeface="Landsdowne"/>
            </a:endParaRPr>
          </a:p>
        </p:txBody>
      </p:sp>
      <p:sp>
        <p:nvSpPr>
          <p:cNvPr id="8" name="Rettangolo 7"/>
          <p:cNvSpPr/>
          <p:nvPr/>
        </p:nvSpPr>
        <p:spPr>
          <a:xfrm>
            <a:off x="2286000" y="2413338"/>
            <a:ext cx="4572000" cy="369332"/>
          </a:xfrm>
          <a:prstGeom prst="rect">
            <a:avLst/>
          </a:prstGeom>
        </p:spPr>
        <p:txBody>
          <a:bodyPr>
            <a:spAutoFit/>
          </a:bodyPr>
          <a:lstStyle/>
          <a:p>
            <a:endParaRPr lang="it-IT" dirty="0"/>
          </a:p>
        </p:txBody>
      </p:sp>
    </p:spTree>
    <p:extLst>
      <p:ext uri="{BB962C8B-B14F-4D97-AF65-F5344CB8AC3E}">
        <p14:creationId xmlns:p14="http://schemas.microsoft.com/office/powerpoint/2010/main" val="30823126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235185"/>
            <a:ext cx="9144000" cy="769441"/>
          </a:xfrm>
          <a:prstGeom prst="rect">
            <a:avLst/>
          </a:prstGeom>
          <a:noFill/>
        </p:spPr>
        <p:txBody>
          <a:bodyPr wrap="square" rtlCol="0">
            <a:spAutoFit/>
          </a:bodyPr>
          <a:lstStyle/>
          <a:p>
            <a:pPr algn="ctr"/>
            <a:r>
              <a:rPr lang="it-IT" sz="4400" dirty="0" smtClean="0">
                <a:solidFill>
                  <a:srgbClr val="705E2F"/>
                </a:solidFill>
                <a:latin typeface="Cash Currency"/>
                <a:cs typeface="Cash Currency"/>
              </a:rPr>
              <a:t>Seconda Filippica</a:t>
            </a:r>
            <a:endParaRPr lang="it-IT" sz="4400" dirty="0">
              <a:solidFill>
                <a:srgbClr val="705E2F"/>
              </a:solidFill>
              <a:latin typeface="Cash Currency"/>
              <a:cs typeface="Cash Currency"/>
            </a:endParaRPr>
          </a:p>
        </p:txBody>
      </p:sp>
      <p:pic>
        <p:nvPicPr>
          <p:cNvPr id="3" name="Immagine 2" descr="Demosthenes.gif"/>
          <p:cNvPicPr>
            <a:picLocks noChangeAspect="1"/>
          </p:cNvPicPr>
          <p:nvPr/>
        </p:nvPicPr>
        <p:blipFill>
          <a:blip r:embed="rId2" cstate="print">
            <a:clrChange>
              <a:clrFrom>
                <a:srgbClr val="EFEADF"/>
              </a:clrFrom>
              <a:clrTo>
                <a:srgbClr val="EFEADF">
                  <a:alpha val="0"/>
                </a:srgbClr>
              </a:clrTo>
            </a:clrChange>
            <a:extLst>
              <a:ext uri="{28A0092B-C50C-407E-A947-70E740481C1C}">
                <a14:useLocalDpi xmlns:a14="http://schemas.microsoft.com/office/drawing/2010/main" val="0"/>
              </a:ext>
            </a:extLst>
          </a:blip>
          <a:stretch>
            <a:fillRect/>
          </a:stretch>
        </p:blipFill>
        <p:spPr>
          <a:xfrm>
            <a:off x="5421569" y="846666"/>
            <a:ext cx="3381371" cy="5759994"/>
          </a:xfrm>
          <a:prstGeom prst="rect">
            <a:avLst/>
          </a:prstGeom>
          <a:ln>
            <a:noFill/>
          </a:ln>
          <a:effectLst>
            <a:outerShdw blurRad="190500" algn="tl" rotWithShape="0">
              <a:srgbClr val="000000">
                <a:alpha val="70000"/>
              </a:srgbClr>
            </a:outerShdw>
          </a:effectLst>
        </p:spPr>
      </p:pic>
      <p:sp>
        <p:nvSpPr>
          <p:cNvPr id="4" name="CasellaDiTesto 3"/>
          <p:cNvSpPr txBox="1"/>
          <p:nvPr/>
        </p:nvSpPr>
        <p:spPr>
          <a:xfrm>
            <a:off x="908414" y="1102578"/>
            <a:ext cx="5381549" cy="5401479"/>
          </a:xfrm>
          <a:prstGeom prst="rect">
            <a:avLst/>
          </a:prstGeom>
          <a:noFill/>
        </p:spPr>
        <p:txBody>
          <a:bodyPr wrap="square" rtlCol="0">
            <a:spAutoFit/>
          </a:bodyPr>
          <a:lstStyle/>
          <a:p>
            <a:r>
              <a:rPr lang="it-IT" sz="2300" dirty="0" smtClean="0">
                <a:latin typeface="Landsdowne" pitchFamily="2" charset="0"/>
              </a:rPr>
              <a:t>Non conosciamo l'occasione in cui venne pronunciata la </a:t>
            </a:r>
            <a:r>
              <a:rPr lang="it-IT" sz="2300" i="1" dirty="0" smtClean="0">
                <a:latin typeface="Landsdowne" pitchFamily="2" charset="0"/>
              </a:rPr>
              <a:t>II Filippica</a:t>
            </a:r>
            <a:r>
              <a:rPr lang="it-IT" sz="2300" dirty="0" smtClean="0">
                <a:latin typeface="Landsdowne" pitchFamily="2" charset="0"/>
              </a:rPr>
              <a:t> (344 a.C.), forse si tratta della risposta ad un'ambasceria macedone venuta ad Atene. In questa orazione Demostene accusa apertamente Filippo di Macedonia di tentare di mettere la mani su Tebe e le altre </a:t>
            </a:r>
            <a:r>
              <a:rPr lang="it-IT" sz="2300" dirty="0" err="1" smtClean="0">
                <a:latin typeface="Landsdowne" pitchFamily="2" charset="0"/>
              </a:rPr>
              <a:t>citta’</a:t>
            </a:r>
            <a:r>
              <a:rPr lang="it-IT" sz="2300" dirty="0" smtClean="0">
                <a:latin typeface="Landsdowne" pitchFamily="2" charset="0"/>
              </a:rPr>
              <a:t> del Peloponneso e di aver violato a </a:t>
            </a:r>
            <a:r>
              <a:rPr lang="it-IT" sz="2300" dirty="0" err="1" smtClean="0">
                <a:latin typeface="Landsdowne" pitchFamily="2" charset="0"/>
              </a:rPr>
              <a:t>piu’</a:t>
            </a:r>
            <a:r>
              <a:rPr lang="it-IT" sz="2300" dirty="0" smtClean="0">
                <a:latin typeface="Landsdowne" pitchFamily="2" charset="0"/>
              </a:rPr>
              <a:t> riprese il trattato di pace (detto “di </a:t>
            </a:r>
            <a:r>
              <a:rPr lang="it-IT" sz="2300" dirty="0" err="1" smtClean="0">
                <a:latin typeface="Landsdowne" pitchFamily="2" charset="0"/>
              </a:rPr>
              <a:t>Filocrate</a:t>
            </a:r>
            <a:r>
              <a:rPr lang="it-IT" sz="2300" dirty="0" smtClean="0">
                <a:latin typeface="Landsdowne" pitchFamily="2" charset="0"/>
              </a:rPr>
              <a:t>” dal nome del negoziatore), rispondendo </a:t>
            </a:r>
            <a:r>
              <a:rPr lang="it-IT" sz="2300" dirty="0" err="1" smtClean="0">
                <a:latin typeface="Landsdowne" pitchFamily="2" charset="0"/>
              </a:rPr>
              <a:t>cosi’</a:t>
            </a:r>
            <a:r>
              <a:rPr lang="it-IT" sz="2300" dirty="0" smtClean="0">
                <a:latin typeface="Landsdowne" pitchFamily="2" charset="0"/>
              </a:rPr>
              <a:t> implicitamente alle lamentele del re che si riteneva calunniato dagli Ateniesi. Filippo voleva infatti insinuarsi nelle controversie del Peloponneso fornendo alle </a:t>
            </a:r>
            <a:r>
              <a:rPr lang="it-IT" sz="2300" dirty="0" err="1" smtClean="0">
                <a:latin typeface="Landsdowne" pitchFamily="2" charset="0"/>
              </a:rPr>
              <a:t>citta’</a:t>
            </a:r>
            <a:r>
              <a:rPr lang="it-IT" sz="2300" dirty="0" smtClean="0">
                <a:latin typeface="Landsdowne" pitchFamily="2" charset="0"/>
              </a:rPr>
              <a:t> della Messenia appoggio politico contro Sparta. Nell'ultima parte dell'orazione Demostene, ora uomo di punta dello schieramento favorevole ad una guerra contro Filippo, attacca gli avversari filo-macedoni, specialmente </a:t>
            </a:r>
            <a:r>
              <a:rPr lang="it-IT" sz="2300" dirty="0" err="1" smtClean="0">
                <a:latin typeface="Landsdowne" pitchFamily="2" charset="0"/>
              </a:rPr>
              <a:t>Eschine</a:t>
            </a:r>
            <a:r>
              <a:rPr lang="it-IT" sz="2300" dirty="0" smtClean="0">
                <a:latin typeface="Landsdowne" pitchFamily="2" charset="0"/>
              </a:rPr>
              <a:t> e </a:t>
            </a:r>
            <a:r>
              <a:rPr lang="it-IT" sz="2300" dirty="0" err="1" smtClean="0">
                <a:latin typeface="Landsdowne" pitchFamily="2" charset="0"/>
              </a:rPr>
              <a:t>Filocrate</a:t>
            </a:r>
            <a:r>
              <a:rPr lang="it-IT" sz="2300" dirty="0" smtClean="0">
                <a:latin typeface="Landsdowne" pitchFamily="2" charset="0"/>
              </a:rPr>
              <a:t>, addossando loro la </a:t>
            </a:r>
            <a:r>
              <a:rPr lang="it-IT" sz="2300" dirty="0" err="1" smtClean="0">
                <a:latin typeface="Landsdowne" pitchFamily="2" charset="0"/>
              </a:rPr>
              <a:t>responsabilita’</a:t>
            </a:r>
            <a:r>
              <a:rPr lang="it-IT" sz="2300" dirty="0" smtClean="0">
                <a:latin typeface="Landsdowne" pitchFamily="2" charset="0"/>
              </a:rPr>
              <a:t> delle clausole </a:t>
            </a:r>
            <a:r>
              <a:rPr lang="it-IT" sz="2300" dirty="0" err="1" smtClean="0">
                <a:latin typeface="Landsdowne" pitchFamily="2" charset="0"/>
              </a:rPr>
              <a:t>piu’</a:t>
            </a:r>
            <a:r>
              <a:rPr lang="it-IT" sz="2300" dirty="0" smtClean="0">
                <a:latin typeface="Landsdowne" pitchFamily="2" charset="0"/>
              </a:rPr>
              <a:t> onerose della pace di </a:t>
            </a:r>
            <a:r>
              <a:rPr lang="it-IT" sz="2300" dirty="0" err="1" smtClean="0">
                <a:latin typeface="Landsdowne" pitchFamily="2" charset="0"/>
              </a:rPr>
              <a:t>Filocrate</a:t>
            </a:r>
            <a:r>
              <a:rPr lang="it-IT" sz="2300" dirty="0" smtClean="0">
                <a:latin typeface="Landsdowne" pitchFamily="2" charset="0"/>
              </a:rPr>
              <a:t> ritenendoli responsabili del negativo andamento della politica interna ateniese. </a:t>
            </a:r>
          </a:p>
          <a:p>
            <a:endParaRPr lang="it-IT" sz="2300" dirty="0">
              <a:latin typeface="Landsdowne" pitchFamily="2" charset="0"/>
              <a:cs typeface="Landsdowne"/>
            </a:endParaRPr>
          </a:p>
        </p:txBody>
      </p:sp>
    </p:spTree>
    <p:extLst>
      <p:ext uri="{BB962C8B-B14F-4D97-AF65-F5344CB8AC3E}">
        <p14:creationId xmlns:p14="http://schemas.microsoft.com/office/powerpoint/2010/main" val="12989177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ella">
  <a:themeElements>
    <a:clrScheme name="Sella">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Sella">
      <a:majorFont>
        <a:latin typeface="Book Antiqua"/>
        <a:ea typeface=""/>
        <a:cs typeface=""/>
        <a:font script="Jpan" typeface="ＭＳ 明朝"/>
      </a:majorFont>
      <a:minorFont>
        <a:latin typeface="Book Antiqua"/>
        <a:ea typeface=""/>
        <a:cs typeface=""/>
        <a:font script="Jpan" typeface="ＭＳ 明朝"/>
      </a:minorFont>
    </a:fontScheme>
    <a:fmtScheme name="Sella">
      <a:fillStyleLst>
        <a:solidFill>
          <a:schemeClr val="phClr"/>
        </a:solidFill>
        <a:gradFill rotWithShape="1">
          <a:gsLst>
            <a:gs pos="0">
              <a:schemeClr val="phClr"/>
            </a:gs>
            <a:gs pos="30000">
              <a:schemeClr val="phClr">
                <a:tint val="80000"/>
              </a:schemeClr>
            </a:gs>
            <a:gs pos="100000">
              <a:schemeClr val="phClr">
                <a:tint val="100000"/>
              </a:schemeClr>
            </a:gs>
          </a:gsLst>
          <a:path path="rect">
            <a:fillToRect l="50000" r="100000"/>
          </a:path>
        </a:gradFill>
        <a:blipFill rotWithShape="1">
          <a:blip xmlns:r="http://schemas.openxmlformats.org/officeDocument/2006/relationships" r:embed="rId1">
            <a:duotone>
              <a:schemeClr val="phClr">
                <a:shade val="70000"/>
                <a:satMod val="120000"/>
              </a:schemeClr>
              <a:schemeClr val="phClr">
                <a:tint val="30000"/>
                <a:satMod val="120000"/>
              </a:schemeClr>
            </a:duotone>
          </a:blip>
          <a:stretch/>
        </a:blipFill>
      </a:fillStyleLst>
      <a:lnStyleLst>
        <a:ln w="25400" cap="flat" cmpd="sng" algn="ctr">
          <a:solidFill>
            <a:schemeClr val="phClr">
              <a:shade val="95000"/>
              <a:satMod val="105000"/>
            </a:schemeClr>
          </a:solidFill>
          <a:prstDash val="solid"/>
        </a:ln>
        <a:ln w="50800" cap="flat" cmpd="dbl" algn="ctr">
          <a:solidFill>
            <a:schemeClr val="phClr"/>
          </a:solidFill>
          <a:prstDash val="solid"/>
        </a:ln>
        <a:ln w="76200" cap="flat" cmpd="dbl" algn="ctr">
          <a:solidFill>
            <a:schemeClr val="phClr"/>
          </a:solidFill>
          <a:prstDash val="solid"/>
        </a:ln>
      </a:lnStyleLst>
      <a:effectStyleLst>
        <a:effectStyle>
          <a:effectLst/>
        </a:effectStyle>
        <a:effectStyle>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a:effectStyle>
        <a:effectStyle>
          <a:effectLst>
            <a:innerShdw blurRad="76200" dist="38100" dir="13500000">
              <a:srgbClr val="FFFFFF">
                <a:alpha val="75000"/>
              </a:srgbClr>
            </a:innerShdw>
          </a:effectLst>
          <a:scene3d>
            <a:camera prst="perspectiveFront" fov="2400000"/>
            <a:lightRig rig="twoPt" dir="tl"/>
          </a:scene3d>
          <a:sp3d>
            <a:bevelT w="25400" h="12700" prst="angle"/>
          </a:sp3d>
        </a:effectStyle>
      </a:effectStyleLst>
      <a:bgFillStyleLst>
        <a:solidFill>
          <a:schemeClr val="phClr"/>
        </a:solidFill>
        <a:blipFill rotWithShape="1">
          <a:blip xmlns:r="http://schemas.openxmlformats.org/officeDocument/2006/relationships" r:embed="rId2">
            <a:duotone>
              <a:schemeClr val="phClr">
                <a:shade val="30000"/>
                <a:satMod val="250000"/>
              </a:schemeClr>
              <a:schemeClr val="phClr">
                <a:tint val="50000"/>
                <a:satMod val="200000"/>
              </a:schemeClr>
            </a:duotone>
          </a:blip>
          <a:stretch/>
        </a:blipFill>
        <a:blipFill rotWithShape="1">
          <a:blip xmlns:r="http://schemas.openxmlformats.org/officeDocument/2006/relationships" r:embed="rId3">
            <a:duotone>
              <a:schemeClr val="phClr">
                <a:shade val="90000"/>
                <a:hueMod val="90000"/>
                <a:satMod val="150000"/>
                <a:lumMod val="90000"/>
              </a:schemeClr>
              <a:schemeClr val="phClr">
                <a:tint val="70000"/>
                <a:shade val="80000"/>
                <a:satMod val="3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Sella.thmx</Template>
  <TotalTime>1011</TotalTime>
  <Words>3076</Words>
  <Application>Microsoft Office PowerPoint</Application>
  <PresentationFormat>Presentazione su schermo (4:3)</PresentationFormat>
  <Paragraphs>82</Paragraphs>
  <Slides>18</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18</vt:i4>
      </vt:variant>
    </vt:vector>
  </HeadingPairs>
  <TitlesOfParts>
    <vt:vector size="27" baseType="lpstr">
      <vt:lpstr>Arial</vt:lpstr>
      <vt:lpstr>Landsdowne</vt:lpstr>
      <vt:lpstr>Book Antiqua</vt:lpstr>
      <vt:lpstr>Abadi MT Condensed Extra Bold</vt:lpstr>
      <vt:lpstr>Cash Currency</vt:lpstr>
      <vt:lpstr>Wingdings 2</vt:lpstr>
      <vt:lpstr>Times New Roman</vt:lpstr>
      <vt:lpstr>Calibri</vt:lpstr>
      <vt:lpstr>Sella</vt:lpstr>
      <vt:lpstr>Demostene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Curiosita’</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giorgio moretti</dc:creator>
  <cp:lastModifiedBy>aula 205</cp:lastModifiedBy>
  <cp:revision>66</cp:revision>
  <dcterms:created xsi:type="dcterms:W3CDTF">2015-04-05T17:33:29Z</dcterms:created>
  <dcterms:modified xsi:type="dcterms:W3CDTF">2015-04-14T06:31:41Z</dcterms:modified>
</cp:coreProperties>
</file>