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4" r:id="rId8"/>
    <p:sldId id="263" r:id="rId9"/>
    <p:sldId id="260" r:id="rId10"/>
    <p:sldId id="266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D11C-37AC-43B5-8650-3BD35913D80B}" type="datetimeFigureOut">
              <a:rPr lang="it-IT" smtClean="0"/>
              <a:pPr/>
              <a:t>17/11/2017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DC0-0377-446A-A1FE-C5111EC603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D11C-37AC-43B5-8650-3BD35913D80B}" type="datetimeFigureOut">
              <a:rPr lang="it-IT" smtClean="0"/>
              <a:pPr/>
              <a:t>17/11/2017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DC0-0377-446A-A1FE-C5111EC603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D11C-37AC-43B5-8650-3BD35913D80B}" type="datetimeFigureOut">
              <a:rPr lang="it-IT" smtClean="0"/>
              <a:pPr/>
              <a:t>17/11/2017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DC0-0377-446A-A1FE-C5111EC603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D11C-37AC-43B5-8650-3BD35913D80B}" type="datetimeFigureOut">
              <a:rPr lang="it-IT" smtClean="0"/>
              <a:pPr/>
              <a:t>17/11/2017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DC0-0377-446A-A1FE-C5111EC603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D11C-37AC-43B5-8650-3BD35913D80B}" type="datetimeFigureOut">
              <a:rPr lang="it-IT" smtClean="0"/>
              <a:pPr/>
              <a:t>17/11/2017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DC0-0377-446A-A1FE-C5111EC603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D11C-37AC-43B5-8650-3BD35913D80B}" type="datetimeFigureOut">
              <a:rPr lang="it-IT" smtClean="0"/>
              <a:pPr/>
              <a:t>17/11/2017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DC0-0377-446A-A1FE-C5111EC603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D11C-37AC-43B5-8650-3BD35913D80B}" type="datetimeFigureOut">
              <a:rPr lang="it-IT" smtClean="0"/>
              <a:pPr/>
              <a:t>17/11/2017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DC0-0377-446A-A1FE-C5111EC603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D11C-37AC-43B5-8650-3BD35913D80B}" type="datetimeFigureOut">
              <a:rPr lang="it-IT" smtClean="0"/>
              <a:pPr/>
              <a:t>17/11/2017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DC0-0377-446A-A1FE-C5111EC603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D11C-37AC-43B5-8650-3BD35913D80B}" type="datetimeFigureOut">
              <a:rPr lang="it-IT" smtClean="0"/>
              <a:pPr/>
              <a:t>17/11/2017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DC0-0377-446A-A1FE-C5111EC603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D11C-37AC-43B5-8650-3BD35913D80B}" type="datetimeFigureOut">
              <a:rPr lang="it-IT" smtClean="0"/>
              <a:pPr/>
              <a:t>17/11/2017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DC0-0377-446A-A1FE-C5111EC603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D11C-37AC-43B5-8650-3BD35913D80B}" type="datetimeFigureOut">
              <a:rPr lang="it-IT" smtClean="0"/>
              <a:pPr/>
              <a:t>17/11/2017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DC0-0377-446A-A1FE-C5111EC603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0D11C-37AC-43B5-8650-3BD35913D80B}" type="datetimeFigureOut">
              <a:rPr lang="it-IT" smtClean="0"/>
              <a:pPr/>
              <a:t>17/11/2017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7DC0-0377-446A-A1FE-C5111EC6033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L6cpVPvw0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it-IT" b="1" i="1" dirty="0" smtClean="0"/>
              <a:t>L’evoluzione della tragedia e del tragico</a:t>
            </a:r>
            <a:endParaRPr lang="it-IT" b="1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175260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Coefore- Edipo re- Elena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602128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 cura di: Gabriele Bottino, Lilia D’Aquila, Ludovica Fracassi IIE </a:t>
            </a:r>
          </a:p>
          <a:p>
            <a:r>
              <a:rPr lang="it-IT" dirty="0" smtClean="0"/>
              <a:t>Anno scolastico 2017-2018</a:t>
            </a:r>
            <a:endParaRPr lang="it-IT" dirty="0"/>
          </a:p>
        </p:txBody>
      </p:sp>
      <p:pic>
        <p:nvPicPr>
          <p:cNvPr id="5" name="oreste-clitennestra-erinni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51520" y="2492896"/>
            <a:ext cx="2736304" cy="3313460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edipoElasfinge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635896" y="2492896"/>
            <a:ext cx="1702882" cy="341243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Johann_Heinrich_Wilhelm_Tischbein_Goethe_Tischbein_-Helen_and_Menelaus-S.jp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5940152" y="2492896"/>
            <a:ext cx="2892070" cy="3429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3348880" y="0"/>
            <a:ext cx="2664296" cy="11430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548680"/>
            <a:ext cx="3322712" cy="2620888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it-IT" sz="3600" dirty="0" smtClean="0"/>
              <a:t>  </a:t>
            </a:r>
            <a:r>
              <a:rPr lang="el-GR" sz="4400" b="1" dirty="0" smtClean="0"/>
              <a:t>“Πυλάδη, τί δράϲω; µητέρ’αἰδεϲθῶ κτανεῖν;”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3717032"/>
            <a:ext cx="30243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/>
            </a:pPr>
            <a:r>
              <a:rPr lang="it-IT" sz="2800" dirty="0" smtClean="0"/>
              <a:t>“</a:t>
            </a:r>
            <a:r>
              <a:rPr lang="it-IT" sz="2800" dirty="0" err="1" smtClean="0"/>
              <a:t>Pilade</a:t>
            </a:r>
            <a:r>
              <a:rPr lang="it-IT" sz="2800" dirty="0" smtClean="0"/>
              <a:t>, che debbo fare? È mia madre! Come posso ucciderla?”</a:t>
            </a:r>
            <a:endParaRPr lang="it-IT" sz="2800" dirty="0"/>
          </a:p>
        </p:txBody>
      </p:sp>
      <p:pic>
        <p:nvPicPr>
          <p:cNvPr id="5" name="Bernardino_Mei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635896" y="188640"/>
            <a:ext cx="5292080" cy="504056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ttangolo 5"/>
          <p:cNvSpPr/>
          <p:nvPr/>
        </p:nvSpPr>
        <p:spPr>
          <a:xfrm>
            <a:off x="4211960" y="55172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/>
            </a:pPr>
            <a:r>
              <a:rPr lang="it-IT" dirty="0" smtClean="0"/>
              <a:t>“Oreste uccide </a:t>
            </a:r>
            <a:r>
              <a:rPr lang="it-IT" dirty="0" err="1" smtClean="0"/>
              <a:t>Egisto</a:t>
            </a:r>
            <a:r>
              <a:rPr lang="it-IT" dirty="0" smtClean="0"/>
              <a:t> e </a:t>
            </a:r>
            <a:r>
              <a:rPr lang="it-IT" dirty="0" err="1" smtClean="0"/>
              <a:t>Clitemnestra</a:t>
            </a:r>
            <a:r>
              <a:rPr lang="it-IT" dirty="0" smtClean="0"/>
              <a:t>”, Bernardino </a:t>
            </a:r>
            <a:r>
              <a:rPr lang="it-IT" dirty="0" err="1" smtClean="0"/>
              <a:t>Mei</a:t>
            </a:r>
            <a:r>
              <a:rPr lang="it-IT" dirty="0" smtClean="0"/>
              <a:t>,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Bibliografia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 err="1" smtClean="0"/>
              <a:t>Jaqueline</a:t>
            </a:r>
            <a:r>
              <a:rPr lang="it-IT" sz="2200" dirty="0" smtClean="0"/>
              <a:t> de </a:t>
            </a:r>
            <a:r>
              <a:rPr lang="it-IT" sz="2200" dirty="0" err="1" smtClean="0"/>
              <a:t>Romilly-</a:t>
            </a:r>
            <a:r>
              <a:rPr lang="it-IT" sz="2200" dirty="0" smtClean="0"/>
              <a:t> La tragedia greca</a:t>
            </a:r>
          </a:p>
          <a:p>
            <a:r>
              <a:rPr lang="it-IT" sz="2200" dirty="0" smtClean="0"/>
              <a:t>Massimo di Marco- La tragedia greca: Forma, gioco scenico, tecniche drammatiche </a:t>
            </a:r>
          </a:p>
          <a:p>
            <a:r>
              <a:rPr lang="it-IT" sz="2200" dirty="0" smtClean="0"/>
              <a:t>Edipo Re- Introduzione di Franco </a:t>
            </a:r>
            <a:r>
              <a:rPr lang="it-IT" sz="2200" dirty="0" err="1" smtClean="0"/>
              <a:t>Rella</a:t>
            </a:r>
            <a:endParaRPr lang="it-IT" sz="2200" dirty="0" smtClean="0"/>
          </a:p>
          <a:p>
            <a:r>
              <a:rPr lang="it-IT" sz="2200" dirty="0" err="1" smtClean="0"/>
              <a:t>Elena-</a:t>
            </a:r>
            <a:r>
              <a:rPr lang="it-IT" sz="2200" dirty="0" smtClean="0"/>
              <a:t> Introduzione di Massimo Fusillo</a:t>
            </a:r>
          </a:p>
          <a:p>
            <a:r>
              <a:rPr lang="it-IT" sz="2200" dirty="0" smtClean="0"/>
              <a:t>Coefore- Introduzione di Dario del Corno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Coro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it-IT" sz="2200" dirty="0" smtClean="0"/>
              <a:t>Elemento inizialmente principale, la sua funzione viene progressivamente ridotta</a:t>
            </a:r>
          </a:p>
          <a:p>
            <a:r>
              <a:rPr lang="it-IT" sz="2200" dirty="0" smtClean="0">
                <a:solidFill>
                  <a:srgbClr val="C00000"/>
                </a:solidFill>
              </a:rPr>
              <a:t>Eschilo</a:t>
            </a:r>
            <a:r>
              <a:rPr lang="it-IT" sz="2200" dirty="0" smtClean="0"/>
              <a:t>         onnipresente</a:t>
            </a:r>
          </a:p>
          <a:p>
            <a:endParaRPr lang="it-IT" sz="2200" dirty="0" smtClean="0"/>
          </a:p>
          <a:p>
            <a:pPr>
              <a:buNone/>
            </a:pPr>
            <a:r>
              <a:rPr lang="it-IT" sz="2200" dirty="0" smtClean="0"/>
              <a:t>    Coefore: ancelle, legame di </a:t>
            </a:r>
            <a:r>
              <a:rPr lang="it-IT" sz="2200" dirty="0" err="1" smtClean="0">
                <a:solidFill>
                  <a:schemeClr val="tx2"/>
                </a:solidFill>
              </a:rPr>
              <a:t>filia</a:t>
            </a:r>
            <a:endParaRPr lang="it-IT" sz="2200" dirty="0" smtClean="0">
              <a:solidFill>
                <a:schemeClr val="tx2"/>
              </a:solidFill>
            </a:endParaRPr>
          </a:p>
          <a:p>
            <a:endParaRPr lang="it-IT" sz="2200" dirty="0" smtClean="0"/>
          </a:p>
          <a:p>
            <a:r>
              <a:rPr lang="it-IT" sz="2200" dirty="0" smtClean="0">
                <a:solidFill>
                  <a:srgbClr val="C00000"/>
                </a:solidFill>
              </a:rPr>
              <a:t>Sofocle</a:t>
            </a:r>
            <a:r>
              <a:rPr lang="it-IT" sz="2200" dirty="0" smtClean="0"/>
              <a:t>           spazio marginale, ruolo non determinante</a:t>
            </a:r>
          </a:p>
          <a:p>
            <a:endParaRPr lang="it-IT" sz="2200" dirty="0" smtClean="0"/>
          </a:p>
          <a:p>
            <a:pPr>
              <a:buNone/>
            </a:pPr>
            <a:r>
              <a:rPr lang="it-IT" sz="2200" dirty="0" smtClean="0"/>
              <a:t>    Edipo re: popolo di Tebe, ruolo di supplica</a:t>
            </a:r>
          </a:p>
          <a:p>
            <a:endParaRPr lang="it-IT" sz="2200" dirty="0" smtClean="0"/>
          </a:p>
          <a:p>
            <a:r>
              <a:rPr lang="it-IT" sz="2200" dirty="0" smtClean="0">
                <a:solidFill>
                  <a:srgbClr val="C00000"/>
                </a:solidFill>
              </a:rPr>
              <a:t>Euripide</a:t>
            </a:r>
            <a:r>
              <a:rPr lang="it-IT" sz="2200" dirty="0" smtClean="0"/>
              <a:t>           solo negli intermezzi o sostituito in duetti lirici con il</a:t>
            </a:r>
          </a:p>
          <a:p>
            <a:pPr>
              <a:buNone/>
            </a:pPr>
            <a:r>
              <a:rPr lang="it-IT" sz="2200" dirty="0" smtClean="0"/>
              <a:t>                               protagonista</a:t>
            </a:r>
          </a:p>
          <a:p>
            <a:pPr>
              <a:buNone/>
            </a:pPr>
            <a:r>
              <a:rPr lang="it-IT" sz="2200" dirty="0" smtClean="0"/>
              <a:t>    Elena: legame di </a:t>
            </a:r>
            <a:r>
              <a:rPr lang="it-IT" sz="2200" dirty="0" err="1" smtClean="0">
                <a:solidFill>
                  <a:schemeClr val="tx2"/>
                </a:solidFill>
              </a:rPr>
              <a:t>filia</a:t>
            </a:r>
            <a:endParaRPr lang="it-IT" sz="2200" dirty="0" smtClean="0">
              <a:solidFill>
                <a:schemeClr val="tx2"/>
              </a:solidFill>
            </a:endParaRPr>
          </a:p>
          <a:p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1691680" y="213285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1187624" y="227687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1835696" y="35730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1187624" y="371703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1907704" y="508518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1187624" y="52292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Amebeo lirico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200" dirty="0" smtClean="0"/>
              <a:t>Il canto </a:t>
            </a:r>
            <a:r>
              <a:rPr lang="it-IT" sz="2200" dirty="0" err="1" smtClean="0"/>
              <a:t>amebaico</a:t>
            </a:r>
            <a:r>
              <a:rPr lang="it-IT" sz="2200" dirty="0" smtClean="0"/>
              <a:t> consiste in sezioni di tragedia dove avviene un dialogo lirico tra coro e personaggio</a:t>
            </a:r>
          </a:p>
          <a:p>
            <a:pPr>
              <a:buNone/>
            </a:pPr>
            <a:endParaRPr lang="it-IT" sz="2200" dirty="0" smtClean="0"/>
          </a:p>
          <a:p>
            <a:r>
              <a:rPr lang="it-IT" sz="2200" dirty="0" smtClean="0">
                <a:solidFill>
                  <a:srgbClr val="C00000"/>
                </a:solidFill>
              </a:rPr>
              <a:t>Eschilo</a:t>
            </a:r>
            <a:r>
              <a:rPr lang="it-IT" sz="2200" dirty="0" smtClean="0"/>
              <a:t>    amebeo caratterizzato da una struttura regolare</a:t>
            </a:r>
          </a:p>
          <a:p>
            <a:pPr>
              <a:buNone/>
            </a:pPr>
            <a:r>
              <a:rPr lang="it-IT" sz="2200" dirty="0" smtClean="0"/>
              <a:t>       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Coefore</a:t>
            </a:r>
            <a:r>
              <a:rPr lang="it-IT" sz="2200" dirty="0" smtClean="0"/>
              <a:t>:dialogo tra Elettra e la corifea sulla tomba del padre</a:t>
            </a:r>
          </a:p>
          <a:p>
            <a:pPr>
              <a:buNone/>
            </a:pPr>
            <a:endParaRPr lang="it-IT" sz="2200" dirty="0" smtClean="0"/>
          </a:p>
          <a:p>
            <a:r>
              <a:rPr lang="it-IT" sz="2200" dirty="0" smtClean="0">
                <a:solidFill>
                  <a:srgbClr val="C00000"/>
                </a:solidFill>
              </a:rPr>
              <a:t>Sofocle</a:t>
            </a:r>
            <a:r>
              <a:rPr lang="it-IT" sz="2200" dirty="0" smtClean="0"/>
              <a:t>    amebeo più flessibile per conferire vivacità</a:t>
            </a:r>
          </a:p>
          <a:p>
            <a:pPr>
              <a:buNone/>
            </a:pPr>
            <a:r>
              <a:rPr lang="it-IT" sz="2200" dirty="0"/>
              <a:t> </a:t>
            </a:r>
            <a:r>
              <a:rPr lang="it-IT" sz="2200" dirty="0" smtClean="0"/>
              <a:t>          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Edipo re</a:t>
            </a:r>
            <a:r>
              <a:rPr lang="it-IT" sz="2200" dirty="0" smtClean="0"/>
              <a:t>: dialoghi fra Edipo ed il popolo</a:t>
            </a:r>
          </a:p>
          <a:p>
            <a:pPr>
              <a:buNone/>
            </a:pPr>
            <a:endParaRPr lang="it-IT" sz="2200" dirty="0" smtClean="0"/>
          </a:p>
          <a:p>
            <a:r>
              <a:rPr lang="it-IT" sz="2200" dirty="0" smtClean="0">
                <a:solidFill>
                  <a:srgbClr val="C00000"/>
                </a:solidFill>
              </a:rPr>
              <a:t>Euripide</a:t>
            </a:r>
            <a:r>
              <a:rPr lang="it-IT" sz="2200" dirty="0" smtClean="0"/>
              <a:t>   amebeo come segno distintivo</a:t>
            </a:r>
          </a:p>
          <a:p>
            <a:pPr>
              <a:buNone/>
            </a:pPr>
            <a:r>
              <a:rPr lang="it-IT" sz="2200" dirty="0"/>
              <a:t> </a:t>
            </a:r>
            <a:r>
              <a:rPr lang="it-IT" sz="2200" dirty="0" smtClean="0"/>
              <a:t>           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Elena</a:t>
            </a:r>
            <a:r>
              <a:rPr lang="it-IT" sz="2200" dirty="0" smtClean="0"/>
              <a:t>: dialogo fra Elena e coro nella </a:t>
            </a:r>
            <a:r>
              <a:rPr lang="it-IT" sz="2200" dirty="0" err="1" smtClean="0"/>
              <a:t>parodo</a:t>
            </a:r>
            <a:endParaRPr lang="it-IT" sz="2200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1691680" y="299695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1763688" y="414908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1907704" y="5373216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4 16"/>
          <p:cNvCxnSpPr/>
          <p:nvPr/>
        </p:nvCxnSpPr>
        <p:spPr>
          <a:xfrm rot="16200000" flipH="1">
            <a:off x="719572" y="3248980"/>
            <a:ext cx="432048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4 18"/>
          <p:cNvCxnSpPr/>
          <p:nvPr/>
        </p:nvCxnSpPr>
        <p:spPr>
          <a:xfrm rot="16200000" flipH="1">
            <a:off x="1007604" y="4329100"/>
            <a:ext cx="288032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4 20"/>
          <p:cNvCxnSpPr/>
          <p:nvPr/>
        </p:nvCxnSpPr>
        <p:spPr>
          <a:xfrm rot="16200000" flipH="1">
            <a:off x="1007604" y="5553236"/>
            <a:ext cx="360040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Azione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sz="2400" dirty="0" smtClean="0"/>
              <a:t>Ad un ruolo sempre più importante acquisito dall’azione  corrisponde una perdita di centralità del coro.</a:t>
            </a:r>
          </a:p>
          <a:p>
            <a:pPr algn="just"/>
            <a:r>
              <a:rPr lang="it-IT" sz="2400" dirty="0" smtClean="0">
                <a:solidFill>
                  <a:srgbClr val="C00000"/>
                </a:solidFill>
              </a:rPr>
              <a:t>Eschilo</a:t>
            </a:r>
            <a:r>
              <a:rPr lang="it-IT" sz="2400" dirty="0" smtClean="0"/>
              <a:t>          tragedia statica, rigida, ieratica</a:t>
            </a:r>
          </a:p>
          <a:p>
            <a:pPr algn="just">
              <a:buNone/>
            </a:pPr>
            <a:r>
              <a:rPr lang="it-IT" sz="2400" dirty="0" smtClean="0"/>
              <a:t>            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Coefore</a:t>
            </a:r>
            <a:r>
              <a:rPr lang="it-IT" sz="2400" dirty="0" smtClean="0"/>
              <a:t>:la conclusione dell’azione appare da subito chiara</a:t>
            </a:r>
          </a:p>
          <a:p>
            <a:pPr algn="just">
              <a:buNone/>
            </a:pPr>
            <a:endParaRPr lang="it-IT" sz="2400" dirty="0" smtClean="0"/>
          </a:p>
          <a:p>
            <a:pPr algn="just"/>
            <a:r>
              <a:rPr lang="it-IT" sz="2400" dirty="0" smtClean="0">
                <a:solidFill>
                  <a:srgbClr val="C00000"/>
                </a:solidFill>
              </a:rPr>
              <a:t>Sofocle</a:t>
            </a:r>
            <a:r>
              <a:rPr lang="it-IT" sz="2400" dirty="0" smtClean="0"/>
              <a:t>      svanisce l’effetto di certezza  e prevedibilità</a:t>
            </a:r>
          </a:p>
          <a:p>
            <a:pPr algn="just">
              <a:buNone/>
            </a:pPr>
            <a:r>
              <a:rPr lang="it-IT" sz="2400" dirty="0" smtClean="0"/>
              <a:t>             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Edipo re</a:t>
            </a:r>
            <a:r>
              <a:rPr lang="it-IT" sz="2400" dirty="0" smtClean="0"/>
              <a:t>: azione più dinamica e seguita con più curiosità</a:t>
            </a:r>
          </a:p>
          <a:p>
            <a:pPr algn="just">
              <a:buNone/>
            </a:pPr>
            <a:endParaRPr lang="it-IT" sz="2400" dirty="0" smtClean="0"/>
          </a:p>
          <a:p>
            <a:pPr algn="ctr"/>
            <a:r>
              <a:rPr lang="it-IT" sz="2400" dirty="0" smtClean="0">
                <a:solidFill>
                  <a:srgbClr val="C00000"/>
                </a:solidFill>
              </a:rPr>
              <a:t>Euripide </a:t>
            </a:r>
            <a:r>
              <a:rPr lang="it-IT" sz="2400" dirty="0" smtClean="0"/>
              <a:t>     azione che prevale nettamente sul coro, anche per     la diversa funzione del prologo     </a:t>
            </a:r>
            <a:endParaRPr lang="it-IT" sz="2400" dirty="0"/>
          </a:p>
          <a:p>
            <a:pPr algn="ctr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     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Elena</a:t>
            </a:r>
            <a:r>
              <a:rPr lang="it-IT" sz="2400" dirty="0" smtClean="0"/>
              <a:t>: tragedia caratterizzata da colpi di scena ed intrighi che mantengono alta l’attenzione del pubblico</a:t>
            </a:r>
            <a:endParaRPr lang="it-IT" sz="2400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1835696" y="213285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1835696" y="33569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1979712" y="450912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4 20"/>
          <p:cNvCxnSpPr/>
          <p:nvPr/>
        </p:nvCxnSpPr>
        <p:spPr>
          <a:xfrm rot="16200000" flipH="1">
            <a:off x="935596" y="4833156"/>
            <a:ext cx="720080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4 22"/>
          <p:cNvCxnSpPr/>
          <p:nvPr/>
        </p:nvCxnSpPr>
        <p:spPr>
          <a:xfrm>
            <a:off x="971600" y="3429000"/>
            <a:ext cx="504056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4 24"/>
          <p:cNvCxnSpPr/>
          <p:nvPr/>
        </p:nvCxnSpPr>
        <p:spPr>
          <a:xfrm rot="16200000" flipH="1">
            <a:off x="971600" y="2276872"/>
            <a:ext cx="432048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C00000"/>
                </a:solidFill>
              </a:rPr>
              <a:t>Personaggi…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Sono l’elemento che beneficia di più delle restrizioni del coro. Vengono introdotte delle innovazioni  dal punto di vista scenico.</a:t>
            </a:r>
          </a:p>
          <a:p>
            <a:pPr>
              <a:buNone/>
            </a:pPr>
            <a:endParaRPr lang="it-IT" sz="2400" dirty="0" smtClean="0"/>
          </a:p>
          <a:p>
            <a:r>
              <a:rPr lang="it-IT" sz="2400" dirty="0" smtClean="0">
                <a:solidFill>
                  <a:srgbClr val="C00000"/>
                </a:solidFill>
              </a:rPr>
              <a:t>Eschilo</a:t>
            </a:r>
            <a:r>
              <a:rPr lang="it-IT" sz="2400" dirty="0" smtClean="0"/>
              <a:t>         i personaggi sono due, anche se alcune tragedie non si  spiegano  senza presupporre un terzo personaggio sulla scena (ciò avviene ad esempio nelle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Coefore</a:t>
            </a:r>
            <a:r>
              <a:rPr lang="it-IT" sz="2400" dirty="0" smtClean="0"/>
              <a:t>)</a:t>
            </a:r>
          </a:p>
          <a:p>
            <a:endParaRPr lang="it-IT" sz="2400" dirty="0" smtClean="0"/>
          </a:p>
          <a:p>
            <a:r>
              <a:rPr lang="it-IT" sz="2400" dirty="0" smtClean="0">
                <a:solidFill>
                  <a:srgbClr val="C00000"/>
                </a:solidFill>
              </a:rPr>
              <a:t>Sofocle</a:t>
            </a:r>
            <a:r>
              <a:rPr lang="it-IT" sz="2400" dirty="0" smtClean="0"/>
              <a:t>         introduce l’abituale impiego del </a:t>
            </a:r>
            <a:r>
              <a:rPr lang="it-IT" sz="2400" dirty="0" err="1" smtClean="0"/>
              <a:t>tritagonista</a:t>
            </a:r>
            <a:r>
              <a:rPr lang="it-IT" sz="2400" dirty="0" smtClean="0"/>
              <a:t>, che divenne  poi piuttosto costante (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Edipo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re</a:t>
            </a:r>
            <a:r>
              <a:rPr lang="it-IT" sz="2400" dirty="0" smtClean="0"/>
              <a:t>: </a:t>
            </a:r>
            <a:r>
              <a:rPr lang="it-IT" sz="2400" dirty="0" err="1" smtClean="0"/>
              <a:t>Giocasta</a:t>
            </a:r>
            <a:r>
              <a:rPr lang="it-IT" sz="2400" dirty="0" smtClean="0"/>
              <a:t>, </a:t>
            </a:r>
            <a:r>
              <a:rPr lang="it-IT" sz="2400" dirty="0" err="1" smtClean="0"/>
              <a:t>Creonte</a:t>
            </a:r>
            <a:r>
              <a:rPr lang="it-IT" sz="2400" dirty="0" smtClean="0"/>
              <a:t> ed Edipo insieme sulla scena)</a:t>
            </a:r>
            <a:endParaRPr lang="it-IT" sz="2400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1763688" y="306896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1835696" y="465313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it-IT" dirty="0" err="1" smtClean="0">
                <a:solidFill>
                  <a:srgbClr val="C00000"/>
                </a:solidFill>
              </a:rPr>
              <a:t>…</a:t>
            </a:r>
            <a:r>
              <a:rPr lang="it-IT" b="1" dirty="0" err="1" smtClean="0">
                <a:solidFill>
                  <a:srgbClr val="C00000"/>
                </a:solidFill>
              </a:rPr>
              <a:t>e</a:t>
            </a:r>
            <a:r>
              <a:rPr lang="it-IT" b="1" dirty="0" smtClean="0">
                <a:solidFill>
                  <a:srgbClr val="C00000"/>
                </a:solidFill>
              </a:rPr>
              <a:t> psicologia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77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dirty="0" smtClean="0"/>
              <a:t>     L’aumento del numero di personaggi, ed il sempre maggiore spazio che essi hanno per esprimersi, sono conseguenze del loro sviluppo psicologico</a:t>
            </a:r>
          </a:p>
          <a:p>
            <a:pPr algn="just">
              <a:buNone/>
            </a:pPr>
            <a:endParaRPr lang="it-IT" sz="2000" dirty="0" smtClean="0"/>
          </a:p>
          <a:p>
            <a:pPr algn="ctr"/>
            <a:r>
              <a:rPr lang="it-IT" sz="2000" dirty="0" smtClean="0"/>
              <a:t> </a:t>
            </a:r>
            <a:r>
              <a:rPr lang="it-IT" sz="2000" dirty="0" smtClean="0">
                <a:solidFill>
                  <a:srgbClr val="C00000"/>
                </a:solidFill>
              </a:rPr>
              <a:t>Eschilo</a:t>
            </a:r>
            <a:r>
              <a:rPr lang="it-IT" sz="2000" dirty="0" smtClean="0"/>
              <a:t>     agiscono e parlano poco, imprigionati nei voleri della divinità. Non c’è alcun interesse per il loro approfondimento psicologico e per le loro passioni </a:t>
            </a:r>
          </a:p>
          <a:p>
            <a:pPr algn="ctr">
              <a:buNone/>
            </a:pPr>
            <a:r>
              <a:rPr lang="it-IT" sz="2000" dirty="0" smtClean="0"/>
              <a:t>    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Coefore</a:t>
            </a:r>
            <a:r>
              <a:rPr lang="it-IT" sz="2000" dirty="0" smtClean="0"/>
              <a:t>: Oreste è una sorta di marionetta nelle mani di  Apollo</a:t>
            </a:r>
          </a:p>
          <a:p>
            <a:pPr algn="ctr">
              <a:buNone/>
            </a:pPr>
            <a:endParaRPr lang="it-IT" sz="2000" dirty="0" smtClean="0"/>
          </a:p>
          <a:p>
            <a:pPr algn="ctr"/>
            <a:r>
              <a:rPr lang="it-IT" sz="2000" dirty="0" smtClean="0">
                <a:solidFill>
                  <a:srgbClr val="C00000"/>
                </a:solidFill>
              </a:rPr>
              <a:t>Sofocle</a:t>
            </a:r>
            <a:r>
              <a:rPr lang="it-IT" sz="2000" dirty="0" smtClean="0"/>
              <a:t>     uomo al centro della tragedia, personaggi più liberi, che si esprimono di più. Importanza del contrasto</a:t>
            </a:r>
          </a:p>
          <a:p>
            <a:pPr algn="ctr">
              <a:buNone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       Edipo re</a:t>
            </a:r>
            <a:r>
              <a:rPr lang="it-IT" sz="2000" dirty="0" smtClean="0"/>
              <a:t>: Edipo è al centro di tutto, descrizione della sua angoscia e del suo tormento</a:t>
            </a:r>
          </a:p>
          <a:p>
            <a:pPr algn="ctr">
              <a:buNone/>
            </a:pPr>
            <a:endParaRPr lang="it-IT" sz="2000" dirty="0" smtClean="0"/>
          </a:p>
          <a:p>
            <a:pPr algn="ctr"/>
            <a:r>
              <a:rPr lang="it-IT" sz="2000" dirty="0" smtClean="0">
                <a:solidFill>
                  <a:srgbClr val="C00000"/>
                </a:solidFill>
              </a:rPr>
              <a:t>Euripide</a:t>
            </a:r>
            <a:r>
              <a:rPr lang="it-IT" sz="2000" dirty="0" smtClean="0"/>
              <a:t>    profonda analisi di sentimenti e psicologia. Personaggi che pensano e parlano molto (agoni verbali)</a:t>
            </a:r>
          </a:p>
          <a:p>
            <a:pPr algn="ctr"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      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Elena</a:t>
            </a:r>
            <a:r>
              <a:rPr lang="it-IT" sz="2000" dirty="0" smtClean="0"/>
              <a:t>: si ritrovano alcune di queste tendenze, ma in generale è una tragedia che va oltre gli schemi fissati</a:t>
            </a:r>
            <a:endParaRPr lang="it-IT" sz="2000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1835696" y="20608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2051720" y="37890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2051720" y="55172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4 14"/>
          <p:cNvCxnSpPr/>
          <p:nvPr/>
        </p:nvCxnSpPr>
        <p:spPr>
          <a:xfrm rot="16200000" flipH="1">
            <a:off x="971600" y="2708920"/>
            <a:ext cx="648072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1547664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1619672" y="55892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Tema dell’agnizione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4525963"/>
          </a:xfrm>
        </p:spPr>
        <p:txBody>
          <a:bodyPr>
            <a:normAutofit/>
          </a:bodyPr>
          <a:lstStyle/>
          <a:p>
            <a:r>
              <a:rPr lang="it-IT" sz="2200" dirty="0" smtClean="0">
                <a:solidFill>
                  <a:srgbClr val="C00000"/>
                </a:solidFill>
              </a:rPr>
              <a:t>Coefore</a:t>
            </a:r>
            <a:r>
              <a:rPr lang="it-IT" sz="2200" dirty="0" smtClean="0"/>
              <a:t>: Elettra ed Oreste </a:t>
            </a:r>
          </a:p>
          <a:p>
            <a:pPr>
              <a:buNone/>
            </a:pPr>
            <a:r>
              <a:rPr lang="it-IT" sz="2200" dirty="0" smtClean="0"/>
              <a:t>     si incontrano sul tumulo del padre</a:t>
            </a:r>
          </a:p>
          <a:p>
            <a:pPr>
              <a:buNone/>
            </a:pPr>
            <a:endParaRPr lang="it-IT" sz="2200" dirty="0" smtClean="0"/>
          </a:p>
          <a:p>
            <a:r>
              <a:rPr lang="it-IT" sz="2200" dirty="0" smtClean="0">
                <a:solidFill>
                  <a:srgbClr val="C00000"/>
                </a:solidFill>
              </a:rPr>
              <a:t>Elena</a:t>
            </a:r>
            <a:r>
              <a:rPr lang="it-IT" sz="2200" dirty="0" smtClean="0"/>
              <a:t>: Il riconoscimento dei due sposi</a:t>
            </a:r>
          </a:p>
          <a:p>
            <a:pPr>
              <a:buNone/>
            </a:pPr>
            <a:r>
              <a:rPr lang="it-IT" sz="2200" dirty="0" smtClean="0"/>
              <a:t>     quando </a:t>
            </a:r>
            <a:r>
              <a:rPr lang="it-IT" sz="2200" dirty="0" err="1" smtClean="0"/>
              <a:t>Menelao</a:t>
            </a:r>
            <a:r>
              <a:rPr lang="it-IT" sz="2200" dirty="0" smtClean="0"/>
              <a:t> giunge in Egitto</a:t>
            </a:r>
          </a:p>
          <a:p>
            <a:pPr>
              <a:buNone/>
            </a:pPr>
            <a:endParaRPr lang="it-IT" sz="2200" dirty="0" smtClean="0"/>
          </a:p>
          <a:p>
            <a:endParaRPr lang="it-IT" sz="2200" dirty="0" smtClean="0">
              <a:solidFill>
                <a:srgbClr val="C00000"/>
              </a:solidFill>
            </a:endParaRPr>
          </a:p>
          <a:p>
            <a:r>
              <a:rPr lang="it-IT" sz="2200" dirty="0" smtClean="0">
                <a:solidFill>
                  <a:srgbClr val="C00000"/>
                </a:solidFill>
              </a:rPr>
              <a:t>Edipo re</a:t>
            </a:r>
            <a:r>
              <a:rPr lang="it-IT" sz="2200" dirty="0" smtClean="0"/>
              <a:t>: Edipo riconosce sé stesso</a:t>
            </a:r>
            <a:endParaRPr lang="it-IT" sz="2200" dirty="0"/>
          </a:p>
        </p:txBody>
      </p:sp>
      <p:sp>
        <p:nvSpPr>
          <p:cNvPr id="4" name="Freccia a destra 3"/>
          <p:cNvSpPr/>
          <p:nvPr/>
        </p:nvSpPr>
        <p:spPr>
          <a:xfrm>
            <a:off x="5004048" y="1772816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228184" y="1628800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Ricalca quello di Penelope e </a:t>
            </a:r>
            <a:r>
              <a:rPr lang="it-IT" dirty="0" err="1" smtClean="0"/>
              <a:t>Odisseo</a:t>
            </a:r>
            <a:r>
              <a:rPr lang="it-IT" dirty="0" smtClean="0"/>
              <a:t> attraverso un “segno”</a:t>
            </a:r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>
            <a:off x="5004048" y="2996952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372200" y="2708920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Ricalca quello dell’archetipo dell’Odissea</a:t>
            </a:r>
          </a:p>
          <a:p>
            <a:r>
              <a:rPr lang="it-IT" dirty="0" smtClean="0"/>
              <a:t>Comico e scontato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516216" y="4365104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“tragedia del conoscere” riconoscimento e rovesciamento del destino del protagonista si corrispondono.</a:t>
            </a:r>
            <a:endParaRPr lang="it-IT" dirty="0"/>
          </a:p>
        </p:txBody>
      </p:sp>
      <p:sp>
        <p:nvSpPr>
          <p:cNvPr id="9" name="Freccia a destra 8"/>
          <p:cNvSpPr/>
          <p:nvPr/>
        </p:nvSpPr>
        <p:spPr>
          <a:xfrm>
            <a:off x="5004048" y="4509120"/>
            <a:ext cx="129614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Religiosità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61248"/>
          </a:xfrm>
        </p:spPr>
        <p:txBody>
          <a:bodyPr>
            <a:noAutofit/>
          </a:bodyPr>
          <a:lstStyle/>
          <a:p>
            <a:r>
              <a:rPr lang="it-IT" sz="2200" dirty="0" smtClean="0">
                <a:solidFill>
                  <a:srgbClr val="C00000"/>
                </a:solidFill>
              </a:rPr>
              <a:t>Eschilo:</a:t>
            </a:r>
            <a:r>
              <a:rPr lang="it-IT" sz="2200" dirty="0" smtClean="0"/>
              <a:t>  motore dell’azione</a:t>
            </a:r>
          </a:p>
          <a:p>
            <a:endParaRPr lang="it-IT" sz="2200" dirty="0" smtClean="0"/>
          </a:p>
          <a:p>
            <a:r>
              <a:rPr lang="it-IT" sz="2200" dirty="0" smtClean="0">
                <a:solidFill>
                  <a:schemeClr val="tx2"/>
                </a:solidFill>
              </a:rPr>
              <a:t>Coefore</a:t>
            </a:r>
            <a:r>
              <a:rPr lang="it-IT" sz="2200" dirty="0" smtClean="0"/>
              <a:t>: Oreste è guidato dall’ordine di Apollo ed è strumento attraverso cui si compie la giustizia divina</a:t>
            </a:r>
          </a:p>
          <a:p>
            <a:endParaRPr lang="it-IT" sz="2200" dirty="0" smtClean="0"/>
          </a:p>
          <a:p>
            <a:r>
              <a:rPr lang="it-IT" sz="2200" dirty="0" smtClean="0">
                <a:solidFill>
                  <a:srgbClr val="C00000"/>
                </a:solidFill>
              </a:rPr>
              <a:t>Sofocle </a:t>
            </a:r>
            <a:r>
              <a:rPr lang="it-IT" sz="2200" dirty="0" smtClean="0"/>
              <a:t>: accettata ma ritenuta oscura</a:t>
            </a:r>
          </a:p>
          <a:p>
            <a:endParaRPr lang="it-IT" sz="2200" dirty="0" smtClean="0"/>
          </a:p>
          <a:p>
            <a:r>
              <a:rPr lang="it-IT" sz="2200" dirty="0" smtClean="0">
                <a:solidFill>
                  <a:schemeClr val="tx2"/>
                </a:solidFill>
              </a:rPr>
              <a:t>Edipo re</a:t>
            </a:r>
            <a:r>
              <a:rPr lang="it-IT" sz="2200" dirty="0" smtClean="0"/>
              <a:t>: La sofferenza appare immeritata</a:t>
            </a:r>
          </a:p>
          <a:p>
            <a:pPr>
              <a:buNone/>
            </a:pPr>
            <a:r>
              <a:rPr lang="it-IT" sz="2200" dirty="0" smtClean="0"/>
              <a:t>                      Polemica contro gli oracoli</a:t>
            </a:r>
          </a:p>
          <a:p>
            <a:endParaRPr lang="it-IT" sz="2200" dirty="0" smtClean="0"/>
          </a:p>
          <a:p>
            <a:r>
              <a:rPr lang="it-IT" sz="2200" dirty="0" smtClean="0">
                <a:solidFill>
                  <a:srgbClr val="C00000"/>
                </a:solidFill>
              </a:rPr>
              <a:t>Euripide:</a:t>
            </a:r>
            <a:r>
              <a:rPr lang="it-IT" sz="2200" dirty="0" smtClean="0"/>
              <a:t>  gli dei non sono capaci di risolvere i problemi dell’uomo</a:t>
            </a:r>
          </a:p>
          <a:p>
            <a:endParaRPr lang="it-IT" sz="2200" dirty="0" smtClean="0"/>
          </a:p>
          <a:p>
            <a:r>
              <a:rPr lang="it-IT" sz="2200" dirty="0" smtClean="0">
                <a:solidFill>
                  <a:schemeClr val="tx2"/>
                </a:solidFill>
              </a:rPr>
              <a:t>Elena</a:t>
            </a:r>
            <a:r>
              <a:rPr lang="it-IT" sz="2200" dirty="0" smtClean="0"/>
              <a:t>: la vicenda non si conclude secondo la volontà degli dei, ma  </a:t>
            </a:r>
          </a:p>
          <a:p>
            <a:pPr>
              <a:buNone/>
            </a:pPr>
            <a:r>
              <a:rPr lang="it-IT" sz="2200" dirty="0" smtClean="0"/>
              <a:t>                  per la scelta di </a:t>
            </a:r>
            <a:r>
              <a:rPr lang="it-IT" sz="2200" dirty="0" err="1" smtClean="0"/>
              <a:t>Teonoe</a:t>
            </a:r>
            <a:r>
              <a:rPr lang="it-IT" sz="2200" dirty="0" smtClean="0"/>
              <a:t>, dettata da criteri etici</a:t>
            </a:r>
          </a:p>
          <a:p>
            <a:pPr>
              <a:buNone/>
            </a:pPr>
            <a:r>
              <a:rPr lang="it-IT" sz="2200" dirty="0" smtClean="0"/>
              <a:t>                  Polemica contro gli oracoli</a:t>
            </a:r>
            <a:endParaRPr lang="it-IT" sz="2200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1259632" y="119675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1331640" y="314096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1331640" y="51571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Tragico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400" dirty="0" smtClean="0"/>
              <a:t>Un evento può definirsi tragico se è collegato a cause che trascendono la rappresentazione individuale e possono presentarsi quotidianamente agli uomini.</a:t>
            </a:r>
          </a:p>
          <a:p>
            <a:pPr>
              <a:buNone/>
            </a:pPr>
            <a:endParaRPr lang="it-IT" sz="2400" dirty="0" smtClean="0"/>
          </a:p>
          <a:p>
            <a:r>
              <a:rPr lang="it-IT" sz="2400" dirty="0" smtClean="0">
                <a:solidFill>
                  <a:srgbClr val="C00000"/>
                </a:solidFill>
              </a:rPr>
              <a:t>Eschilo </a:t>
            </a:r>
            <a:r>
              <a:rPr lang="it-IT" sz="2400" dirty="0" smtClean="0"/>
              <a:t>    tragico come ferrea necessità</a:t>
            </a:r>
          </a:p>
          <a:p>
            <a:pPr algn="ctr">
              <a:buNone/>
            </a:pPr>
            <a:r>
              <a:rPr lang="it-IT" sz="2400" dirty="0" smtClean="0"/>
              <a:t>            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Coefore</a:t>
            </a:r>
            <a:r>
              <a:rPr lang="it-IT" sz="2400" dirty="0" smtClean="0"/>
              <a:t>: l’azione di Oreste è tragica perché il giovane non  ha scelta</a:t>
            </a:r>
          </a:p>
          <a:p>
            <a:pPr algn="ctr">
              <a:buNone/>
            </a:pPr>
            <a:endParaRPr lang="it-IT" sz="2400" dirty="0" smtClean="0"/>
          </a:p>
          <a:p>
            <a:r>
              <a:rPr lang="it-IT" sz="2400" dirty="0" smtClean="0">
                <a:solidFill>
                  <a:srgbClr val="C00000"/>
                </a:solidFill>
              </a:rPr>
              <a:t>Sofocle </a:t>
            </a:r>
            <a:r>
              <a:rPr lang="it-IT" sz="2400" dirty="0" smtClean="0"/>
              <a:t>    ironia tragica e contrasto</a:t>
            </a:r>
          </a:p>
          <a:p>
            <a:pPr algn="ctr">
              <a:buNone/>
            </a:pPr>
            <a:r>
              <a:rPr lang="it-IT" sz="2400" dirty="0" smtClean="0"/>
              <a:t>            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Edipo re</a:t>
            </a:r>
            <a:r>
              <a:rPr lang="it-IT" sz="2400" dirty="0" smtClean="0"/>
              <a:t>: Edipo contro </a:t>
            </a:r>
            <a:r>
              <a:rPr lang="it-IT" sz="2400" dirty="0" err="1" smtClean="0"/>
              <a:t>Creonte</a:t>
            </a:r>
            <a:r>
              <a:rPr lang="it-IT" sz="2400" dirty="0" smtClean="0"/>
              <a:t>, l’eroe non riesce a sfuggire al suo destino</a:t>
            </a:r>
          </a:p>
          <a:p>
            <a:pPr algn="ctr">
              <a:buNone/>
            </a:pPr>
            <a:endParaRPr lang="it-IT" sz="2400" dirty="0" smtClean="0"/>
          </a:p>
          <a:p>
            <a:r>
              <a:rPr lang="it-IT" sz="2400" dirty="0" smtClean="0">
                <a:solidFill>
                  <a:srgbClr val="C00000"/>
                </a:solidFill>
              </a:rPr>
              <a:t>Euripide</a:t>
            </a:r>
            <a:r>
              <a:rPr lang="it-IT" sz="2400" dirty="0" smtClean="0"/>
              <a:t>      il contrasto viene interiorizzato</a:t>
            </a:r>
          </a:p>
          <a:p>
            <a:pPr algn="ctr">
              <a:buNone/>
            </a:pPr>
            <a:r>
              <a:rPr lang="it-IT" sz="2400" dirty="0" smtClean="0"/>
              <a:t>             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Elena</a:t>
            </a:r>
            <a:r>
              <a:rPr lang="it-IT" sz="2400" dirty="0" smtClean="0"/>
              <a:t>: in quest’opera non c’è  più contrasto, quindi non c’è più senso del tragico</a:t>
            </a:r>
          </a:p>
          <a:p>
            <a:pPr>
              <a:buNone/>
            </a:pPr>
            <a:endParaRPr lang="it-IT" sz="2400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1763688" y="242088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1763688" y="386104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1907704" y="530120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4 14"/>
          <p:cNvCxnSpPr/>
          <p:nvPr/>
        </p:nvCxnSpPr>
        <p:spPr>
          <a:xfrm>
            <a:off x="1115616" y="2636912"/>
            <a:ext cx="360040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4 16"/>
          <p:cNvCxnSpPr/>
          <p:nvPr/>
        </p:nvCxnSpPr>
        <p:spPr>
          <a:xfrm rot="16200000" flipH="1">
            <a:off x="1151620" y="3969060"/>
            <a:ext cx="360040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4 18"/>
          <p:cNvCxnSpPr/>
          <p:nvPr/>
        </p:nvCxnSpPr>
        <p:spPr>
          <a:xfrm rot="16200000" flipH="1">
            <a:off x="1115616" y="5445224"/>
            <a:ext cx="360040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vanti o successivo 9">
            <a:hlinkClick r:id="rId2" highlightClick="1"/>
          </p:cNvPr>
          <p:cNvSpPr/>
          <p:nvPr/>
        </p:nvSpPr>
        <p:spPr>
          <a:xfrm>
            <a:off x="6012160" y="4509120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766</Words>
  <Application>Microsoft Office PowerPoint</Application>
  <PresentationFormat>Presentazione su schermo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L’evoluzione della tragedia e del tragico</vt:lpstr>
      <vt:lpstr>Coro</vt:lpstr>
      <vt:lpstr>Amebeo lirico</vt:lpstr>
      <vt:lpstr>Azione</vt:lpstr>
      <vt:lpstr>Personaggi…</vt:lpstr>
      <vt:lpstr>…e psicologia</vt:lpstr>
      <vt:lpstr>Tema dell’agnizione</vt:lpstr>
      <vt:lpstr>Religiosità</vt:lpstr>
      <vt:lpstr>Tragico</vt:lpstr>
      <vt:lpstr>Diapositiva 10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L’evoluzione della tragedia e del tragico</dc:title>
  <dc:creator>eMachines</dc:creator>
  <cp:lastModifiedBy>aula 1</cp:lastModifiedBy>
  <cp:revision>15</cp:revision>
  <dcterms:created xsi:type="dcterms:W3CDTF">2017-11-14T16:09:07Z</dcterms:created>
  <dcterms:modified xsi:type="dcterms:W3CDTF">2017-11-17T07:56:34Z</dcterms:modified>
</cp:coreProperties>
</file>