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7AA1-7814-40B4-8AD6-D7A8F51E09F4}" type="datetimeFigureOut">
              <a:rPr lang="it-IT" smtClean="0"/>
              <a:pPr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AB13-24C2-4D33-BFD5-CE697865277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4464496" cy="792088"/>
          </a:xfrm>
        </p:spPr>
        <p:txBody>
          <a:bodyPr/>
          <a:lstStyle/>
          <a:p>
            <a:r>
              <a:rPr lang="it-IT" dirty="0" smtClean="0"/>
              <a:t>Spleen e Ideal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098223"/>
            <a:ext cx="6624736" cy="505447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788024" y="6397495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Gustave </a:t>
            </a:r>
            <a:r>
              <a:rPr lang="it-IT" dirty="0" err="1" smtClean="0"/>
              <a:t>Caillebotte</a:t>
            </a:r>
            <a:r>
              <a:rPr lang="it-IT" dirty="0" smtClean="0"/>
              <a:t>, tempo di pioggia, 1877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277" y="116632"/>
            <a:ext cx="8496944" cy="65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 smtClean="0"/>
              <a:t>L’uomo e il mare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1800" dirty="0" smtClean="0"/>
              <a:t>Il </a:t>
            </a:r>
            <a:r>
              <a:rPr lang="it-IT" sz="1800" dirty="0"/>
              <a:t>mare, se sei libero, ti sarà sempre caro!</a:t>
            </a:r>
            <a:br>
              <a:rPr lang="it-IT" sz="1800" dirty="0"/>
            </a:br>
            <a:r>
              <a:rPr lang="it-IT" sz="1800" dirty="0"/>
              <a:t>È il tuo specchio; la tua anima contempli</a:t>
            </a:r>
            <a:br>
              <a:rPr lang="it-IT" sz="1800" dirty="0"/>
            </a:br>
            <a:r>
              <a:rPr lang="it-IT" sz="1800" dirty="0"/>
              <a:t>nell’infinito volgersi dell’onda;</a:t>
            </a:r>
            <a:br>
              <a:rPr lang="it-IT" sz="1800" dirty="0"/>
            </a:br>
            <a:r>
              <a:rPr lang="it-IT" sz="1800" dirty="0"/>
              <a:t>né il tuo cuore è un abisso meno amaro</a:t>
            </a:r>
            <a:r>
              <a:rPr lang="it-IT" sz="1800" dirty="0" smtClean="0"/>
              <a:t>.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Con voluttà t’immergi dentro la tua figura,</a:t>
            </a:r>
            <a:br>
              <a:rPr lang="it-IT" sz="1800" dirty="0"/>
            </a:br>
            <a:r>
              <a:rPr lang="it-IT" sz="1800" dirty="0"/>
              <a:t>con gli occhi l’afferri, con le braccia, e il tuo cuore</a:t>
            </a:r>
            <a:br>
              <a:rPr lang="it-IT" sz="1800" dirty="0"/>
            </a:br>
            <a:r>
              <a:rPr lang="it-IT" sz="1800" dirty="0"/>
              <a:t>del rumore di sé si libera se ascolta</a:t>
            </a:r>
            <a:br>
              <a:rPr lang="it-IT" sz="1800" dirty="0"/>
            </a:br>
            <a:r>
              <a:rPr lang="it-IT" sz="1800" dirty="0"/>
              <a:t>quel lamento indomabile e selvaggio.</a:t>
            </a:r>
          </a:p>
          <a:p>
            <a:pPr marL="0" indent="0">
              <a:buNone/>
            </a:pPr>
            <a:r>
              <a:rPr lang="it-IT" sz="1800" dirty="0"/>
              <a:t>Entrambi tenebrosi, e discreti: nessuno</a:t>
            </a:r>
            <a:br>
              <a:rPr lang="it-IT" sz="1800" dirty="0"/>
            </a:br>
            <a:r>
              <a:rPr lang="it-IT" sz="1800" dirty="0"/>
              <a:t>in fondo ai tuoi abissi, uomo, è disceso mai,</a:t>
            </a:r>
            <a:br>
              <a:rPr lang="it-IT" sz="1800" dirty="0"/>
            </a:br>
            <a:r>
              <a:rPr lang="it-IT" sz="1800" dirty="0"/>
              <a:t>nessuno, mare, conosce gli intimi tuoi tesori,</a:t>
            </a:r>
            <a:br>
              <a:rPr lang="it-IT" sz="1800" dirty="0"/>
            </a:br>
            <a:r>
              <a:rPr lang="it-IT" sz="1800" dirty="0"/>
              <a:t>perché gelosamente li tenete segreti!</a:t>
            </a:r>
          </a:p>
          <a:p>
            <a:pPr marL="0" indent="0">
              <a:buNone/>
            </a:pPr>
            <a:r>
              <a:rPr lang="it-IT" sz="1800" dirty="0"/>
              <a:t>Pure, senza rimorso né pietà</a:t>
            </a:r>
            <a:br>
              <a:rPr lang="it-IT" sz="1800" dirty="0"/>
            </a:br>
            <a:r>
              <a:rPr lang="it-IT" sz="1800" dirty="0"/>
              <a:t>dai secoli dei secoli vi combattete, tanto</a:t>
            </a:r>
            <a:br>
              <a:rPr lang="it-IT" sz="1800" dirty="0"/>
            </a:br>
            <a:r>
              <a:rPr lang="it-IT" sz="1800" dirty="0"/>
              <a:t>vi stanno dentro il cuore carneficina e morte,</a:t>
            </a:r>
            <a:br>
              <a:rPr lang="it-IT" sz="1800" dirty="0"/>
            </a:br>
            <a:r>
              <a:rPr lang="it-IT" sz="1800" dirty="0"/>
              <a:t>o lottatori eterni, o fratelli implacabili</a:t>
            </a:r>
            <a:r>
              <a:rPr lang="it-IT" sz="1800" dirty="0" smtClean="0"/>
              <a:t>!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 smtClean="0"/>
              <a:t>                                                                                                 Gustave </a:t>
            </a:r>
            <a:r>
              <a:rPr lang="it-IT" sz="1800" dirty="0" err="1" smtClean="0"/>
              <a:t>Courbert</a:t>
            </a:r>
            <a:r>
              <a:rPr lang="it-IT" sz="1800" dirty="0" smtClean="0"/>
              <a:t>, L’onda, 1870</a:t>
            </a:r>
            <a:endParaRPr lang="it-IT" sz="1800" dirty="0"/>
          </a:p>
          <a:p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775" y="2132856"/>
            <a:ext cx="4032448" cy="344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316" y="0"/>
            <a:ext cx="8352928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900" dirty="0"/>
              <a:t>La </a:t>
            </a:r>
            <a:r>
              <a:rPr lang="it-IT" sz="3900" dirty="0" smtClean="0"/>
              <a:t>Gigantessa</a:t>
            </a:r>
          </a:p>
          <a:p>
            <a:pPr marL="0" indent="0" algn="ctr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1600" dirty="0" smtClean="0"/>
              <a:t>Nel </a:t>
            </a:r>
            <a:r>
              <a:rPr lang="it-IT" sz="1600" dirty="0"/>
              <a:t>tempo in cui la Natura, nel suo </a:t>
            </a:r>
            <a:r>
              <a:rPr lang="it-IT" sz="1600" dirty="0" smtClean="0"/>
              <a:t>splendido estro </a:t>
            </a:r>
            <a:endParaRPr lang="it-IT" sz="1600" dirty="0"/>
          </a:p>
          <a:p>
            <a:pPr marL="0" indent="0">
              <a:buNone/>
            </a:pPr>
            <a:r>
              <a:rPr lang="it-IT" sz="1600" dirty="0" smtClean="0"/>
              <a:t>concepiva </a:t>
            </a:r>
            <a:r>
              <a:rPr lang="it-IT" sz="1600" dirty="0"/>
              <a:t>ogni giorno figli mostruosi</a:t>
            </a:r>
            <a:br>
              <a:rPr lang="it-IT" sz="1600" dirty="0"/>
            </a:br>
            <a:r>
              <a:rPr lang="it-IT" sz="1600" dirty="0"/>
              <a:t>avrei amato vivere accanto a una </a:t>
            </a:r>
            <a:r>
              <a:rPr lang="it-IT" sz="1600" dirty="0" smtClean="0"/>
              <a:t>fanciulla</a:t>
            </a:r>
          </a:p>
          <a:p>
            <a:pPr marL="0" indent="0">
              <a:buNone/>
            </a:pPr>
            <a:r>
              <a:rPr lang="it-IT" sz="1600" dirty="0" smtClean="0"/>
              <a:t> gigante come un gatto sensuoso a una regina.</a:t>
            </a:r>
          </a:p>
          <a:p>
            <a:pPr marL="0" indent="0">
              <a:buNone/>
            </a:pP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Avrei amato vedere l’anima fiorirle con il corpo</a:t>
            </a:r>
            <a:br>
              <a:rPr lang="it-IT" sz="1600" dirty="0"/>
            </a:br>
            <a:r>
              <a:rPr lang="it-IT" sz="1600" dirty="0"/>
              <a:t>e crescere liberamente in terribili giochi,</a:t>
            </a:r>
            <a:br>
              <a:rPr lang="it-IT" sz="1600" dirty="0"/>
            </a:br>
            <a:r>
              <a:rPr lang="it-IT" sz="1600" dirty="0"/>
              <a:t>indovinare se il suo cuore cova un’oscura fiamma</a:t>
            </a:r>
            <a:br>
              <a:rPr lang="it-IT" sz="1600" dirty="0"/>
            </a:br>
            <a:r>
              <a:rPr lang="it-IT" sz="1600" dirty="0"/>
              <a:t>quando umide nebbie navigano nei suoi occhi.</a:t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Percorrere liberamente le sue magnifiche forme</a:t>
            </a:r>
            <a:br>
              <a:rPr lang="it-IT" sz="1600" dirty="0"/>
            </a:br>
            <a:r>
              <a:rPr lang="it-IT" sz="1600" dirty="0"/>
              <a:t>strisciare sul crinale delle sue ginocchia enormi</a:t>
            </a:r>
            <a:br>
              <a:rPr lang="it-IT" sz="1600" dirty="0"/>
            </a:br>
            <a:r>
              <a:rPr lang="it-IT" sz="1600" dirty="0"/>
              <a:t>e talvolta in estate, quando i soli malsani</a:t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stanca la fanno stendere attraverso la campagna</a:t>
            </a:r>
            <a:br>
              <a:rPr lang="it-IT" sz="1600" dirty="0"/>
            </a:br>
            <a:r>
              <a:rPr lang="it-IT" sz="1600" dirty="0"/>
              <a:t>dormire con noncuranza all’ombra dei suoi seni</a:t>
            </a:r>
            <a:br>
              <a:rPr lang="it-IT" sz="1600" dirty="0"/>
            </a:br>
            <a:r>
              <a:rPr lang="it-IT" sz="1600" dirty="0"/>
              <a:t>come un borgo tranquillo ai piedi delle montagne</a:t>
            </a:r>
            <a:r>
              <a:rPr lang="it-IT" sz="1600" dirty="0" smtClean="0"/>
              <a:t>. </a:t>
            </a:r>
          </a:p>
          <a:p>
            <a:pPr marL="0" indent="0">
              <a:buNone/>
            </a:pPr>
            <a:r>
              <a:rPr lang="it-IT" sz="1600" dirty="0" smtClean="0"/>
              <a:t>                                                                                                        Vincent Van Gogh, nudo di donna, 1877</a:t>
            </a:r>
            <a:endParaRPr lang="it-IT" sz="16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27915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696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La bellezza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/>
              <a:t>Sono </a:t>
            </a:r>
            <a:r>
              <a:rPr lang="it-IT" sz="1600" dirty="0"/>
              <a:t>bella, o mortali! come un sogno di pietra,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e il mio seno, che a tutti fu tortura,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fa nel poeta nascere un amore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eterno e muto come la materia.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Sfinge incompresa regno dell'azzurro.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In me il bianco dei cigni copre un cuore di neve.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Il movimento, che turba le linee, lo detesto,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e non piango mai e mai non rido.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Vedendo che m'atteggio come se mi ispirassi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ai monumenti più fieri, i poeti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passano i loro giorni in studi austeri,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giacché per incantare così docili amanti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ho due limpidi specchi che fan tutto più bello: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gli occhi, i miei grandi occhi dalle chiarezze eterne</a:t>
            </a:r>
            <a:r>
              <a:rPr lang="it-IT" sz="1600" dirty="0" smtClean="0"/>
              <a:t>!</a:t>
            </a: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dirty="0" smtClean="0"/>
              <a:t>                                                                                                                          </a:t>
            </a:r>
            <a:r>
              <a:rPr lang="it-IT" sz="1600" dirty="0" err="1" smtClean="0"/>
              <a:t>Rodin</a:t>
            </a:r>
            <a:r>
              <a:rPr lang="it-IT" sz="1600" dirty="0" smtClean="0"/>
              <a:t>, Je </a:t>
            </a:r>
            <a:r>
              <a:rPr lang="it-IT" sz="1600" dirty="0" err="1" smtClean="0"/>
              <a:t>suis</a:t>
            </a:r>
            <a:r>
              <a:rPr lang="it-IT" sz="1600" dirty="0" smtClean="0"/>
              <a:t> belle 1882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047" y="908720"/>
            <a:ext cx="342582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896544" cy="28803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Duellum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836712"/>
            <a:ext cx="8604448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dirty="0" smtClean="0"/>
              <a:t>Guerriero su guerriero si scaglia; con le armi</a:t>
            </a:r>
          </a:p>
          <a:p>
            <a:pPr>
              <a:buNone/>
            </a:pPr>
            <a:r>
              <a:rPr lang="it-IT" sz="1600" dirty="0" smtClean="0"/>
              <a:t>Iniettano l’aria di bagliori, di sangue.</a:t>
            </a:r>
          </a:p>
          <a:p>
            <a:pPr>
              <a:buNone/>
            </a:pPr>
            <a:r>
              <a:rPr lang="it-IT" sz="1600" dirty="0" smtClean="0"/>
              <a:t>Scherza stridulo il ferro: così strepita </a:t>
            </a:r>
          </a:p>
          <a:p>
            <a:pPr>
              <a:buNone/>
            </a:pPr>
            <a:r>
              <a:rPr lang="it-IT" sz="1600" dirty="0" smtClean="0"/>
              <a:t>La giovinezza, preda d’un balbettante amore.</a:t>
            </a:r>
          </a:p>
          <a:p>
            <a:endParaRPr lang="it-IT" sz="1600" dirty="0"/>
          </a:p>
          <a:p>
            <a:pPr>
              <a:buNone/>
            </a:pPr>
            <a:r>
              <a:rPr lang="it-IT" sz="1600" dirty="0" smtClean="0"/>
              <a:t>Come la giovinezza, mia cara, anche le lame</a:t>
            </a:r>
          </a:p>
          <a:p>
            <a:pPr>
              <a:buNone/>
            </a:pPr>
            <a:r>
              <a:rPr lang="it-IT" sz="1600" dirty="0" smtClean="0"/>
              <a:t>S’ infrangono. Ma denti, unghie affilate apprestano</a:t>
            </a:r>
          </a:p>
          <a:p>
            <a:pPr>
              <a:buNone/>
            </a:pPr>
            <a:r>
              <a:rPr lang="it-IT" sz="1600" dirty="0" smtClean="0"/>
              <a:t>La vendetta della spada, della daga fallace.</a:t>
            </a:r>
          </a:p>
          <a:p>
            <a:pPr>
              <a:buNone/>
            </a:pPr>
            <a:r>
              <a:rPr lang="it-IT" sz="1600" dirty="0" smtClean="0"/>
              <a:t>-Cuori furiosi, maturità spaccata dall’amore!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Lonze  e ghepardi infestano la forra</a:t>
            </a:r>
          </a:p>
          <a:p>
            <a:pPr>
              <a:buNone/>
            </a:pPr>
            <a:r>
              <a:rPr lang="it-IT" sz="1600" dirty="0" smtClean="0"/>
              <a:t>Dove, in perfidia avvinti, i nostri eroi</a:t>
            </a:r>
          </a:p>
          <a:p>
            <a:pPr>
              <a:buNone/>
            </a:pPr>
            <a:r>
              <a:rPr lang="it-IT" sz="1600" dirty="0" smtClean="0"/>
              <a:t>Rotolano, e con la pelle aridi rovi infiorano.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-è l’inferno. Anime amate lo gremiscono. Lì</a:t>
            </a:r>
          </a:p>
          <a:p>
            <a:pPr>
              <a:buNone/>
            </a:pPr>
            <a:r>
              <a:rPr lang="it-IT" sz="1600" dirty="0" smtClean="0"/>
              <a:t>Rotoliamoci, o amazzone inumana, </a:t>
            </a:r>
          </a:p>
          <a:p>
            <a:pPr>
              <a:buNone/>
            </a:pPr>
            <a:r>
              <a:rPr lang="it-IT" sz="1600" dirty="0" smtClean="0"/>
              <a:t>Senza rimorsi: e l’Odio arda in eterno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r>
              <a:rPr lang="it-IT" sz="1600" dirty="0" smtClean="0"/>
              <a:t>                                                                                        </a:t>
            </a:r>
            <a:r>
              <a:rPr lang="it-IT" sz="1600" dirty="0" smtClean="0"/>
              <a:t>  Francisco Goya, </a:t>
            </a:r>
            <a:r>
              <a:rPr lang="it-IT" sz="1600" dirty="0" smtClean="0"/>
              <a:t>Qui l'</a:t>
            </a:r>
            <a:r>
              <a:rPr lang="it-IT" sz="1600" dirty="0" err="1" smtClean="0"/>
              <a:t>aurait</a:t>
            </a:r>
            <a:r>
              <a:rPr lang="it-IT" sz="1600" dirty="0" smtClean="0"/>
              <a:t> </a:t>
            </a:r>
            <a:r>
              <a:rPr lang="it-IT" sz="1600" dirty="0" err="1" smtClean="0"/>
              <a:t>Cru</a:t>
            </a:r>
            <a:r>
              <a:rPr lang="it-IT" sz="1600" dirty="0" smtClean="0"/>
              <a:t>, 1799</a:t>
            </a:r>
            <a:endParaRPr lang="it-IT" sz="16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1" y="820115"/>
            <a:ext cx="3672408" cy="53673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608512" cy="36004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Canto d’autunno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689" y="853092"/>
            <a:ext cx="3240360" cy="4032448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it-IT" sz="1100" dirty="0"/>
              <a:t>Presto affondiamo in tenebre di gelo:</a:t>
            </a:r>
          </a:p>
          <a:p>
            <a:pPr fontAlgn="base">
              <a:buNone/>
            </a:pPr>
            <a:r>
              <a:rPr lang="it-IT" sz="1100" dirty="0"/>
              <a:t>luce viva di troppo corte estati, addio!</a:t>
            </a:r>
          </a:p>
          <a:p>
            <a:pPr fontAlgn="base">
              <a:buNone/>
            </a:pPr>
            <a:r>
              <a:rPr lang="it-IT" sz="1100" dirty="0"/>
              <a:t>Già nei cortili sento risuonare</a:t>
            </a:r>
          </a:p>
          <a:p>
            <a:pPr fontAlgn="base">
              <a:buNone/>
            </a:pPr>
            <a:r>
              <a:rPr lang="it-IT" sz="1100" dirty="0"/>
              <a:t>con lugubri tonfi la legna sul selciato</a:t>
            </a:r>
            <a:r>
              <a:rPr lang="it-IT" sz="1100" dirty="0" smtClean="0"/>
              <a:t>.</a:t>
            </a:r>
          </a:p>
          <a:p>
            <a:pPr fontAlgn="base">
              <a:buNone/>
            </a:pPr>
            <a:endParaRPr lang="it-IT" sz="1100" dirty="0"/>
          </a:p>
          <a:p>
            <a:pPr fontAlgn="base">
              <a:buNone/>
            </a:pPr>
            <a:r>
              <a:rPr lang="it-IT" sz="1100" dirty="0" smtClean="0"/>
              <a:t> </a:t>
            </a:r>
            <a:r>
              <a:rPr lang="it-IT" sz="1100" dirty="0"/>
              <a:t>Dentro di me rovinerà l’inverno</a:t>
            </a:r>
          </a:p>
          <a:p>
            <a:pPr fontAlgn="base">
              <a:buNone/>
            </a:pPr>
            <a:r>
              <a:rPr lang="it-IT" sz="1100" dirty="0"/>
              <a:t>con brividi, odio, orrore, ira, fatica.</a:t>
            </a:r>
          </a:p>
          <a:p>
            <a:pPr fontAlgn="base">
              <a:buNone/>
            </a:pPr>
            <a:r>
              <a:rPr lang="it-IT" sz="1100" dirty="0"/>
              <a:t>Un rosso, gelido blocco diventerà il mio cuore,</a:t>
            </a:r>
          </a:p>
          <a:p>
            <a:pPr fontAlgn="base">
              <a:buNone/>
            </a:pPr>
            <a:r>
              <a:rPr lang="it-IT" sz="1100" dirty="0"/>
              <a:t>come un piccolo sole nel suo inferno polare</a:t>
            </a:r>
            <a:r>
              <a:rPr lang="it-IT" sz="1100" dirty="0" smtClean="0"/>
              <a:t>.</a:t>
            </a:r>
          </a:p>
          <a:p>
            <a:pPr fontAlgn="base">
              <a:buNone/>
            </a:pPr>
            <a:endParaRPr lang="it-IT" sz="1100" dirty="0"/>
          </a:p>
          <a:p>
            <a:pPr fontAlgn="base">
              <a:buNone/>
            </a:pPr>
            <a:r>
              <a:rPr lang="it-IT" sz="1100" dirty="0"/>
              <a:t>Ascolto con un fremito ogni ciocco che cade</a:t>
            </a:r>
            <a:r>
              <a:rPr lang="it-IT" sz="1100" dirty="0" smtClean="0"/>
              <a:t>,</a:t>
            </a:r>
            <a:endParaRPr lang="it-IT" sz="1100" dirty="0"/>
          </a:p>
          <a:p>
            <a:pPr fontAlgn="base">
              <a:buNone/>
            </a:pPr>
            <a:r>
              <a:rPr lang="it-IT" sz="1100" dirty="0"/>
              <a:t>sorda eco del martello sul patibolo.</a:t>
            </a:r>
          </a:p>
          <a:p>
            <a:pPr fontAlgn="base">
              <a:buNone/>
            </a:pPr>
            <a:r>
              <a:rPr lang="it-IT" sz="1100" dirty="0"/>
              <a:t>Come una torre la mia mente si sgretola</a:t>
            </a:r>
          </a:p>
          <a:p>
            <a:pPr fontAlgn="base">
              <a:buNone/>
            </a:pPr>
            <a:r>
              <a:rPr lang="it-IT" sz="1100" dirty="0"/>
              <a:t>ai grevi, implacabili colpi dell’ariete</a:t>
            </a:r>
            <a:r>
              <a:rPr lang="it-IT" sz="1100" dirty="0" smtClean="0"/>
              <a:t>.</a:t>
            </a:r>
          </a:p>
          <a:p>
            <a:pPr fontAlgn="base">
              <a:buNone/>
            </a:pPr>
            <a:endParaRPr lang="it-IT" sz="1100" dirty="0"/>
          </a:p>
          <a:p>
            <a:pPr fontAlgn="base">
              <a:buNone/>
            </a:pPr>
            <a:r>
              <a:rPr lang="it-IT" sz="1100" dirty="0"/>
              <a:t>Mi culla, quel battere monotono: è come se qualcuno</a:t>
            </a:r>
          </a:p>
          <a:p>
            <a:pPr fontAlgn="base">
              <a:buNone/>
            </a:pPr>
            <a:r>
              <a:rPr lang="it-IT" sz="1100" dirty="0"/>
              <a:t>da qualche parte, in fretta, inchiodasse una bara.</a:t>
            </a:r>
          </a:p>
          <a:p>
            <a:pPr fontAlgn="base">
              <a:buNone/>
            </a:pPr>
            <a:r>
              <a:rPr lang="it-IT" sz="1100" dirty="0"/>
              <a:t>Per chi? – Ieri era estate; oggi è l’autunno!</a:t>
            </a:r>
          </a:p>
          <a:p>
            <a:pPr fontAlgn="base">
              <a:buNone/>
            </a:pPr>
            <a:r>
              <a:rPr lang="it-IT" sz="1100" dirty="0"/>
              <a:t>Misterioso rumore, segnale del distacco</a:t>
            </a:r>
            <a:r>
              <a:rPr lang="it-IT" sz="1100" dirty="0" smtClean="0"/>
              <a:t>…</a:t>
            </a:r>
          </a:p>
          <a:p>
            <a:pPr fontAlgn="base">
              <a:buNone/>
            </a:pPr>
            <a:endParaRPr lang="it-IT" sz="1100" dirty="0"/>
          </a:p>
        </p:txBody>
      </p:sp>
      <p:sp>
        <p:nvSpPr>
          <p:cNvPr id="4" name="Rettangolo 3"/>
          <p:cNvSpPr/>
          <p:nvPr/>
        </p:nvSpPr>
        <p:spPr>
          <a:xfrm>
            <a:off x="4139952" y="832915"/>
            <a:ext cx="302433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100" dirty="0"/>
              <a:t>Amo dei tuoi lunghi occhi il chiarore verdastro,</a:t>
            </a:r>
          </a:p>
          <a:p>
            <a:pPr fontAlgn="base">
              <a:buNone/>
            </a:pPr>
            <a:r>
              <a:rPr lang="it-IT" sz="1100" dirty="0"/>
              <a:t>dolce beltà, ma tutto oggi mi è amaro,</a:t>
            </a:r>
          </a:p>
          <a:p>
            <a:pPr fontAlgn="base">
              <a:buNone/>
            </a:pPr>
            <a:r>
              <a:rPr lang="it-IT" sz="1100" dirty="0"/>
              <a:t>e niente, amore, alcova o focolare,</a:t>
            </a:r>
          </a:p>
          <a:p>
            <a:pPr fontAlgn="base">
              <a:buNone/>
            </a:pPr>
            <a:r>
              <a:rPr lang="it-IT" sz="1100" dirty="0"/>
              <a:t>vale per me la fiamma del meriggio sul mare.</a:t>
            </a:r>
          </a:p>
          <a:p>
            <a:pPr fontAlgn="base">
              <a:buNone/>
            </a:pPr>
            <a:endParaRPr lang="it-IT" sz="1100" dirty="0"/>
          </a:p>
          <a:p>
            <a:pPr fontAlgn="base">
              <a:buNone/>
            </a:pPr>
            <a:r>
              <a:rPr lang="it-IT" sz="1100" dirty="0"/>
              <a:t>Ma tu, tenero cuore, amami! a questo perfido</a:t>
            </a:r>
          </a:p>
          <a:p>
            <a:pPr fontAlgn="base">
              <a:buNone/>
            </a:pPr>
            <a:r>
              <a:rPr lang="it-IT" sz="1100" dirty="0"/>
              <a:t>sii madre, a questo ingrato;</a:t>
            </a:r>
          </a:p>
          <a:p>
            <a:pPr fontAlgn="base">
              <a:buNone/>
            </a:pPr>
            <a:r>
              <a:rPr lang="it-IT" sz="1100" dirty="0"/>
              <a:t>sii, amante o sorella, l’effimera dolcezza</a:t>
            </a:r>
          </a:p>
          <a:p>
            <a:pPr fontAlgn="base">
              <a:buNone/>
            </a:pPr>
            <a:r>
              <a:rPr lang="it-IT" sz="1100" dirty="0"/>
              <a:t>d’un autunno glorioso o d’un morente sole.</a:t>
            </a:r>
          </a:p>
          <a:p>
            <a:pPr fontAlgn="base">
              <a:buNone/>
            </a:pPr>
            <a:endParaRPr lang="it-IT" sz="1100" dirty="0"/>
          </a:p>
          <a:p>
            <a:r>
              <a:rPr lang="it-IT" sz="1100" dirty="0" smtClean="0"/>
              <a:t>Breve </a:t>
            </a:r>
            <a:r>
              <a:rPr lang="it-IT" sz="1100" dirty="0"/>
              <a:t>fatica! Avida, già è in attesa la tomba.</a:t>
            </a:r>
          </a:p>
          <a:p>
            <a:r>
              <a:rPr lang="it-IT" sz="1100" dirty="0"/>
              <a:t>Ah, posare la fronte sul tuo grembo, e la </a:t>
            </a:r>
            <a:r>
              <a:rPr lang="it-IT" sz="1100" dirty="0" smtClean="0"/>
              <a:t>bianca,</a:t>
            </a:r>
          </a:p>
          <a:p>
            <a:r>
              <a:rPr lang="it-IT" sz="1100" dirty="0" smtClean="0"/>
              <a:t>la  </a:t>
            </a:r>
            <a:r>
              <a:rPr lang="it-IT" sz="1100" dirty="0"/>
              <a:t>orrida estate piangendo, assaporare</a:t>
            </a:r>
          </a:p>
          <a:p>
            <a:r>
              <a:rPr lang="it-IT" sz="1100" dirty="0"/>
              <a:t>della mezza stagione la luce gialla e mite!</a:t>
            </a:r>
          </a:p>
          <a:p>
            <a:endParaRPr lang="it-IT" sz="1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0101" y="3340402"/>
            <a:ext cx="5256584" cy="296070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63888" y="6419672"/>
            <a:ext cx="4525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Vincent van Gogh, "Autunno, paesaggio al </a:t>
            </a:r>
            <a:r>
              <a:rPr lang="it-IT" sz="1400" dirty="0" smtClean="0"/>
              <a:t>crepuscolo"</a:t>
            </a:r>
            <a:r>
              <a:rPr lang="it-IT" sz="1400" dirty="0"/>
              <a:t>1885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2686040" cy="511156"/>
          </a:xfrm>
        </p:spPr>
        <p:txBody>
          <a:bodyPr>
            <a:normAutofit fontScale="90000"/>
          </a:bodyPr>
          <a:lstStyle/>
          <a:p>
            <a:r>
              <a:rPr lang="it-IT" dirty="0"/>
              <a:t>S</a:t>
            </a:r>
            <a:r>
              <a:rPr lang="it-IT" dirty="0" smtClean="0"/>
              <a:t>pleen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dirty="0" smtClean="0"/>
              <a:t>Quando, come un coperchio, il cielo basso e greve</a:t>
            </a:r>
          </a:p>
          <a:p>
            <a:pPr marL="0" indent="0">
              <a:buNone/>
            </a:pPr>
            <a:r>
              <a:rPr lang="it-IT" dirty="0" smtClean="0"/>
              <a:t> schiaccia l’anima che geme nel suo tedio infinito,</a:t>
            </a:r>
          </a:p>
          <a:p>
            <a:pPr marL="0" indent="0">
              <a:buNone/>
            </a:pPr>
            <a:r>
              <a:rPr lang="it-IT" dirty="0" smtClean="0"/>
              <a:t> e in un unico cerchio stringendo l’orizzonte</a:t>
            </a:r>
          </a:p>
          <a:p>
            <a:pPr marL="0" indent="0">
              <a:buNone/>
            </a:pPr>
            <a:r>
              <a:rPr lang="it-IT" dirty="0" smtClean="0"/>
              <a:t> fa del giorno una tristezza più nera della notte;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quando la terra si muta in un’umida segreta</a:t>
            </a:r>
          </a:p>
          <a:p>
            <a:pPr marL="0" indent="0">
              <a:buNone/>
            </a:pPr>
            <a:r>
              <a:rPr lang="it-IT" dirty="0" smtClean="0"/>
              <a:t> dove, timido pipistrello, la Speranza</a:t>
            </a:r>
          </a:p>
          <a:p>
            <a:pPr marL="0" indent="0">
              <a:buNone/>
            </a:pPr>
            <a:r>
              <a:rPr lang="it-IT" dirty="0" smtClean="0"/>
              <a:t> sbatte le ali contro i muri e batte con la testa</a:t>
            </a:r>
          </a:p>
          <a:p>
            <a:pPr marL="0" indent="0">
              <a:buNone/>
            </a:pPr>
            <a:r>
              <a:rPr lang="it-IT" dirty="0" smtClean="0"/>
              <a:t> nel soffitto marcito;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quando le strisce immense della pioggia</a:t>
            </a:r>
          </a:p>
          <a:p>
            <a:pPr marL="0" indent="0">
              <a:buNone/>
            </a:pPr>
            <a:r>
              <a:rPr lang="it-IT" dirty="0" smtClean="0"/>
              <a:t>d’una vasta prigione sembrano le inferriate</a:t>
            </a:r>
          </a:p>
          <a:p>
            <a:pPr marL="0" indent="0">
              <a:buNone/>
            </a:pPr>
            <a:r>
              <a:rPr lang="it-IT" dirty="0" smtClean="0"/>
              <a:t> e muto, ripugnante un popolo di ragni</a:t>
            </a:r>
          </a:p>
          <a:p>
            <a:pPr marL="0" indent="0">
              <a:buNone/>
            </a:pPr>
            <a:r>
              <a:rPr lang="it-IT" dirty="0" smtClean="0"/>
              <a:t> dentro i nostri cervelli dispone le sue reti,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furiose a un tratto esplodono campane</a:t>
            </a:r>
          </a:p>
          <a:p>
            <a:pPr marL="0" indent="0">
              <a:buNone/>
            </a:pPr>
            <a:r>
              <a:rPr lang="it-IT" dirty="0" smtClean="0"/>
              <a:t> e un urlo tremendo lanciano verso il cielo,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così simile al gemere ostinato</a:t>
            </a:r>
          </a:p>
          <a:p>
            <a:pPr marL="0" indent="0">
              <a:buNone/>
            </a:pPr>
            <a:r>
              <a:rPr lang="it-IT" dirty="0" smtClean="0"/>
              <a:t> d’anime senza pace né dimora.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Senza tamburi, senza musica, dei lunghi funerali</a:t>
            </a:r>
          </a:p>
          <a:p>
            <a:pPr marL="0" indent="0">
              <a:buNone/>
            </a:pPr>
            <a:r>
              <a:rPr lang="it-IT" dirty="0" smtClean="0"/>
              <a:t>sfilano lentamente nel mio cuore: Speranza</a:t>
            </a:r>
          </a:p>
          <a:p>
            <a:pPr marL="0" indent="0">
              <a:buNone/>
            </a:pPr>
            <a:r>
              <a:rPr lang="it-IT" dirty="0" smtClean="0"/>
              <a:t> piange disfatta e Angoscia, dispotica e sinistra,</a:t>
            </a:r>
          </a:p>
          <a:p>
            <a:pPr marL="0" indent="0">
              <a:buNone/>
            </a:pPr>
            <a:r>
              <a:rPr lang="it-IT" dirty="0" smtClean="0"/>
              <a:t>pianta sul mio cranio riverso la sua bandiera nera.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1675" y="1052736"/>
            <a:ext cx="3895725" cy="47625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004048" y="5949280"/>
            <a:ext cx="4307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Il Tasso in </a:t>
            </a:r>
            <a:r>
              <a:rPr lang="it-IT" sz="1400" dirty="0" smtClean="0"/>
              <a:t>prigione, Eugène </a:t>
            </a:r>
            <a:r>
              <a:rPr lang="it-IT" sz="1400" dirty="0" err="1" smtClean="0"/>
              <a:t>Delacroix</a:t>
            </a:r>
            <a:r>
              <a:rPr lang="it-IT" sz="1400" dirty="0" smtClean="0"/>
              <a:t>, </a:t>
            </a:r>
            <a:r>
              <a:rPr lang="it-IT" sz="1400" dirty="0"/>
              <a:t>1839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972056" cy="262952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Moesta</a:t>
            </a:r>
            <a:r>
              <a:rPr lang="it-IT" sz="3200" dirty="0" smtClean="0"/>
              <a:t> </a:t>
            </a:r>
            <a:r>
              <a:rPr lang="it-IT" sz="3200" dirty="0" err="1" smtClean="0"/>
              <a:t>et</a:t>
            </a:r>
            <a:r>
              <a:rPr lang="it-IT" sz="3200" dirty="0" smtClean="0"/>
              <a:t> </a:t>
            </a:r>
            <a:r>
              <a:rPr lang="it-IT" sz="3200" dirty="0" err="1" smtClean="0"/>
              <a:t>errabunda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85793"/>
            <a:ext cx="2962672" cy="5709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100" dirty="0"/>
              <a:t>Dimmi, </a:t>
            </a:r>
            <a:r>
              <a:rPr lang="it-IT" sz="1100" dirty="0" err="1"/>
              <a:t>Agathe</a:t>
            </a:r>
            <a:r>
              <a:rPr lang="it-IT" sz="1100" dirty="0"/>
              <a:t>, qualche volta non ti vola via il cuore,</a:t>
            </a:r>
          </a:p>
          <a:p>
            <a:pPr marL="0" indent="0">
              <a:buNone/>
            </a:pPr>
            <a:r>
              <a:rPr lang="it-IT" sz="1100" dirty="0"/>
              <a:t>via dall'oceano nero dell'immonda città,</a:t>
            </a:r>
          </a:p>
          <a:p>
            <a:pPr marL="0" indent="0">
              <a:buNone/>
            </a:pPr>
            <a:r>
              <a:rPr lang="it-IT" sz="1100" dirty="0"/>
              <a:t>verso un diverso oceano acceso di splendore,</a:t>
            </a:r>
          </a:p>
          <a:p>
            <a:pPr marL="0" indent="0">
              <a:buNone/>
            </a:pPr>
            <a:r>
              <a:rPr lang="it-IT" sz="1100" dirty="0"/>
              <a:t>più chiaro, azzurro e fondo della verginità?</a:t>
            </a:r>
          </a:p>
          <a:p>
            <a:pPr marL="0" indent="0">
              <a:buNone/>
            </a:pPr>
            <a:r>
              <a:rPr lang="it-IT" sz="1100" dirty="0"/>
              <a:t>Dimmi, </a:t>
            </a:r>
            <a:r>
              <a:rPr lang="it-IT" sz="1100" dirty="0" err="1"/>
              <a:t>Agathe</a:t>
            </a:r>
            <a:r>
              <a:rPr lang="it-IT" sz="1100" dirty="0"/>
              <a:t>, qualche volta non ti vola via il cuore?</a:t>
            </a:r>
          </a:p>
          <a:p>
            <a:pPr marL="0" indent="0">
              <a:buNone/>
            </a:pPr>
            <a:r>
              <a:rPr lang="it-IT" sz="1100" dirty="0"/>
              <a:t> </a:t>
            </a:r>
          </a:p>
          <a:p>
            <a:pPr marL="0" indent="0">
              <a:buNone/>
            </a:pPr>
            <a:r>
              <a:rPr lang="it-IT" sz="1100" dirty="0"/>
              <a:t>Il mare, il vasto mare consola i nostri affanni!</a:t>
            </a:r>
          </a:p>
          <a:p>
            <a:pPr marL="0" indent="0">
              <a:buNone/>
            </a:pPr>
            <a:r>
              <a:rPr lang="it-IT" sz="1100" dirty="0"/>
              <a:t>Da qual demone ha avuto l'incarico sublime</a:t>
            </a:r>
          </a:p>
          <a:p>
            <a:pPr marL="0" indent="0">
              <a:buNone/>
            </a:pPr>
            <a:r>
              <a:rPr lang="it-IT" sz="1100" dirty="0"/>
              <a:t>di cullarci, arrochito cantante che accompagna</a:t>
            </a:r>
          </a:p>
          <a:p>
            <a:pPr marL="0" indent="0">
              <a:buNone/>
            </a:pPr>
            <a:r>
              <a:rPr lang="it-IT" sz="1100" dirty="0"/>
              <a:t>dei burberi venti l'organo smisurato?</a:t>
            </a:r>
          </a:p>
          <a:p>
            <a:pPr marL="0" indent="0">
              <a:buNone/>
            </a:pPr>
            <a:r>
              <a:rPr lang="it-IT" sz="1100" dirty="0"/>
              <a:t>Il mare, il vasto mare consola i nostri affanni!</a:t>
            </a:r>
          </a:p>
          <a:p>
            <a:pPr marL="0" indent="0">
              <a:buNone/>
            </a:pPr>
            <a:r>
              <a:rPr lang="it-IT" sz="1100" dirty="0"/>
              <a:t> </a:t>
            </a:r>
          </a:p>
          <a:p>
            <a:pPr marL="0" indent="0">
              <a:buNone/>
            </a:pPr>
            <a:r>
              <a:rPr lang="it-IT" sz="1100" dirty="0"/>
              <a:t>Treno, portami via! rapiscimi, vascello!</a:t>
            </a:r>
          </a:p>
          <a:p>
            <a:pPr marL="0" indent="0">
              <a:buNone/>
            </a:pPr>
            <a:r>
              <a:rPr lang="it-IT" sz="1100" dirty="0"/>
              <a:t>Va' lontano! qui il fango dei nostri pianti è intriso.</a:t>
            </a:r>
          </a:p>
          <a:p>
            <a:pPr marL="0" indent="0">
              <a:buNone/>
            </a:pPr>
            <a:r>
              <a:rPr lang="it-IT" sz="1100" dirty="0"/>
              <a:t>- Non è vero che a volte il triste cuore</a:t>
            </a:r>
          </a:p>
          <a:p>
            <a:pPr marL="0" indent="0">
              <a:buNone/>
            </a:pPr>
            <a:r>
              <a:rPr lang="it-IT" sz="1100" dirty="0"/>
              <a:t>d'</a:t>
            </a:r>
            <a:r>
              <a:rPr lang="it-IT" sz="1100" dirty="0" err="1"/>
              <a:t>Agathe</a:t>
            </a:r>
            <a:r>
              <a:rPr lang="it-IT" sz="1100" dirty="0"/>
              <a:t> dice: Ai rimorsi, ai crimini, ai dolori,</a:t>
            </a:r>
          </a:p>
          <a:p>
            <a:pPr marL="0" indent="0">
              <a:buNone/>
            </a:pPr>
            <a:r>
              <a:rPr lang="it-IT" sz="1100" dirty="0"/>
              <a:t>treno, portami via, rapiscimi, vascello</a:t>
            </a:r>
            <a:r>
              <a:rPr lang="it-IT" sz="1100" dirty="0" smtClean="0"/>
              <a:t>?</a:t>
            </a:r>
          </a:p>
          <a:p>
            <a:pPr marL="0" indent="0">
              <a:buNone/>
            </a:pPr>
            <a:endParaRPr lang="it-IT" sz="1100" dirty="0"/>
          </a:p>
          <a:p>
            <a:pPr marL="0" indent="0">
              <a:buNone/>
            </a:pPr>
            <a:r>
              <a:rPr lang="it-IT" sz="1100" dirty="0"/>
              <a:t>Ah! come sei lontano, paradiso d'odori</a:t>
            </a:r>
          </a:p>
          <a:p>
            <a:pPr marL="0" indent="0">
              <a:buNone/>
            </a:pPr>
            <a:r>
              <a:rPr lang="it-IT" sz="1100" dirty="0"/>
              <a:t>dove sotto l'azzurro non c'è che amore e gioia,</a:t>
            </a:r>
          </a:p>
          <a:p>
            <a:pPr marL="0" indent="0">
              <a:buNone/>
            </a:pPr>
            <a:r>
              <a:rPr lang="it-IT" sz="1100" dirty="0"/>
              <a:t>dove è degna d'amore ogni cosa che s'ama</a:t>
            </a:r>
          </a:p>
          <a:p>
            <a:pPr marL="0" indent="0">
              <a:buNone/>
            </a:pPr>
            <a:r>
              <a:rPr lang="it-IT" sz="1100" dirty="0"/>
              <a:t>e nel puro piacere annega il cuore!</a:t>
            </a:r>
          </a:p>
          <a:p>
            <a:pPr marL="0" indent="0">
              <a:buNone/>
            </a:pPr>
            <a:r>
              <a:rPr lang="it-IT" sz="1100" dirty="0"/>
              <a:t>Ah! come sei lontano, paradiso d'odori!</a:t>
            </a:r>
          </a:p>
          <a:p>
            <a:pPr marL="0" indent="0">
              <a:buNone/>
            </a:pPr>
            <a:endParaRPr lang="it-IT" sz="1100" dirty="0"/>
          </a:p>
          <a:p>
            <a:pPr marL="0" indent="0">
              <a:buNone/>
            </a:pPr>
            <a:r>
              <a:rPr lang="it-IT" sz="1100" dirty="0"/>
              <a:t> </a:t>
            </a:r>
          </a:p>
        </p:txBody>
      </p:sp>
      <p:sp>
        <p:nvSpPr>
          <p:cNvPr id="4" name="Rettangolo 3"/>
          <p:cNvSpPr/>
          <p:nvPr/>
        </p:nvSpPr>
        <p:spPr>
          <a:xfrm>
            <a:off x="3779912" y="764702"/>
            <a:ext cx="36004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 </a:t>
            </a:r>
          </a:p>
          <a:p>
            <a:r>
              <a:rPr lang="it-IT" sz="1100" dirty="0"/>
              <a:t>Ma il verde paradiso degli amori infantili,</a:t>
            </a:r>
          </a:p>
          <a:p>
            <a:r>
              <a:rPr lang="it-IT" sz="1100" dirty="0"/>
              <a:t>le corse, i baci, i fiori raccolti, le canzoni,</a:t>
            </a:r>
          </a:p>
          <a:p>
            <a:r>
              <a:rPr lang="it-IT" sz="1100" dirty="0"/>
              <a:t>i violini che vibrano di là dalla collina</a:t>
            </a:r>
          </a:p>
          <a:p>
            <a:r>
              <a:rPr lang="it-IT" sz="1100" dirty="0"/>
              <a:t>e a sera, sotto gli alberi, il vino nei boccali</a:t>
            </a:r>
          </a:p>
          <a:p>
            <a:r>
              <a:rPr lang="it-IT" sz="1100" dirty="0"/>
              <a:t>- ma il verde paradiso degli amori infantili,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così innocente e colmo di piaceri furtivi,</a:t>
            </a:r>
          </a:p>
          <a:p>
            <a:r>
              <a:rPr lang="it-IT" sz="1100" dirty="0"/>
              <a:t>già è più lontano dunque dell'India e della Cina?</a:t>
            </a:r>
          </a:p>
          <a:p>
            <a:r>
              <a:rPr lang="it-IT" sz="1100" dirty="0"/>
              <a:t>Possiamo richiamarlo con i nostri lamenti,</a:t>
            </a:r>
          </a:p>
          <a:p>
            <a:r>
              <a:rPr lang="it-IT" sz="1100" dirty="0"/>
              <a:t>può dargli nuova vita una voce argentina,</a:t>
            </a:r>
          </a:p>
          <a:p>
            <a:r>
              <a:rPr lang="it-IT" sz="1100" dirty="0"/>
              <a:t>paradiso innocente di piaceri furtivi?</a:t>
            </a:r>
          </a:p>
          <a:p>
            <a:endParaRPr lang="it-IT" sz="1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057637"/>
            <a:ext cx="5455944" cy="331236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825249" y="6550223"/>
            <a:ext cx="3072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Eduard Manet, La famiglia Monet, 1874</a:t>
            </a:r>
            <a:endParaRPr lang="it-IT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257676" cy="360040"/>
          </a:xfrm>
        </p:spPr>
        <p:txBody>
          <a:bodyPr>
            <a:noAutofit/>
          </a:bodyPr>
          <a:lstStyle/>
          <a:p>
            <a:r>
              <a:rPr lang="it-IT" sz="3600" dirty="0" smtClean="0"/>
              <a:t>Il balcone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13778"/>
            <a:ext cx="3528392" cy="568863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it-IT" sz="1050" dirty="0"/>
              <a:t>Tu madre dei ricordi, regina delle amanti,</a:t>
            </a:r>
            <a:br>
              <a:rPr lang="it-IT" sz="1050" dirty="0"/>
            </a:br>
            <a:r>
              <a:rPr lang="it-IT" sz="1050" dirty="0"/>
              <a:t>somma </a:t>
            </a:r>
            <a:r>
              <a:rPr lang="it-IT" sz="1050" dirty="0" smtClean="0"/>
              <a:t>d’ogni </a:t>
            </a:r>
            <a:r>
              <a:rPr lang="it-IT" sz="1050" dirty="0"/>
              <a:t>dovere e </a:t>
            </a:r>
            <a:r>
              <a:rPr lang="it-IT" sz="1050" dirty="0" smtClean="0"/>
              <a:t>d’ogni </a:t>
            </a:r>
            <a:r>
              <a:rPr lang="it-IT" sz="1050" dirty="0"/>
              <a:t>incanto,</a:t>
            </a:r>
            <a:br>
              <a:rPr lang="it-IT" sz="1050" dirty="0"/>
            </a:br>
            <a:r>
              <a:rPr lang="it-IT" sz="1050" dirty="0"/>
              <a:t>non scorderai la gioia degli abbracci,</a:t>
            </a:r>
            <a:br>
              <a:rPr lang="it-IT" sz="1050" dirty="0"/>
            </a:br>
            <a:r>
              <a:rPr lang="it-IT" sz="1050" dirty="0"/>
              <a:t>la dolcezza del fuoco e della sera,</a:t>
            </a:r>
            <a:br>
              <a:rPr lang="it-IT" sz="1050" dirty="0"/>
            </a:br>
            <a:r>
              <a:rPr lang="it-IT" sz="1050" dirty="0"/>
              <a:t>madre dei ricordi, regina delle amanti</a:t>
            </a:r>
            <a:r>
              <a:rPr lang="it-IT" sz="1050" dirty="0" smtClean="0"/>
              <a:t>!</a:t>
            </a:r>
          </a:p>
          <a:p>
            <a:pPr marL="0" indent="0" fontAlgn="base">
              <a:buNone/>
            </a:pPr>
            <a:endParaRPr lang="it-IT" sz="1050" dirty="0"/>
          </a:p>
          <a:p>
            <a:pPr marL="0" indent="0" fontAlgn="base">
              <a:buNone/>
            </a:pPr>
            <a:r>
              <a:rPr lang="it-IT" sz="1050" dirty="0"/>
              <a:t>Quelle sere arrossate dalla vampa del carbone,</a:t>
            </a:r>
            <a:br>
              <a:rPr lang="it-IT" sz="1050" dirty="0"/>
            </a:br>
            <a:r>
              <a:rPr lang="it-IT" sz="1050" dirty="0"/>
              <a:t>quelle sere al balcone, fra vapori </a:t>
            </a:r>
            <a:r>
              <a:rPr lang="it-IT" sz="1050" dirty="0" err="1"/>
              <a:t>rosati…</a:t>
            </a:r>
            <a:r>
              <a:rPr lang="it-IT" sz="1050" dirty="0"/>
              <a:t/>
            </a:r>
            <a:br>
              <a:rPr lang="it-IT" sz="1050" dirty="0"/>
            </a:br>
            <a:r>
              <a:rPr lang="it-IT" sz="1050" dirty="0"/>
              <a:t>Che morbido il tuo seno! che soave il tuo cuore!</a:t>
            </a:r>
            <a:br>
              <a:rPr lang="it-IT" sz="1050" dirty="0"/>
            </a:br>
            <a:r>
              <a:rPr lang="it-IT" sz="1050" dirty="0"/>
              <a:t>Ci siam detti cose che non </a:t>
            </a:r>
            <a:r>
              <a:rPr lang="it-IT" sz="1050" dirty="0" err="1"/>
              <a:t>posson</a:t>
            </a:r>
            <a:r>
              <a:rPr lang="it-IT" sz="1050" dirty="0"/>
              <a:t> morire,</a:t>
            </a:r>
            <a:br>
              <a:rPr lang="it-IT" sz="1050" dirty="0"/>
            </a:br>
            <a:r>
              <a:rPr lang="it-IT" sz="1050" dirty="0"/>
              <a:t>quelle sere arrossate dal carbone</a:t>
            </a:r>
            <a:r>
              <a:rPr lang="it-IT" sz="1050" dirty="0" smtClean="0"/>
              <a:t>!</a:t>
            </a:r>
          </a:p>
          <a:p>
            <a:pPr marL="0" indent="0" fontAlgn="base">
              <a:buNone/>
            </a:pPr>
            <a:endParaRPr lang="it-IT" sz="1050" dirty="0"/>
          </a:p>
          <a:p>
            <a:pPr marL="0" indent="0" fontAlgn="base">
              <a:buNone/>
            </a:pPr>
            <a:r>
              <a:rPr lang="it-IT" sz="1050" dirty="0"/>
              <a:t>Come son belli i soli nelle tiepide sere</a:t>
            </a:r>
            <a:br>
              <a:rPr lang="it-IT" sz="1050" dirty="0"/>
            </a:br>
            <a:r>
              <a:rPr lang="it-IT" sz="1050" dirty="0"/>
              <a:t>e profondo lo spazio e l’ anima potente!</a:t>
            </a:r>
            <a:br>
              <a:rPr lang="it-IT" sz="1050" dirty="0"/>
            </a:br>
            <a:r>
              <a:rPr lang="it-IT" sz="1050" dirty="0"/>
              <a:t>Chino su di te adorata, mi sembrava</a:t>
            </a:r>
            <a:br>
              <a:rPr lang="it-IT" sz="1050" dirty="0"/>
            </a:br>
            <a:r>
              <a:rPr lang="it-IT" sz="1050" dirty="0"/>
              <a:t>di fiutare il profumo del tuo sangue.</a:t>
            </a:r>
            <a:br>
              <a:rPr lang="it-IT" sz="1050" dirty="0"/>
            </a:br>
            <a:r>
              <a:rPr lang="it-IT" sz="1050" dirty="0"/>
              <a:t>Come son belli i soli nelle sere</a:t>
            </a:r>
            <a:r>
              <a:rPr lang="it-IT" sz="1050" dirty="0" smtClean="0"/>
              <a:t>!</a:t>
            </a:r>
          </a:p>
          <a:p>
            <a:pPr marL="0" indent="0" fontAlgn="base">
              <a:buNone/>
            </a:pPr>
            <a:endParaRPr lang="it-IT" sz="1050" dirty="0"/>
          </a:p>
          <a:p>
            <a:pPr marL="0" indent="0" fontAlgn="base">
              <a:buNone/>
            </a:pPr>
            <a:r>
              <a:rPr lang="it-IT" sz="1050" dirty="0"/>
              <a:t>Il buio s’ ispessiva come un muro,</a:t>
            </a:r>
            <a:br>
              <a:rPr lang="it-IT" sz="1050" dirty="0"/>
            </a:br>
            <a:r>
              <a:rPr lang="it-IT" sz="1050" dirty="0"/>
              <a:t>captavo nella notte le tue chiare pupille</a:t>
            </a:r>
            <a:br>
              <a:rPr lang="it-IT" sz="1050" dirty="0"/>
            </a:br>
            <a:r>
              <a:rPr lang="it-IT" sz="1050" dirty="0"/>
              <a:t>e succhiavo, rosolio o veleno, il tuo respiro,</a:t>
            </a:r>
            <a:br>
              <a:rPr lang="it-IT" sz="1050" dirty="0"/>
            </a:br>
            <a:r>
              <a:rPr lang="it-IT" sz="1050" dirty="0"/>
              <a:t>e ti cullavo i </a:t>
            </a:r>
            <a:r>
              <a:rPr lang="it-IT" sz="1050" dirty="0" smtClean="0"/>
              <a:t>piedi </a:t>
            </a:r>
            <a:r>
              <a:rPr lang="it-IT" sz="1050" dirty="0"/>
              <a:t>con le mani fraterne.</a:t>
            </a:r>
            <a:br>
              <a:rPr lang="it-IT" sz="1050" dirty="0"/>
            </a:br>
            <a:r>
              <a:rPr lang="it-IT" sz="1050" dirty="0"/>
              <a:t>Il buio s’ ispessiva come un muro</a:t>
            </a:r>
            <a:r>
              <a:rPr lang="it-IT" sz="1050" dirty="0" smtClean="0"/>
              <a:t>!</a:t>
            </a:r>
          </a:p>
          <a:p>
            <a:pPr fontAlgn="base"/>
            <a:endParaRPr lang="it-IT" sz="1050" dirty="0"/>
          </a:p>
          <a:p>
            <a:pPr marL="0" indent="0" fontAlgn="base">
              <a:buNone/>
            </a:pPr>
            <a:r>
              <a:rPr lang="it-IT" sz="1050" dirty="0"/>
              <a:t>So evocare la gloria radiosa degli istanti,</a:t>
            </a:r>
            <a:br>
              <a:rPr lang="it-IT" sz="1050" dirty="0"/>
            </a:br>
            <a:r>
              <a:rPr lang="it-IT" sz="1050" dirty="0"/>
              <a:t>rivivere il passato che nel tuo grembo dorme.</a:t>
            </a:r>
            <a:br>
              <a:rPr lang="it-IT" sz="1050" dirty="0"/>
            </a:br>
            <a:r>
              <a:rPr lang="it-IT" sz="1050" dirty="0"/>
              <a:t>Dove dovrei </a:t>
            </a:r>
            <a:r>
              <a:rPr lang="it-IT" sz="1050" dirty="0" smtClean="0"/>
              <a:t>cercare </a:t>
            </a:r>
            <a:r>
              <a:rPr lang="it-IT" sz="1050" dirty="0"/>
              <a:t>le tue bellezze di languore</a:t>
            </a:r>
            <a:br>
              <a:rPr lang="it-IT" sz="1050" dirty="0"/>
            </a:br>
            <a:r>
              <a:rPr lang="it-IT" sz="1050" dirty="0"/>
              <a:t>se non nel tuo corpo che amo, nel tuo tenero cuore?</a:t>
            </a:r>
            <a:br>
              <a:rPr lang="it-IT" sz="1050" dirty="0"/>
            </a:br>
            <a:r>
              <a:rPr lang="it-IT" sz="1050" dirty="0"/>
              <a:t>So evocare la gloria degli istanti</a:t>
            </a:r>
            <a:r>
              <a:rPr lang="it-IT" sz="1050" dirty="0" smtClean="0"/>
              <a:t>!</a:t>
            </a:r>
          </a:p>
          <a:p>
            <a:pPr fontAlgn="base"/>
            <a:endParaRPr lang="it-IT" sz="1050" dirty="0"/>
          </a:p>
          <a:p>
            <a:pPr marL="0" indent="0" fontAlgn="base">
              <a:buNone/>
            </a:pPr>
            <a:r>
              <a:rPr lang="it-IT" sz="1050" dirty="0"/>
              <a:t>Le promesse, i profumi, le carezze infinite</a:t>
            </a:r>
            <a:br>
              <a:rPr lang="it-IT" sz="1050" dirty="0"/>
            </a:br>
            <a:r>
              <a:rPr lang="it-IT" sz="1050" dirty="0"/>
              <a:t>torneranno dal buco senza fondo</a:t>
            </a:r>
            <a:br>
              <a:rPr lang="it-IT" sz="1050" dirty="0"/>
            </a:br>
            <a:r>
              <a:rPr lang="it-IT" sz="1050" dirty="0"/>
              <a:t>come s’ alza dal mare più profondo</a:t>
            </a:r>
            <a:br>
              <a:rPr lang="it-IT" sz="1050" dirty="0"/>
            </a:br>
            <a:r>
              <a:rPr lang="it-IT" sz="1050" dirty="0"/>
              <a:t>lavato e più giovane il sole?</a:t>
            </a:r>
            <a:br>
              <a:rPr lang="it-IT" sz="1050" dirty="0"/>
            </a:br>
            <a:r>
              <a:rPr lang="it-IT" sz="1050" dirty="0"/>
              <a:t>- O promesse! o profumi! o carezze infinite!</a:t>
            </a:r>
          </a:p>
          <a:p>
            <a:endParaRPr lang="it-IT" sz="105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836712"/>
            <a:ext cx="4194212" cy="524276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99992" y="6208587"/>
            <a:ext cx="482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Pierre Auguste Renoir, Sulla </a:t>
            </a:r>
            <a:r>
              <a:rPr lang="it-IT" sz="1400" dirty="0" smtClean="0"/>
              <a:t>Terrazza 1881</a:t>
            </a:r>
            <a:endParaRPr lang="it-IT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708</Words>
  <Application>Microsoft Office PowerPoint</Application>
  <PresentationFormat>Presentazione su schermo (4:3)</PresentationFormat>
  <Paragraphs>157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Spleen e Ideal</vt:lpstr>
      <vt:lpstr>Diapositiva 2</vt:lpstr>
      <vt:lpstr>Diapositiva 3</vt:lpstr>
      <vt:lpstr>Diapositiva 4</vt:lpstr>
      <vt:lpstr>Duellum</vt:lpstr>
      <vt:lpstr>Canto d’autunno</vt:lpstr>
      <vt:lpstr>Spleen</vt:lpstr>
      <vt:lpstr>Moesta et errabunda</vt:lpstr>
      <vt:lpstr>Il balcone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Aula 301</dc:creator>
  <cp:lastModifiedBy>ALUNNO 4</cp:lastModifiedBy>
  <cp:revision>8</cp:revision>
  <dcterms:created xsi:type="dcterms:W3CDTF">2016-03-18T10:30:22Z</dcterms:created>
  <dcterms:modified xsi:type="dcterms:W3CDTF">2016-03-19T09:30:16Z</dcterms:modified>
</cp:coreProperties>
</file>