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6E46F-C03F-43AB-BF8B-865BAC102546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FEC46-4D2A-4237-8B30-E4E4A5EB240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EC46-4D2A-4237-8B30-E4E4A5EB2405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CA62-47CE-49CD-B678-AB315B76F249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CDE1-8DE7-463C-BEC2-A8C4F54E9E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Johann_Heinrich_Füssli_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73142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36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CHARLES BAUDELAIRE</a:t>
            </a:r>
            <a:endParaRPr lang="it-IT" sz="3600" b="1" dirty="0">
              <a:solidFill>
                <a:schemeClr val="accent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ttangolo 3"/>
          <p:cNvSpPr/>
          <p:nvPr/>
        </p:nvSpPr>
        <p:spPr>
          <a:xfrm rot="10800000" flipV="1">
            <a:off x="1979712" y="588502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La Musa malata</a:t>
            </a:r>
            <a:endParaRPr lang="it-IT" sz="3600" dirty="0">
              <a:solidFill>
                <a:schemeClr val="accent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Corrispondenze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it-IT" sz="4500" b="1" i="1" dirty="0" smtClean="0"/>
              <a:t>La Natura è un tempio dove pilastri viventi</a:t>
            </a:r>
          </a:p>
          <a:p>
            <a:pPr>
              <a:buNone/>
            </a:pPr>
            <a:r>
              <a:rPr lang="it-IT" sz="4500" b="1" i="1" dirty="0" smtClean="0"/>
              <a:t>proferiscono a volte confuse parole,</a:t>
            </a:r>
          </a:p>
          <a:p>
            <a:pPr>
              <a:buNone/>
            </a:pPr>
            <a:r>
              <a:rPr lang="it-IT" sz="4500" b="1" i="1" dirty="0" smtClean="0"/>
              <a:t>l’uomo vi passa attraverso una foresta di simboli</a:t>
            </a:r>
          </a:p>
          <a:p>
            <a:pPr>
              <a:buNone/>
            </a:pPr>
            <a:r>
              <a:rPr lang="it-IT" sz="4500" b="1" i="1" dirty="0" smtClean="0"/>
              <a:t>che lo osservano con sguardi familiari</a:t>
            </a:r>
            <a:br>
              <a:rPr lang="it-IT" sz="4500" b="1" i="1" dirty="0" smtClean="0"/>
            </a:br>
            <a:endParaRPr lang="it-IT" sz="4500" b="1" i="1" dirty="0" smtClean="0"/>
          </a:p>
          <a:p>
            <a:pPr>
              <a:buNone/>
            </a:pPr>
            <a:r>
              <a:rPr lang="it-IT" sz="4500" b="1" i="1" dirty="0" smtClean="0"/>
              <a:t>come echi lunghi che da lontano si fondono</a:t>
            </a:r>
          </a:p>
          <a:p>
            <a:pPr>
              <a:buNone/>
            </a:pPr>
            <a:r>
              <a:rPr lang="it-IT" sz="4500" b="1" i="1" dirty="0" smtClean="0"/>
              <a:t>in una tenebrosa e profonda unità</a:t>
            </a:r>
          </a:p>
          <a:p>
            <a:pPr>
              <a:buNone/>
            </a:pPr>
            <a:r>
              <a:rPr lang="it-IT" sz="4500" b="1" i="1" dirty="0" smtClean="0"/>
              <a:t>vasta quanto la notte e quanto la luce</a:t>
            </a:r>
          </a:p>
          <a:p>
            <a:pPr>
              <a:buNone/>
            </a:pPr>
            <a:r>
              <a:rPr lang="it-IT" sz="4500" b="1" i="1" dirty="0" smtClean="0"/>
              <a:t>i profumi, i colori e i suoni si rispondono</a:t>
            </a:r>
            <a:br>
              <a:rPr lang="it-IT" sz="4500" b="1" i="1" dirty="0" smtClean="0"/>
            </a:br>
            <a:endParaRPr lang="it-IT" sz="4500" b="1" i="1" dirty="0" smtClean="0"/>
          </a:p>
          <a:p>
            <a:pPr>
              <a:buNone/>
            </a:pPr>
            <a:r>
              <a:rPr lang="it-IT" sz="4500" b="1" i="1" dirty="0" smtClean="0"/>
              <a:t>Ci sono profumi freschi come carni infantili </a:t>
            </a:r>
          </a:p>
          <a:p>
            <a:pPr>
              <a:buNone/>
            </a:pPr>
            <a:r>
              <a:rPr lang="it-IT" sz="4500" b="1" i="1" dirty="0" smtClean="0"/>
              <a:t>dolci come gli oboi, verdi come praterie,</a:t>
            </a:r>
          </a:p>
          <a:p>
            <a:pPr>
              <a:buNone/>
            </a:pPr>
            <a:r>
              <a:rPr lang="it-IT" sz="4500" b="1" i="1" dirty="0" smtClean="0"/>
              <a:t>-e altri corrotti, ricchi e trionfanti</a:t>
            </a:r>
          </a:p>
          <a:p>
            <a:pPr>
              <a:buFontTx/>
              <a:buChar char="-"/>
            </a:pPr>
            <a:endParaRPr lang="it-IT" sz="4500" b="1" i="1" dirty="0" smtClean="0"/>
          </a:p>
          <a:p>
            <a:pPr>
              <a:buNone/>
            </a:pPr>
            <a:r>
              <a:rPr lang="it-IT" sz="4500" b="1" i="1" dirty="0" smtClean="0"/>
              <a:t>che hanno l’espansione delle cose infinite</a:t>
            </a:r>
          </a:p>
          <a:p>
            <a:pPr>
              <a:buNone/>
            </a:pPr>
            <a:r>
              <a:rPr lang="it-IT" sz="4500" b="1" i="1" dirty="0" smtClean="0"/>
              <a:t>come l’ambra, il muschio, il benzoino e l’incenso</a:t>
            </a:r>
          </a:p>
          <a:p>
            <a:pPr>
              <a:buNone/>
            </a:pPr>
            <a:r>
              <a:rPr lang="it-IT" sz="4500" b="1" i="1" dirty="0" smtClean="0"/>
              <a:t>che cantano gli abbandoni dello spirito e dei sensi</a:t>
            </a:r>
            <a:endParaRPr lang="it-IT" sz="4500" b="1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untitled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176464" cy="5268040"/>
          </a:xfrm>
        </p:spPr>
      </p:pic>
      <p:pic>
        <p:nvPicPr>
          <p:cNvPr id="9" name="Segnaposto immagine 7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4588" y="476672"/>
            <a:ext cx="3939860" cy="52565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55776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Baudelaire fotografato da </a:t>
            </a:r>
            <a:r>
              <a:rPr lang="it-IT" dirty="0" err="1" smtClean="0"/>
              <a:t>Nadar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baudelai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7803"/>
            <a:ext cx="4104456" cy="5537501"/>
          </a:xfrm>
        </p:spPr>
      </p:pic>
      <p:pic>
        <p:nvPicPr>
          <p:cNvPr id="12" name="Segnaposto immagine 10" descr="baudel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448863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5949280"/>
            <a:ext cx="6552728" cy="350714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Jeanne </a:t>
            </a:r>
            <a:r>
              <a:rPr lang="it-IT" dirty="0" err="1" smtClean="0"/>
              <a:t>Duval</a:t>
            </a:r>
            <a:r>
              <a:rPr lang="it-IT" dirty="0" smtClean="0"/>
              <a:t> in un dipinto di Manet</a:t>
            </a:r>
            <a:endParaRPr lang="it-IT" dirty="0"/>
          </a:p>
        </p:txBody>
      </p:sp>
      <p:pic>
        <p:nvPicPr>
          <p:cNvPr id="5" name="Segnaposto immagine 4" descr="untitled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60" b="3760"/>
          <a:stretch>
            <a:fillRect/>
          </a:stretch>
        </p:blipFill>
        <p:spPr>
          <a:xfrm>
            <a:off x="1259632" y="900459"/>
            <a:ext cx="6523038" cy="49768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Baudelaire_-_Jeanne_Duv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4087613" cy="5495557"/>
          </a:xfrm>
        </p:spPr>
      </p:pic>
      <p:pic>
        <p:nvPicPr>
          <p:cNvPr id="6" name="Segnaposto immagine 4" descr="Baudelaire_-_Jeanne_Duv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9"/>
            <a:ext cx="4147327" cy="54726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51720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Jeanne </a:t>
            </a:r>
            <a:r>
              <a:rPr lang="it-IT" dirty="0" err="1" smtClean="0"/>
              <a:t>Duval</a:t>
            </a:r>
            <a:r>
              <a:rPr lang="it-IT" dirty="0" smtClean="0"/>
              <a:t> in due disegni di Baudelaire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it-IT" sz="3500" dirty="0" err="1" smtClean="0"/>
              <a:t>Heautontimorumenos</a:t>
            </a:r>
            <a:endParaRPr lang="it-IT" sz="3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836712"/>
            <a:ext cx="6696744" cy="5832648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it-IT" sz="1500" dirty="0" smtClean="0">
                <a:latin typeface="+mj-lt"/>
              </a:rPr>
              <a:t>        </a:t>
            </a:r>
            <a:r>
              <a:rPr lang="it-IT" sz="1500" i="1" dirty="0" smtClean="0">
                <a:latin typeface="+mj-lt"/>
              </a:rPr>
              <a:t>Ti colpirò, senza odio e senza collera,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come un beccaio, come Mosè il sasso;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e perché possa al fine dissetare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il mio Sahara, le acque del dolore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zampillare farò dalla tua palpebra.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/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Rigonfio di speranza il desiderio 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andrà sulle tue lacrime salate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come un vascello che si spinge al largo;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nel cuore inebriato dei tuoi singhiozzi,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che mi son cari, echeggeranno quasi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un tamburo che batte la sua carica.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/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Non sono forse un falso accordo nella 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divina sinfonia, grazie all'edace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Ironia che mi scuote e mi morde?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Tutto il mio sangue, tutto, è questo nero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veleno; ed io non sono che lo specchio 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in cui si guarda la strega.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/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Coltello e piaga, schiaffo e guancia, membra 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e ruota sono, vittima e carnefice;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sono il vampiro del mio cuore, un grande 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infelice, di quelli a un riso eterno</a:t>
            </a:r>
            <a:br>
              <a:rPr lang="it-IT" sz="1500" i="1" dirty="0" smtClean="0">
                <a:latin typeface="+mj-lt"/>
              </a:rPr>
            </a:br>
            <a:r>
              <a:rPr lang="it-IT" sz="1500" i="1" dirty="0" smtClean="0">
                <a:latin typeface="+mj-lt"/>
              </a:rPr>
              <a:t>dannati, e che non possono più sorridere</a:t>
            </a:r>
            <a:endParaRPr lang="it-IT" sz="1500" i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090"/>
          </a:xfrm>
        </p:spPr>
        <p:txBody>
          <a:bodyPr>
            <a:normAutofit/>
          </a:bodyPr>
          <a:lstStyle/>
          <a:p>
            <a:r>
              <a:rPr lang="it-IT" sz="3500" dirty="0" smtClean="0"/>
              <a:t>Al lettore</a:t>
            </a:r>
            <a:endParaRPr lang="it-IT" sz="3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40160"/>
            <a:ext cx="8229600" cy="5069160"/>
          </a:xfrm>
        </p:spPr>
        <p:txBody>
          <a:bodyPr numCol="2">
            <a:normAutofit fontScale="40000" lnSpcReduction="20000"/>
          </a:bodyPr>
          <a:lstStyle/>
          <a:p>
            <a:pPr>
              <a:buNone/>
            </a:pPr>
            <a:r>
              <a:rPr lang="it-IT" sz="3500" dirty="0" smtClean="0"/>
              <a:t>         </a:t>
            </a:r>
            <a:r>
              <a:rPr lang="it-IT" sz="3500" i="1" dirty="0" smtClean="0">
                <a:latin typeface="+mj-lt"/>
              </a:rPr>
              <a:t>L'errore, la stoltezza, i laidi trascorsi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ci attanagliano l'anima, crucciando i nostri petti;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noi </a:t>
            </a:r>
            <a:r>
              <a:rPr lang="it-IT" sz="3500" i="1" dirty="0" err="1" smtClean="0">
                <a:latin typeface="+mj-lt"/>
              </a:rPr>
              <a:t>sottoliniamo</a:t>
            </a:r>
            <a:r>
              <a:rPr lang="it-IT" sz="3500" i="1" dirty="0" smtClean="0">
                <a:latin typeface="+mj-lt"/>
              </a:rPr>
              <a:t> i nostri amabili rimorsi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come i pezzenti nutrono i loro immondi insetti.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Son tenaci i peccati e vili pentimenti;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ci confessiamo chiedendo una mercede abietta,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poi sulla via melmosa ritorniamo contenti,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credendoci detersi da qualche </a:t>
            </a:r>
            <a:r>
              <a:rPr lang="it-IT" sz="3500" i="1" dirty="0" err="1" smtClean="0">
                <a:latin typeface="+mj-lt"/>
              </a:rPr>
              <a:t>lacrimetta</a:t>
            </a:r>
            <a:r>
              <a:rPr lang="it-IT" sz="3500" i="1" dirty="0" smtClean="0">
                <a:latin typeface="+mj-lt"/>
              </a:rPr>
              <a:t>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Satana </a:t>
            </a:r>
            <a:r>
              <a:rPr lang="it-IT" sz="3500" i="1" dirty="0" err="1" smtClean="0">
                <a:latin typeface="+mj-lt"/>
              </a:rPr>
              <a:t>Trimegisto</a:t>
            </a:r>
            <a:r>
              <a:rPr lang="it-IT" sz="3500" i="1" dirty="0" smtClean="0">
                <a:latin typeface="+mj-lt"/>
              </a:rPr>
              <a:t>, accanto all'</a:t>
            </a:r>
            <a:r>
              <a:rPr lang="it-IT" sz="3500" i="1" dirty="0" err="1" smtClean="0">
                <a:latin typeface="+mj-lt"/>
              </a:rPr>
              <a:t>origliere</a:t>
            </a: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del peccato, ci culla rapiti lungamente, 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e il metallo del nostro indomito volere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fonde, appena lo tocca quel chimico sapiente.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I fili ci muovono, il Diavolo le tiene!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Ci avvincono le cose ripugnanti e bestiali;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senza orrore ogni giorno, fra le tenebre oscene,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ci </a:t>
            </a:r>
            <a:r>
              <a:rPr lang="it-IT" sz="3500" i="1" dirty="0" err="1" smtClean="0">
                <a:latin typeface="+mj-lt"/>
              </a:rPr>
              <a:t>avviciniam</a:t>
            </a:r>
            <a:r>
              <a:rPr lang="it-IT" sz="3500" i="1" dirty="0" smtClean="0">
                <a:latin typeface="+mj-lt"/>
              </a:rPr>
              <a:t> d'un passo alle porte infernali.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Come un vizioso povero che bacia e succhia il seno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vizzo e martirizzato d'una sordida </a:t>
            </a:r>
            <a:r>
              <a:rPr lang="it-IT" sz="3500" i="1" dirty="0" err="1" smtClean="0">
                <a:latin typeface="+mj-lt"/>
              </a:rPr>
              <a:t>trecca</a:t>
            </a:r>
            <a:r>
              <a:rPr lang="it-IT" sz="3500" i="1" dirty="0" smtClean="0">
                <a:latin typeface="+mj-lt"/>
              </a:rPr>
              <a:t>, 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noi rubiamo passando il piacere terreno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e lo </a:t>
            </a:r>
            <a:r>
              <a:rPr lang="it-IT" sz="3500" i="1" dirty="0" err="1" smtClean="0">
                <a:latin typeface="+mj-lt"/>
              </a:rPr>
              <a:t>spremiam</a:t>
            </a:r>
            <a:r>
              <a:rPr lang="it-IT" sz="3500" i="1" dirty="0" smtClean="0">
                <a:latin typeface="+mj-lt"/>
              </a:rPr>
              <a:t> rabbiosi come un arancia secca.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Entro il nostro cervello, come un groppo di vermi,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un popolo di dèmoni gozzoviglia crudele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e, quando respiriamo, entro i polmoni infermi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precipita la Morte con sue cupe querele.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Se lo stupro, l'incendio, il veleno, il pugnale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non hanno ricamato con perizia squisita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dei nostri giorni grigi l'orditura banale,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gli è che l'anima nostra non è abbastanza ardita!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Ma fra i lupi, le iene, i falchi e le pantere, 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le scimmie, i sciacalli, gli scorpioni, i serpenti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che urlano e grugniscono, giostrando in turpi schiere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entro il serraglio infame dei nostri traviamenti,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uno ve n'è, più laido, più maligno ed immondo!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Sebbene non accenni un gesto ne un bisbiglio,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vedrebbe volentieri crollare l'interno mondo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e inghiottirebbe il globo con un grande sbadiglio: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/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é la Noia! Con l'occhio di lacrime appannato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fuma e sogna la forca nel suo tardo cervello.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Tu, lettor, conosci quel mostro delicato,</a:t>
            </a:r>
            <a:br>
              <a:rPr lang="it-IT" sz="3500" i="1" dirty="0" smtClean="0">
                <a:latin typeface="+mj-lt"/>
              </a:rPr>
            </a:br>
            <a:r>
              <a:rPr lang="it-IT" sz="3500" i="1" dirty="0" smtClean="0">
                <a:latin typeface="+mj-lt"/>
              </a:rPr>
              <a:t>ipocrita lettore, mio pari, mio fratello!</a:t>
            </a:r>
            <a:endParaRPr lang="it-IT" sz="3500" i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75</Words>
  <Application>Microsoft Office PowerPoint</Application>
  <PresentationFormat>Presentazione su schermo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CHARLES BAUDELAIRE</vt:lpstr>
      <vt:lpstr>Corrispondenze</vt:lpstr>
      <vt:lpstr>Diapositiva 3</vt:lpstr>
      <vt:lpstr>Diapositiva 4</vt:lpstr>
      <vt:lpstr>Diapositiva 5</vt:lpstr>
      <vt:lpstr>Jeanne Duval in un dipinto di Manet</vt:lpstr>
      <vt:lpstr>Diapositiva 7</vt:lpstr>
      <vt:lpstr>Heautontimorumenos</vt:lpstr>
      <vt:lpstr>Al lettore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BAUDELAIRE LA MUSA MALATA</dc:title>
  <dc:creator>IMAC 7_2</dc:creator>
  <cp:lastModifiedBy>ALUNNO 4</cp:lastModifiedBy>
  <cp:revision>14</cp:revision>
  <dcterms:created xsi:type="dcterms:W3CDTF">2016-03-10T09:57:58Z</dcterms:created>
  <dcterms:modified xsi:type="dcterms:W3CDTF">2016-03-19T09:59:23Z</dcterms:modified>
</cp:coreProperties>
</file>